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8" r:id="rId4"/>
    <p:sldId id="277" r:id="rId5"/>
    <p:sldId id="263" r:id="rId6"/>
    <p:sldId id="273" r:id="rId7"/>
    <p:sldId id="270" r:id="rId8"/>
    <p:sldId id="278" r:id="rId9"/>
    <p:sldId id="264" r:id="rId10"/>
    <p:sldId id="275" r:id="rId11"/>
    <p:sldId id="271" r:id="rId12"/>
    <p:sldId id="279" r:id="rId13"/>
    <p:sldId id="269" r:id="rId14"/>
    <p:sldId id="27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808" autoAdjust="0"/>
  </p:normalViewPr>
  <p:slideViewPr>
    <p:cSldViewPr snapToGrid="0">
      <p:cViewPr varScale="1">
        <p:scale>
          <a:sx n="71" d="100"/>
          <a:sy n="71" d="100"/>
        </p:scale>
        <p:origin x="13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99D2ABE-FEA6-4B89-9818-F8B01DC27FC9}" type="datetimeFigureOut">
              <a:rPr lang="en-US" smtClean="0"/>
              <a:t>6/4/2018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6200AE-628A-4119-BC5A-35002797EEFC}" type="slidenum">
              <a:rPr lang="en-US" smtClean="0"/>
              <a:t>‹#›</a:t>
            </a:fld>
            <a:endParaRPr lang="en-US"/>
          </a:p>
        </p:txBody>
      </p:sp>
    </p:spTree>
    <p:extLst>
      <p:ext uri="{BB962C8B-B14F-4D97-AF65-F5344CB8AC3E}">
        <p14:creationId xmlns:p14="http://schemas.microsoft.com/office/powerpoint/2010/main" val="29770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a:t>
            </a:fld>
            <a:endParaRPr lang="en-US"/>
          </a:p>
        </p:txBody>
      </p:sp>
    </p:spTree>
    <p:extLst>
      <p:ext uri="{BB962C8B-B14F-4D97-AF65-F5344CB8AC3E}">
        <p14:creationId xmlns:p14="http://schemas.microsoft.com/office/powerpoint/2010/main" val="4003020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3: Behavior</a:t>
            </a:r>
          </a:p>
          <a:p>
            <a:pPr fontAlgn="base"/>
            <a:r>
              <a:rPr lang="en-US" dirty="0"/>
              <a:t>At this level, you evaluate how far your trainees have changed their behavior, based on the training they received. Specifically, this looks at how trainees </a:t>
            </a:r>
            <a:r>
              <a:rPr lang="en-US" b="1" dirty="0"/>
              <a:t>apply</a:t>
            </a:r>
            <a:r>
              <a:rPr lang="en-US" dirty="0"/>
              <a:t> the information.</a:t>
            </a:r>
          </a:p>
          <a:p>
            <a:pPr fontAlgn="base"/>
            <a:r>
              <a:rPr lang="en-US" dirty="0"/>
              <a:t>It's important to realize that behavior can only change if conditions are favorable. For instance, imagine you've skipped measurement at the first two Kirkpatrick levels and, when looking at your group's behavior, you determine that no behavior change has taken place. Therefore, you assume that your trainees haven't learned anything and that the training was ineffective.</a:t>
            </a:r>
          </a:p>
          <a:p>
            <a:pPr fontAlgn="base"/>
            <a:r>
              <a:rPr lang="en-US" dirty="0"/>
              <a:t>However, just because behavior hasn't changed, it doesn't mean that trainees haven't learned anything. Perhaps their boss won't let them apply new knowledge. Or, maybe they've learned everything you taught, but they have no desire to apply the knowledge themselves.</a:t>
            </a:r>
          </a:p>
          <a:p>
            <a:pPr fontAlgn="base"/>
            <a:endParaRPr lang="en-US" dirty="0"/>
          </a:p>
          <a:p>
            <a:r>
              <a:rPr lang="en-US" dirty="0"/>
              <a:t>This can be carried out through observations and interviews.</a:t>
            </a:r>
          </a:p>
          <a:p>
            <a:r>
              <a:rPr lang="en-US" dirty="0"/>
              <a:t>Evaluations have to be subtle until change is noticeable, after which a more thorough examination tool can be used.</a:t>
            </a:r>
          </a:p>
          <a:p>
            <a:r>
              <a:rPr lang="en-US" dirty="0"/>
              <a:t>Were the learned knowledge and gained skills used?</a:t>
            </a:r>
          </a:p>
          <a:p>
            <a:r>
              <a:rPr lang="en-US" dirty="0"/>
              <a:t>Surveys and close observation after some time are necessary to evaluate significant change, importance of change, and how long this change will last.</a:t>
            </a:r>
          </a:p>
          <a:p>
            <a:r>
              <a:rPr lang="en-US" dirty="0"/>
              <a:t>Online evaluations tend to be more challenging to integrate. Examinations are usually more successful when incorporated within present management and training methods at the participant’s workplace.</a:t>
            </a:r>
          </a:p>
          <a:p>
            <a:r>
              <a:rPr lang="en-US" dirty="0"/>
              <a:t>Quick examinations done immediately following the program are not going to be reliable since individuals change in various ways at different times.</a:t>
            </a:r>
          </a:p>
          <a:p>
            <a:r>
              <a:rPr lang="en-US" dirty="0"/>
              <a:t>360-degree feedback is a tool that many businesses use, but is not necessary before starting the training program. It is much better utilized after training since participants will be able to figure out on their own what they need to do different. After changes have been observed over time then the individual’s performance can be reviewed by others for proper assessment</a:t>
            </a:r>
          </a:p>
          <a:p>
            <a:r>
              <a:rPr lang="en-US" dirty="0"/>
              <a:t>Assessments can be developed around applicable scenarios and distinct key efficiency indicators or requirements relevant to the participant’s job.</a:t>
            </a:r>
          </a:p>
          <a:p>
            <a:r>
              <a:rPr lang="en-US" dirty="0"/>
              <a:t>Observations should be made to minimize opinion-based views of the interviewer as this factor is far too variable, which can affect consistency and dependability of assessments.</a:t>
            </a:r>
          </a:p>
          <a:p>
            <a:r>
              <a:rPr lang="en-US" dirty="0"/>
              <a:t>Taking into consideration the opinion of the participant can also be too variable of a factor as it makes evaluation very unreliable, so it is essential that assessments focus more defined factors such as results at work rather than opinions.</a:t>
            </a:r>
          </a:p>
          <a:p>
            <a:r>
              <a:rPr lang="en-US" dirty="0"/>
              <a:t>Self-assessment can be handy, but only with an extensively designed set of guidelines.</a:t>
            </a:r>
          </a:p>
          <a:p>
            <a:pPr fontAlgn="base"/>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10</a:t>
            </a:fld>
            <a:endParaRPr lang="en-US"/>
          </a:p>
        </p:txBody>
      </p:sp>
    </p:spTree>
    <p:extLst>
      <p:ext uri="{BB962C8B-B14F-4D97-AF65-F5344CB8AC3E}">
        <p14:creationId xmlns:p14="http://schemas.microsoft.com/office/powerpoint/2010/main" val="2148947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4: Results</a:t>
            </a:r>
          </a:p>
          <a:p>
            <a:pPr fontAlgn="base"/>
            <a:r>
              <a:rPr lang="en-US" dirty="0"/>
              <a:t>At this level, you analyze the final results of your training. This includes outcomes that you or your organization have determined to be good for business, good for the employees, or good for the bottom line.</a:t>
            </a:r>
          </a:p>
          <a:p>
            <a:pPr fontAlgn="base"/>
            <a:endParaRPr lang="en-US" dirty="0"/>
          </a:p>
          <a:p>
            <a:pPr fontAlgn="base"/>
            <a:r>
              <a:rPr lang="en-US" dirty="0"/>
              <a:t>Level 4 Results Knowledge and Learning for a Better Performance Results can be defined as the final results that occurred because the participants attended the program. When is result evaluation worthy to do Definition If your programs aim at tangible results rather than teaching management concepts, theories, and principles, then it is desirable to evaluate in terms of results.</a:t>
            </a:r>
          </a:p>
          <a:p>
            <a:pPr fontAlgn="base"/>
            <a:endParaRPr lang="en-US" dirty="0"/>
          </a:p>
          <a:p>
            <a:r>
              <a:rPr lang="en-US" dirty="0"/>
              <a:t>It should be discussed with the participant exactly what is going to be measured throughout and after the training program so that they know what to expect and to fully grasp what is being assessed.</a:t>
            </a:r>
          </a:p>
          <a:p>
            <a:r>
              <a:rPr lang="en-US" dirty="0"/>
              <a:t>Use a control group</a:t>
            </a:r>
          </a:p>
          <a:p>
            <a:r>
              <a:rPr lang="en-US" dirty="0"/>
              <a:t>Allow enough time to measure / evaluate</a:t>
            </a:r>
          </a:p>
          <a:p>
            <a:r>
              <a:rPr lang="en-US" dirty="0"/>
              <a:t>No final results can be found unless a positive change takes place.</a:t>
            </a:r>
          </a:p>
          <a:p>
            <a:r>
              <a:rPr lang="en-US" dirty="0"/>
              <a:t>Improper observations and the inability to make a connection with training input type will make it harder to see how the training program has made a difference in the workplace.</a:t>
            </a:r>
          </a:p>
          <a:p>
            <a:r>
              <a:rPr lang="en-US" dirty="0"/>
              <a:t>The process is to determine which methods and how these procedures are relevant to the participant’s feedback.</a:t>
            </a:r>
          </a:p>
          <a:p>
            <a:r>
              <a:rPr lang="en-US" dirty="0"/>
              <a:t>For senior individuals in particular, yearly evaluations and regular arrangements of key business targets are essential in order to accurately evaluate business results that are because of the training program.</a:t>
            </a:r>
          </a:p>
          <a:p>
            <a:pPr fontAlgn="base"/>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11</a:t>
            </a:fld>
            <a:endParaRPr lang="en-US"/>
          </a:p>
        </p:txBody>
      </p:sp>
    </p:spTree>
    <p:extLst>
      <p:ext uri="{BB962C8B-B14F-4D97-AF65-F5344CB8AC3E}">
        <p14:creationId xmlns:p14="http://schemas.microsoft.com/office/powerpoint/2010/main" val="2081853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4: Results</a:t>
            </a:r>
          </a:p>
          <a:p>
            <a:pPr fontAlgn="base"/>
            <a:r>
              <a:rPr lang="en-US" dirty="0"/>
              <a:t>At this level, you analyze the final results of your training. This includes outcomes that you or your organization have determined to be good for business, good for the employees, or good for the bottom line.</a:t>
            </a:r>
          </a:p>
          <a:p>
            <a:pPr fontAlgn="base"/>
            <a:endParaRPr lang="en-US" dirty="0"/>
          </a:p>
          <a:p>
            <a:pPr fontAlgn="base"/>
            <a:r>
              <a:rPr lang="en-US" dirty="0"/>
              <a:t>Level 4 Results Knowledge and Learning for a Better Performance Results can be defined as the final results that occurred because the participants attended the program. When is result evaluation worthy to do Definition If your </a:t>
            </a:r>
            <a:r>
              <a:rPr lang="en-US" dirty="0" err="1"/>
              <a:t>prorams</a:t>
            </a:r>
            <a:r>
              <a:rPr lang="en-US" dirty="0"/>
              <a:t> aim at tangible results rather than teaching management concepts, theories, and principles, then it is desirable to evaluate in terms of results.</a:t>
            </a:r>
          </a:p>
          <a:p>
            <a:pPr fontAlgn="base"/>
            <a:endParaRPr lang="en-US" dirty="0"/>
          </a:p>
          <a:p>
            <a:r>
              <a:rPr lang="en-US" dirty="0"/>
              <a:t>It should be discussed with the participant exactly what is going to be measured throughout and after the training program so that they know what to expect and to fully grasp what is being assessed.</a:t>
            </a:r>
          </a:p>
          <a:p>
            <a:r>
              <a:rPr lang="en-US" dirty="0"/>
              <a:t>Use a control group</a:t>
            </a:r>
          </a:p>
          <a:p>
            <a:r>
              <a:rPr lang="en-US" dirty="0"/>
              <a:t>Allow enough time to measure / evaluate</a:t>
            </a:r>
          </a:p>
          <a:p>
            <a:r>
              <a:rPr lang="en-US" dirty="0"/>
              <a:t>No final results can be found unless a positive change takes place.</a:t>
            </a:r>
          </a:p>
          <a:p>
            <a:r>
              <a:rPr lang="en-US" dirty="0"/>
              <a:t>Improper observations and the inability to make a connection with training input type will make it harder to see how the training program has made a difference in the workplace.</a:t>
            </a:r>
          </a:p>
          <a:p>
            <a:r>
              <a:rPr lang="en-US" dirty="0"/>
              <a:t>The process is to determine which methods and how these procedures are relevant to the participant’s feedback.</a:t>
            </a:r>
          </a:p>
          <a:p>
            <a:r>
              <a:rPr lang="en-US" dirty="0"/>
              <a:t>For senior individuals in particular, yearly evaluations and regular arrangements of key business targets are essential in order to accurately evaluate business results that are because of the training program.</a:t>
            </a:r>
          </a:p>
          <a:p>
            <a:pPr fontAlgn="base"/>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12</a:t>
            </a:fld>
            <a:endParaRPr lang="en-US"/>
          </a:p>
        </p:txBody>
      </p:sp>
    </p:spTree>
    <p:extLst>
      <p:ext uri="{BB962C8B-B14F-4D97-AF65-F5344CB8AC3E}">
        <p14:creationId xmlns:p14="http://schemas.microsoft.com/office/powerpoint/2010/main" val="1102033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Satisfaction and participant reaction. ...</a:t>
            </a:r>
          </a:p>
          <a:p>
            <a:r>
              <a:rPr lang="en-US" dirty="0"/>
              <a:t>Knowledge acquisition. ...</a:t>
            </a:r>
          </a:p>
          <a:p>
            <a:r>
              <a:rPr lang="en-US" dirty="0" err="1"/>
              <a:t>Behavioural</a:t>
            </a:r>
            <a:r>
              <a:rPr lang="en-US" dirty="0"/>
              <a:t> application. ...</a:t>
            </a:r>
          </a:p>
          <a:p>
            <a:r>
              <a:rPr lang="en-US" dirty="0"/>
              <a:t>Measurable business improvement. ...</a:t>
            </a:r>
          </a:p>
          <a:p>
            <a:r>
              <a:rPr lang="en-US" dirty="0"/>
              <a:t>Return on investment (ROI)</a:t>
            </a:r>
          </a:p>
          <a:p>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13</a:t>
            </a:fld>
            <a:endParaRPr lang="en-US"/>
          </a:p>
        </p:txBody>
      </p:sp>
    </p:spTree>
    <p:extLst>
      <p:ext uri="{BB962C8B-B14F-4D97-AF65-F5344CB8AC3E}">
        <p14:creationId xmlns:p14="http://schemas.microsoft.com/office/powerpoint/2010/main" val="1486420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14</a:t>
            </a:fld>
            <a:endParaRPr lang="en-US"/>
          </a:p>
        </p:txBody>
      </p:sp>
    </p:spTree>
    <p:extLst>
      <p:ext uri="{BB962C8B-B14F-4D97-AF65-F5344CB8AC3E}">
        <p14:creationId xmlns:p14="http://schemas.microsoft.com/office/powerpoint/2010/main" val="219006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b="1" dirty="0"/>
              <a:t>Automated Directives System</a:t>
            </a:r>
          </a:p>
          <a:p>
            <a:r>
              <a:rPr lang="en-US" dirty="0"/>
              <a:t>ADS Chapter 253 Participant Training and Exchanges for Capacity Development</a:t>
            </a:r>
          </a:p>
        </p:txBody>
      </p:sp>
      <p:sp>
        <p:nvSpPr>
          <p:cNvPr id="4" name="Slide Number Placeholder 3"/>
          <p:cNvSpPr>
            <a:spLocks noGrp="1"/>
          </p:cNvSpPr>
          <p:nvPr>
            <p:ph type="sldNum" sz="quarter" idx="10"/>
          </p:nvPr>
        </p:nvSpPr>
        <p:spPr/>
        <p:txBody>
          <a:bodyPr/>
          <a:lstStyle/>
          <a:p>
            <a:fld id="{D36200AE-628A-4119-BC5A-35002797EEFC}" type="slidenum">
              <a:rPr lang="en-US" smtClean="0"/>
              <a:t>2</a:t>
            </a:fld>
            <a:endParaRPr lang="en-US"/>
          </a:p>
        </p:txBody>
      </p:sp>
    </p:spTree>
    <p:extLst>
      <p:ext uri="{BB962C8B-B14F-4D97-AF65-F5344CB8AC3E}">
        <p14:creationId xmlns:p14="http://schemas.microsoft.com/office/powerpoint/2010/main" val="1251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ADS Chapter 253 Participant Training and Exchanges for Capacity Development</a:t>
            </a:r>
          </a:p>
          <a:p>
            <a:r>
              <a:rPr lang="en-US" dirty="0"/>
              <a:t>The </a:t>
            </a:r>
            <a:r>
              <a:rPr lang="en-US" b="1" dirty="0"/>
              <a:t>Agency’s Evaluation Policy (January 2011) </a:t>
            </a:r>
            <a:r>
              <a:rPr lang="en-US" dirty="0"/>
              <a:t>emphasize using strong performance monitoring and evaluation practices in order to apply learning gained from evidence and analysis to USAID programs. Given that Participant Training contributes to achieving development results, Sponsoring Units should consider the implications of ADS 201 and thoughtfully apply corresponding performance monitoring and evaluation requirements. For more information, Sponsoring Units should consult with the Office of Learning, Evaluation, and Research in the Bureau for Policy, Planning, and Learning. </a:t>
            </a:r>
          </a:p>
        </p:txBody>
      </p:sp>
      <p:sp>
        <p:nvSpPr>
          <p:cNvPr id="4" name="Slide Number Placeholder 3"/>
          <p:cNvSpPr>
            <a:spLocks noGrp="1"/>
          </p:cNvSpPr>
          <p:nvPr>
            <p:ph type="sldNum" sz="quarter" idx="10"/>
          </p:nvPr>
        </p:nvSpPr>
        <p:spPr/>
        <p:txBody>
          <a:bodyPr/>
          <a:lstStyle/>
          <a:p>
            <a:fld id="{D36200AE-628A-4119-BC5A-35002797EEFC}" type="slidenum">
              <a:rPr lang="en-US" smtClean="0"/>
              <a:t>3</a:t>
            </a:fld>
            <a:endParaRPr lang="en-US"/>
          </a:p>
        </p:txBody>
      </p:sp>
    </p:spTree>
    <p:extLst>
      <p:ext uri="{BB962C8B-B14F-4D97-AF65-F5344CB8AC3E}">
        <p14:creationId xmlns:p14="http://schemas.microsoft.com/office/powerpoint/2010/main" val="186161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r>
              <a:rPr lang="en-US" b="1" dirty="0"/>
              <a:t>Donald Kirkpatrick, Professor Emeritus at the University of Wisconsin and past president of the American Society for Training and Development (ASTD), first published his Four-Level Training Evaluation Model in 1959, in the US Training and Development Journal.</a:t>
            </a:r>
          </a:p>
          <a:p>
            <a:pPr lvl="0" algn="l"/>
            <a:r>
              <a:rPr lang="en-US" b="1" dirty="0"/>
              <a:t>The model was then updated in 1975, and again in 1994, when he published his best-known work, "Evaluating Training Programs."</a:t>
            </a:r>
          </a:p>
          <a:p>
            <a:endParaRPr lang="en-US" sz="1400" b="0" dirty="0"/>
          </a:p>
          <a:p>
            <a:pPr marL="174708" indent="-174708">
              <a:buFont typeface="Arial" panose="020B0604020202020204" pitchFamily="34" charset="0"/>
              <a:buChar char="•"/>
            </a:pPr>
            <a:r>
              <a:rPr lang="en-US" sz="1400" b="0" dirty="0"/>
              <a:t>The model was created by Donald Kirkpatrick in 1959. </a:t>
            </a:r>
          </a:p>
          <a:p>
            <a:pPr marL="174708" indent="-174708">
              <a:buFont typeface="Arial" panose="020B0604020202020204" pitchFamily="34" charset="0"/>
              <a:buChar char="•"/>
            </a:pPr>
            <a:r>
              <a:rPr lang="en-US" sz="1400" b="0" dirty="0"/>
              <a:t>It is a four level training evaluation model. </a:t>
            </a:r>
          </a:p>
          <a:p>
            <a:pPr marL="174708" indent="-174708">
              <a:buFont typeface="Arial" panose="020B0604020202020204" pitchFamily="34" charset="0"/>
              <a:buChar char="•"/>
            </a:pPr>
            <a:r>
              <a:rPr lang="en-US" sz="1400" b="0" dirty="0"/>
              <a:t>It helps trainers to measure the effectiveness of their training in an objective way. </a:t>
            </a:r>
          </a:p>
          <a:p>
            <a:pPr marL="174708" indent="-174708">
              <a:buFont typeface="Arial" panose="020B0604020202020204" pitchFamily="34" charset="0"/>
              <a:buChar char="•"/>
            </a:pPr>
            <a:r>
              <a:rPr lang="en-US" sz="1400" b="0" dirty="0"/>
              <a:t>Kirkpatrick’s model is a worldwide standard for evaluating the effectiveness of training.</a:t>
            </a:r>
          </a:p>
          <a:p>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4</a:t>
            </a:fld>
            <a:endParaRPr lang="en-US"/>
          </a:p>
        </p:txBody>
      </p:sp>
    </p:spTree>
    <p:extLst>
      <p:ext uri="{BB962C8B-B14F-4D97-AF65-F5344CB8AC3E}">
        <p14:creationId xmlns:p14="http://schemas.microsoft.com/office/powerpoint/2010/main" val="34767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1: Reaction</a:t>
            </a:r>
          </a:p>
          <a:p>
            <a:pPr fontAlgn="base"/>
            <a:r>
              <a:rPr lang="en-US" dirty="0"/>
              <a:t>This level measures how your trainees (the people being trained), reacted to the training. Obviously, you want them to feel that the training was a valuable experience, and you want them to feel good about the instructor, the topic, the material, its presentation, and the venue.</a:t>
            </a:r>
          </a:p>
          <a:p>
            <a:pPr fontAlgn="base"/>
            <a:r>
              <a:rPr lang="en-US" dirty="0"/>
              <a:t>It's important to measure reaction, because it helps you understand how well the training was received by your audience. It also helps you improve the training for future trainees, including identifying important areas or topics that are missing from the training.</a:t>
            </a:r>
          </a:p>
          <a:p>
            <a:pPr fontAlgn="base"/>
            <a:endParaRPr lang="en-US" dirty="0"/>
          </a:p>
          <a:p>
            <a:pPr fontAlgn="base"/>
            <a:r>
              <a:rPr lang="en-US" dirty="0"/>
              <a:t>Level 1 Reaction Knowledge and Learning for a Better Performance Evaluation on this level measures how those who participate in the program react to it, also called customer satisfaction . Why it is important to measure reaction ? Definition First, it gives us valuable feedback that helps us to evaluate the program. Second, it tells trainees that the trainers are there to help them do their job better and that they need feedback to determine how effective they are. Finally, reaction sheets can provide trainers with quantitative information that can be used to establish standards of performance for future programs.</a:t>
            </a:r>
          </a:p>
          <a:p>
            <a:pPr fontAlgn="base"/>
            <a:endParaRPr lang="en-US" dirty="0"/>
          </a:p>
          <a:p>
            <a:r>
              <a:rPr lang="en-US" dirty="0"/>
              <a:t>Online assessment that can be graded by delegates/evaluators.</a:t>
            </a:r>
          </a:p>
          <a:p>
            <a:r>
              <a:rPr lang="en-US" dirty="0"/>
              <a:t>Interviews</a:t>
            </a:r>
          </a:p>
          <a:p>
            <a:r>
              <a:rPr lang="en-US" dirty="0"/>
              <a:t>Can be done immediately after the training ends.</a:t>
            </a:r>
          </a:p>
          <a:p>
            <a:r>
              <a:rPr lang="en-US" dirty="0"/>
              <a:t>Are the participants happy with the instructor(s)?</a:t>
            </a:r>
          </a:p>
          <a:p>
            <a:r>
              <a:rPr lang="en-US" dirty="0"/>
              <a:t>Did the training meet the participant’s needs?</a:t>
            </a:r>
          </a:p>
          <a:p>
            <a:r>
              <a:rPr lang="en-US" dirty="0"/>
              <a:t>Are the attendee’s happy with the educational tools employed (e.g., PowerPoint, handouts </a:t>
            </a:r>
            <a:r>
              <a:rPr lang="en-US" dirty="0" err="1"/>
              <a:t>etc</a:t>
            </a:r>
            <a:r>
              <a:rPr lang="en-US" dirty="0"/>
              <a:t>)</a:t>
            </a:r>
          </a:p>
          <a:p>
            <a:r>
              <a:rPr lang="en-US" dirty="0"/>
              <a:t>Printed or oral reports provided by delegates/evaluators to supervisors at the participants’ organizations.</a:t>
            </a:r>
          </a:p>
          <a:p>
            <a:r>
              <a:rPr lang="en-US" dirty="0"/>
              <a:t>“Smile sheets”.</a:t>
            </a:r>
          </a:p>
          <a:p>
            <a:r>
              <a:rPr lang="en-US" dirty="0"/>
              <a:t>Comment forms determined by subjective individual reaction to the training course.</a:t>
            </a:r>
          </a:p>
          <a:p>
            <a:r>
              <a:rPr lang="en-US" dirty="0"/>
              <a:t>Post-training program questionnaires.</a:t>
            </a:r>
          </a:p>
          <a:p>
            <a:r>
              <a:rPr lang="en-US" dirty="0"/>
              <a:t>Verbal responses that can be taken into consideration and considered.</a:t>
            </a:r>
          </a:p>
          <a:p>
            <a:r>
              <a:rPr lang="en-US" dirty="0"/>
              <a:t>Especially encourage written comments</a:t>
            </a:r>
          </a:p>
          <a:p>
            <a:r>
              <a:rPr lang="en-US" dirty="0"/>
              <a:t>Try to get honest responses and feedbacks</a:t>
            </a:r>
          </a:p>
        </p:txBody>
      </p:sp>
      <p:sp>
        <p:nvSpPr>
          <p:cNvPr id="4" name="Slide Number Placeholder 3"/>
          <p:cNvSpPr>
            <a:spLocks noGrp="1"/>
          </p:cNvSpPr>
          <p:nvPr>
            <p:ph type="sldNum" sz="quarter" idx="10"/>
          </p:nvPr>
        </p:nvSpPr>
        <p:spPr/>
        <p:txBody>
          <a:bodyPr/>
          <a:lstStyle/>
          <a:p>
            <a:fld id="{D36200AE-628A-4119-BC5A-35002797EEFC}" type="slidenum">
              <a:rPr lang="en-US" smtClean="0"/>
              <a:t>5</a:t>
            </a:fld>
            <a:endParaRPr lang="en-US"/>
          </a:p>
        </p:txBody>
      </p:sp>
    </p:spTree>
    <p:extLst>
      <p:ext uri="{BB962C8B-B14F-4D97-AF65-F5344CB8AC3E}">
        <p14:creationId xmlns:p14="http://schemas.microsoft.com/office/powerpoint/2010/main" val="3669614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1: Reaction</a:t>
            </a:r>
          </a:p>
          <a:p>
            <a:pPr fontAlgn="base"/>
            <a:r>
              <a:rPr lang="en-US" dirty="0"/>
              <a:t>This level measures how your trainees (the people being trained), reacted to the training. Obviously, you want them to feel that the training was a valuable experience, and you want them to feel good about the instructor, the topic, the material, its presentation, and the venue.</a:t>
            </a:r>
          </a:p>
          <a:p>
            <a:pPr fontAlgn="base"/>
            <a:r>
              <a:rPr lang="en-US" dirty="0"/>
              <a:t>It's important to measure reaction, because it helps you understand how well the training was received by your audience. It also helps you improve the training for future trainees, including identifying important areas or topics that are missing from the training.</a:t>
            </a:r>
          </a:p>
          <a:p>
            <a:pPr fontAlgn="base"/>
            <a:endParaRPr lang="en-US" dirty="0"/>
          </a:p>
          <a:p>
            <a:pPr fontAlgn="base"/>
            <a:r>
              <a:rPr lang="en-US" dirty="0"/>
              <a:t>Level 1 Reaction Knowledge and Learning for a Better Performance Evaluation on this level measures how those who participate in the program react to it, also called customer satisfaction . Why it is important to measure reaction ? Definition First, it gives us valuable feedback that helps us to evaluate the program. Second, it tells trainees that the trainers are there to help them do their job better and that they need feedback to determine how effective they are. Finally, reaction sheets can provide trainers with quantitative information that can be used to establish standards of performance for future programs.</a:t>
            </a:r>
          </a:p>
          <a:p>
            <a:pPr fontAlgn="base"/>
            <a:endParaRPr lang="en-US" dirty="0"/>
          </a:p>
          <a:p>
            <a:r>
              <a:rPr lang="en-US" dirty="0"/>
              <a:t>Online assessment that can be graded by delegates/evaluators.</a:t>
            </a:r>
          </a:p>
          <a:p>
            <a:r>
              <a:rPr lang="en-US" dirty="0"/>
              <a:t>Interviews</a:t>
            </a:r>
          </a:p>
          <a:p>
            <a:r>
              <a:rPr lang="en-US" dirty="0"/>
              <a:t>Can be done immediately after the training ends.</a:t>
            </a:r>
          </a:p>
          <a:p>
            <a:r>
              <a:rPr lang="en-US" dirty="0"/>
              <a:t>Are the participants happy with the instructor(s)?</a:t>
            </a:r>
          </a:p>
          <a:p>
            <a:r>
              <a:rPr lang="en-US" dirty="0"/>
              <a:t>Did the training meet the participant’s needs?</a:t>
            </a:r>
          </a:p>
          <a:p>
            <a:r>
              <a:rPr lang="en-US" dirty="0"/>
              <a:t>Are the attendee’s happy with the educational tools employed (e.g., PowerPoint, handouts </a:t>
            </a:r>
            <a:r>
              <a:rPr lang="en-US" dirty="0" err="1"/>
              <a:t>etc</a:t>
            </a:r>
            <a:r>
              <a:rPr lang="en-US" dirty="0"/>
              <a:t>)</a:t>
            </a:r>
          </a:p>
          <a:p>
            <a:r>
              <a:rPr lang="en-US" dirty="0"/>
              <a:t>Printed or oral reports provided by delegates/evaluators to supervisors at the participants’ organizations.</a:t>
            </a:r>
          </a:p>
          <a:p>
            <a:r>
              <a:rPr lang="en-US" dirty="0"/>
              <a:t>“Smile sheets”.</a:t>
            </a:r>
          </a:p>
          <a:p>
            <a:r>
              <a:rPr lang="en-US" dirty="0"/>
              <a:t>Comment forms determined by subjective individual reaction to the training course.</a:t>
            </a:r>
          </a:p>
          <a:p>
            <a:r>
              <a:rPr lang="en-US" dirty="0"/>
              <a:t>Post-training program questionnaires.</a:t>
            </a:r>
          </a:p>
          <a:p>
            <a:r>
              <a:rPr lang="en-US" dirty="0"/>
              <a:t>Verbal responses that can be taken into consideration and considered.</a:t>
            </a:r>
          </a:p>
          <a:p>
            <a:r>
              <a:rPr lang="en-US" dirty="0"/>
              <a:t>Especially encourage written comments</a:t>
            </a:r>
          </a:p>
          <a:p>
            <a:r>
              <a:rPr lang="en-US" dirty="0"/>
              <a:t>Try to get honest responses and feedbacks</a:t>
            </a:r>
          </a:p>
        </p:txBody>
      </p:sp>
      <p:sp>
        <p:nvSpPr>
          <p:cNvPr id="4" name="Slide Number Placeholder 3"/>
          <p:cNvSpPr>
            <a:spLocks noGrp="1"/>
          </p:cNvSpPr>
          <p:nvPr>
            <p:ph type="sldNum" sz="quarter" idx="10"/>
          </p:nvPr>
        </p:nvSpPr>
        <p:spPr/>
        <p:txBody>
          <a:bodyPr/>
          <a:lstStyle/>
          <a:p>
            <a:fld id="{D36200AE-628A-4119-BC5A-35002797EEFC}" type="slidenum">
              <a:rPr lang="en-US" smtClean="0"/>
              <a:t>6</a:t>
            </a:fld>
            <a:endParaRPr lang="en-US"/>
          </a:p>
        </p:txBody>
      </p:sp>
    </p:spTree>
    <p:extLst>
      <p:ext uri="{BB962C8B-B14F-4D97-AF65-F5344CB8AC3E}">
        <p14:creationId xmlns:p14="http://schemas.microsoft.com/office/powerpoint/2010/main" val="319724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2: Learning</a:t>
            </a:r>
          </a:p>
          <a:p>
            <a:pPr fontAlgn="base"/>
            <a:r>
              <a:rPr lang="en-US" dirty="0"/>
              <a:t>At level 2, you measure what your trainees have learned. How much has their knowledge increased as a result of the training?</a:t>
            </a:r>
          </a:p>
          <a:p>
            <a:pPr fontAlgn="base"/>
            <a:r>
              <a:rPr lang="en-US" dirty="0"/>
              <a:t>When you planned the training session, you hopefully started with a list of specific learning objectives: these should be the starting point for your measurement. Keep in mind that you can measure learning in different ways depending on these objectives, and depending on whether you're interested in changes to knowledge, skills, or attitude.</a:t>
            </a:r>
          </a:p>
          <a:p>
            <a:pPr fontAlgn="base"/>
            <a:r>
              <a:rPr lang="en-US" dirty="0"/>
              <a:t>It's important to measure this, because knowing what your trainees are learning and what they aren't will help you improve future training.</a:t>
            </a:r>
          </a:p>
          <a:p>
            <a:pPr fontAlgn="base"/>
            <a:endParaRPr lang="en-US" dirty="0"/>
          </a:p>
          <a:p>
            <a:r>
              <a:rPr lang="en-US" dirty="0"/>
              <a:t>Measurement and evaluation is simple and straightforward for any group size.</a:t>
            </a:r>
          </a:p>
          <a:p>
            <a:r>
              <a:rPr lang="en-US" dirty="0"/>
              <a:t>You may use a control group to compare.</a:t>
            </a:r>
          </a:p>
          <a:p>
            <a:r>
              <a:rPr lang="en-US" dirty="0"/>
              <a:t>Exams, interviews or assessments prior to and immediately after the training.</a:t>
            </a:r>
          </a:p>
          <a:p>
            <a:r>
              <a:rPr lang="en-US" dirty="0"/>
              <a:t>Observations by peers and instructors</a:t>
            </a:r>
          </a:p>
          <a:p>
            <a:r>
              <a:rPr lang="en-US" dirty="0"/>
              <a:t>Strategies for assessment should be relevant to the goals of the training program.</a:t>
            </a:r>
          </a:p>
          <a:p>
            <a:r>
              <a:rPr lang="en-US" dirty="0"/>
              <a:t>A distinct clear scoring process needs to be determined in order to reduce the possibility of inconsistent evaluation reports.</a:t>
            </a:r>
          </a:p>
          <a:p>
            <a:r>
              <a:rPr lang="en-US" dirty="0"/>
              <a:t>Interview, printed, or electronic type examinations can be carried out.</a:t>
            </a:r>
          </a:p>
          <a:p>
            <a:r>
              <a:rPr lang="en-US" dirty="0"/>
              <a:t>An interview can be carried out before and after the assessment, though this is time-consuming and unreliable</a:t>
            </a:r>
          </a:p>
          <a:p>
            <a:pPr fontAlgn="base"/>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7</a:t>
            </a:fld>
            <a:endParaRPr lang="en-US"/>
          </a:p>
        </p:txBody>
      </p:sp>
    </p:spTree>
    <p:extLst>
      <p:ext uri="{BB962C8B-B14F-4D97-AF65-F5344CB8AC3E}">
        <p14:creationId xmlns:p14="http://schemas.microsoft.com/office/powerpoint/2010/main" val="1960943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2: Learning</a:t>
            </a:r>
          </a:p>
          <a:p>
            <a:pPr fontAlgn="base"/>
            <a:r>
              <a:rPr lang="en-US" dirty="0"/>
              <a:t>At level 2, you measure what your trainees have learned. How much has their knowledge increased as a result of the training?</a:t>
            </a:r>
          </a:p>
          <a:p>
            <a:pPr fontAlgn="base"/>
            <a:r>
              <a:rPr lang="en-US" dirty="0"/>
              <a:t>When you planned the training session, you hopefully started with a list of specific learning objectives: these should be the starting point for your measurement. Keep in mind that you can measure learning in different ways depending on these objectives, and depending on whether you're interested in changes to knowledge, skills, or attitude.</a:t>
            </a:r>
          </a:p>
          <a:p>
            <a:pPr fontAlgn="base"/>
            <a:r>
              <a:rPr lang="en-US" dirty="0"/>
              <a:t>It's important to measure this, because knowing what your trainees are learning and what they aren't will help you improve future training.</a:t>
            </a:r>
          </a:p>
          <a:p>
            <a:pPr fontAlgn="base"/>
            <a:endParaRPr lang="en-US" dirty="0"/>
          </a:p>
          <a:p>
            <a:r>
              <a:rPr lang="en-US" dirty="0"/>
              <a:t>Measurement and evaluation is simple and straightforward for any group size.</a:t>
            </a:r>
          </a:p>
          <a:p>
            <a:r>
              <a:rPr lang="en-US" dirty="0"/>
              <a:t>You may use a control group to compare.</a:t>
            </a:r>
          </a:p>
          <a:p>
            <a:r>
              <a:rPr lang="en-US" dirty="0"/>
              <a:t>Exams, interviews or assessments prior to and immediately after the training.</a:t>
            </a:r>
          </a:p>
          <a:p>
            <a:r>
              <a:rPr lang="en-US" dirty="0"/>
              <a:t>Observations by peers and instructors</a:t>
            </a:r>
          </a:p>
          <a:p>
            <a:r>
              <a:rPr lang="en-US" dirty="0"/>
              <a:t>Strategies for assessment should be relevant to the goals of the training program.</a:t>
            </a:r>
          </a:p>
          <a:p>
            <a:r>
              <a:rPr lang="en-US" dirty="0"/>
              <a:t>A distinct clear scoring process needs to be determined in order to reduce the possibility of inconsistent evaluation reports.</a:t>
            </a:r>
          </a:p>
          <a:p>
            <a:r>
              <a:rPr lang="en-US" dirty="0"/>
              <a:t>Interview, printed, or electronic type examinations can be carried out.</a:t>
            </a:r>
          </a:p>
          <a:p>
            <a:r>
              <a:rPr lang="en-US" dirty="0"/>
              <a:t>An interview can be carried out before and after the assessment, though this is time-consuming and unreliable</a:t>
            </a:r>
          </a:p>
        </p:txBody>
      </p:sp>
      <p:sp>
        <p:nvSpPr>
          <p:cNvPr id="4" name="Slide Number Placeholder 3"/>
          <p:cNvSpPr>
            <a:spLocks noGrp="1"/>
          </p:cNvSpPr>
          <p:nvPr>
            <p:ph type="sldNum" sz="quarter" idx="10"/>
          </p:nvPr>
        </p:nvSpPr>
        <p:spPr/>
        <p:txBody>
          <a:bodyPr/>
          <a:lstStyle/>
          <a:p>
            <a:fld id="{D36200AE-628A-4119-BC5A-35002797EEFC}" type="slidenum">
              <a:rPr lang="en-US" smtClean="0"/>
              <a:t>8</a:t>
            </a:fld>
            <a:endParaRPr lang="en-US"/>
          </a:p>
        </p:txBody>
      </p:sp>
    </p:spTree>
    <p:extLst>
      <p:ext uri="{BB962C8B-B14F-4D97-AF65-F5344CB8AC3E}">
        <p14:creationId xmlns:p14="http://schemas.microsoft.com/office/powerpoint/2010/main" val="3242884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b="1" dirty="0"/>
              <a:t>Level 3: Behavior</a:t>
            </a:r>
          </a:p>
          <a:p>
            <a:pPr fontAlgn="base"/>
            <a:r>
              <a:rPr lang="en-US" dirty="0"/>
              <a:t>At this level, you evaluate how far your trainees have changed their behavior, based on the training they received. Specifically, this looks at how trainees </a:t>
            </a:r>
            <a:r>
              <a:rPr lang="en-US" b="1" dirty="0"/>
              <a:t>apply</a:t>
            </a:r>
            <a:r>
              <a:rPr lang="en-US" dirty="0"/>
              <a:t> the information.</a:t>
            </a:r>
          </a:p>
          <a:p>
            <a:pPr fontAlgn="base"/>
            <a:r>
              <a:rPr lang="en-US" dirty="0"/>
              <a:t>It's important to realize that behavior can only change if conditions are favorable. For instance, imagine you've skipped measurement at the first two Kirkpatrick levels and, when looking at your group's behavior, you determine that no behavior change has taken place. Therefore, you assume that your trainees haven't learned anything and that the training was ineffective.</a:t>
            </a:r>
          </a:p>
          <a:p>
            <a:pPr fontAlgn="base"/>
            <a:r>
              <a:rPr lang="en-US" dirty="0"/>
              <a:t>However, just because behavior hasn't changed, it doesn't mean that trainees haven't learned anything. Perhaps their boss won't let them apply new knowledge. Or, maybe they've learned everything you taught, but they have no desire to apply the knowledge themselves.</a:t>
            </a:r>
          </a:p>
          <a:p>
            <a:pPr fontAlgn="base"/>
            <a:endParaRPr lang="en-US" dirty="0"/>
          </a:p>
          <a:p>
            <a:r>
              <a:rPr lang="en-US" dirty="0"/>
              <a:t>This can be carried out through observations and interviews.</a:t>
            </a:r>
          </a:p>
          <a:p>
            <a:r>
              <a:rPr lang="en-US" dirty="0"/>
              <a:t>Evaluations have to be subtle until change is noticeable, after which a more thorough examination tool can be used.</a:t>
            </a:r>
          </a:p>
          <a:p>
            <a:r>
              <a:rPr lang="en-US" dirty="0"/>
              <a:t>Were the learned knowledge and gained skills used?</a:t>
            </a:r>
          </a:p>
          <a:p>
            <a:r>
              <a:rPr lang="en-US" dirty="0"/>
              <a:t>Surveys and close observation after some time are necessary to evaluate significant change, importance of change, and how long this change will last.</a:t>
            </a:r>
          </a:p>
          <a:p>
            <a:r>
              <a:rPr lang="en-US" dirty="0"/>
              <a:t>Online evaluations tend to be more challenging to integrate. Examinations are usually more successful when incorporated within present management and training methods at the participant’s workplace.</a:t>
            </a:r>
          </a:p>
          <a:p>
            <a:r>
              <a:rPr lang="en-US" dirty="0"/>
              <a:t>Quick examinations done immediately following the program are not going to be reliable since individuals change in various ways at different times.</a:t>
            </a:r>
          </a:p>
          <a:p>
            <a:r>
              <a:rPr lang="en-US" dirty="0"/>
              <a:t>360-degree feedback is a tool that many businesses use, but is not necessary before starting the training program. It is much better utilized after training since participants will be able to figure out on their own what they need to do different. After changes have been observed over time then the individual’s performance can be reviewed by others for proper assessment</a:t>
            </a:r>
          </a:p>
          <a:p>
            <a:r>
              <a:rPr lang="en-US" dirty="0"/>
              <a:t>Assessments can be developed around applicable scenarios and distinct key efficiency indicators or requirements relevant to the participant’s job.</a:t>
            </a:r>
          </a:p>
          <a:p>
            <a:r>
              <a:rPr lang="en-US" dirty="0"/>
              <a:t>Observations should be made to minimize opinion-based views of the interviewer as this factor is far too variable, which can affect consistency and dependability of assessments.</a:t>
            </a:r>
          </a:p>
          <a:p>
            <a:r>
              <a:rPr lang="en-US" dirty="0"/>
              <a:t>Taking into consideration the opinion of the participant can also be too variable of a factor as it makes evaluation very unreliable, so it is essential that assessments focus more defined factors such as results at work rather than opinions.</a:t>
            </a:r>
          </a:p>
          <a:p>
            <a:r>
              <a:rPr lang="en-US" dirty="0"/>
              <a:t>Self-assessment can be handy, but only with an extensively designed set of guidelines.</a:t>
            </a:r>
          </a:p>
          <a:p>
            <a:pPr fontAlgn="base"/>
            <a:endParaRPr lang="en-US" dirty="0"/>
          </a:p>
        </p:txBody>
      </p:sp>
      <p:sp>
        <p:nvSpPr>
          <p:cNvPr id="4" name="Slide Number Placeholder 3"/>
          <p:cNvSpPr>
            <a:spLocks noGrp="1"/>
          </p:cNvSpPr>
          <p:nvPr>
            <p:ph type="sldNum" sz="quarter" idx="10"/>
          </p:nvPr>
        </p:nvSpPr>
        <p:spPr/>
        <p:txBody>
          <a:bodyPr/>
          <a:lstStyle/>
          <a:p>
            <a:fld id="{D36200AE-628A-4119-BC5A-35002797EEFC}" type="slidenum">
              <a:rPr lang="en-US" smtClean="0"/>
              <a:t>9</a:t>
            </a:fld>
            <a:endParaRPr lang="en-US"/>
          </a:p>
        </p:txBody>
      </p:sp>
    </p:spTree>
    <p:extLst>
      <p:ext uri="{BB962C8B-B14F-4D97-AF65-F5344CB8AC3E}">
        <p14:creationId xmlns:p14="http://schemas.microsoft.com/office/powerpoint/2010/main" val="125407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C6F13DA-03AC-4E92-AC40-ADA2594D513A}"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359959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6F13DA-03AC-4E92-AC40-ADA2594D513A}"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355628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6F13DA-03AC-4E92-AC40-ADA2594D513A}"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283374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6F13DA-03AC-4E92-AC40-ADA2594D513A}"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332929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6F13DA-03AC-4E92-AC40-ADA2594D513A}"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1757963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6F13DA-03AC-4E92-AC40-ADA2594D513A}"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400238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6F13DA-03AC-4E92-AC40-ADA2594D513A}" type="datetimeFigureOut">
              <a:rPr lang="en-US" smtClean="0"/>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88723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6F13DA-03AC-4E92-AC40-ADA2594D513A}" type="datetimeFigureOut">
              <a:rPr lang="en-US" smtClean="0"/>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142820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F13DA-03AC-4E92-AC40-ADA2594D513A}" type="datetimeFigureOut">
              <a:rPr lang="en-US" smtClean="0"/>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1580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6F13DA-03AC-4E92-AC40-ADA2594D513A}"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277582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6F13DA-03AC-4E92-AC40-ADA2594D513A}"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64D-CD4D-43E4-B393-98CFF651B6F9}" type="slidenum">
              <a:rPr lang="en-US" smtClean="0"/>
              <a:t>‹#›</a:t>
            </a:fld>
            <a:endParaRPr lang="en-US"/>
          </a:p>
        </p:txBody>
      </p:sp>
    </p:spTree>
    <p:extLst>
      <p:ext uri="{BB962C8B-B14F-4D97-AF65-F5344CB8AC3E}">
        <p14:creationId xmlns:p14="http://schemas.microsoft.com/office/powerpoint/2010/main" val="355567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6F13DA-03AC-4E92-AC40-ADA2594D513A}" type="datetimeFigureOut">
              <a:rPr lang="en-US" smtClean="0"/>
              <a:t>6/4/2018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C664D-CD4D-43E4-B393-98CFF651B6F9}" type="slidenum">
              <a:rPr lang="en-US" smtClean="0"/>
              <a:t>‹#›</a:t>
            </a:fld>
            <a:endParaRPr lang="en-US"/>
          </a:p>
        </p:txBody>
      </p:sp>
    </p:spTree>
    <p:extLst>
      <p:ext uri="{BB962C8B-B14F-4D97-AF65-F5344CB8AC3E}">
        <p14:creationId xmlns:p14="http://schemas.microsoft.com/office/powerpoint/2010/main" val="1098925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Maram.Barqawi@Jordan-wmi.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094" y="1381211"/>
            <a:ext cx="7046119" cy="2387600"/>
          </a:xfrm>
        </p:spPr>
        <p:txBody>
          <a:bodyPr>
            <a:normAutofit fontScale="90000"/>
          </a:bodyPr>
          <a:lstStyle/>
          <a:p>
            <a:r>
              <a:rPr lang="en-US" b="1" dirty="0">
                <a:solidFill>
                  <a:srgbClr val="C00000"/>
                </a:solidFill>
              </a:rPr>
              <a:t>Kirkpatrick's Four-Level Training Evaluation Model</a:t>
            </a:r>
            <a:endParaRPr lang="en-US" dirty="0"/>
          </a:p>
        </p:txBody>
      </p:sp>
      <p:sp>
        <p:nvSpPr>
          <p:cNvPr id="3" name="Subtitle 2"/>
          <p:cNvSpPr>
            <a:spLocks noGrp="1"/>
          </p:cNvSpPr>
          <p:nvPr>
            <p:ph type="subTitle" idx="1"/>
          </p:nvPr>
        </p:nvSpPr>
        <p:spPr>
          <a:xfrm>
            <a:off x="642937" y="4783224"/>
            <a:ext cx="10915651" cy="2203011"/>
          </a:xfrm>
        </p:spPr>
        <p:txBody>
          <a:bodyPr>
            <a:normAutofit fontScale="92500" lnSpcReduction="20000"/>
          </a:bodyPr>
          <a:lstStyle/>
          <a:p>
            <a:r>
              <a:rPr lang="en-US" sz="2800" b="1" dirty="0"/>
              <a:t>“Capacity Building Interventions: How do we know what difference we are making?”</a:t>
            </a:r>
          </a:p>
          <a:p>
            <a:endParaRPr lang="en-US" sz="2800" b="1" dirty="0">
              <a:solidFill>
                <a:srgbClr val="C00000"/>
              </a:solidFill>
            </a:endParaRPr>
          </a:p>
          <a:p>
            <a:pPr algn="r"/>
            <a:r>
              <a:rPr lang="en-US" dirty="0">
                <a:solidFill>
                  <a:srgbClr val="C00000"/>
                </a:solidFill>
              </a:rPr>
              <a:t>Speaker: Maram Barqawi, Senior Monitoring and Evaluation Specialist </a:t>
            </a:r>
          </a:p>
          <a:p>
            <a:pPr algn="r"/>
            <a:r>
              <a:rPr lang="en-US" dirty="0">
                <a:solidFill>
                  <a:srgbClr val="C00000"/>
                </a:solidFill>
              </a:rPr>
              <a:t>Water Management Initiative (WMI) </a:t>
            </a:r>
          </a:p>
          <a:p>
            <a:pPr algn="r"/>
            <a:r>
              <a:rPr lang="en-US" dirty="0"/>
              <a:t>COP: June 5 2018</a:t>
            </a:r>
          </a:p>
        </p:txBody>
      </p:sp>
      <p:pic>
        <p:nvPicPr>
          <p:cNvPr id="1028" name="Picture 4" descr="Image result for Donald kirkpatrick">
            <a:extLst>
              <a:ext uri="{FF2B5EF4-FFF2-40B4-BE49-F238E27FC236}">
                <a16:creationId xmlns:a16="http://schemas.microsoft.com/office/drawing/2014/main" id="{A7DE35DC-32D4-456D-BF9C-F9E373036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7606" y="1309023"/>
            <a:ext cx="39243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66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7"/>
            <a:ext cx="11115374" cy="4434900"/>
          </a:xfrm>
        </p:spPr>
        <p:txBody>
          <a:bodyPr>
            <a:noAutofit/>
          </a:bodyPr>
          <a:lstStyle/>
          <a:p>
            <a:pPr algn="l" fontAlgn="base"/>
            <a:r>
              <a:rPr lang="en-US" b="1" dirty="0"/>
              <a:t>Level 3: Behavior</a:t>
            </a:r>
          </a:p>
          <a:p>
            <a:pPr algn="l" fontAlgn="base"/>
            <a:endParaRPr lang="en-US" dirty="0"/>
          </a:p>
          <a:p>
            <a:pPr algn="l" fontAlgn="base"/>
            <a:r>
              <a:rPr lang="en-US" b="1" dirty="0"/>
              <a:t>Examples for interviews questions.</a:t>
            </a:r>
          </a:p>
          <a:p>
            <a:pPr algn="l" fontAlgn="base"/>
            <a:endParaRPr lang="en-US" b="1" dirty="0"/>
          </a:p>
          <a:p>
            <a:pPr marL="342900" indent="-342900" algn="l" fontAlgn="base">
              <a:buFont typeface="Arial" panose="020B0604020202020204" pitchFamily="34" charset="0"/>
              <a:buChar char="•"/>
            </a:pPr>
            <a:r>
              <a:rPr lang="en-US" dirty="0"/>
              <a:t>Did the trainees put any of their learning to use? </a:t>
            </a:r>
          </a:p>
          <a:p>
            <a:pPr marL="342900" indent="-342900" algn="l" fontAlgn="base">
              <a:buFont typeface="Arial" panose="020B0604020202020204" pitchFamily="34" charset="0"/>
              <a:buChar char="•"/>
            </a:pPr>
            <a:r>
              <a:rPr lang="en-US" dirty="0"/>
              <a:t>Are trainees able to teach their new knowledge, skills, or attitudes to other people? </a:t>
            </a:r>
          </a:p>
          <a:p>
            <a:pPr marL="342900" indent="-342900" algn="l" fontAlgn="base">
              <a:buFont typeface="Arial" panose="020B0604020202020204" pitchFamily="34" charset="0"/>
              <a:buChar char="•"/>
            </a:pPr>
            <a:r>
              <a:rPr lang="en-US" dirty="0"/>
              <a:t>Are trainees aware that they've changed their </a:t>
            </a:r>
            <a:r>
              <a:rPr lang="en-US" dirty="0" err="1"/>
              <a:t>behaviour</a:t>
            </a:r>
            <a:r>
              <a:rPr lang="en-US" dirty="0"/>
              <a:t>? </a:t>
            </a:r>
          </a:p>
          <a:p>
            <a:pPr marL="342900" indent="-342900" algn="l" fontAlgn="base">
              <a:buFont typeface="Arial" panose="020B0604020202020204" pitchFamily="34" charset="0"/>
              <a:buChar char="•"/>
            </a:pPr>
            <a:endParaRPr lang="en-US" b="1" dirty="0"/>
          </a:p>
          <a:p>
            <a:pPr algn="l" fontAlgn="base"/>
            <a:endParaRPr lang="en-US" b="1"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spTree>
    <p:extLst>
      <p:ext uri="{BB962C8B-B14F-4D97-AF65-F5344CB8AC3E}">
        <p14:creationId xmlns:p14="http://schemas.microsoft.com/office/powerpoint/2010/main" val="341528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7"/>
            <a:ext cx="10915077" cy="1597188"/>
          </a:xfrm>
        </p:spPr>
        <p:txBody>
          <a:bodyPr>
            <a:noAutofit/>
          </a:bodyPr>
          <a:lstStyle/>
          <a:p>
            <a:pPr algn="l" fontAlgn="base"/>
            <a:r>
              <a:rPr lang="en-US" b="1" dirty="0"/>
              <a:t>Level 4: Results</a:t>
            </a:r>
          </a:p>
          <a:p>
            <a:pPr algn="l" fontAlgn="base"/>
            <a:r>
              <a:rPr lang="en-US" dirty="0"/>
              <a:t>At this level, you analyze the final results of your training. This includes outcomes that you or your organization have determined to be good for business, good for the employees, or good for the bottom line.</a:t>
            </a:r>
          </a:p>
          <a:p>
            <a:pPr algn="l" fontAlgn="base"/>
            <a:endParaRPr lang="en-US"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pic>
        <p:nvPicPr>
          <p:cNvPr id="5" name="Picture 2" descr="360 degree feedback">
            <a:extLst>
              <a:ext uri="{FF2B5EF4-FFF2-40B4-BE49-F238E27FC236}">
                <a16:creationId xmlns:a16="http://schemas.microsoft.com/office/drawing/2014/main" id="{AB65AD15-49BF-444B-A130-6577CA0C48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3953" y="3092825"/>
            <a:ext cx="4857750" cy="28289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E3B0840-CAC4-42D1-9E13-5DEA66B0D0B2}"/>
              </a:ext>
            </a:extLst>
          </p:cNvPr>
          <p:cNvSpPr/>
          <p:nvPr/>
        </p:nvSpPr>
        <p:spPr>
          <a:xfrm>
            <a:off x="1076626" y="3430069"/>
            <a:ext cx="6096000" cy="2954655"/>
          </a:xfrm>
          <a:prstGeom prst="rect">
            <a:avLst/>
          </a:prstGeom>
        </p:spPr>
        <p:txBody>
          <a:bodyPr>
            <a:spAutoFit/>
          </a:bodyPr>
          <a:lstStyle/>
          <a:p>
            <a:pPr fontAlgn="base"/>
            <a:r>
              <a:rPr lang="en-US" sz="2400" b="1" dirty="0"/>
              <a:t>When?</a:t>
            </a:r>
          </a:p>
          <a:p>
            <a:pPr fontAlgn="base"/>
            <a:r>
              <a:rPr lang="en-US" sz="2400" dirty="0"/>
              <a:t>If your programs aim at tangible results rather than teaching management concepts, theories, and principles, then it is desirable to evaluate in terms of </a:t>
            </a:r>
            <a:r>
              <a:rPr lang="en-US" sz="2400" b="1" dirty="0"/>
              <a:t>results</a:t>
            </a:r>
            <a:r>
              <a:rPr lang="en-US" sz="2400" dirty="0"/>
              <a:t>.</a:t>
            </a:r>
          </a:p>
          <a:p>
            <a:pPr fontAlgn="base"/>
            <a:endParaRPr lang="en-US" dirty="0"/>
          </a:p>
          <a:p>
            <a:pPr fontAlgn="base"/>
            <a:r>
              <a:rPr lang="en-US" sz="2400" b="1" dirty="0"/>
              <a:t>How?</a:t>
            </a:r>
          </a:p>
          <a:p>
            <a:pPr marL="342900" indent="-342900" fontAlgn="base">
              <a:buFont typeface="Arial" panose="020B0604020202020204" pitchFamily="34" charset="0"/>
              <a:buChar char="•"/>
            </a:pPr>
            <a:r>
              <a:rPr lang="en-US" dirty="0"/>
              <a:t> </a:t>
            </a:r>
            <a:r>
              <a:rPr lang="en-US" sz="2400" dirty="0"/>
              <a:t>Search for evidences </a:t>
            </a:r>
          </a:p>
        </p:txBody>
      </p:sp>
    </p:spTree>
    <p:extLst>
      <p:ext uri="{BB962C8B-B14F-4D97-AF65-F5344CB8AC3E}">
        <p14:creationId xmlns:p14="http://schemas.microsoft.com/office/powerpoint/2010/main" val="98547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7"/>
            <a:ext cx="11115374" cy="4434900"/>
          </a:xfrm>
        </p:spPr>
        <p:txBody>
          <a:bodyPr>
            <a:noAutofit/>
          </a:bodyPr>
          <a:lstStyle/>
          <a:p>
            <a:pPr algn="l" fontAlgn="base"/>
            <a:r>
              <a:rPr lang="en-US" b="1" dirty="0"/>
              <a:t>Level 4: Result</a:t>
            </a:r>
          </a:p>
          <a:p>
            <a:pPr algn="l" fontAlgn="base"/>
            <a:endParaRPr lang="en-US" dirty="0"/>
          </a:p>
          <a:p>
            <a:pPr algn="l" fontAlgn="base"/>
            <a:r>
              <a:rPr lang="en-US" b="1" dirty="0"/>
              <a:t>Examples for interviews questions.</a:t>
            </a:r>
          </a:p>
          <a:p>
            <a:pPr algn="l" fontAlgn="base"/>
            <a:endParaRPr lang="en-US" b="1" dirty="0"/>
          </a:p>
          <a:p>
            <a:pPr marL="342900" indent="-342900" algn="l" fontAlgn="base">
              <a:buFont typeface="Arial" panose="020B0604020202020204" pitchFamily="34" charset="0"/>
              <a:buChar char="•"/>
            </a:pPr>
            <a:r>
              <a:rPr lang="en-US" dirty="0"/>
              <a:t>What results have you seen since attending this training?</a:t>
            </a:r>
          </a:p>
          <a:p>
            <a:pPr marL="342900" indent="-342900" algn="l" fontAlgn="base">
              <a:buFont typeface="Arial" panose="020B0604020202020204" pitchFamily="34" charset="0"/>
              <a:buChar char="•"/>
            </a:pPr>
            <a:r>
              <a:rPr lang="en-US" dirty="0"/>
              <a:t>Please give an example of the success you have achieved since attending this training.</a:t>
            </a:r>
          </a:p>
          <a:p>
            <a:pPr algn="l" fontAlgn="base"/>
            <a:endParaRPr lang="en-US" dirty="0"/>
          </a:p>
          <a:p>
            <a:pPr marL="342900" indent="-342900" algn="l" fontAlgn="base">
              <a:buFont typeface="Arial" panose="020B0604020202020204" pitchFamily="34" charset="0"/>
              <a:buChar char="•"/>
            </a:pPr>
            <a:endParaRPr lang="en-US" b="1" dirty="0"/>
          </a:p>
          <a:p>
            <a:pPr algn="l" fontAlgn="base"/>
            <a:endParaRPr lang="en-US" b="1"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spTree>
    <p:extLst>
      <p:ext uri="{BB962C8B-B14F-4D97-AF65-F5344CB8AC3E}">
        <p14:creationId xmlns:p14="http://schemas.microsoft.com/office/powerpoint/2010/main" val="220176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8480" y="665018"/>
            <a:ext cx="11392465" cy="5776123"/>
          </a:xfrm>
        </p:spPr>
        <p:txBody>
          <a:bodyPr>
            <a:noAutofit/>
          </a:bodyPr>
          <a:lstStyle/>
          <a:p>
            <a:pPr lvl="1" fontAlgn="base"/>
            <a:endParaRPr lang="en-US" sz="2400" dirty="0"/>
          </a:p>
          <a:p>
            <a:pPr lvl="1" fontAlgn="base"/>
            <a:r>
              <a:rPr lang="en-US" sz="5400" b="1" dirty="0">
                <a:solidFill>
                  <a:srgbClr val="C00000"/>
                </a:solidFill>
              </a:rPr>
              <a:t>WMI experience </a:t>
            </a:r>
          </a:p>
          <a:p>
            <a:pPr lvl="1" fontAlgn="base"/>
            <a:endParaRPr lang="en-US" sz="5400" b="1" dirty="0"/>
          </a:p>
          <a:p>
            <a:pPr lvl="1" algn="l" fontAlgn="base"/>
            <a:endParaRPr lang="en-US" dirty="0"/>
          </a:p>
          <a:p>
            <a:pPr marL="1143000" lvl="1" indent="-685800" algn="l" fontAlgn="base">
              <a:buFont typeface="Arial" panose="020B0604020202020204" pitchFamily="34" charset="0"/>
              <a:buChar char="•"/>
            </a:pPr>
            <a:r>
              <a:rPr lang="en-US" sz="2400" dirty="0"/>
              <a:t>2.2.2 Number of people who have improved understanding of critical water scarcity issues facing Jordan, including the cost of water and importance of conservation</a:t>
            </a:r>
            <a:endParaRPr lang="en-US" sz="3600" b="1" dirty="0"/>
          </a:p>
          <a:p>
            <a:pPr marL="1143000" lvl="1" indent="-685800" algn="l" fontAlgn="base">
              <a:buFont typeface="Arial" panose="020B0604020202020204" pitchFamily="34" charset="0"/>
              <a:buChar char="•"/>
            </a:pPr>
            <a:endParaRPr lang="en-US" sz="3200" b="1" dirty="0"/>
          </a:p>
          <a:p>
            <a:pPr marL="1143000" lvl="1" indent="-685800" algn="l" fontAlgn="base">
              <a:buFont typeface="Arial" panose="020B0604020202020204" pitchFamily="34" charset="0"/>
              <a:buChar char="•"/>
            </a:pPr>
            <a:r>
              <a:rPr lang="en-US" sz="3200" b="1" dirty="0"/>
              <a:t>Lessons learned:</a:t>
            </a:r>
          </a:p>
          <a:p>
            <a:pPr marL="1600200" lvl="2" indent="-685800" algn="l" fontAlgn="base">
              <a:buFont typeface="Arial" panose="020B0604020202020204" pitchFamily="34" charset="0"/>
              <a:buChar char="•"/>
            </a:pPr>
            <a:r>
              <a:rPr lang="en-US" sz="3000" dirty="0"/>
              <a:t>Representative sample</a:t>
            </a:r>
          </a:p>
          <a:p>
            <a:pPr marL="1600200" lvl="2" indent="-685800" algn="l" fontAlgn="base">
              <a:buFont typeface="Arial" panose="020B0604020202020204" pitchFamily="34" charset="0"/>
              <a:buChar char="•"/>
            </a:pPr>
            <a:r>
              <a:rPr lang="en-US" sz="3000" dirty="0"/>
              <a:t>Easy to analyze questions (Limited open-ended)</a:t>
            </a:r>
          </a:p>
          <a:p>
            <a:pPr marL="1143000" lvl="1" indent="-685800" algn="l" fontAlgn="base">
              <a:buFont typeface="Arial" panose="020B0604020202020204" pitchFamily="34" charset="0"/>
              <a:buChar char="•"/>
            </a:pPr>
            <a:endParaRPr lang="en-US" sz="3200" b="1" dirty="0"/>
          </a:p>
          <a:p>
            <a:pPr lvl="1" fontAlgn="base"/>
            <a:endParaRPr lang="en-US" sz="5400" b="1" dirty="0"/>
          </a:p>
          <a:p>
            <a:pPr lvl="1" fontAlgn="base"/>
            <a:endParaRPr lang="en-US" sz="5400" b="1" dirty="0"/>
          </a:p>
          <a:p>
            <a:pPr lvl="1" fontAlgn="base"/>
            <a:endParaRPr lang="en-US" sz="5400" b="1" dirty="0"/>
          </a:p>
          <a:p>
            <a:pPr lvl="1" fontAlgn="base"/>
            <a:endParaRPr lang="en-US" sz="5400" b="1" dirty="0"/>
          </a:p>
          <a:p>
            <a:pPr lvl="1" fontAlgn="base"/>
            <a:endParaRPr lang="en-US" sz="2000" dirty="0">
              <a:solidFill>
                <a:srgbClr val="C00000"/>
              </a:solidFill>
            </a:endParaRPr>
          </a:p>
          <a:p>
            <a:pPr lvl="1" fontAlgn="base"/>
            <a:endParaRPr lang="en-US" sz="2400" dirty="0"/>
          </a:p>
        </p:txBody>
      </p:sp>
    </p:spTree>
    <p:extLst>
      <p:ext uri="{BB962C8B-B14F-4D97-AF65-F5344CB8AC3E}">
        <p14:creationId xmlns:p14="http://schemas.microsoft.com/office/powerpoint/2010/main" val="221203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7"/>
            <a:ext cx="10915077" cy="4434900"/>
          </a:xfrm>
        </p:spPr>
        <p:txBody>
          <a:bodyPr>
            <a:noAutofit/>
          </a:bodyPr>
          <a:lstStyle/>
          <a:p>
            <a:pPr lvl="1" fontAlgn="base"/>
            <a:endParaRPr lang="en-US" sz="2400" dirty="0"/>
          </a:p>
          <a:p>
            <a:pPr lvl="1" fontAlgn="base"/>
            <a:endParaRPr lang="en-US" sz="2400" dirty="0"/>
          </a:p>
          <a:p>
            <a:pPr lvl="1" fontAlgn="base"/>
            <a:endParaRPr lang="en-US" sz="2400" dirty="0"/>
          </a:p>
          <a:p>
            <a:pPr lvl="1" fontAlgn="base"/>
            <a:r>
              <a:rPr lang="en-US" sz="5400" b="1" dirty="0"/>
              <a:t>Q&amp;A</a:t>
            </a:r>
          </a:p>
          <a:p>
            <a:pPr lvl="1" fontAlgn="base"/>
            <a:endParaRPr lang="en-US" sz="2400" dirty="0"/>
          </a:p>
          <a:p>
            <a:pPr lvl="1" fontAlgn="base"/>
            <a:r>
              <a:rPr lang="en-US" sz="2400" dirty="0"/>
              <a:t>Thank you</a:t>
            </a:r>
          </a:p>
          <a:p>
            <a:r>
              <a:rPr lang="en-US" sz="2000" dirty="0">
                <a:solidFill>
                  <a:srgbClr val="C00000"/>
                </a:solidFill>
              </a:rPr>
              <a:t>Speaker: Maram Barqawi, Senior Monitoring and Evaluation Specialist </a:t>
            </a:r>
          </a:p>
          <a:p>
            <a:r>
              <a:rPr lang="en-US" sz="2000" dirty="0">
                <a:solidFill>
                  <a:srgbClr val="C00000"/>
                </a:solidFill>
              </a:rPr>
              <a:t>Water Management Initiative (WMI) </a:t>
            </a:r>
          </a:p>
          <a:p>
            <a:r>
              <a:rPr lang="en-US" sz="2000" dirty="0">
                <a:solidFill>
                  <a:srgbClr val="C00000"/>
                </a:solidFill>
                <a:hlinkClick r:id="rId3"/>
              </a:rPr>
              <a:t>Maram.Barqawi@Jordan-wmi.org</a:t>
            </a:r>
            <a:r>
              <a:rPr lang="en-US" sz="2000" dirty="0">
                <a:solidFill>
                  <a:srgbClr val="C00000"/>
                </a:solidFill>
              </a:rPr>
              <a:t> </a:t>
            </a:r>
          </a:p>
          <a:p>
            <a:pPr lvl="1" fontAlgn="base"/>
            <a:endParaRPr lang="en-US" sz="2400" dirty="0"/>
          </a:p>
        </p:txBody>
      </p:sp>
    </p:spTree>
    <p:extLst>
      <p:ext uri="{BB962C8B-B14F-4D97-AF65-F5344CB8AC3E}">
        <p14:creationId xmlns:p14="http://schemas.microsoft.com/office/powerpoint/2010/main" val="30713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126" y="717415"/>
            <a:ext cx="9148354" cy="1101548"/>
          </a:xfrm>
        </p:spPr>
        <p:txBody>
          <a:bodyPr>
            <a:normAutofit/>
          </a:bodyPr>
          <a:lstStyle/>
          <a:p>
            <a:r>
              <a:rPr lang="en-US" b="1" dirty="0"/>
              <a:t>Capacity Building via Training</a:t>
            </a:r>
            <a:endParaRPr lang="en-US" dirty="0"/>
          </a:p>
        </p:txBody>
      </p:sp>
      <p:sp>
        <p:nvSpPr>
          <p:cNvPr id="3" name="Subtitle 2"/>
          <p:cNvSpPr>
            <a:spLocks noGrp="1"/>
          </p:cNvSpPr>
          <p:nvPr>
            <p:ph type="subTitle" idx="1"/>
          </p:nvPr>
        </p:nvSpPr>
        <p:spPr>
          <a:xfrm>
            <a:off x="539387" y="4333564"/>
            <a:ext cx="11307472" cy="2524436"/>
          </a:xfrm>
        </p:spPr>
        <p:txBody>
          <a:bodyPr>
            <a:normAutofit fontScale="85000" lnSpcReduction="20000"/>
          </a:bodyPr>
          <a:lstStyle/>
          <a:p>
            <a:pPr lvl="0" algn="l"/>
            <a:r>
              <a:rPr lang="en-US" sz="5100" b="1" dirty="0">
                <a:solidFill>
                  <a:srgbClr val="C00000"/>
                </a:solidFill>
              </a:rPr>
              <a:t>Participant Training is:</a:t>
            </a:r>
            <a:endParaRPr lang="en-US" sz="3600" dirty="0"/>
          </a:p>
          <a:p>
            <a:pPr lvl="0" algn="l"/>
            <a:r>
              <a:rPr lang="en-US" sz="3400" dirty="0"/>
              <a:t>The transfer of knowledge, skills, or attitudes (KSAs), as well as ideas and sector context, through structured learning and follow-up activities to solve job performance problems or fill identified performance gaps. </a:t>
            </a:r>
            <a:br>
              <a:rPr lang="en-US" sz="3600" dirty="0"/>
            </a:br>
            <a:endParaRPr lang="en-US" sz="2800" dirty="0"/>
          </a:p>
          <a:p>
            <a:pPr lvl="0" algn="r"/>
            <a:r>
              <a:rPr lang="en-US" sz="3800" b="1" dirty="0">
                <a:solidFill>
                  <a:srgbClr val="002060"/>
                </a:solidFill>
              </a:rPr>
              <a:t>ADS Chapter 253</a:t>
            </a:r>
            <a:endParaRPr lang="en-US" sz="4500" b="1" dirty="0">
              <a:solidFill>
                <a:srgbClr val="002060"/>
              </a:solidFill>
            </a:endParaRPr>
          </a:p>
        </p:txBody>
      </p:sp>
      <p:pic>
        <p:nvPicPr>
          <p:cNvPr id="1026" name="Picture 2" descr="Image result for training capacity building">
            <a:extLst>
              <a:ext uri="{FF2B5EF4-FFF2-40B4-BE49-F238E27FC236}">
                <a16:creationId xmlns:a16="http://schemas.microsoft.com/office/drawing/2014/main" id="{283F6EB4-71BF-4597-B053-B02C575327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0932" y="1695741"/>
            <a:ext cx="727710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32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0126" y="717415"/>
            <a:ext cx="9148354" cy="1101548"/>
          </a:xfrm>
        </p:spPr>
        <p:txBody>
          <a:bodyPr>
            <a:normAutofit/>
          </a:bodyPr>
          <a:lstStyle/>
          <a:p>
            <a:r>
              <a:rPr lang="en-US" b="1" dirty="0"/>
              <a:t>Evaluating Training</a:t>
            </a:r>
            <a:endParaRPr lang="en-US" dirty="0"/>
          </a:p>
        </p:txBody>
      </p:sp>
      <p:sp>
        <p:nvSpPr>
          <p:cNvPr id="3" name="Subtitle 2"/>
          <p:cNvSpPr>
            <a:spLocks noGrp="1"/>
          </p:cNvSpPr>
          <p:nvPr>
            <p:ph type="subTitle" idx="1"/>
          </p:nvPr>
        </p:nvSpPr>
        <p:spPr>
          <a:xfrm>
            <a:off x="468751" y="1818963"/>
            <a:ext cx="5779649" cy="4535107"/>
          </a:xfrm>
        </p:spPr>
        <p:txBody>
          <a:bodyPr>
            <a:normAutofit fontScale="85000" lnSpcReduction="20000"/>
          </a:bodyPr>
          <a:lstStyle/>
          <a:p>
            <a:pPr lvl="0" algn="l"/>
            <a:r>
              <a:rPr lang="en-US" sz="5400" dirty="0"/>
              <a:t>Evaluating training is recommended as a best practice, and it aligns with USAID’s policy on evidence-based decision-making.</a:t>
            </a:r>
            <a:br>
              <a:rPr lang="en-US" sz="3600" dirty="0"/>
            </a:br>
            <a:endParaRPr lang="en-US" sz="2800" dirty="0"/>
          </a:p>
          <a:p>
            <a:pPr lvl="0" algn="r"/>
            <a:endParaRPr lang="en-US" sz="2800" dirty="0"/>
          </a:p>
          <a:p>
            <a:pPr lvl="0" algn="r"/>
            <a:r>
              <a:rPr lang="en-US" sz="3800" b="1" dirty="0">
                <a:solidFill>
                  <a:srgbClr val="002060"/>
                </a:solidFill>
              </a:rPr>
              <a:t>ADS Chapter 253</a:t>
            </a:r>
            <a:endParaRPr lang="en-US" sz="4500" b="1" dirty="0">
              <a:solidFill>
                <a:srgbClr val="002060"/>
              </a:solidFill>
            </a:endParaRPr>
          </a:p>
        </p:txBody>
      </p:sp>
      <p:pic>
        <p:nvPicPr>
          <p:cNvPr id="1026" name="Picture 2" descr="Image result for training evaluation">
            <a:extLst>
              <a:ext uri="{FF2B5EF4-FFF2-40B4-BE49-F238E27FC236}">
                <a16:creationId xmlns:a16="http://schemas.microsoft.com/office/drawing/2014/main" id="{E0C7B25F-E23C-42F9-A7D6-9471B424AE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4303" y="1674236"/>
            <a:ext cx="6076950" cy="45624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2C9A622-7E55-430E-B5B0-185E866B9E37}"/>
              </a:ext>
            </a:extLst>
          </p:cNvPr>
          <p:cNvSpPr/>
          <p:nvPr/>
        </p:nvSpPr>
        <p:spPr>
          <a:xfrm>
            <a:off x="9157855" y="5043055"/>
            <a:ext cx="3394363" cy="157941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0688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Image result for sticky note with pin">
            <a:extLst>
              <a:ext uri="{FF2B5EF4-FFF2-40B4-BE49-F238E27FC236}">
                <a16:creationId xmlns:a16="http://schemas.microsoft.com/office/drawing/2014/main" id="{F3692DF2-6DE1-468B-8B7B-A21F12B41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6953" y="3344038"/>
            <a:ext cx="4359544" cy="3123541"/>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037438" y="1887523"/>
            <a:ext cx="9961487" cy="1548008"/>
          </a:xfrm>
        </p:spPr>
        <p:txBody>
          <a:bodyPr>
            <a:noAutofit/>
          </a:bodyPr>
          <a:lstStyle/>
          <a:p>
            <a:pPr lvl="0" algn="l"/>
            <a:r>
              <a:rPr lang="en-US" dirty="0"/>
              <a:t>If you deliver training, then you probably know how important it is to measure its effectiveness. After all, you don't want to spend time or money on training that doesn't provide a good return</a:t>
            </a:r>
            <a:endParaRPr lang="en-US" sz="1100" b="1" dirty="0"/>
          </a:p>
          <a:p>
            <a:pPr lvl="0" algn="l"/>
            <a:r>
              <a:rPr lang="en-US" sz="1800" b="1" dirty="0"/>
              <a:t>The four levels are:</a:t>
            </a:r>
          </a:p>
        </p:txBody>
      </p:sp>
      <p:sp>
        <p:nvSpPr>
          <p:cNvPr id="4" name="Title 3"/>
          <p:cNvSpPr>
            <a:spLocks noGrp="1"/>
          </p:cNvSpPr>
          <p:nvPr>
            <p:ph type="ctrTitle"/>
          </p:nvPr>
        </p:nvSpPr>
        <p:spPr>
          <a:xfrm>
            <a:off x="1175657" y="343949"/>
            <a:ext cx="9492343" cy="1543574"/>
          </a:xfrm>
        </p:spPr>
        <p:txBody>
          <a:bodyPr>
            <a:normAutofit fontScale="90000"/>
          </a:bodyPr>
          <a:lstStyle/>
          <a:p>
            <a:r>
              <a:rPr lang="en-US" b="1" dirty="0">
                <a:solidFill>
                  <a:srgbClr val="C00000"/>
                </a:solidFill>
              </a:rPr>
              <a:t>Kirkpatrick's Four-Level Training Evaluation Model</a:t>
            </a:r>
            <a:endParaRPr lang="en-US" dirty="0">
              <a:solidFill>
                <a:srgbClr val="C00000"/>
              </a:solidFill>
            </a:endParaRPr>
          </a:p>
        </p:txBody>
      </p:sp>
      <p:pic>
        <p:nvPicPr>
          <p:cNvPr id="2050" name="Picture 2" descr="Image result for kirkpatrick's four leve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8674" y="2619375"/>
            <a:ext cx="4541520" cy="4021138"/>
          </a:xfrm>
          <a:prstGeom prst="rect">
            <a:avLst/>
          </a:prstGeom>
          <a:noFill/>
          <a:extLst>
            <a:ext uri="{909E8E84-426E-40DD-AFC4-6F175D3DCCD1}">
              <a14:hiddenFill xmlns:a14="http://schemas.microsoft.com/office/drawing/2010/main">
                <a:solidFill>
                  <a:srgbClr val="FFFFFF"/>
                </a:solidFill>
              </a14:hiddenFill>
            </a:ext>
          </a:extLst>
        </p:spPr>
      </p:pic>
      <p:sp>
        <p:nvSpPr>
          <p:cNvPr id="2" name="Arrow: Curved Up 1">
            <a:extLst>
              <a:ext uri="{FF2B5EF4-FFF2-40B4-BE49-F238E27FC236}">
                <a16:creationId xmlns:a16="http://schemas.microsoft.com/office/drawing/2014/main" id="{3CB58BE6-3F4D-4CB6-8C5E-87ACE673D98F}"/>
              </a:ext>
            </a:extLst>
          </p:cNvPr>
          <p:cNvSpPr/>
          <p:nvPr/>
        </p:nvSpPr>
        <p:spPr>
          <a:xfrm rot="15412987">
            <a:off x="7831408" y="4782207"/>
            <a:ext cx="1396675" cy="77776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F07DD306-2572-44D9-9215-682EDE0BCFF4}"/>
              </a:ext>
            </a:extLst>
          </p:cNvPr>
          <p:cNvSpPr/>
          <p:nvPr/>
        </p:nvSpPr>
        <p:spPr>
          <a:xfrm>
            <a:off x="9169457" y="3987644"/>
            <a:ext cx="2511973" cy="1754326"/>
          </a:xfrm>
          <a:prstGeom prst="rect">
            <a:avLst/>
          </a:prstGeom>
          <a:noFill/>
          <a:ln>
            <a:noFill/>
          </a:ln>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b="1" dirty="0">
                <a:solidFill>
                  <a:srgbClr val="3B3835"/>
                </a:solidFill>
                <a:latin typeface="Helvetica Neue"/>
              </a:rPr>
              <a:t>Each level is important and has an impact on the next level. As you move from one level to the next,</a:t>
            </a:r>
            <a:endParaRPr lang="en-US" b="1" dirty="0"/>
          </a:p>
        </p:txBody>
      </p:sp>
    </p:spTree>
    <p:extLst>
      <p:ext uri="{BB962C8B-B14F-4D97-AF65-F5344CB8AC3E}">
        <p14:creationId xmlns:p14="http://schemas.microsoft.com/office/powerpoint/2010/main" val="75731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6"/>
            <a:ext cx="10915077" cy="5362364"/>
          </a:xfrm>
        </p:spPr>
        <p:txBody>
          <a:bodyPr>
            <a:noAutofit/>
          </a:bodyPr>
          <a:lstStyle/>
          <a:p>
            <a:pPr algn="l" fontAlgn="base"/>
            <a:r>
              <a:rPr lang="en-US" b="1" dirty="0"/>
              <a:t>Level 1: Reaction</a:t>
            </a:r>
          </a:p>
          <a:p>
            <a:pPr algn="l" fontAlgn="base"/>
            <a:r>
              <a:rPr lang="en-US" dirty="0"/>
              <a:t>This level measures how your trainees (the people being trained), reacted to the training. Obviously, you want them to feel that the training was a valuable experience, and you want them to feel good about the instructor, the topic, the material, its presentation, and the venue.</a:t>
            </a:r>
          </a:p>
          <a:p>
            <a:pPr algn="l" fontAlgn="base"/>
            <a:endParaRPr lang="en-US" sz="100" b="1" dirty="0"/>
          </a:p>
          <a:p>
            <a:pPr algn="l" fontAlgn="base"/>
            <a:r>
              <a:rPr lang="en-US" b="1" dirty="0">
                <a:solidFill>
                  <a:srgbClr val="C00000"/>
                </a:solidFill>
              </a:rPr>
              <a:t>Why?</a:t>
            </a:r>
          </a:p>
          <a:p>
            <a:pPr marL="342900" indent="-342900" algn="l" fontAlgn="base">
              <a:buFont typeface="Arial" panose="020B0604020202020204" pitchFamily="34" charset="0"/>
              <a:buChar char="•"/>
            </a:pPr>
            <a:r>
              <a:rPr lang="en-US" dirty="0"/>
              <a:t>Gives us valuable feedback that helps us to evaluate the program.</a:t>
            </a:r>
          </a:p>
          <a:p>
            <a:pPr marL="342900" indent="-342900" algn="l" fontAlgn="base">
              <a:buFont typeface="Arial" panose="020B0604020202020204" pitchFamily="34" charset="0"/>
              <a:buChar char="•"/>
            </a:pPr>
            <a:r>
              <a:rPr lang="en-US" dirty="0"/>
              <a:t>Tells trainees that the trainers are there to help them do their job better and that they need feedback to determine how effective they are.</a:t>
            </a:r>
          </a:p>
          <a:p>
            <a:pPr marL="342900" indent="-342900" algn="l" fontAlgn="base">
              <a:buFont typeface="Arial" panose="020B0604020202020204" pitchFamily="34" charset="0"/>
              <a:buChar char="•"/>
            </a:pPr>
            <a:r>
              <a:rPr lang="en-US" dirty="0"/>
              <a:t>Provides trainers with quantitative information that can be used to establish standards of performance for future programs.</a:t>
            </a:r>
          </a:p>
          <a:p>
            <a:pPr algn="l" fontAlgn="base"/>
            <a:r>
              <a:rPr lang="en-US" b="1" dirty="0">
                <a:solidFill>
                  <a:srgbClr val="C00000"/>
                </a:solidFill>
              </a:rPr>
              <a:t>How?</a:t>
            </a:r>
          </a:p>
          <a:p>
            <a:pPr marL="342900" indent="-342900" algn="l" fontAlgn="base">
              <a:buFont typeface="Arial" panose="020B0604020202020204" pitchFamily="34" charset="0"/>
              <a:buChar char="•"/>
            </a:pPr>
            <a:r>
              <a:rPr lang="en-US" dirty="0"/>
              <a:t>Satisfaction Survey</a:t>
            </a:r>
          </a:p>
          <a:p>
            <a:pPr algn="l" fontAlgn="base"/>
            <a:endParaRPr lang="en-US" b="1" dirty="0"/>
          </a:p>
          <a:p>
            <a:pPr algn="l" fontAlgn="base"/>
            <a:endParaRPr lang="en-US" dirty="0"/>
          </a:p>
          <a:p>
            <a:pPr algn="l" fontAlgn="base"/>
            <a:endParaRPr lang="en-US" b="1" dirty="0"/>
          </a:p>
          <a:p>
            <a:pPr algn="l" fontAlgn="base"/>
            <a:endParaRPr lang="en-US"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spTree>
    <p:extLst>
      <p:ext uri="{BB962C8B-B14F-4D97-AF65-F5344CB8AC3E}">
        <p14:creationId xmlns:p14="http://schemas.microsoft.com/office/powerpoint/2010/main" val="420432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337" y="1375529"/>
            <a:ext cx="11090366" cy="5160658"/>
          </a:xfrm>
        </p:spPr>
        <p:txBody>
          <a:bodyPr>
            <a:noAutofit/>
          </a:bodyPr>
          <a:lstStyle/>
          <a:p>
            <a:pPr algn="l" fontAlgn="base"/>
            <a:r>
              <a:rPr lang="en-US" b="1" dirty="0"/>
              <a:t>Level 1: Reaction measures</a:t>
            </a:r>
            <a:r>
              <a:rPr lang="en-US" dirty="0"/>
              <a:t>: </a:t>
            </a:r>
          </a:p>
          <a:p>
            <a:pPr algn="l" fontAlgn="base"/>
            <a:endParaRPr lang="ar-JO" sz="1600" dirty="0"/>
          </a:p>
          <a:p>
            <a:pPr marL="342900" indent="-342900" algn="l" fontAlgn="base">
              <a:buFont typeface="Arial" panose="020B0604020202020204" pitchFamily="34" charset="0"/>
              <a:buChar char="•"/>
            </a:pPr>
            <a:r>
              <a:rPr lang="en-US" sz="2800" dirty="0"/>
              <a:t>CUSTOMER SATISFACTION</a:t>
            </a:r>
            <a:r>
              <a:rPr lang="ar-JO" sz="2800" dirty="0"/>
              <a:t>:</a:t>
            </a:r>
            <a:r>
              <a:rPr lang="en-US" sz="2800" dirty="0"/>
              <a:t>measure participants satisfaction with the training. </a:t>
            </a:r>
          </a:p>
          <a:p>
            <a:pPr marL="914400" lvl="1" indent="-457200" algn="l" fontAlgn="base">
              <a:buFont typeface="Arial" panose="020B0604020202020204" pitchFamily="34" charset="0"/>
              <a:buChar char="•"/>
            </a:pPr>
            <a:r>
              <a:rPr lang="en-US" sz="2400" i="1" dirty="0">
                <a:solidFill>
                  <a:srgbClr val="C00000"/>
                </a:solidFill>
              </a:rPr>
              <a:t>Taking this program was worth my time.</a:t>
            </a:r>
          </a:p>
          <a:p>
            <a:pPr lvl="1" algn="l" fontAlgn="base"/>
            <a:endParaRPr lang="ar-JO" sz="2800" dirty="0"/>
          </a:p>
          <a:p>
            <a:pPr marL="342900" indent="-342900" algn="l" fontAlgn="base">
              <a:buFont typeface="Arial" panose="020B0604020202020204" pitchFamily="34" charset="0"/>
              <a:buChar char="•"/>
            </a:pPr>
            <a:r>
              <a:rPr lang="en-US" sz="2800" dirty="0"/>
              <a:t>ENGAGEMENT</a:t>
            </a:r>
            <a:r>
              <a:rPr lang="ar-JO" sz="2800" dirty="0"/>
              <a:t>:</a:t>
            </a:r>
            <a:r>
              <a:rPr lang="en-US" sz="2800" dirty="0"/>
              <a:t> measure involvement and contribution of participants. </a:t>
            </a:r>
          </a:p>
          <a:p>
            <a:pPr marL="800100" lvl="1" indent="-342900" algn="l" fontAlgn="base">
              <a:buFont typeface="Arial" panose="020B0604020202020204" pitchFamily="34" charset="0"/>
              <a:buChar char="•"/>
            </a:pPr>
            <a:r>
              <a:rPr lang="en-US" sz="2400" i="1" dirty="0">
                <a:solidFill>
                  <a:srgbClr val="C00000"/>
                </a:solidFill>
              </a:rPr>
              <a:t>My learning was enhanced by the facilitator.</a:t>
            </a:r>
          </a:p>
          <a:p>
            <a:pPr algn="l" fontAlgn="base"/>
            <a:endParaRPr lang="en-US" sz="2800" dirty="0"/>
          </a:p>
          <a:p>
            <a:pPr marL="342900" indent="-342900" algn="l" fontAlgn="base">
              <a:buFont typeface="Arial" panose="020B0604020202020204" pitchFamily="34" charset="0"/>
              <a:buChar char="•"/>
            </a:pPr>
            <a:r>
              <a:rPr lang="en-US" sz="2800" dirty="0"/>
              <a:t>RELEVANCE: measure participants opportunity to apply what they learned in training on the job.</a:t>
            </a:r>
            <a:endParaRPr lang="en-US" sz="2800" b="1" dirty="0"/>
          </a:p>
          <a:p>
            <a:pPr marL="800100" lvl="1" indent="-342900" algn="l">
              <a:buFont typeface="Arial" panose="020B0604020202020204" pitchFamily="34" charset="0"/>
              <a:buChar char="•"/>
            </a:pPr>
            <a:r>
              <a:rPr lang="en-US" sz="2400" i="1" dirty="0">
                <a:solidFill>
                  <a:srgbClr val="C00000"/>
                </a:solidFill>
              </a:rPr>
              <a:t>What I learned in this class will help me on the job.</a:t>
            </a:r>
          </a:p>
          <a:p>
            <a:pPr algn="l" fontAlgn="base"/>
            <a:endParaRPr lang="en-US" dirty="0"/>
          </a:p>
          <a:p>
            <a:pPr algn="l" fontAlgn="base"/>
            <a:endParaRPr lang="en-US" b="1" dirty="0"/>
          </a:p>
          <a:p>
            <a:pPr algn="l" fontAlgn="base"/>
            <a:endParaRPr lang="en-US"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pic>
        <p:nvPicPr>
          <p:cNvPr id="6" name="Picture 5">
            <a:extLst>
              <a:ext uri="{FF2B5EF4-FFF2-40B4-BE49-F238E27FC236}">
                <a16:creationId xmlns:a16="http://schemas.microsoft.com/office/drawing/2014/main" id="{B2879717-A4E2-46F6-9E19-785F8B7FF70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8292" y="3388659"/>
            <a:ext cx="6246495" cy="456902"/>
          </a:xfrm>
          <a:prstGeom prst="rect">
            <a:avLst/>
          </a:prstGeom>
          <a:noFill/>
          <a:ln>
            <a:noFill/>
          </a:ln>
        </p:spPr>
      </p:pic>
      <p:pic>
        <p:nvPicPr>
          <p:cNvPr id="7" name="Picture 6">
            <a:extLst>
              <a:ext uri="{FF2B5EF4-FFF2-40B4-BE49-F238E27FC236}">
                <a16:creationId xmlns:a16="http://schemas.microsoft.com/office/drawing/2014/main" id="{C2BD3BD5-1B9C-4A73-93E3-D863CBB8DD1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8291" y="4746961"/>
            <a:ext cx="6246495" cy="456902"/>
          </a:xfrm>
          <a:prstGeom prst="rect">
            <a:avLst/>
          </a:prstGeom>
          <a:noFill/>
          <a:ln>
            <a:noFill/>
          </a:ln>
        </p:spPr>
      </p:pic>
      <p:pic>
        <p:nvPicPr>
          <p:cNvPr id="8" name="Picture 7">
            <a:extLst>
              <a:ext uri="{FF2B5EF4-FFF2-40B4-BE49-F238E27FC236}">
                <a16:creationId xmlns:a16="http://schemas.microsoft.com/office/drawing/2014/main" id="{FC32FBA2-B3FC-43A9-8600-A613962E0B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08291" y="6468333"/>
            <a:ext cx="6246495" cy="456902"/>
          </a:xfrm>
          <a:prstGeom prst="rect">
            <a:avLst/>
          </a:prstGeom>
          <a:noFill/>
          <a:ln>
            <a:noFill/>
          </a:ln>
        </p:spPr>
      </p:pic>
    </p:spTree>
    <p:extLst>
      <p:ext uri="{BB962C8B-B14F-4D97-AF65-F5344CB8AC3E}">
        <p14:creationId xmlns:p14="http://schemas.microsoft.com/office/powerpoint/2010/main" val="407891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6"/>
            <a:ext cx="10915077" cy="5154545"/>
          </a:xfrm>
        </p:spPr>
        <p:txBody>
          <a:bodyPr>
            <a:noAutofit/>
          </a:bodyPr>
          <a:lstStyle/>
          <a:p>
            <a:pPr algn="l" fontAlgn="base"/>
            <a:r>
              <a:rPr lang="en-US" b="1" dirty="0"/>
              <a:t>Level 2: Learning</a:t>
            </a:r>
          </a:p>
          <a:p>
            <a:pPr algn="l" fontAlgn="base"/>
            <a:r>
              <a:rPr lang="en-US" dirty="0"/>
              <a:t>At level 2, you measure what your trainees have learned. How much has their knowledge increased as a result of the training?</a:t>
            </a:r>
          </a:p>
          <a:p>
            <a:pPr algn="l" fontAlgn="base"/>
            <a:endParaRPr lang="en-US" dirty="0"/>
          </a:p>
          <a:p>
            <a:pPr algn="l" fontAlgn="base"/>
            <a:r>
              <a:rPr lang="en-US" b="1" dirty="0"/>
              <a:t>When?</a:t>
            </a:r>
          </a:p>
          <a:p>
            <a:pPr marL="342900" indent="-342900" algn="l" fontAlgn="base">
              <a:buFont typeface="Arial" panose="020B0604020202020204" pitchFamily="34" charset="0"/>
              <a:buChar char="•"/>
            </a:pPr>
            <a:r>
              <a:rPr lang="en-US" dirty="0"/>
              <a:t>After training conducted</a:t>
            </a:r>
          </a:p>
          <a:p>
            <a:pPr marL="342900" indent="-342900" algn="l" fontAlgn="base">
              <a:buFont typeface="Arial" panose="020B0604020202020204" pitchFamily="34" charset="0"/>
              <a:buChar char="•"/>
            </a:pPr>
            <a:endParaRPr lang="en-US" sz="1600" dirty="0"/>
          </a:p>
          <a:p>
            <a:pPr algn="l" fontAlgn="base"/>
            <a:r>
              <a:rPr lang="en-US" b="1" dirty="0"/>
              <a:t>How?</a:t>
            </a:r>
          </a:p>
          <a:p>
            <a:pPr marL="342900" indent="-342900" algn="l" fontAlgn="base">
              <a:buFont typeface="Arial" panose="020B0604020202020204" pitchFamily="34" charset="0"/>
              <a:buChar char="•"/>
            </a:pPr>
            <a:r>
              <a:rPr lang="en-US" dirty="0"/>
              <a:t>By evaluating both before and after the training program. </a:t>
            </a:r>
          </a:p>
          <a:p>
            <a:pPr marL="800100" lvl="1" indent="-342900" algn="l" fontAlgn="base">
              <a:buFont typeface="Arial" panose="020B0604020202020204" pitchFamily="34" charset="0"/>
              <a:buChar char="•"/>
            </a:pPr>
            <a:r>
              <a:rPr lang="en-US" dirty="0"/>
              <a:t>Before training commences, test trainee to determine their knowledge, skills and attitude. </a:t>
            </a:r>
          </a:p>
          <a:p>
            <a:pPr marL="800100" lvl="1" indent="-342900" algn="l" fontAlgn="base">
              <a:buFont typeface="Arial" panose="020B0604020202020204" pitchFamily="34" charset="0"/>
              <a:buChar char="•"/>
            </a:pPr>
            <a:r>
              <a:rPr lang="en-US" dirty="0"/>
              <a:t>After training is completed, test trainee for second time to determine if there is any improvement.</a:t>
            </a:r>
          </a:p>
          <a:p>
            <a:pPr marL="800100" lvl="1" indent="-342900" algn="l" fontAlgn="base">
              <a:buFont typeface="Arial" panose="020B0604020202020204" pitchFamily="34" charset="0"/>
              <a:buChar char="•"/>
            </a:pPr>
            <a:r>
              <a:rPr lang="en-US" dirty="0"/>
              <a:t>By comparing both the result, it can be determined whether learning is successful or not. </a:t>
            </a:r>
            <a:endParaRPr lang="en-US" b="1" dirty="0"/>
          </a:p>
          <a:p>
            <a:pPr algn="l" fontAlgn="base"/>
            <a:endParaRPr lang="en-US"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pic>
        <p:nvPicPr>
          <p:cNvPr id="2052" name="Picture 4" descr="Image result for before and after clipart">
            <a:extLst>
              <a:ext uri="{FF2B5EF4-FFF2-40B4-BE49-F238E27FC236}">
                <a16:creationId xmlns:a16="http://schemas.microsoft.com/office/drawing/2014/main" id="{5D8E86BB-E6A7-4FAA-9179-889EC9172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3810" y="3523130"/>
            <a:ext cx="2091606" cy="1653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2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337" y="1375529"/>
            <a:ext cx="11090366" cy="5160658"/>
          </a:xfrm>
        </p:spPr>
        <p:txBody>
          <a:bodyPr>
            <a:noAutofit/>
          </a:bodyPr>
          <a:lstStyle/>
          <a:p>
            <a:pPr algn="l" fontAlgn="base"/>
            <a:r>
              <a:rPr lang="en-US" b="1" dirty="0"/>
              <a:t>Level 2: Learning measures</a:t>
            </a:r>
            <a:r>
              <a:rPr lang="en-US" dirty="0"/>
              <a:t>: </a:t>
            </a:r>
          </a:p>
          <a:p>
            <a:pPr marL="342900" indent="-342900" algn="l" fontAlgn="base">
              <a:buFont typeface="Arial" panose="020B0604020202020204" pitchFamily="34" charset="0"/>
              <a:buChar char="•"/>
            </a:pPr>
            <a:r>
              <a:rPr lang="en-US" b="1" dirty="0"/>
              <a:t>Knowledge </a:t>
            </a:r>
            <a:r>
              <a:rPr lang="en-US" i="1" dirty="0">
                <a:solidFill>
                  <a:srgbClr val="C00000"/>
                </a:solidFill>
              </a:rPr>
              <a:t>“I know it” </a:t>
            </a:r>
            <a:r>
              <a:rPr lang="en-US" b="1" dirty="0"/>
              <a:t>: </a:t>
            </a:r>
            <a:r>
              <a:rPr lang="en-US" i="1" dirty="0"/>
              <a:t>measured primarily with formative exercises during the session or a quiz near the end. </a:t>
            </a:r>
          </a:p>
          <a:p>
            <a:pPr marL="342900" indent="-342900" algn="l" fontAlgn="base">
              <a:buFont typeface="Arial" panose="020B0604020202020204" pitchFamily="34" charset="0"/>
              <a:buChar char="•"/>
            </a:pPr>
            <a:endParaRPr lang="en-US" dirty="0"/>
          </a:p>
          <a:p>
            <a:pPr marL="342900" indent="-342900" algn="l" fontAlgn="base">
              <a:buFont typeface="Arial" panose="020B0604020202020204" pitchFamily="34" charset="0"/>
              <a:buChar char="•"/>
            </a:pPr>
            <a:r>
              <a:rPr lang="en-US" b="1" dirty="0"/>
              <a:t>Skills</a:t>
            </a:r>
            <a:r>
              <a:rPr lang="ar-JO" sz="2800" dirty="0"/>
              <a:t> </a:t>
            </a:r>
            <a:r>
              <a:rPr lang="en-US" i="1" dirty="0">
                <a:solidFill>
                  <a:srgbClr val="C00000"/>
                </a:solidFill>
              </a:rPr>
              <a:t>“I can do it right now.” </a:t>
            </a:r>
            <a:r>
              <a:rPr lang="en-US" sz="2800" dirty="0"/>
              <a:t>: </a:t>
            </a:r>
            <a:r>
              <a:rPr lang="en-US" i="1" dirty="0"/>
              <a:t>measured with activities and demonstrations during the session that show that participants can perform the skill</a:t>
            </a:r>
          </a:p>
          <a:p>
            <a:pPr marL="342900" indent="-342900" algn="l" fontAlgn="base">
              <a:buFont typeface="Arial" panose="020B0604020202020204" pitchFamily="34" charset="0"/>
              <a:buChar char="•"/>
            </a:pPr>
            <a:endParaRPr lang="en-US" sz="2800" dirty="0"/>
          </a:p>
          <a:p>
            <a:pPr marL="342900" indent="-342900" algn="l" fontAlgn="base">
              <a:buFont typeface="Arial" panose="020B0604020202020204" pitchFamily="34" charset="0"/>
              <a:buChar char="•"/>
            </a:pPr>
            <a:r>
              <a:rPr lang="en-US" b="1" dirty="0"/>
              <a:t>Attitude </a:t>
            </a:r>
            <a:r>
              <a:rPr lang="en-US" i="1" dirty="0">
                <a:solidFill>
                  <a:srgbClr val="C00000"/>
                </a:solidFill>
              </a:rPr>
              <a:t>“I believe this will be worthwhile to do on the job.” : </a:t>
            </a:r>
            <a:r>
              <a:rPr lang="en-US" i="1" dirty="0"/>
              <a:t>measured with Rating Scale Questions</a:t>
            </a:r>
          </a:p>
          <a:p>
            <a:pPr marL="342900" indent="-342900" algn="l" fontAlgn="base">
              <a:buFont typeface="Arial" panose="020B0604020202020204" pitchFamily="34" charset="0"/>
              <a:buChar char="•"/>
            </a:pPr>
            <a:endParaRPr lang="en-US" sz="1400" i="1" dirty="0"/>
          </a:p>
          <a:p>
            <a:pPr marL="342900" indent="-342900" algn="l" fontAlgn="base">
              <a:buFont typeface="Arial" panose="020B0604020202020204" pitchFamily="34" charset="0"/>
              <a:buChar char="•"/>
            </a:pPr>
            <a:r>
              <a:rPr lang="en-US" b="1" dirty="0"/>
              <a:t>Confidence </a:t>
            </a:r>
            <a:r>
              <a:rPr lang="en-US" i="1" dirty="0">
                <a:solidFill>
                  <a:srgbClr val="C00000"/>
                </a:solidFill>
              </a:rPr>
              <a:t>“I think I can do it on the job.” : </a:t>
            </a:r>
            <a:r>
              <a:rPr lang="en-US" i="1" dirty="0"/>
              <a:t>measured with Rating Scale Questions</a:t>
            </a:r>
          </a:p>
          <a:p>
            <a:pPr marL="342900" indent="-342900" algn="l" fontAlgn="base">
              <a:buFont typeface="Arial" panose="020B0604020202020204" pitchFamily="34" charset="0"/>
              <a:buChar char="•"/>
            </a:pPr>
            <a:endParaRPr lang="en-US" sz="1100" i="1" dirty="0"/>
          </a:p>
          <a:p>
            <a:pPr marL="342900" indent="-342900" algn="l" fontAlgn="base">
              <a:buFont typeface="Arial" panose="020B0604020202020204" pitchFamily="34" charset="0"/>
              <a:buChar char="•"/>
            </a:pPr>
            <a:r>
              <a:rPr lang="en-US" b="1" dirty="0"/>
              <a:t>Commitment </a:t>
            </a:r>
            <a:r>
              <a:rPr lang="en-US" i="1" dirty="0">
                <a:solidFill>
                  <a:srgbClr val="C00000"/>
                </a:solidFill>
              </a:rPr>
              <a:t>“I intend to do it on the job.”: </a:t>
            </a:r>
            <a:r>
              <a:rPr lang="en-US" i="1" dirty="0"/>
              <a:t>measured with Rating Scale Questions</a:t>
            </a:r>
            <a:endParaRPr lang="en-US" i="1" dirty="0">
              <a:solidFill>
                <a:srgbClr val="C00000"/>
              </a:solidFill>
            </a:endParaRPr>
          </a:p>
          <a:p>
            <a:pPr algn="l" fontAlgn="base"/>
            <a:endParaRPr lang="en-US" i="1" dirty="0">
              <a:solidFill>
                <a:srgbClr val="C00000"/>
              </a:solidFill>
            </a:endParaRPr>
          </a:p>
          <a:p>
            <a:pPr algn="l" fontAlgn="base"/>
            <a:endParaRPr lang="en-US" b="1" dirty="0"/>
          </a:p>
          <a:p>
            <a:pPr algn="l" fontAlgn="base"/>
            <a:endParaRPr lang="en-US"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spTree>
    <p:extLst>
      <p:ext uri="{BB962C8B-B14F-4D97-AF65-F5344CB8AC3E}">
        <p14:creationId xmlns:p14="http://schemas.microsoft.com/office/powerpoint/2010/main" val="349442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6626" y="1495636"/>
            <a:ext cx="11115374" cy="5362363"/>
          </a:xfrm>
        </p:spPr>
        <p:txBody>
          <a:bodyPr>
            <a:noAutofit/>
          </a:bodyPr>
          <a:lstStyle/>
          <a:p>
            <a:pPr algn="l" fontAlgn="base"/>
            <a:r>
              <a:rPr lang="en-US" b="1" dirty="0"/>
              <a:t>Level 3: Behavior</a:t>
            </a:r>
          </a:p>
          <a:p>
            <a:pPr algn="l" fontAlgn="base"/>
            <a:r>
              <a:rPr lang="en-US" dirty="0"/>
              <a:t>At this level, you evaluate how far your trainees have changed their behavior, based on the training they received. Specifically, this looks at how trainees </a:t>
            </a:r>
            <a:r>
              <a:rPr lang="en-US" b="1" dirty="0"/>
              <a:t>apply</a:t>
            </a:r>
            <a:r>
              <a:rPr lang="en-US" dirty="0"/>
              <a:t> the information.</a:t>
            </a:r>
          </a:p>
          <a:p>
            <a:pPr algn="l" fontAlgn="base"/>
            <a:endParaRPr lang="en-US" sz="800" b="1" dirty="0"/>
          </a:p>
          <a:p>
            <a:pPr algn="l" fontAlgn="base"/>
            <a:r>
              <a:rPr lang="en-US" b="1" dirty="0"/>
              <a:t>How?</a:t>
            </a:r>
          </a:p>
          <a:p>
            <a:pPr marL="342900" indent="-342900" algn="l" fontAlgn="base">
              <a:buFont typeface="Arial" panose="020B0604020202020204" pitchFamily="34" charset="0"/>
              <a:buChar char="•"/>
            </a:pPr>
            <a:r>
              <a:rPr lang="en-US" dirty="0"/>
              <a:t>Use a control group if practical,</a:t>
            </a:r>
          </a:p>
          <a:p>
            <a:pPr marL="342900" indent="-342900" algn="l" fontAlgn="base">
              <a:buFont typeface="Arial" panose="020B0604020202020204" pitchFamily="34" charset="0"/>
              <a:buChar char="•"/>
            </a:pPr>
            <a:r>
              <a:rPr lang="en-US" dirty="0"/>
              <a:t>Evaluate both before and after the program,</a:t>
            </a:r>
          </a:p>
          <a:p>
            <a:pPr marL="342900" indent="-342900" algn="l" fontAlgn="base">
              <a:buFont typeface="Arial" panose="020B0604020202020204" pitchFamily="34" charset="0"/>
              <a:buChar char="•"/>
            </a:pPr>
            <a:r>
              <a:rPr lang="en-US" dirty="0"/>
              <a:t>Survey and/or interview: one or more of the following:</a:t>
            </a:r>
          </a:p>
          <a:p>
            <a:pPr marL="800100" lvl="1" indent="-342900" algn="l" fontAlgn="base">
              <a:buFont typeface="Arial" panose="020B0604020202020204" pitchFamily="34" charset="0"/>
              <a:buChar char="•"/>
            </a:pPr>
            <a:r>
              <a:rPr lang="en-US" dirty="0"/>
              <a:t>Trainees, </a:t>
            </a:r>
          </a:p>
          <a:p>
            <a:pPr marL="800100" lvl="1" indent="-342900" algn="l" fontAlgn="base">
              <a:buFont typeface="Arial" panose="020B0604020202020204" pitchFamily="34" charset="0"/>
              <a:buChar char="•"/>
            </a:pPr>
            <a:r>
              <a:rPr lang="en-US" dirty="0"/>
              <a:t>Immediate supervisor, </a:t>
            </a:r>
          </a:p>
          <a:p>
            <a:pPr marL="800100" lvl="1" indent="-342900" algn="l" fontAlgn="base">
              <a:buFont typeface="Arial" panose="020B0604020202020204" pitchFamily="34" charset="0"/>
              <a:buChar char="•"/>
            </a:pPr>
            <a:r>
              <a:rPr lang="en-US" dirty="0"/>
              <a:t>others who often observe their behavior. </a:t>
            </a:r>
          </a:p>
          <a:p>
            <a:pPr marL="342900" indent="-342900" algn="l" fontAlgn="base">
              <a:buFont typeface="Arial" panose="020B0604020202020204" pitchFamily="34" charset="0"/>
              <a:buChar char="•"/>
            </a:pPr>
            <a:r>
              <a:rPr lang="en-US" dirty="0"/>
              <a:t>Repeat the evaluation at appropriate times,</a:t>
            </a:r>
          </a:p>
          <a:p>
            <a:pPr marL="342900" indent="-342900" algn="l" fontAlgn="base">
              <a:buFont typeface="Arial" panose="020B0604020202020204" pitchFamily="34" charset="0"/>
              <a:buChar char="•"/>
            </a:pPr>
            <a:r>
              <a:rPr lang="en-US" dirty="0"/>
              <a:t>Consider cost versus benefits. </a:t>
            </a:r>
            <a:endParaRPr lang="en-US" b="1" dirty="0"/>
          </a:p>
        </p:txBody>
      </p:sp>
      <p:sp>
        <p:nvSpPr>
          <p:cNvPr id="4" name="Title 3"/>
          <p:cNvSpPr>
            <a:spLocks noGrp="1"/>
          </p:cNvSpPr>
          <p:nvPr>
            <p:ph type="ctrTitle"/>
          </p:nvPr>
        </p:nvSpPr>
        <p:spPr>
          <a:xfrm>
            <a:off x="901337" y="435389"/>
            <a:ext cx="9492343" cy="910085"/>
          </a:xfrm>
        </p:spPr>
        <p:txBody>
          <a:bodyPr>
            <a:normAutofit/>
          </a:bodyPr>
          <a:lstStyle/>
          <a:p>
            <a:pPr algn="l"/>
            <a:r>
              <a:rPr lang="en-US" sz="3200" b="1" dirty="0">
                <a:solidFill>
                  <a:srgbClr val="C00000"/>
                </a:solidFill>
              </a:rPr>
              <a:t>Kirkpatrick's Four-Level Training Evaluation Model</a:t>
            </a:r>
            <a:endParaRPr lang="en-US" sz="3200" dirty="0">
              <a:solidFill>
                <a:srgbClr val="C00000"/>
              </a:solidFill>
            </a:endParaRPr>
          </a:p>
        </p:txBody>
      </p:sp>
      <p:pic>
        <p:nvPicPr>
          <p:cNvPr id="5" name="Picture 8" descr="Image result for sticky note with pin">
            <a:extLst>
              <a:ext uri="{FF2B5EF4-FFF2-40B4-BE49-F238E27FC236}">
                <a16:creationId xmlns:a16="http://schemas.microsoft.com/office/drawing/2014/main" id="{5607B410-B044-4CEE-9743-63F8080E6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6953" y="3344038"/>
            <a:ext cx="4359544" cy="312354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63709ED-1ECD-42C0-BDA3-C5C210082EA4}"/>
              </a:ext>
            </a:extLst>
          </p:cNvPr>
          <p:cNvSpPr/>
          <p:nvPr/>
        </p:nvSpPr>
        <p:spPr>
          <a:xfrm>
            <a:off x="9169457" y="3987644"/>
            <a:ext cx="2511973" cy="1569660"/>
          </a:xfrm>
          <a:prstGeom prst="rect">
            <a:avLst/>
          </a:prstGeom>
          <a:noFill/>
          <a:ln>
            <a:noFill/>
          </a:ln>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en-US" sz="2400" b="1" dirty="0">
                <a:solidFill>
                  <a:srgbClr val="3B3835"/>
                </a:solidFill>
                <a:latin typeface="Helvetica Neue"/>
              </a:rPr>
              <a:t>Allow time for behavior change to take place</a:t>
            </a:r>
          </a:p>
        </p:txBody>
      </p:sp>
    </p:spTree>
    <p:extLst>
      <p:ext uri="{BB962C8B-B14F-4D97-AF65-F5344CB8AC3E}">
        <p14:creationId xmlns:p14="http://schemas.microsoft.com/office/powerpoint/2010/main" val="4211581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11540</TotalTime>
  <Words>2602</Words>
  <Application>Microsoft Office PowerPoint</Application>
  <PresentationFormat>Widescreen</PresentationFormat>
  <Paragraphs>277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Helvetica Neue</vt:lpstr>
      <vt:lpstr>Office Theme</vt:lpstr>
      <vt:lpstr>Kirkpatrick's Four-Level Training Evaluation Model</vt:lpstr>
      <vt:lpstr>Capacity Building via Training</vt:lpstr>
      <vt:lpstr>Evaluating Training</vt:lpstr>
      <vt:lpstr>Kirkpatrick's Four-Level Training Evaluation Model</vt:lpstr>
      <vt:lpstr>Kirkpatrick's Four-Level Training Evaluation Model</vt:lpstr>
      <vt:lpstr>Kirkpatrick's Four-Level Training Evaluation Model</vt:lpstr>
      <vt:lpstr>Kirkpatrick's Four-Level Training Evaluation Model</vt:lpstr>
      <vt:lpstr>Kirkpatrick's Four-Level Training Evaluation Model</vt:lpstr>
      <vt:lpstr>Kirkpatrick's Four-Level Training Evaluation Model</vt:lpstr>
      <vt:lpstr>Kirkpatrick's Four-Level Training Evaluation Model</vt:lpstr>
      <vt:lpstr>Kirkpatrick's Four-Level Training Evaluation Model</vt:lpstr>
      <vt:lpstr>Kirkpatrick's Four-Level Training Evaluation Model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Change through Training for Gender Equality</dc:title>
  <dc:creator>Barqawi, Maram</dc:creator>
  <cp:lastModifiedBy>Maram Barqawi</cp:lastModifiedBy>
  <cp:revision>57</cp:revision>
  <cp:lastPrinted>2018-06-04T13:00:30Z</cp:lastPrinted>
  <dcterms:created xsi:type="dcterms:W3CDTF">2017-04-24T10:59:33Z</dcterms:created>
  <dcterms:modified xsi:type="dcterms:W3CDTF">2018-06-05T06:34:10Z</dcterms:modified>
</cp:coreProperties>
</file>