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32"/>
  </p:notesMasterIdLst>
  <p:handoutMasterIdLst>
    <p:handoutMasterId r:id="rId33"/>
  </p:handoutMasterIdLst>
  <p:sldIdLst>
    <p:sldId id="392" r:id="rId3"/>
    <p:sldId id="1140" r:id="rId4"/>
    <p:sldId id="1137" r:id="rId5"/>
    <p:sldId id="1061" r:id="rId6"/>
    <p:sldId id="1141" r:id="rId7"/>
    <p:sldId id="1062" r:id="rId8"/>
    <p:sldId id="1138" r:id="rId9"/>
    <p:sldId id="1063" r:id="rId10"/>
    <p:sldId id="1065" r:id="rId11"/>
    <p:sldId id="1066" r:id="rId12"/>
    <p:sldId id="1067" r:id="rId13"/>
    <p:sldId id="1068" r:id="rId14"/>
    <p:sldId id="1069" r:id="rId15"/>
    <p:sldId id="1070" r:id="rId16"/>
    <p:sldId id="1071" r:id="rId17"/>
    <p:sldId id="1072" r:id="rId18"/>
    <p:sldId id="1073" r:id="rId19"/>
    <p:sldId id="1074" r:id="rId20"/>
    <p:sldId id="1075" r:id="rId21"/>
    <p:sldId id="1076" r:id="rId22"/>
    <p:sldId id="1077" r:id="rId23"/>
    <p:sldId id="1087" r:id="rId24"/>
    <p:sldId id="1080" r:id="rId25"/>
    <p:sldId id="1081" r:id="rId26"/>
    <p:sldId id="1082" r:id="rId27"/>
    <p:sldId id="1083" r:id="rId28"/>
    <p:sldId id="1084" r:id="rId29"/>
    <p:sldId id="1085" r:id="rId30"/>
    <p:sldId id="1086"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3120">
          <p15:clr>
            <a:srgbClr val="A4A3A4"/>
          </p15:clr>
        </p15:guide>
        <p15:guide id="3" pos="4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nan Afaneh" initials="AA" lastIdx="6" clrIdx="0"/>
  <p:cmAuthor id="1" name="Laila Al-Bustani" initials="LA" lastIdx="11" clrIdx="1"/>
  <p:cmAuthor id="2" name="Jana Abdo" initials="JA" lastIdx="13" clrIdx="3">
    <p:extLst>
      <p:ext uri="{19B8F6BF-5375-455C-9EA6-DF929625EA0E}">
        <p15:presenceInfo xmlns:p15="http://schemas.microsoft.com/office/powerpoint/2012/main" userId="S-1-5-21-3366472490-707558996-3559777402-158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7B0"/>
    <a:srgbClr val="DAECA7"/>
    <a:srgbClr val="9FC62C"/>
    <a:srgbClr val="0091D0"/>
    <a:srgbClr val="3D80AC"/>
    <a:srgbClr val="02688D"/>
    <a:srgbClr val="ADCDE2"/>
    <a:srgbClr val="B1BC37"/>
    <a:srgbClr val="F2D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9" autoAdjust="0"/>
    <p:restoredTop sz="0" autoAdjust="0"/>
  </p:normalViewPr>
  <p:slideViewPr>
    <p:cSldViewPr>
      <p:cViewPr varScale="1">
        <p:scale>
          <a:sx n="91" d="100"/>
          <a:sy n="91" d="100"/>
        </p:scale>
        <p:origin x="1182" y="84"/>
      </p:cViewPr>
      <p:guideLst>
        <p:guide orient="horz" pos="2352"/>
        <p:guide pos="3120"/>
        <p:guide pos="48"/>
      </p:guideLst>
    </p:cSldViewPr>
  </p:slideViewPr>
  <p:outlineViewPr>
    <p:cViewPr>
      <p:scale>
        <a:sx n="33" d="100"/>
        <a:sy n="33" d="100"/>
      </p:scale>
      <p:origin x="0" y="2216"/>
    </p:cViewPr>
  </p:outlineViewPr>
  <p:notesTextViewPr>
    <p:cViewPr>
      <p:scale>
        <a:sx n="1" d="1"/>
        <a:sy n="1" d="1"/>
      </p:scale>
      <p:origin x="0" y="0"/>
    </p:cViewPr>
  </p:notesTextViewPr>
  <p:notesViewPr>
    <p:cSldViewPr snapToGrid="0" snapToObjects="1" showGuides="1">
      <p:cViewPr varScale="1">
        <p:scale>
          <a:sx n="66" d="100"/>
          <a:sy n="66" d="100"/>
        </p:scale>
        <p:origin x="-3408"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0"/>
            <a:ext cx="3038475" cy="466725"/>
          </a:xfrm>
          <a:prstGeom prst="rect">
            <a:avLst/>
          </a:prstGeom>
        </p:spPr>
        <p:txBody>
          <a:bodyPr vert="horz" lIns="91440" tIns="45720" rIns="91440" bIns="45720" rtlCol="0"/>
          <a:lstStyle>
            <a:lvl1pPr algn="r">
              <a:defRPr sz="1200"/>
            </a:lvl1pPr>
          </a:lstStyle>
          <a:p>
            <a:fld id="{183CA96A-DC8B-4D57-BA15-909AA8158539}" type="datetime1">
              <a:rPr lang="en-US" smtClean="0"/>
              <a:t>8/7/2019</a:t>
            </a:fld>
            <a:endParaRPr lang="en-US"/>
          </a:p>
        </p:txBody>
      </p:sp>
      <p:sp>
        <p:nvSpPr>
          <p:cNvPr id="4" name="Footer Placeholder 3"/>
          <p:cNvSpPr>
            <a:spLocks noGrp="1"/>
          </p:cNvSpPr>
          <p:nvPr>
            <p:ph type="ftr" sz="quarter" idx="2"/>
          </p:nvPr>
        </p:nvSpPr>
        <p:spPr>
          <a:xfrm>
            <a:off x="2"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7"/>
            <a:ext cx="3038475" cy="466725"/>
          </a:xfrm>
          <a:prstGeom prst="rect">
            <a:avLst/>
          </a:prstGeom>
        </p:spPr>
        <p:txBody>
          <a:bodyPr vert="horz" lIns="91440" tIns="45720" rIns="91440" bIns="45720" rtlCol="0" anchor="b"/>
          <a:lstStyle>
            <a:lvl1pPr algn="r">
              <a:defRPr sz="1200"/>
            </a:lvl1pPr>
          </a:lstStyle>
          <a:p>
            <a:fld id="{5A3A622B-799B-4662-A50E-1A537D36C8FB}" type="slidenum">
              <a:rPr lang="en-US" smtClean="0"/>
              <a:t>‹#›</a:t>
            </a:fld>
            <a:endParaRPr lang="en-US"/>
          </a:p>
        </p:txBody>
      </p:sp>
    </p:spTree>
    <p:extLst>
      <p:ext uri="{BB962C8B-B14F-4D97-AF65-F5344CB8AC3E}">
        <p14:creationId xmlns:p14="http://schemas.microsoft.com/office/powerpoint/2010/main" val="2589105882"/>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15A8EA4-1A63-4B25-80C4-49628E592AF5}" type="datetime1">
              <a:rPr lang="en-US" smtClean="0"/>
              <a:t>8/7/2019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AF153123-B966-4E88-B1FD-77A6BD6D21EC}" type="slidenum">
              <a:rPr lang="en-US" smtClean="0"/>
              <a:t>‹#›</a:t>
            </a:fld>
            <a:endParaRPr lang="en-US" dirty="0"/>
          </a:p>
        </p:txBody>
      </p:sp>
    </p:spTree>
    <p:extLst>
      <p:ext uri="{BB962C8B-B14F-4D97-AF65-F5344CB8AC3E}">
        <p14:creationId xmlns:p14="http://schemas.microsoft.com/office/powerpoint/2010/main" val="2720466735"/>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151188" y="492125"/>
            <a:ext cx="3284537" cy="2462213"/>
          </a:xfrm>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 name="Date Placeholder 2"/>
          <p:cNvSpPr>
            <a:spLocks noGrp="1"/>
          </p:cNvSpPr>
          <p:nvPr>
            <p:ph type="dt" idx="11"/>
          </p:nvPr>
        </p:nvSpPr>
        <p:spPr/>
        <p:txBody>
          <a:bodyPr/>
          <a:lstStyle/>
          <a:p>
            <a:fld id="{09657823-39FF-4E19-8F76-455510E600F5}" type="datetime1">
              <a:rPr lang="en-US" smtClean="0"/>
              <a:t>8/7/2019</a:t>
            </a:fld>
            <a:endParaRPr lang="en-US" dirty="0"/>
          </a:p>
        </p:txBody>
      </p:sp>
      <p:sp>
        <p:nvSpPr>
          <p:cNvPr id="5" name="Header Placeholder 4"/>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489170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C72CCA-D178-4598-8345-F009CAAE2304}" type="slidenum">
              <a:rPr lang="en-US" altLang="en-US" smtClean="0">
                <a:solidFill>
                  <a:srgbClr val="000000"/>
                </a:solidFill>
              </a:rPr>
              <a:pPr>
                <a:spcBef>
                  <a:spcPct val="0"/>
                </a:spcBef>
              </a:pPr>
              <a:t>11</a:t>
            </a:fld>
            <a:endParaRPr lang="en-US" altLang="en-US" dirty="0" smtClean="0">
              <a:solidFill>
                <a:srgbClr val="000000"/>
              </a:solidFill>
            </a:endParaRPr>
          </a:p>
        </p:txBody>
      </p:sp>
      <p:sp>
        <p:nvSpPr>
          <p:cNvPr id="243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175155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1110F2-C6B3-4F86-B9B1-D4E6DCD71B79}" type="slidenum">
              <a:rPr lang="en-US" altLang="en-US" smtClean="0">
                <a:solidFill>
                  <a:srgbClr val="000000"/>
                </a:solidFill>
              </a:rPr>
              <a:pPr>
                <a:spcBef>
                  <a:spcPct val="0"/>
                </a:spcBef>
              </a:pPr>
              <a:t>12</a:t>
            </a:fld>
            <a:endParaRPr lang="en-US" altLang="en-US" dirty="0" smtClean="0">
              <a:solidFill>
                <a:srgbClr val="000000"/>
              </a:solidFill>
            </a:endParaRPr>
          </a:p>
        </p:txBody>
      </p:sp>
      <p:sp>
        <p:nvSpPr>
          <p:cNvPr id="245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020346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98DA7D-9924-4CA2-98F1-AEEC0C587AEC}" type="slidenum">
              <a:rPr lang="en-US" altLang="en-US" smtClean="0">
                <a:solidFill>
                  <a:srgbClr val="000000"/>
                </a:solidFill>
              </a:rPr>
              <a:pPr>
                <a:spcBef>
                  <a:spcPct val="0"/>
                </a:spcBef>
              </a:pPr>
              <a:t>13</a:t>
            </a:fld>
            <a:endParaRPr lang="en-US" altLang="en-US" dirty="0" smtClean="0">
              <a:solidFill>
                <a:srgbClr val="000000"/>
              </a:solidFill>
            </a:endParaRPr>
          </a:p>
        </p:txBody>
      </p:sp>
      <p:sp>
        <p:nvSpPr>
          <p:cNvPr id="2478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891417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32098B-096A-43B5-9A66-9F34F3847558}" type="slidenum">
              <a:rPr lang="en-US" altLang="en-US" smtClean="0">
                <a:solidFill>
                  <a:srgbClr val="000000"/>
                </a:solidFill>
              </a:rPr>
              <a:pPr>
                <a:spcBef>
                  <a:spcPct val="0"/>
                </a:spcBef>
              </a:pPr>
              <a:t>14</a:t>
            </a:fld>
            <a:endParaRPr lang="en-US" altLang="en-US" dirty="0" smtClean="0">
              <a:solidFill>
                <a:srgbClr val="000000"/>
              </a:solidFill>
            </a:endParaRPr>
          </a:p>
        </p:txBody>
      </p:sp>
      <p:sp>
        <p:nvSpPr>
          <p:cNvPr id="249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284132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D04DDF-C09B-4A25-BD06-CA09BB251570}" type="slidenum">
              <a:rPr lang="en-US" altLang="en-US" smtClean="0">
                <a:solidFill>
                  <a:srgbClr val="000000"/>
                </a:solidFill>
              </a:rPr>
              <a:pPr>
                <a:spcBef>
                  <a:spcPct val="0"/>
                </a:spcBef>
              </a:pPr>
              <a:t>15</a:t>
            </a:fld>
            <a:endParaRPr lang="en-US" altLang="en-US" dirty="0" smtClean="0">
              <a:solidFill>
                <a:srgbClr val="000000"/>
              </a:solidFill>
            </a:endParaRPr>
          </a:p>
        </p:txBody>
      </p:sp>
      <p:sp>
        <p:nvSpPr>
          <p:cNvPr id="2519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038816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0B003F-CB4A-4F89-859A-1D90DE03BDCD}" type="slidenum">
              <a:rPr lang="en-US" altLang="en-US" smtClean="0">
                <a:solidFill>
                  <a:srgbClr val="000000"/>
                </a:solidFill>
              </a:rPr>
              <a:pPr>
                <a:spcBef>
                  <a:spcPct val="0"/>
                </a:spcBef>
              </a:pPr>
              <a:t>16</a:t>
            </a:fld>
            <a:endParaRPr lang="en-US" altLang="en-US" dirty="0" smtClean="0">
              <a:solidFill>
                <a:srgbClr val="000000"/>
              </a:solidFill>
            </a:endParaRPr>
          </a:p>
        </p:txBody>
      </p:sp>
      <p:sp>
        <p:nvSpPr>
          <p:cNvPr id="2539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548077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B15C4E-1E95-4C01-B37A-32DB784C3578}" type="slidenum">
              <a:rPr lang="en-US" altLang="en-US" smtClean="0">
                <a:solidFill>
                  <a:srgbClr val="000000"/>
                </a:solidFill>
              </a:rPr>
              <a:pPr>
                <a:spcBef>
                  <a:spcPct val="0"/>
                </a:spcBef>
              </a:pPr>
              <a:t>17</a:t>
            </a:fld>
            <a:endParaRPr lang="en-US" altLang="en-US" dirty="0" smtClean="0">
              <a:solidFill>
                <a:srgbClr val="000000"/>
              </a:solidFill>
            </a:endParaRPr>
          </a:p>
        </p:txBody>
      </p:sp>
      <p:sp>
        <p:nvSpPr>
          <p:cNvPr id="2560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445677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BBF08D-1E5E-40C7-9F4C-00FA50BB716B}" type="slidenum">
              <a:rPr lang="en-US" altLang="en-US" smtClean="0">
                <a:solidFill>
                  <a:srgbClr val="000000"/>
                </a:solidFill>
              </a:rPr>
              <a:pPr>
                <a:spcBef>
                  <a:spcPct val="0"/>
                </a:spcBef>
              </a:pPr>
              <a:t>18</a:t>
            </a:fld>
            <a:endParaRPr lang="en-US" altLang="en-US" dirty="0" smtClean="0">
              <a:solidFill>
                <a:srgbClr val="000000"/>
              </a:solidFill>
            </a:endParaRPr>
          </a:p>
        </p:txBody>
      </p:sp>
      <p:sp>
        <p:nvSpPr>
          <p:cNvPr id="2580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12938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C123F3-4E8B-4101-82FF-CBABC14DEE98}" type="slidenum">
              <a:rPr lang="en-US" altLang="en-US" smtClean="0">
                <a:solidFill>
                  <a:srgbClr val="000000"/>
                </a:solidFill>
              </a:rPr>
              <a:pPr>
                <a:spcBef>
                  <a:spcPct val="0"/>
                </a:spcBef>
              </a:pPr>
              <a:t>19</a:t>
            </a:fld>
            <a:endParaRPr lang="en-US" altLang="en-US" dirty="0" smtClean="0">
              <a:solidFill>
                <a:srgbClr val="000000"/>
              </a:solidFill>
            </a:endParaRPr>
          </a:p>
        </p:txBody>
      </p:sp>
      <p:sp>
        <p:nvSpPr>
          <p:cNvPr id="2600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824344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BD09EB-A421-4A3E-B1D9-E07B0D747EFC}" type="slidenum">
              <a:rPr lang="en-US" altLang="en-US" smtClean="0">
                <a:solidFill>
                  <a:srgbClr val="000000"/>
                </a:solidFill>
              </a:rPr>
              <a:pPr>
                <a:spcBef>
                  <a:spcPct val="0"/>
                </a:spcBef>
              </a:pPr>
              <a:t>20</a:t>
            </a:fld>
            <a:endParaRPr lang="en-US" altLang="en-US" dirty="0" smtClean="0">
              <a:solidFill>
                <a:srgbClr val="000000"/>
              </a:solidFill>
            </a:endParaRPr>
          </a:p>
        </p:txBody>
      </p:sp>
      <p:sp>
        <p:nvSpPr>
          <p:cNvPr id="262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90440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Small and medium enterprises are an engine of economic growth, but they are often under served by traditional banking because the risk is considered too high, Therefore JLGF fill the gap by guaranteeing their loans. Thus helping in positive contribution to the gross domestic product.</a:t>
            </a:r>
          </a:p>
          <a:p>
            <a:endParaRPr lang="en-US" dirty="0"/>
          </a:p>
        </p:txBody>
      </p:sp>
      <p:sp>
        <p:nvSpPr>
          <p:cNvPr id="6" name="Date Placeholder 5"/>
          <p:cNvSpPr>
            <a:spLocks noGrp="1"/>
          </p:cNvSpPr>
          <p:nvPr>
            <p:ph type="dt" idx="12"/>
          </p:nvPr>
        </p:nvSpPr>
        <p:spPr/>
        <p:txBody>
          <a:bodyPr/>
          <a:lstStyle/>
          <a:p>
            <a:fld id="{2335F4BE-710C-4DFE-BDE2-2FA410413756}" type="datetime1">
              <a:rPr lang="en-US" smtClean="0"/>
              <a:t>8/7/2019</a:t>
            </a:fld>
            <a:endParaRPr lang="en-US" dirty="0"/>
          </a:p>
        </p:txBody>
      </p:sp>
      <p:sp>
        <p:nvSpPr>
          <p:cNvPr id="8" name="Header Placeholder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193906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7A5280-0AEF-403D-9172-292B1AC78FE9}" type="slidenum">
              <a:rPr lang="en-US" altLang="en-US" smtClean="0">
                <a:solidFill>
                  <a:srgbClr val="000000"/>
                </a:solidFill>
              </a:rPr>
              <a:pPr>
                <a:spcBef>
                  <a:spcPct val="0"/>
                </a:spcBef>
              </a:pPr>
              <a:t>21</a:t>
            </a:fld>
            <a:endParaRPr lang="en-US" altLang="en-US" dirty="0" smtClean="0">
              <a:solidFill>
                <a:srgbClr val="000000"/>
              </a:solidFill>
            </a:endParaRPr>
          </a:p>
        </p:txBody>
      </p:sp>
      <p:sp>
        <p:nvSpPr>
          <p:cNvPr id="264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208941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18B0C6F1-92D4-42F5-A10A-B9ADAF4A6210}" type="datetime1">
              <a:rPr lang="en-US" smtClean="0"/>
              <a:t>8/7/2019</a:t>
            </a:fld>
            <a:endParaRPr lang="en-US" dirty="0"/>
          </a:p>
        </p:txBody>
      </p:sp>
      <p:sp>
        <p:nvSpPr>
          <p:cNvPr id="8" name="Header Placeholder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3426610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A55B5C-EC6A-4E85-A648-769BEC860F12}" type="slidenum">
              <a:rPr lang="en-US" altLang="en-US" smtClean="0">
                <a:solidFill>
                  <a:srgbClr val="000000"/>
                </a:solidFill>
              </a:rPr>
              <a:pPr>
                <a:spcBef>
                  <a:spcPct val="0"/>
                </a:spcBef>
              </a:pPr>
              <a:t>23</a:t>
            </a:fld>
            <a:endParaRPr lang="en-US" altLang="en-US" dirty="0" smtClean="0">
              <a:solidFill>
                <a:srgbClr val="000000"/>
              </a:solidFill>
            </a:endParaRPr>
          </a:p>
        </p:txBody>
      </p:sp>
      <p:sp>
        <p:nvSpPr>
          <p:cNvPr id="2682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628561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FE55F2-DAEB-4815-828B-2EDD318E0ECD}" type="slidenum">
              <a:rPr lang="en-US" altLang="en-US" smtClean="0">
                <a:solidFill>
                  <a:srgbClr val="000000"/>
                </a:solidFill>
              </a:rPr>
              <a:pPr>
                <a:spcBef>
                  <a:spcPct val="0"/>
                </a:spcBef>
              </a:pPr>
              <a:t>24</a:t>
            </a:fld>
            <a:endParaRPr lang="en-US" altLang="en-US" dirty="0" smtClean="0">
              <a:solidFill>
                <a:srgbClr val="000000"/>
              </a:solidFill>
            </a:endParaRPr>
          </a:p>
        </p:txBody>
      </p:sp>
      <p:sp>
        <p:nvSpPr>
          <p:cNvPr id="2703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0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592508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082E3D-AA88-47B9-A469-4EF212916010}" type="slidenum">
              <a:rPr lang="en-US" altLang="en-US" smtClean="0">
                <a:solidFill>
                  <a:srgbClr val="000000"/>
                </a:solidFill>
              </a:rPr>
              <a:pPr>
                <a:spcBef>
                  <a:spcPct val="0"/>
                </a:spcBef>
              </a:pPr>
              <a:t>25</a:t>
            </a:fld>
            <a:endParaRPr lang="en-US" altLang="en-US" dirty="0" smtClean="0">
              <a:solidFill>
                <a:srgbClr val="000000"/>
              </a:solidFill>
            </a:endParaRPr>
          </a:p>
        </p:txBody>
      </p:sp>
      <p:sp>
        <p:nvSpPr>
          <p:cNvPr id="272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2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072193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BEE2C-C84D-49EF-8712-4AFDE2623C17}" type="slidenum">
              <a:rPr lang="en-US" altLang="en-US" smtClean="0">
                <a:solidFill>
                  <a:srgbClr val="000000"/>
                </a:solidFill>
              </a:rPr>
              <a:pPr>
                <a:spcBef>
                  <a:spcPct val="0"/>
                </a:spcBef>
              </a:pPr>
              <a:t>26</a:t>
            </a:fld>
            <a:endParaRPr lang="en-US" altLang="en-US" dirty="0" smtClean="0">
              <a:solidFill>
                <a:srgbClr val="000000"/>
              </a:solidFill>
            </a:endParaRPr>
          </a:p>
        </p:txBody>
      </p:sp>
      <p:sp>
        <p:nvSpPr>
          <p:cNvPr id="274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4475373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FE5B4A-340E-4ED0-9795-0C6D821952BB}" type="slidenum">
              <a:rPr lang="en-US" altLang="en-US" smtClean="0">
                <a:solidFill>
                  <a:srgbClr val="000000"/>
                </a:solidFill>
              </a:rPr>
              <a:pPr>
                <a:spcBef>
                  <a:spcPct val="0"/>
                </a:spcBef>
              </a:pPr>
              <a:t>27</a:t>
            </a:fld>
            <a:endParaRPr lang="en-US" altLang="en-US" dirty="0" smtClean="0">
              <a:solidFill>
                <a:srgbClr val="000000"/>
              </a:solidFill>
            </a:endParaRPr>
          </a:p>
        </p:txBody>
      </p:sp>
      <p:sp>
        <p:nvSpPr>
          <p:cNvPr id="276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327644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78FAB1-A424-4B88-9EDE-C74DB30CE8A1}" type="slidenum">
              <a:rPr lang="en-US" altLang="en-US" smtClean="0">
                <a:solidFill>
                  <a:srgbClr val="000000"/>
                </a:solidFill>
              </a:rPr>
              <a:pPr>
                <a:spcBef>
                  <a:spcPct val="0"/>
                </a:spcBef>
              </a:pPr>
              <a:t>28</a:t>
            </a:fld>
            <a:endParaRPr lang="en-US" altLang="en-US" smtClean="0">
              <a:solidFill>
                <a:srgbClr val="000000"/>
              </a:solidFill>
            </a:endParaRPr>
          </a:p>
        </p:txBody>
      </p:sp>
      <p:sp>
        <p:nvSpPr>
          <p:cNvPr id="278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8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086475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B43419-E5FC-4E9B-97BA-228659D55700}" type="slidenum">
              <a:rPr lang="en-US" altLang="en-US" smtClean="0">
                <a:solidFill>
                  <a:srgbClr val="000000"/>
                </a:solidFill>
              </a:rPr>
              <a:pPr>
                <a:spcBef>
                  <a:spcPct val="0"/>
                </a:spcBef>
              </a:pPr>
              <a:t>29</a:t>
            </a:fld>
            <a:endParaRPr lang="en-US" altLang="en-US" smtClean="0">
              <a:solidFill>
                <a:srgbClr val="000000"/>
              </a:solidFill>
            </a:endParaRPr>
          </a:p>
        </p:txBody>
      </p:sp>
      <p:sp>
        <p:nvSpPr>
          <p:cNvPr id="280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0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43477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BDA84E-0161-4CBF-8537-1616693A23BB}" type="slidenum">
              <a:rPr lang="en-US" altLang="en-US" smtClean="0">
                <a:solidFill>
                  <a:srgbClr val="000000"/>
                </a:solidFill>
              </a:rPr>
              <a:pPr>
                <a:spcBef>
                  <a:spcPct val="0"/>
                </a:spcBef>
              </a:pPr>
              <a:t>4</a:t>
            </a:fld>
            <a:endParaRPr lang="en-US" altLang="en-US" dirty="0" smtClean="0">
              <a:solidFill>
                <a:srgbClr val="000000"/>
              </a:solidFill>
            </a:endParaRPr>
          </a:p>
        </p:txBody>
      </p:sp>
      <p:sp>
        <p:nvSpPr>
          <p:cNvPr id="227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46963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18B0C6F1-92D4-42F5-A10A-B9ADAF4A6210}" type="datetime1">
              <a:rPr lang="en-US" smtClean="0"/>
              <a:t>8/7/2019</a:t>
            </a:fld>
            <a:endParaRPr lang="en-US" dirty="0"/>
          </a:p>
        </p:txBody>
      </p:sp>
      <p:sp>
        <p:nvSpPr>
          <p:cNvPr id="8" name="Header Placeholder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43447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DFE5AC-B102-4F61-B24E-8916E5644680}" type="slidenum">
              <a:rPr lang="en-US" altLang="en-US" smtClean="0">
                <a:solidFill>
                  <a:srgbClr val="000000"/>
                </a:solidFill>
              </a:rPr>
              <a:pPr>
                <a:spcBef>
                  <a:spcPct val="0"/>
                </a:spcBef>
              </a:pPr>
              <a:t>6</a:t>
            </a:fld>
            <a:endParaRPr lang="en-US" altLang="en-US" dirty="0" smtClean="0">
              <a:solidFill>
                <a:srgbClr val="000000"/>
              </a:solidFill>
            </a:endParaRPr>
          </a:p>
        </p:txBody>
      </p:sp>
      <p:sp>
        <p:nvSpPr>
          <p:cNvPr id="229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54733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18B0C6F1-92D4-42F5-A10A-B9ADAF4A6210}" type="datetime1">
              <a:rPr lang="en-US" smtClean="0"/>
              <a:t>8/7/2019</a:t>
            </a:fld>
            <a:endParaRPr lang="en-US" dirty="0"/>
          </a:p>
        </p:txBody>
      </p:sp>
      <p:sp>
        <p:nvSpPr>
          <p:cNvPr id="8" name="Header Placeholder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776961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FDB42F-78CC-42BD-B210-2EEB6C459B40}" type="slidenum">
              <a:rPr lang="en-US" altLang="en-US" smtClean="0">
                <a:solidFill>
                  <a:srgbClr val="000000"/>
                </a:solidFill>
              </a:rPr>
              <a:pPr>
                <a:spcBef>
                  <a:spcPct val="0"/>
                </a:spcBef>
              </a:pPr>
              <a:t>8</a:t>
            </a:fld>
            <a:endParaRPr lang="en-US" altLang="en-US" dirty="0" smtClean="0">
              <a:solidFill>
                <a:srgbClr val="000000"/>
              </a:solidFill>
            </a:endParaRPr>
          </a:p>
        </p:txBody>
      </p:sp>
      <p:sp>
        <p:nvSpPr>
          <p:cNvPr id="235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834128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05B146-3F5C-4BF1-80FC-55DC8A154CBE}" type="slidenum">
              <a:rPr lang="en-US" altLang="en-US" smtClean="0">
                <a:solidFill>
                  <a:srgbClr val="000000"/>
                </a:solidFill>
              </a:rPr>
              <a:pPr>
                <a:spcBef>
                  <a:spcPct val="0"/>
                </a:spcBef>
              </a:pPr>
              <a:t>9</a:t>
            </a:fld>
            <a:endParaRPr lang="en-US" altLang="en-US" dirty="0" smtClean="0">
              <a:solidFill>
                <a:srgbClr val="000000"/>
              </a:solidFill>
            </a:endParaRPr>
          </a:p>
        </p:txBody>
      </p:sp>
      <p:sp>
        <p:nvSpPr>
          <p:cNvPr id="239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34082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3FDFED-3DBC-4292-934B-500940A8D215}" type="slidenum">
              <a:rPr lang="en-US" altLang="en-US" smtClean="0">
                <a:solidFill>
                  <a:srgbClr val="000000"/>
                </a:solidFill>
              </a:rPr>
              <a:pPr>
                <a:spcBef>
                  <a:spcPct val="0"/>
                </a:spcBef>
              </a:pPr>
              <a:t>10</a:t>
            </a:fld>
            <a:endParaRPr lang="en-US" altLang="en-US" dirty="0" smtClean="0">
              <a:solidFill>
                <a:srgbClr val="000000"/>
              </a:solidFill>
            </a:endParaRPr>
          </a:p>
        </p:txBody>
      </p:sp>
      <p:sp>
        <p:nvSpPr>
          <p:cNvPr id="241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69857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rgbClr val="02688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75285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210977"/>
      </p:ext>
    </p:extLst>
  </p:cSld>
  <p:clrMapOvr>
    <a:masterClrMapping/>
  </p:clrMapOvr>
  <p:transition spd="slow" advClick="0" advTm="10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0860E139-BF83-4EC8-81E2-32F53DD364D7}" type="slidenum">
              <a:rPr lang="en-US"/>
              <a:pPr>
                <a:defRPr/>
              </a:pPr>
              <a:t>‹#›</a:t>
            </a:fld>
            <a:endParaRPr lang="en-US" dirty="0"/>
          </a:p>
        </p:txBody>
      </p:sp>
    </p:spTree>
    <p:extLst>
      <p:ext uri="{BB962C8B-B14F-4D97-AF65-F5344CB8AC3E}">
        <p14:creationId xmlns:p14="http://schemas.microsoft.com/office/powerpoint/2010/main" val="816623005"/>
      </p:ext>
    </p:extLst>
  </p:cSld>
  <p:clrMapOvr>
    <a:masterClrMapping/>
  </p:clrMapOvr>
  <p:transition spd="slow" advClick="0" advTm="10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a:prstGeom prst="rect">
            <a:avLst/>
          </a:prstGeom>
        </p:spPr>
        <p:txBody>
          <a:bodyPr lIns="90810" tIns="45399" rIns="90810" bIns="45399" anchor="t"/>
          <a:lstStyle>
            <a:lvl1pPr algn="l">
              <a:defRPr sz="3636"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a:prstGeom prst="rect">
            <a:avLst/>
          </a:prstGeom>
        </p:spPr>
        <p:txBody>
          <a:bodyPr lIns="90810" tIns="45399" rIns="90810" bIns="45399" anchor="b"/>
          <a:lstStyle>
            <a:lvl1pPr marL="0" indent="0">
              <a:buNone/>
              <a:defRPr sz="1818">
                <a:solidFill>
                  <a:schemeClr val="tx1">
                    <a:tint val="75000"/>
                  </a:schemeClr>
                </a:solidFill>
              </a:defRPr>
            </a:lvl1pPr>
            <a:lvl2pPr marL="412760" indent="0">
              <a:buNone/>
              <a:defRPr sz="1636">
                <a:solidFill>
                  <a:schemeClr val="tx1">
                    <a:tint val="75000"/>
                  </a:schemeClr>
                </a:solidFill>
              </a:defRPr>
            </a:lvl2pPr>
            <a:lvl3pPr marL="825526" indent="0">
              <a:buNone/>
              <a:defRPr sz="1455">
                <a:solidFill>
                  <a:schemeClr val="tx1">
                    <a:tint val="75000"/>
                  </a:schemeClr>
                </a:solidFill>
              </a:defRPr>
            </a:lvl3pPr>
            <a:lvl4pPr marL="1238277" indent="0">
              <a:buNone/>
              <a:defRPr sz="1273">
                <a:solidFill>
                  <a:schemeClr val="tx1">
                    <a:tint val="75000"/>
                  </a:schemeClr>
                </a:solidFill>
              </a:defRPr>
            </a:lvl4pPr>
            <a:lvl5pPr marL="1651044" indent="0">
              <a:buNone/>
              <a:defRPr sz="1273">
                <a:solidFill>
                  <a:schemeClr val="tx1">
                    <a:tint val="75000"/>
                  </a:schemeClr>
                </a:solidFill>
              </a:defRPr>
            </a:lvl5pPr>
            <a:lvl6pPr marL="2063792" indent="0">
              <a:buNone/>
              <a:defRPr sz="1273">
                <a:solidFill>
                  <a:schemeClr val="tx1">
                    <a:tint val="75000"/>
                  </a:schemeClr>
                </a:solidFill>
              </a:defRPr>
            </a:lvl6pPr>
            <a:lvl7pPr marL="2476550" indent="0">
              <a:buNone/>
              <a:defRPr sz="1273">
                <a:solidFill>
                  <a:schemeClr val="tx1">
                    <a:tint val="75000"/>
                  </a:schemeClr>
                </a:solidFill>
              </a:defRPr>
            </a:lvl7pPr>
            <a:lvl8pPr marL="2889303" indent="0">
              <a:buNone/>
              <a:defRPr sz="1273">
                <a:solidFill>
                  <a:schemeClr val="tx1">
                    <a:tint val="75000"/>
                  </a:schemeClr>
                </a:solidFill>
              </a:defRPr>
            </a:lvl8pPr>
            <a:lvl9pPr marL="3302068" indent="0">
              <a:buNone/>
              <a:defRPr sz="127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3100E888-913C-4D03-8C5B-17247F620C10}" type="slidenum">
              <a:rPr lang="en-US"/>
              <a:pPr>
                <a:defRPr/>
              </a:pPr>
              <a:t>‹#›</a:t>
            </a:fld>
            <a:endParaRPr lang="en-US" dirty="0"/>
          </a:p>
        </p:txBody>
      </p:sp>
    </p:spTree>
    <p:extLst>
      <p:ext uri="{BB962C8B-B14F-4D97-AF65-F5344CB8AC3E}">
        <p14:creationId xmlns:p14="http://schemas.microsoft.com/office/powerpoint/2010/main" val="4073189070"/>
      </p:ext>
    </p:extLst>
  </p:cSld>
  <p:clrMapOvr>
    <a:masterClrMapping/>
  </p:clrMapOvr>
  <p:transition spd="slow" advClick="0" advTm="10000">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lIns="90810" tIns="45399" rIns="90810" bIns="45399"/>
          <a:lstStyle>
            <a:lvl1pPr>
              <a:defRPr sz="2545"/>
            </a:lvl1pPr>
            <a:lvl2pPr>
              <a:defRPr sz="2182"/>
            </a:lvl2pPr>
            <a:lvl3pPr>
              <a:defRPr sz="1818"/>
            </a:lvl3pPr>
            <a:lvl4pPr>
              <a:defRPr sz="1636"/>
            </a:lvl4pPr>
            <a:lvl5pPr>
              <a:defRPr sz="1636"/>
            </a:lvl5pPr>
            <a:lvl6pPr>
              <a:defRPr sz="1636"/>
            </a:lvl6pPr>
            <a:lvl7pPr>
              <a:defRPr sz="1636"/>
            </a:lvl7pPr>
            <a:lvl8pPr>
              <a:defRPr sz="1636"/>
            </a:lvl8pPr>
            <a:lvl9pPr>
              <a:defRPr sz="16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lIns="90810" tIns="45399" rIns="90810" bIns="45399"/>
          <a:lstStyle>
            <a:lvl1pPr>
              <a:defRPr sz="2545"/>
            </a:lvl1pPr>
            <a:lvl2pPr>
              <a:defRPr sz="2182"/>
            </a:lvl2pPr>
            <a:lvl3pPr>
              <a:defRPr sz="1818"/>
            </a:lvl3pPr>
            <a:lvl4pPr>
              <a:defRPr sz="1636"/>
            </a:lvl4pPr>
            <a:lvl5pPr>
              <a:defRPr sz="1636"/>
            </a:lvl5pPr>
            <a:lvl6pPr>
              <a:defRPr sz="1636"/>
            </a:lvl6pPr>
            <a:lvl7pPr>
              <a:defRPr sz="1636"/>
            </a:lvl7pPr>
            <a:lvl8pPr>
              <a:defRPr sz="1636"/>
            </a:lvl8pPr>
            <a:lvl9pPr>
              <a:defRPr sz="16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A658226A-FDAC-4333-9879-C4329582E17E}" type="slidenum">
              <a:rPr lang="en-US"/>
              <a:pPr>
                <a:defRPr/>
              </a:pPr>
              <a:t>‹#›</a:t>
            </a:fld>
            <a:endParaRPr lang="en-US" dirty="0"/>
          </a:p>
        </p:txBody>
      </p:sp>
    </p:spTree>
    <p:extLst>
      <p:ext uri="{BB962C8B-B14F-4D97-AF65-F5344CB8AC3E}">
        <p14:creationId xmlns:p14="http://schemas.microsoft.com/office/powerpoint/2010/main" val="1105727731"/>
      </p:ext>
    </p:extLst>
  </p:cSld>
  <p:clrMapOvr>
    <a:masterClrMapping/>
  </p:clrMapOvr>
  <p:transition spd="slow" advClick="0" advTm="10000">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7"/>
            <a:ext cx="4040188" cy="639762"/>
          </a:xfrm>
          <a:prstGeom prst="rect">
            <a:avLst/>
          </a:prstGeom>
        </p:spPr>
        <p:txBody>
          <a:bodyPr lIns="90810" tIns="45399" rIns="90810" bIns="45399" anchor="b"/>
          <a:lstStyle>
            <a:lvl1pPr marL="0" indent="0">
              <a:buNone/>
              <a:defRPr sz="2182" b="1"/>
            </a:lvl1pPr>
            <a:lvl2pPr marL="412760" indent="0">
              <a:buNone/>
              <a:defRPr sz="1818" b="1"/>
            </a:lvl2pPr>
            <a:lvl3pPr marL="825526" indent="0">
              <a:buNone/>
              <a:defRPr sz="1636" b="1"/>
            </a:lvl3pPr>
            <a:lvl4pPr marL="1238277" indent="0">
              <a:buNone/>
              <a:defRPr sz="1455" b="1"/>
            </a:lvl4pPr>
            <a:lvl5pPr marL="1651044" indent="0">
              <a:buNone/>
              <a:defRPr sz="1455" b="1"/>
            </a:lvl5pPr>
            <a:lvl6pPr marL="2063792" indent="0">
              <a:buNone/>
              <a:defRPr sz="1455" b="1"/>
            </a:lvl6pPr>
            <a:lvl7pPr marL="2476550" indent="0">
              <a:buNone/>
              <a:defRPr sz="1455" b="1"/>
            </a:lvl7pPr>
            <a:lvl8pPr marL="2889303" indent="0">
              <a:buNone/>
              <a:defRPr sz="1455" b="1"/>
            </a:lvl8pPr>
            <a:lvl9pPr marL="3302068" indent="0">
              <a:buNone/>
              <a:defRPr sz="1455" b="1"/>
            </a:lvl9pPr>
          </a:lstStyle>
          <a:p>
            <a:pPr lvl="0"/>
            <a:r>
              <a:rPr lang="en-US" smtClean="0"/>
              <a:t>Click to edit Master text styles</a:t>
            </a:r>
          </a:p>
        </p:txBody>
      </p:sp>
      <p:sp>
        <p:nvSpPr>
          <p:cNvPr id="4" name="Content Placeholder 3"/>
          <p:cNvSpPr>
            <a:spLocks noGrp="1"/>
          </p:cNvSpPr>
          <p:nvPr>
            <p:ph sz="half" idx="2"/>
          </p:nvPr>
        </p:nvSpPr>
        <p:spPr>
          <a:xfrm>
            <a:off x="457201" y="2174879"/>
            <a:ext cx="4040188" cy="3951288"/>
          </a:xfrm>
          <a:prstGeom prst="rect">
            <a:avLst/>
          </a:prstGeom>
        </p:spPr>
        <p:txBody>
          <a:bodyPr lIns="90810" tIns="45399" rIns="90810" bIns="45399"/>
          <a:lstStyle>
            <a:lvl1pPr>
              <a:defRPr sz="2182"/>
            </a:lvl1pPr>
            <a:lvl2pPr>
              <a:defRPr sz="1818"/>
            </a:lvl2pPr>
            <a:lvl3pPr>
              <a:defRPr sz="1636"/>
            </a:lvl3pPr>
            <a:lvl4pPr>
              <a:defRPr sz="1455"/>
            </a:lvl4pPr>
            <a:lvl5pPr>
              <a:defRPr sz="1455"/>
            </a:lvl5pPr>
            <a:lvl6pPr>
              <a:defRPr sz="1455"/>
            </a:lvl6pPr>
            <a:lvl7pPr>
              <a:defRPr sz="1455"/>
            </a:lvl7pPr>
            <a:lvl8pPr>
              <a:defRPr sz="1455"/>
            </a:lvl8pPr>
            <a:lvl9pPr>
              <a:defRPr sz="145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2" y="1535117"/>
            <a:ext cx="4041775" cy="639762"/>
          </a:xfrm>
          <a:prstGeom prst="rect">
            <a:avLst/>
          </a:prstGeom>
        </p:spPr>
        <p:txBody>
          <a:bodyPr lIns="90810" tIns="45399" rIns="90810" bIns="45399" anchor="b"/>
          <a:lstStyle>
            <a:lvl1pPr marL="0" indent="0">
              <a:buNone/>
              <a:defRPr sz="2182" b="1"/>
            </a:lvl1pPr>
            <a:lvl2pPr marL="412760" indent="0">
              <a:buNone/>
              <a:defRPr sz="1818" b="1"/>
            </a:lvl2pPr>
            <a:lvl3pPr marL="825526" indent="0">
              <a:buNone/>
              <a:defRPr sz="1636" b="1"/>
            </a:lvl3pPr>
            <a:lvl4pPr marL="1238277" indent="0">
              <a:buNone/>
              <a:defRPr sz="1455" b="1"/>
            </a:lvl4pPr>
            <a:lvl5pPr marL="1651044" indent="0">
              <a:buNone/>
              <a:defRPr sz="1455" b="1"/>
            </a:lvl5pPr>
            <a:lvl6pPr marL="2063792" indent="0">
              <a:buNone/>
              <a:defRPr sz="1455" b="1"/>
            </a:lvl6pPr>
            <a:lvl7pPr marL="2476550" indent="0">
              <a:buNone/>
              <a:defRPr sz="1455" b="1"/>
            </a:lvl7pPr>
            <a:lvl8pPr marL="2889303" indent="0">
              <a:buNone/>
              <a:defRPr sz="1455" b="1"/>
            </a:lvl8pPr>
            <a:lvl9pPr marL="3302068" indent="0">
              <a:buNone/>
              <a:defRPr sz="1455" b="1"/>
            </a:lvl9pPr>
          </a:lstStyle>
          <a:p>
            <a:pPr lvl="0"/>
            <a:r>
              <a:rPr lang="en-US" smtClean="0"/>
              <a:t>Click to edit Master text styles</a:t>
            </a:r>
          </a:p>
        </p:txBody>
      </p:sp>
      <p:sp>
        <p:nvSpPr>
          <p:cNvPr id="6" name="Content Placeholder 5"/>
          <p:cNvSpPr>
            <a:spLocks noGrp="1"/>
          </p:cNvSpPr>
          <p:nvPr>
            <p:ph sz="quarter" idx="4"/>
          </p:nvPr>
        </p:nvSpPr>
        <p:spPr>
          <a:xfrm>
            <a:off x="4645092" y="2174879"/>
            <a:ext cx="4041775" cy="3951288"/>
          </a:xfrm>
          <a:prstGeom prst="rect">
            <a:avLst/>
          </a:prstGeom>
        </p:spPr>
        <p:txBody>
          <a:bodyPr lIns="90810" tIns="45399" rIns="90810" bIns="45399"/>
          <a:lstStyle>
            <a:lvl1pPr>
              <a:defRPr sz="2182"/>
            </a:lvl1pPr>
            <a:lvl2pPr>
              <a:defRPr sz="1818"/>
            </a:lvl2pPr>
            <a:lvl3pPr>
              <a:defRPr sz="1636"/>
            </a:lvl3pPr>
            <a:lvl4pPr>
              <a:defRPr sz="1455"/>
            </a:lvl4pPr>
            <a:lvl5pPr>
              <a:defRPr sz="1455"/>
            </a:lvl5pPr>
            <a:lvl6pPr>
              <a:defRPr sz="1455"/>
            </a:lvl6pPr>
            <a:lvl7pPr>
              <a:defRPr sz="1455"/>
            </a:lvl7pPr>
            <a:lvl8pPr>
              <a:defRPr sz="1455"/>
            </a:lvl8pPr>
            <a:lvl9pPr>
              <a:defRPr sz="145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8" name="Footer Placeholder 7"/>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9" name="Slide Number Placeholder 8"/>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7B8FC831-6A7A-471F-9002-4C83BFAB33B4}" type="slidenum">
              <a:rPr lang="en-US"/>
              <a:pPr>
                <a:defRPr/>
              </a:pPr>
              <a:t>‹#›</a:t>
            </a:fld>
            <a:endParaRPr lang="en-US" dirty="0"/>
          </a:p>
        </p:txBody>
      </p:sp>
    </p:spTree>
    <p:extLst>
      <p:ext uri="{BB962C8B-B14F-4D97-AF65-F5344CB8AC3E}">
        <p14:creationId xmlns:p14="http://schemas.microsoft.com/office/powerpoint/2010/main" val="794880262"/>
      </p:ext>
    </p:extLst>
  </p:cSld>
  <p:clrMapOvr>
    <a:masterClrMapping/>
  </p:clrMapOvr>
  <p:transition spd="slow" advClick="0" advTm="10000">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Date Placeholder 2"/>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4" name="Footer Placeholder 3"/>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5" name="Slide Number Placeholder 4"/>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9FEEB6F0-0B76-4E36-AAD6-F92D90E54911}" type="slidenum">
              <a:rPr lang="en-US"/>
              <a:pPr>
                <a:defRPr/>
              </a:pPr>
              <a:t>‹#›</a:t>
            </a:fld>
            <a:endParaRPr lang="en-US" dirty="0"/>
          </a:p>
        </p:txBody>
      </p:sp>
    </p:spTree>
    <p:extLst>
      <p:ext uri="{BB962C8B-B14F-4D97-AF65-F5344CB8AC3E}">
        <p14:creationId xmlns:p14="http://schemas.microsoft.com/office/powerpoint/2010/main" val="1278012642"/>
      </p:ext>
    </p:extLst>
  </p:cSld>
  <p:clrMapOvr>
    <a:masterClrMapping/>
  </p:clrMapOvr>
  <p:transition spd="slow" advClick="0" advTm="10000">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3" name="Footer Placeholder 2"/>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4" name="Slide Number Placeholder 3"/>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B2289C71-4EDA-4967-A344-CF55AA0AD45F}" type="slidenum">
              <a:rPr lang="en-US"/>
              <a:pPr>
                <a:defRPr/>
              </a:pPr>
              <a:t>‹#›</a:t>
            </a:fld>
            <a:endParaRPr lang="en-US" dirty="0"/>
          </a:p>
        </p:txBody>
      </p:sp>
    </p:spTree>
    <p:extLst>
      <p:ext uri="{BB962C8B-B14F-4D97-AF65-F5344CB8AC3E}">
        <p14:creationId xmlns:p14="http://schemas.microsoft.com/office/powerpoint/2010/main" val="1067893499"/>
      </p:ext>
    </p:extLst>
  </p:cSld>
  <p:clrMapOvr>
    <a:masterClrMapping/>
  </p:clrMapOvr>
  <p:transition spd="slow" advClick="0" advTm="10000">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a:prstGeom prst="rect">
            <a:avLst/>
          </a:prstGeom>
        </p:spPr>
        <p:txBody>
          <a:bodyPr lIns="90810" tIns="45399" rIns="90810" bIns="45399" anchor="b"/>
          <a:lstStyle>
            <a:lvl1pPr algn="l">
              <a:defRPr sz="1818" b="1"/>
            </a:lvl1pPr>
          </a:lstStyle>
          <a:p>
            <a:r>
              <a:rPr lang="en-US" smtClean="0"/>
              <a:t>Click to edit Master title style</a:t>
            </a:r>
            <a:endParaRPr lang="en-US"/>
          </a:p>
        </p:txBody>
      </p:sp>
      <p:sp>
        <p:nvSpPr>
          <p:cNvPr id="3" name="Content Placeholder 2"/>
          <p:cNvSpPr>
            <a:spLocks noGrp="1"/>
          </p:cNvSpPr>
          <p:nvPr>
            <p:ph idx="1"/>
          </p:nvPr>
        </p:nvSpPr>
        <p:spPr>
          <a:xfrm>
            <a:off x="3575050" y="273106"/>
            <a:ext cx="5111750" cy="5853113"/>
          </a:xfrm>
          <a:prstGeom prst="rect">
            <a:avLst/>
          </a:prstGeom>
        </p:spPr>
        <p:txBody>
          <a:bodyPr lIns="90810" tIns="45399" rIns="90810" bIns="45399"/>
          <a:lstStyle>
            <a:lvl1pPr>
              <a:defRPr sz="2818"/>
            </a:lvl1pPr>
            <a:lvl2pPr>
              <a:defRPr sz="2545"/>
            </a:lvl2pPr>
            <a:lvl3pPr>
              <a:defRPr sz="2182"/>
            </a:lvl3pPr>
            <a:lvl4pPr>
              <a:defRPr sz="1818"/>
            </a:lvl4pPr>
            <a:lvl5pPr>
              <a:defRPr sz="1818"/>
            </a:lvl5pPr>
            <a:lvl6pPr>
              <a:defRPr sz="1818"/>
            </a:lvl6pPr>
            <a:lvl7pPr>
              <a:defRPr sz="1818"/>
            </a:lvl7pPr>
            <a:lvl8pPr>
              <a:defRPr sz="1818"/>
            </a:lvl8pPr>
            <a:lvl9pPr>
              <a:defRPr sz="18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13"/>
            <a:ext cx="3008313" cy="4691063"/>
          </a:xfrm>
          <a:prstGeom prst="rect">
            <a:avLst/>
          </a:prstGeom>
        </p:spPr>
        <p:txBody>
          <a:bodyPr lIns="90810" tIns="45399" rIns="90810" bIns="45399"/>
          <a:lstStyle>
            <a:lvl1pPr marL="0" indent="0">
              <a:buNone/>
              <a:defRPr sz="1273"/>
            </a:lvl1pPr>
            <a:lvl2pPr marL="412760" indent="0">
              <a:buNone/>
              <a:defRPr sz="1091"/>
            </a:lvl2pPr>
            <a:lvl3pPr marL="825526" indent="0">
              <a:buNone/>
              <a:defRPr sz="909"/>
            </a:lvl3pPr>
            <a:lvl4pPr marL="1238277" indent="0">
              <a:buNone/>
              <a:defRPr sz="818"/>
            </a:lvl4pPr>
            <a:lvl5pPr marL="1651044" indent="0">
              <a:buNone/>
              <a:defRPr sz="818"/>
            </a:lvl5pPr>
            <a:lvl6pPr marL="2063792" indent="0">
              <a:buNone/>
              <a:defRPr sz="818"/>
            </a:lvl6pPr>
            <a:lvl7pPr marL="2476550" indent="0">
              <a:buNone/>
              <a:defRPr sz="818"/>
            </a:lvl7pPr>
            <a:lvl8pPr marL="2889303" indent="0">
              <a:buNone/>
              <a:defRPr sz="818"/>
            </a:lvl8pPr>
            <a:lvl9pPr marL="3302068" indent="0">
              <a:buNone/>
              <a:defRPr sz="818"/>
            </a:lvl9pPr>
          </a:lstStyle>
          <a:p>
            <a:pPr lvl="0"/>
            <a:r>
              <a:rPr lang="en-US" smtClean="0"/>
              <a:t>Click to edit Master text styles</a:t>
            </a:r>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FCC0AFA6-8EE6-470F-8CBF-66ADB3229CF9}" type="slidenum">
              <a:rPr lang="en-US"/>
              <a:pPr>
                <a:defRPr/>
              </a:pPr>
              <a:t>‹#›</a:t>
            </a:fld>
            <a:endParaRPr lang="en-US" dirty="0"/>
          </a:p>
        </p:txBody>
      </p:sp>
    </p:spTree>
    <p:extLst>
      <p:ext uri="{BB962C8B-B14F-4D97-AF65-F5344CB8AC3E}">
        <p14:creationId xmlns:p14="http://schemas.microsoft.com/office/powerpoint/2010/main" val="1464181273"/>
      </p:ext>
    </p:extLst>
  </p:cSld>
  <p:clrMapOvr>
    <a:masterClrMapping/>
  </p:clrMapOvr>
  <p:transition spd="slow" advClick="0" advTm="1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a:prstGeom prst="rect">
            <a:avLst/>
          </a:prstGeom>
        </p:spPr>
        <p:txBody>
          <a:bodyPr lIns="90810" tIns="45399" rIns="90810" bIns="45399" anchor="b"/>
          <a:lstStyle>
            <a:lvl1pPr algn="l">
              <a:defRPr sz="1818"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90810" tIns="45399" rIns="90810" bIns="45399"/>
          <a:lstStyle>
            <a:lvl1pPr marL="0" indent="0">
              <a:buNone/>
              <a:defRPr sz="2818"/>
            </a:lvl1pPr>
            <a:lvl2pPr marL="412760" indent="0">
              <a:buNone/>
              <a:defRPr sz="2545"/>
            </a:lvl2pPr>
            <a:lvl3pPr marL="825526" indent="0">
              <a:buNone/>
              <a:defRPr sz="2182"/>
            </a:lvl3pPr>
            <a:lvl4pPr marL="1238277" indent="0">
              <a:buNone/>
              <a:defRPr sz="1818"/>
            </a:lvl4pPr>
            <a:lvl5pPr marL="1651044" indent="0">
              <a:buNone/>
              <a:defRPr sz="1818"/>
            </a:lvl5pPr>
            <a:lvl6pPr marL="2063792" indent="0">
              <a:buNone/>
              <a:defRPr sz="1818"/>
            </a:lvl6pPr>
            <a:lvl7pPr marL="2476550" indent="0">
              <a:buNone/>
              <a:defRPr sz="1818"/>
            </a:lvl7pPr>
            <a:lvl8pPr marL="2889303" indent="0">
              <a:buNone/>
              <a:defRPr sz="1818"/>
            </a:lvl8pPr>
            <a:lvl9pPr marL="3302068" indent="0">
              <a:buNone/>
              <a:defRPr sz="1818"/>
            </a:lvl9pPr>
          </a:lstStyle>
          <a:p>
            <a:pPr lvl="0"/>
            <a:endParaRPr lang="en-US" noProof="0" dirty="0"/>
          </a:p>
        </p:txBody>
      </p:sp>
      <p:sp>
        <p:nvSpPr>
          <p:cNvPr id="4" name="Text Placeholder 3"/>
          <p:cNvSpPr>
            <a:spLocks noGrp="1"/>
          </p:cNvSpPr>
          <p:nvPr>
            <p:ph type="body" sz="half" idx="2"/>
          </p:nvPr>
        </p:nvSpPr>
        <p:spPr>
          <a:xfrm>
            <a:off x="1792288" y="5367342"/>
            <a:ext cx="5486400" cy="804862"/>
          </a:xfrm>
          <a:prstGeom prst="rect">
            <a:avLst/>
          </a:prstGeom>
        </p:spPr>
        <p:txBody>
          <a:bodyPr lIns="90810" tIns="45399" rIns="90810" bIns="45399"/>
          <a:lstStyle>
            <a:lvl1pPr marL="0" indent="0">
              <a:buNone/>
              <a:defRPr sz="1273"/>
            </a:lvl1pPr>
            <a:lvl2pPr marL="412760" indent="0">
              <a:buNone/>
              <a:defRPr sz="1091"/>
            </a:lvl2pPr>
            <a:lvl3pPr marL="825526" indent="0">
              <a:buNone/>
              <a:defRPr sz="909"/>
            </a:lvl3pPr>
            <a:lvl4pPr marL="1238277" indent="0">
              <a:buNone/>
              <a:defRPr sz="818"/>
            </a:lvl4pPr>
            <a:lvl5pPr marL="1651044" indent="0">
              <a:buNone/>
              <a:defRPr sz="818"/>
            </a:lvl5pPr>
            <a:lvl6pPr marL="2063792" indent="0">
              <a:buNone/>
              <a:defRPr sz="818"/>
            </a:lvl6pPr>
            <a:lvl7pPr marL="2476550" indent="0">
              <a:buNone/>
              <a:defRPr sz="818"/>
            </a:lvl7pPr>
            <a:lvl8pPr marL="2889303" indent="0">
              <a:buNone/>
              <a:defRPr sz="818"/>
            </a:lvl8pPr>
            <a:lvl9pPr marL="3302068" indent="0">
              <a:buNone/>
              <a:defRPr sz="818"/>
            </a:lvl9pPr>
          </a:lstStyle>
          <a:p>
            <a:pPr lvl="0"/>
            <a:r>
              <a:rPr lang="en-US" smtClean="0"/>
              <a:t>Click to edit Master text styles</a:t>
            </a:r>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105CCC44-212A-4E46-8E41-FE0ACAA47EEF}" type="slidenum">
              <a:rPr lang="en-US"/>
              <a:pPr>
                <a:defRPr/>
              </a:pPr>
              <a:t>‹#›</a:t>
            </a:fld>
            <a:endParaRPr lang="en-US" dirty="0"/>
          </a:p>
        </p:txBody>
      </p:sp>
    </p:spTree>
    <p:extLst>
      <p:ext uri="{BB962C8B-B14F-4D97-AF65-F5344CB8AC3E}">
        <p14:creationId xmlns:p14="http://schemas.microsoft.com/office/powerpoint/2010/main" val="4271451582"/>
      </p:ext>
    </p:extLst>
  </p:cSld>
  <p:clrMapOvr>
    <a:masterClrMapping/>
  </p:clrMapOvr>
  <p:transition spd="slow" advClick="0" advTm="10000">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1BA28FEA-CDA3-473E-9592-0489E7BDF8DE}" type="slidenum">
              <a:rPr lang="en-US"/>
              <a:pPr>
                <a:defRPr/>
              </a:pPr>
              <a:t>‹#›</a:t>
            </a:fld>
            <a:endParaRPr lang="en-US" dirty="0"/>
          </a:p>
        </p:txBody>
      </p:sp>
    </p:spTree>
    <p:extLst>
      <p:ext uri="{BB962C8B-B14F-4D97-AF65-F5344CB8AC3E}">
        <p14:creationId xmlns:p14="http://schemas.microsoft.com/office/powerpoint/2010/main" val="3737826291"/>
      </p:ext>
    </p:extLst>
  </p:cSld>
  <p:clrMapOvr>
    <a:masterClrMapping/>
  </p:clrMapOvr>
  <p:transition spd="slow" advClick="0" advTm="10000">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39"/>
            <a:ext cx="2057400" cy="5851525"/>
          </a:xfrm>
          <a:prstGeom prst="rect">
            <a:avLst/>
          </a:prstGeom>
        </p:spPr>
        <p:txBody>
          <a:bodyPr vert="eaVert" lIns="90810" tIns="45399" rIns="90810" bIns="45399"/>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39"/>
            <a:ext cx="6019800" cy="5851525"/>
          </a:xfrm>
          <a:prstGeom prst="rect">
            <a:avLst/>
          </a:prstGeom>
        </p:spPr>
        <p:txBody>
          <a:bodyPr vert="eaVert"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4B7D7F35-8246-4E11-829F-63271BD01389}" type="slidenum">
              <a:rPr lang="en-US"/>
              <a:pPr>
                <a:defRPr/>
              </a:pPr>
              <a:t>‹#›</a:t>
            </a:fld>
            <a:endParaRPr lang="en-US" dirty="0"/>
          </a:p>
        </p:txBody>
      </p:sp>
    </p:spTree>
    <p:extLst>
      <p:ext uri="{BB962C8B-B14F-4D97-AF65-F5344CB8AC3E}">
        <p14:creationId xmlns:p14="http://schemas.microsoft.com/office/powerpoint/2010/main" val="3735073115"/>
      </p:ext>
    </p:extLst>
  </p:cSld>
  <p:clrMapOvr>
    <a:masterClrMapping/>
  </p:clrMapOvr>
  <p:transition spd="slow" advClick="0" advTm="1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2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536192"/>
            <a:ext cx="3657600" cy="459028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536192"/>
            <a:ext cx="3657600" cy="459028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4962144"/>
            <a:ext cx="7772400" cy="594360"/>
          </a:xfrm>
        </p:spPr>
        <p:txBody>
          <a:bodyPr anchor="b"/>
          <a:lstStyle>
            <a:lvl1pPr algn="ctr">
              <a:defRPr sz="2200" b="1"/>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85799" y="55626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Content Placeholder 8"/>
          <p:cNvSpPr>
            <a:spLocks noGrp="1"/>
          </p:cNvSpPr>
          <p:nvPr>
            <p:ph sz="quarter" idx="13"/>
          </p:nvPr>
        </p:nvSpPr>
        <p:spPr>
          <a:xfrm>
            <a:off x="685800" y="381000"/>
            <a:ext cx="777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1143000"/>
            <a:ext cx="84582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5486400" cy="10969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077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p:titleStyle>
    <p:bodyStyle>
      <a:lvl1pPr marL="342900" indent="-228600" algn="l" defTabSz="914400" rtl="0" eaLnBrk="1" latinLnBrk="0" hangingPunct="1">
        <a:spcBef>
          <a:spcPct val="20000"/>
        </a:spcBef>
        <a:buClr>
          <a:srgbClr val="02688D"/>
        </a:buClr>
        <a:buFont typeface="Arial"/>
        <a:buChar char="•"/>
        <a:defRPr sz="2200" kern="1200">
          <a:solidFill>
            <a:schemeClr val="bg1">
              <a:lumMod val="50000"/>
            </a:schemeClr>
          </a:solidFill>
          <a:latin typeface="Arial"/>
          <a:ea typeface="+mn-ea"/>
          <a:cs typeface="Arial"/>
        </a:defRPr>
      </a:lvl1pPr>
      <a:lvl2pPr marL="640080" indent="-228600" algn="l" defTabSz="914400" rtl="0" eaLnBrk="1" latinLnBrk="0" hangingPunct="1">
        <a:spcBef>
          <a:spcPct val="20000"/>
        </a:spcBef>
        <a:buClr>
          <a:srgbClr val="02688D"/>
        </a:buClr>
        <a:buFont typeface="Arial"/>
        <a:buChar char="•"/>
        <a:defRPr sz="2000" kern="1200">
          <a:solidFill>
            <a:schemeClr val="bg1">
              <a:lumMod val="50000"/>
            </a:schemeClr>
          </a:solidFill>
          <a:latin typeface="Arial"/>
          <a:ea typeface="+mn-ea"/>
          <a:cs typeface="Arial"/>
        </a:defRPr>
      </a:lvl2pPr>
      <a:lvl3pPr marL="1005840" indent="-228600" algn="l" defTabSz="914400" rtl="0" eaLnBrk="1" latinLnBrk="0" hangingPunct="1">
        <a:spcBef>
          <a:spcPct val="20000"/>
        </a:spcBef>
        <a:buClr>
          <a:srgbClr val="02688D"/>
        </a:buClr>
        <a:buFont typeface="Arial"/>
        <a:buChar char="•"/>
        <a:defRPr sz="1800" kern="1200">
          <a:solidFill>
            <a:schemeClr val="bg1">
              <a:lumMod val="50000"/>
            </a:schemeClr>
          </a:solidFill>
          <a:latin typeface="Arial"/>
          <a:ea typeface="+mn-ea"/>
          <a:cs typeface="Arial"/>
        </a:defRPr>
      </a:lvl3pPr>
      <a:lvl4pPr marL="1280160" indent="-228600" algn="l" defTabSz="914400" rtl="0" eaLnBrk="1" latinLnBrk="0" hangingPunct="1">
        <a:spcBef>
          <a:spcPct val="20000"/>
        </a:spcBef>
        <a:buClr>
          <a:srgbClr val="02688D"/>
        </a:buClr>
        <a:buFont typeface="Arial"/>
        <a:buChar char="•"/>
        <a:defRPr sz="1600" kern="1200">
          <a:solidFill>
            <a:schemeClr val="bg1">
              <a:lumMod val="50000"/>
            </a:schemeClr>
          </a:solidFill>
          <a:latin typeface="Arial"/>
          <a:ea typeface="+mn-ea"/>
          <a:cs typeface="Arial"/>
        </a:defRPr>
      </a:lvl4pPr>
      <a:lvl5pPr marL="1554480" indent="-228600" algn="l" defTabSz="914400" rtl="0" eaLnBrk="1" latinLnBrk="0" hangingPunct="1">
        <a:spcBef>
          <a:spcPct val="20000"/>
        </a:spcBef>
        <a:buClr>
          <a:srgbClr val="02688D"/>
        </a:buClr>
        <a:buFont typeface="Arial"/>
        <a:buChar char="•"/>
        <a:defRPr sz="1400" kern="1200" baseline="0">
          <a:solidFill>
            <a:schemeClr val="bg1">
              <a:lumMod val="50000"/>
            </a:schemeClr>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140454"/>
            <a:ext cx="91440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495301" y="1192213"/>
            <a:ext cx="8137525" cy="76200"/>
          </a:xfrm>
          <a:prstGeom prst="rect">
            <a:avLst/>
          </a:prstGeom>
          <a:solidFill>
            <a:srgbClr val="0098CF"/>
          </a:solidFill>
          <a:ln>
            <a:noFill/>
          </a:ln>
          <a:effectLst/>
        </p:spPr>
        <p:style>
          <a:lnRef idx="1">
            <a:schemeClr val="accent1"/>
          </a:lnRef>
          <a:fillRef idx="3">
            <a:schemeClr val="accent1"/>
          </a:fillRef>
          <a:effectRef idx="2">
            <a:schemeClr val="accent1"/>
          </a:effectRef>
          <a:fontRef idx="minor">
            <a:schemeClr val="lt1"/>
          </a:fontRef>
        </p:style>
        <p:txBody>
          <a:bodyPr lIns="82555" tIns="41272" rIns="82555" bIns="41272" anchor="ctr"/>
          <a:lstStyle/>
          <a:p>
            <a:pPr algn="ctr" defTabSz="412760">
              <a:defRPr/>
            </a:pPr>
            <a:endParaRPr lang="en-US" sz="1636" dirty="0">
              <a:solidFill>
                <a:prstClr val="white"/>
              </a:solidFill>
            </a:endParaRPr>
          </a:p>
        </p:txBody>
      </p:sp>
      <p:sp>
        <p:nvSpPr>
          <p:cNvPr id="12" name="Rectangle 11"/>
          <p:cNvSpPr/>
          <p:nvPr userDrawn="1"/>
        </p:nvSpPr>
        <p:spPr>
          <a:xfrm>
            <a:off x="495301" y="6026150"/>
            <a:ext cx="8137525" cy="39688"/>
          </a:xfrm>
          <a:prstGeom prst="rect">
            <a:avLst/>
          </a:prstGeom>
          <a:solidFill>
            <a:srgbClr val="005190"/>
          </a:solidFill>
          <a:effectLst/>
        </p:spPr>
        <p:style>
          <a:lnRef idx="1">
            <a:schemeClr val="accent1"/>
          </a:lnRef>
          <a:fillRef idx="3">
            <a:schemeClr val="accent1"/>
          </a:fillRef>
          <a:effectRef idx="2">
            <a:schemeClr val="accent1"/>
          </a:effectRef>
          <a:fontRef idx="minor">
            <a:schemeClr val="lt1"/>
          </a:fontRef>
        </p:style>
        <p:txBody>
          <a:bodyPr lIns="82555" tIns="41272" rIns="82555" bIns="41272" anchor="ctr"/>
          <a:lstStyle/>
          <a:p>
            <a:pPr algn="ctr" defTabSz="412760">
              <a:defRPr/>
            </a:pPr>
            <a:endParaRPr lang="en-US" sz="1636" dirty="0">
              <a:solidFill>
                <a:prstClr val="white"/>
              </a:solidFill>
            </a:endParaRPr>
          </a:p>
        </p:txBody>
      </p:sp>
    </p:spTree>
    <p:extLst>
      <p:ext uri="{BB962C8B-B14F-4D97-AF65-F5344CB8AC3E}">
        <p14:creationId xmlns:p14="http://schemas.microsoft.com/office/powerpoint/2010/main" val="7151781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advClick="0" advTm="10000">
    <p:wipe/>
  </p:transition>
  <p:timing>
    <p:tnLst>
      <p:par>
        <p:cTn id="1" dur="indefinite" restart="never" nodeType="tmRoot"/>
      </p:par>
    </p:tnLst>
  </p:timing>
  <p:hf hdr="0" ftr="0"/>
  <p:txStyles>
    <p:titleStyle>
      <a:lvl1pPr algn="ctr" defTabSz="412760" rtl="0" eaLnBrk="0" fontAlgn="base" hangingPunct="0">
        <a:spcBef>
          <a:spcPct val="0"/>
        </a:spcBef>
        <a:spcAft>
          <a:spcPct val="0"/>
        </a:spcAft>
        <a:defRPr sz="4091" kern="1200">
          <a:solidFill>
            <a:schemeClr val="tx1"/>
          </a:solidFill>
          <a:latin typeface="+mj-lt"/>
          <a:ea typeface="+mj-ea"/>
          <a:cs typeface="+mj-cs"/>
        </a:defRPr>
      </a:lvl1pPr>
      <a:lvl2pPr algn="ctr" defTabSz="412760" rtl="0" eaLnBrk="0" fontAlgn="base" hangingPunct="0">
        <a:spcBef>
          <a:spcPct val="0"/>
        </a:spcBef>
        <a:spcAft>
          <a:spcPct val="0"/>
        </a:spcAft>
        <a:defRPr sz="4091">
          <a:solidFill>
            <a:schemeClr val="tx1"/>
          </a:solidFill>
          <a:latin typeface="Calibri" pitchFamily="34" charset="0"/>
        </a:defRPr>
      </a:lvl2pPr>
      <a:lvl3pPr algn="ctr" defTabSz="412760" rtl="0" eaLnBrk="0" fontAlgn="base" hangingPunct="0">
        <a:spcBef>
          <a:spcPct val="0"/>
        </a:spcBef>
        <a:spcAft>
          <a:spcPct val="0"/>
        </a:spcAft>
        <a:defRPr sz="4091">
          <a:solidFill>
            <a:schemeClr val="tx1"/>
          </a:solidFill>
          <a:latin typeface="Calibri" pitchFamily="34" charset="0"/>
        </a:defRPr>
      </a:lvl3pPr>
      <a:lvl4pPr algn="ctr" defTabSz="412760" rtl="0" eaLnBrk="0" fontAlgn="base" hangingPunct="0">
        <a:spcBef>
          <a:spcPct val="0"/>
        </a:spcBef>
        <a:spcAft>
          <a:spcPct val="0"/>
        </a:spcAft>
        <a:defRPr sz="4091">
          <a:solidFill>
            <a:schemeClr val="tx1"/>
          </a:solidFill>
          <a:latin typeface="Calibri" pitchFamily="34" charset="0"/>
        </a:defRPr>
      </a:lvl4pPr>
      <a:lvl5pPr algn="ctr" defTabSz="412760" rtl="0" eaLnBrk="0" fontAlgn="base" hangingPunct="0">
        <a:spcBef>
          <a:spcPct val="0"/>
        </a:spcBef>
        <a:spcAft>
          <a:spcPct val="0"/>
        </a:spcAft>
        <a:defRPr sz="4091">
          <a:solidFill>
            <a:schemeClr val="tx1"/>
          </a:solidFill>
          <a:latin typeface="Calibri" pitchFamily="34" charset="0"/>
        </a:defRPr>
      </a:lvl5pPr>
      <a:lvl6pPr marL="412760" algn="ctr" defTabSz="412760" rtl="0" fontAlgn="base">
        <a:spcBef>
          <a:spcPct val="0"/>
        </a:spcBef>
        <a:spcAft>
          <a:spcPct val="0"/>
        </a:spcAft>
        <a:defRPr sz="4091">
          <a:solidFill>
            <a:schemeClr val="tx1"/>
          </a:solidFill>
          <a:latin typeface="Calibri" pitchFamily="34" charset="0"/>
        </a:defRPr>
      </a:lvl6pPr>
      <a:lvl7pPr marL="825526" algn="ctr" defTabSz="412760" rtl="0" fontAlgn="base">
        <a:spcBef>
          <a:spcPct val="0"/>
        </a:spcBef>
        <a:spcAft>
          <a:spcPct val="0"/>
        </a:spcAft>
        <a:defRPr sz="4091">
          <a:solidFill>
            <a:schemeClr val="tx1"/>
          </a:solidFill>
          <a:latin typeface="Calibri" pitchFamily="34" charset="0"/>
        </a:defRPr>
      </a:lvl7pPr>
      <a:lvl8pPr marL="1238277" algn="ctr" defTabSz="412760" rtl="0" fontAlgn="base">
        <a:spcBef>
          <a:spcPct val="0"/>
        </a:spcBef>
        <a:spcAft>
          <a:spcPct val="0"/>
        </a:spcAft>
        <a:defRPr sz="4091">
          <a:solidFill>
            <a:schemeClr val="tx1"/>
          </a:solidFill>
          <a:latin typeface="Calibri" pitchFamily="34" charset="0"/>
        </a:defRPr>
      </a:lvl8pPr>
      <a:lvl9pPr marL="1651044" algn="ctr" defTabSz="412760" rtl="0" fontAlgn="base">
        <a:spcBef>
          <a:spcPct val="0"/>
        </a:spcBef>
        <a:spcAft>
          <a:spcPct val="0"/>
        </a:spcAft>
        <a:defRPr sz="4091">
          <a:solidFill>
            <a:schemeClr val="tx1"/>
          </a:solidFill>
          <a:latin typeface="Calibri" pitchFamily="34" charset="0"/>
        </a:defRPr>
      </a:lvl9pPr>
    </p:titleStyle>
    <p:bodyStyle>
      <a:lvl1pPr marL="309561" indent="-309561" algn="l" defTabSz="412760" rtl="0" eaLnBrk="0" fontAlgn="base" hangingPunct="0">
        <a:spcBef>
          <a:spcPct val="20000"/>
        </a:spcBef>
        <a:spcAft>
          <a:spcPct val="0"/>
        </a:spcAft>
        <a:buFont typeface="Arial" charset="0"/>
        <a:buChar char="•"/>
        <a:defRPr sz="2818" kern="1200">
          <a:solidFill>
            <a:schemeClr val="tx1"/>
          </a:solidFill>
          <a:latin typeface="+mn-lt"/>
          <a:ea typeface="+mn-ea"/>
          <a:cs typeface="+mn-cs"/>
        </a:defRPr>
      </a:lvl1pPr>
      <a:lvl2pPr marL="670733" indent="-257970" algn="l" defTabSz="412760" rtl="0" eaLnBrk="0" fontAlgn="base" hangingPunct="0">
        <a:spcBef>
          <a:spcPct val="20000"/>
        </a:spcBef>
        <a:spcAft>
          <a:spcPct val="0"/>
        </a:spcAft>
        <a:buFont typeface="Arial" charset="0"/>
        <a:buChar char="–"/>
        <a:defRPr sz="2545" kern="1200">
          <a:solidFill>
            <a:schemeClr val="tx1"/>
          </a:solidFill>
          <a:latin typeface="+mn-lt"/>
          <a:ea typeface="+mn-ea"/>
          <a:cs typeface="+mn-cs"/>
        </a:defRPr>
      </a:lvl2pPr>
      <a:lvl3pPr marL="1031895" indent="-206375" algn="l" defTabSz="412760" rtl="0" eaLnBrk="0" fontAlgn="base" hangingPunct="0">
        <a:spcBef>
          <a:spcPct val="20000"/>
        </a:spcBef>
        <a:spcAft>
          <a:spcPct val="0"/>
        </a:spcAft>
        <a:buFont typeface="Arial" charset="0"/>
        <a:buChar char="•"/>
        <a:defRPr sz="2182" kern="1200">
          <a:solidFill>
            <a:schemeClr val="tx1"/>
          </a:solidFill>
          <a:latin typeface="+mn-lt"/>
          <a:ea typeface="+mn-ea"/>
          <a:cs typeface="+mn-cs"/>
        </a:defRPr>
      </a:lvl3pPr>
      <a:lvl4pPr marL="1444646" indent="-206375" algn="l" defTabSz="412760" rtl="0" eaLnBrk="0" fontAlgn="base" hangingPunct="0">
        <a:spcBef>
          <a:spcPct val="20000"/>
        </a:spcBef>
        <a:spcAft>
          <a:spcPct val="0"/>
        </a:spcAft>
        <a:buFont typeface="Arial" charset="0"/>
        <a:buChar char="–"/>
        <a:defRPr sz="1818" kern="1200">
          <a:solidFill>
            <a:schemeClr val="tx1"/>
          </a:solidFill>
          <a:latin typeface="+mn-lt"/>
          <a:ea typeface="+mn-ea"/>
          <a:cs typeface="+mn-cs"/>
        </a:defRPr>
      </a:lvl4pPr>
      <a:lvl5pPr marL="1857409" indent="-206375" algn="l" defTabSz="412760" rtl="0" eaLnBrk="0" fontAlgn="base" hangingPunct="0">
        <a:spcBef>
          <a:spcPct val="20000"/>
        </a:spcBef>
        <a:spcAft>
          <a:spcPct val="0"/>
        </a:spcAft>
        <a:buFont typeface="Arial" charset="0"/>
        <a:buChar char="»"/>
        <a:defRPr sz="1818" kern="1200">
          <a:solidFill>
            <a:schemeClr val="tx1"/>
          </a:solidFill>
          <a:latin typeface="+mn-lt"/>
          <a:ea typeface="+mn-ea"/>
          <a:cs typeface="+mn-cs"/>
        </a:defRPr>
      </a:lvl5pPr>
      <a:lvl6pPr marL="2270153" indent="-206375" algn="l" defTabSz="412760" rtl="0" eaLnBrk="1" latinLnBrk="0" hangingPunct="1">
        <a:spcBef>
          <a:spcPct val="20000"/>
        </a:spcBef>
        <a:buFont typeface="Arial"/>
        <a:buChar char="•"/>
        <a:defRPr sz="1818" kern="1200">
          <a:solidFill>
            <a:schemeClr val="tx1"/>
          </a:solidFill>
          <a:latin typeface="+mn-lt"/>
          <a:ea typeface="+mn-ea"/>
          <a:cs typeface="+mn-cs"/>
        </a:defRPr>
      </a:lvl6pPr>
      <a:lvl7pPr marL="2682919" indent="-206375" algn="l" defTabSz="412760" rtl="0" eaLnBrk="1" latinLnBrk="0" hangingPunct="1">
        <a:spcBef>
          <a:spcPct val="20000"/>
        </a:spcBef>
        <a:buFont typeface="Arial"/>
        <a:buChar char="•"/>
        <a:defRPr sz="1818" kern="1200">
          <a:solidFill>
            <a:schemeClr val="tx1"/>
          </a:solidFill>
          <a:latin typeface="+mn-lt"/>
          <a:ea typeface="+mn-ea"/>
          <a:cs typeface="+mn-cs"/>
        </a:defRPr>
      </a:lvl7pPr>
      <a:lvl8pPr marL="3095676" indent="-206375" algn="l" defTabSz="412760" rtl="0" eaLnBrk="1" latinLnBrk="0" hangingPunct="1">
        <a:spcBef>
          <a:spcPct val="20000"/>
        </a:spcBef>
        <a:buFont typeface="Arial"/>
        <a:buChar char="•"/>
        <a:defRPr sz="1818" kern="1200">
          <a:solidFill>
            <a:schemeClr val="tx1"/>
          </a:solidFill>
          <a:latin typeface="+mn-lt"/>
          <a:ea typeface="+mn-ea"/>
          <a:cs typeface="+mn-cs"/>
        </a:defRPr>
      </a:lvl8pPr>
      <a:lvl9pPr marL="3508439" indent="-206375" algn="l" defTabSz="412760" rtl="0" eaLnBrk="1" latinLnBrk="0" hangingPunct="1">
        <a:spcBef>
          <a:spcPct val="20000"/>
        </a:spcBef>
        <a:buFont typeface="Arial"/>
        <a:buChar char="•"/>
        <a:defRPr sz="1818" kern="1200">
          <a:solidFill>
            <a:schemeClr val="tx1"/>
          </a:solidFill>
          <a:latin typeface="+mn-lt"/>
          <a:ea typeface="+mn-ea"/>
          <a:cs typeface="+mn-cs"/>
        </a:defRPr>
      </a:lvl9pPr>
    </p:bodyStyle>
    <p:otherStyle>
      <a:defPPr>
        <a:defRPr lang="en-US"/>
      </a:defPPr>
      <a:lvl1pPr marL="0" algn="l" defTabSz="412760" rtl="0" eaLnBrk="1" latinLnBrk="0" hangingPunct="1">
        <a:defRPr sz="1636" kern="1200">
          <a:solidFill>
            <a:schemeClr val="tx1"/>
          </a:solidFill>
          <a:latin typeface="+mn-lt"/>
          <a:ea typeface="+mn-ea"/>
          <a:cs typeface="+mn-cs"/>
        </a:defRPr>
      </a:lvl1pPr>
      <a:lvl2pPr marL="412760" algn="l" defTabSz="412760" rtl="0" eaLnBrk="1" latinLnBrk="0" hangingPunct="1">
        <a:defRPr sz="1636" kern="1200">
          <a:solidFill>
            <a:schemeClr val="tx1"/>
          </a:solidFill>
          <a:latin typeface="+mn-lt"/>
          <a:ea typeface="+mn-ea"/>
          <a:cs typeface="+mn-cs"/>
        </a:defRPr>
      </a:lvl2pPr>
      <a:lvl3pPr marL="825526" algn="l" defTabSz="412760" rtl="0" eaLnBrk="1" latinLnBrk="0" hangingPunct="1">
        <a:defRPr sz="1636" kern="1200">
          <a:solidFill>
            <a:schemeClr val="tx1"/>
          </a:solidFill>
          <a:latin typeface="+mn-lt"/>
          <a:ea typeface="+mn-ea"/>
          <a:cs typeface="+mn-cs"/>
        </a:defRPr>
      </a:lvl3pPr>
      <a:lvl4pPr marL="1238277" algn="l" defTabSz="412760" rtl="0" eaLnBrk="1" latinLnBrk="0" hangingPunct="1">
        <a:defRPr sz="1636" kern="1200">
          <a:solidFill>
            <a:schemeClr val="tx1"/>
          </a:solidFill>
          <a:latin typeface="+mn-lt"/>
          <a:ea typeface="+mn-ea"/>
          <a:cs typeface="+mn-cs"/>
        </a:defRPr>
      </a:lvl4pPr>
      <a:lvl5pPr marL="1651044" algn="l" defTabSz="412760" rtl="0" eaLnBrk="1" latinLnBrk="0" hangingPunct="1">
        <a:defRPr sz="1636" kern="1200">
          <a:solidFill>
            <a:schemeClr val="tx1"/>
          </a:solidFill>
          <a:latin typeface="+mn-lt"/>
          <a:ea typeface="+mn-ea"/>
          <a:cs typeface="+mn-cs"/>
        </a:defRPr>
      </a:lvl5pPr>
      <a:lvl6pPr marL="2063792" algn="l" defTabSz="412760" rtl="0" eaLnBrk="1" latinLnBrk="0" hangingPunct="1">
        <a:defRPr sz="1636" kern="1200">
          <a:solidFill>
            <a:schemeClr val="tx1"/>
          </a:solidFill>
          <a:latin typeface="+mn-lt"/>
          <a:ea typeface="+mn-ea"/>
          <a:cs typeface="+mn-cs"/>
        </a:defRPr>
      </a:lvl6pPr>
      <a:lvl7pPr marL="2476550" algn="l" defTabSz="412760" rtl="0" eaLnBrk="1" latinLnBrk="0" hangingPunct="1">
        <a:defRPr sz="1636" kern="1200">
          <a:solidFill>
            <a:schemeClr val="tx1"/>
          </a:solidFill>
          <a:latin typeface="+mn-lt"/>
          <a:ea typeface="+mn-ea"/>
          <a:cs typeface="+mn-cs"/>
        </a:defRPr>
      </a:lvl7pPr>
      <a:lvl8pPr marL="2889303" algn="l" defTabSz="412760" rtl="0" eaLnBrk="1" latinLnBrk="0" hangingPunct="1">
        <a:defRPr sz="1636" kern="1200">
          <a:solidFill>
            <a:schemeClr val="tx1"/>
          </a:solidFill>
          <a:latin typeface="+mn-lt"/>
          <a:ea typeface="+mn-ea"/>
          <a:cs typeface="+mn-cs"/>
        </a:defRPr>
      </a:lvl8pPr>
      <a:lvl9pPr marL="3302068" algn="l" defTabSz="412760" rtl="0" eaLnBrk="1" latinLnBrk="0" hangingPunct="1">
        <a:defRPr sz="16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p:cNvPicPr>
            <a:picLocks noChangeAspect="1"/>
          </p:cNvPicPr>
          <p:nvPr/>
        </p:nvPicPr>
        <p:blipFill>
          <a:blip r:embed="rId3">
            <a:extLst>
              <a:ext uri="{28A0092B-C50C-407E-A947-70E740481C1C}">
                <a14:useLocalDpi xmlns:a14="http://schemas.microsoft.com/office/drawing/2010/main" val="0"/>
              </a:ext>
            </a:extLst>
          </a:blip>
          <a:srcRect t="15555" b="12074"/>
          <a:stretch>
            <a:fillRect/>
          </a:stretch>
        </p:blipFill>
        <p:spPr bwMode="auto">
          <a:xfrm>
            <a:off x="0" y="1187643"/>
            <a:ext cx="9144000" cy="4812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txBox="1">
            <a:spLocks/>
          </p:cNvSpPr>
          <p:nvPr/>
        </p:nvSpPr>
        <p:spPr bwMode="auto">
          <a:xfrm>
            <a:off x="76200" y="838200"/>
            <a:ext cx="89154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sz="3600" b="1">
                <a:solidFill>
                  <a:schemeClr val="tx1"/>
                </a:solidFill>
                <a:latin typeface="Arial" charset="0"/>
                <a:cs typeface="Arial" charset="0"/>
              </a:defRPr>
            </a:lvl1pPr>
            <a:lvl2pPr marL="742950" indent="-285750" defTabSz="457200" eaLnBrk="0" hangingPunct="0">
              <a:defRPr sz="3600" b="1">
                <a:solidFill>
                  <a:schemeClr val="tx1"/>
                </a:solidFill>
                <a:latin typeface="Arial" charset="0"/>
                <a:cs typeface="Arial" charset="0"/>
              </a:defRPr>
            </a:lvl2pPr>
            <a:lvl3pPr marL="1143000" indent="-228600" defTabSz="457200" eaLnBrk="0" hangingPunct="0">
              <a:defRPr sz="3600" b="1">
                <a:solidFill>
                  <a:schemeClr val="tx1"/>
                </a:solidFill>
                <a:latin typeface="Arial" charset="0"/>
                <a:cs typeface="Arial" charset="0"/>
              </a:defRPr>
            </a:lvl3pPr>
            <a:lvl4pPr marL="1600200" indent="-228600" defTabSz="457200" eaLnBrk="0" hangingPunct="0">
              <a:defRPr sz="3600" b="1">
                <a:solidFill>
                  <a:schemeClr val="tx1"/>
                </a:solidFill>
                <a:latin typeface="Arial" charset="0"/>
                <a:cs typeface="Arial" charset="0"/>
              </a:defRPr>
            </a:lvl4pPr>
            <a:lvl5pPr marL="2057400" indent="-228600" defTabSz="457200" eaLnBrk="0" hangingPunct="0">
              <a:defRPr sz="3600" b="1">
                <a:solidFill>
                  <a:schemeClr val="tx1"/>
                </a:solidFill>
                <a:latin typeface="Arial" charset="0"/>
                <a:cs typeface="Arial" charset="0"/>
              </a:defRPr>
            </a:lvl5pPr>
            <a:lvl6pPr marL="2514600" indent="-228600" defTabSz="457200" eaLnBrk="0" fontAlgn="base" hangingPunct="0">
              <a:spcBef>
                <a:spcPct val="0"/>
              </a:spcBef>
              <a:spcAft>
                <a:spcPct val="0"/>
              </a:spcAft>
              <a:defRPr sz="3600" b="1">
                <a:solidFill>
                  <a:schemeClr val="tx1"/>
                </a:solidFill>
                <a:latin typeface="Arial" charset="0"/>
                <a:cs typeface="Arial" charset="0"/>
              </a:defRPr>
            </a:lvl6pPr>
            <a:lvl7pPr marL="2971800" indent="-228600" defTabSz="457200" eaLnBrk="0" fontAlgn="base" hangingPunct="0">
              <a:spcBef>
                <a:spcPct val="0"/>
              </a:spcBef>
              <a:spcAft>
                <a:spcPct val="0"/>
              </a:spcAft>
              <a:defRPr sz="3600" b="1">
                <a:solidFill>
                  <a:schemeClr val="tx1"/>
                </a:solidFill>
                <a:latin typeface="Arial" charset="0"/>
                <a:cs typeface="Arial" charset="0"/>
              </a:defRPr>
            </a:lvl7pPr>
            <a:lvl8pPr marL="3429000" indent="-228600" defTabSz="457200" eaLnBrk="0" fontAlgn="base" hangingPunct="0">
              <a:spcBef>
                <a:spcPct val="0"/>
              </a:spcBef>
              <a:spcAft>
                <a:spcPct val="0"/>
              </a:spcAft>
              <a:defRPr sz="3600" b="1">
                <a:solidFill>
                  <a:schemeClr val="tx1"/>
                </a:solidFill>
                <a:latin typeface="Arial" charset="0"/>
                <a:cs typeface="Arial" charset="0"/>
              </a:defRPr>
            </a:lvl8pPr>
            <a:lvl9pPr marL="3886200" indent="-228600" defTabSz="457200" eaLnBrk="0" fontAlgn="base" hangingPunct="0">
              <a:spcBef>
                <a:spcPct val="0"/>
              </a:spcBef>
              <a:spcAft>
                <a:spcPct val="0"/>
              </a:spcAft>
              <a:defRPr sz="3600" b="1">
                <a:solidFill>
                  <a:schemeClr val="tx1"/>
                </a:solidFill>
                <a:latin typeface="Arial" charset="0"/>
                <a:cs typeface="Arial" charset="0"/>
              </a:defRPr>
            </a:lvl9pPr>
          </a:lstStyle>
          <a:p>
            <a:pPr algn="ctr" eaLnBrk="1" fontAlgn="base" hangingPunct="1">
              <a:spcBef>
                <a:spcPct val="0"/>
              </a:spcBef>
              <a:spcAft>
                <a:spcPct val="0"/>
              </a:spcAft>
            </a:pPr>
            <a:endParaRPr lang="en-US" altLang="en-US" sz="2800" dirty="0" smtClean="0">
              <a:solidFill>
                <a:srgbClr val="FFFFFF"/>
              </a:solidFill>
              <a:latin typeface="Calibri" pitchFamily="34" charset="0"/>
              <a:cs typeface="+mn-cs"/>
            </a:endParaRPr>
          </a:p>
          <a:p>
            <a:pPr algn="ctr" eaLnBrk="1" fontAlgn="base" hangingPunct="1">
              <a:spcBef>
                <a:spcPct val="0"/>
              </a:spcBef>
              <a:spcAft>
                <a:spcPct val="0"/>
              </a:spcAft>
            </a:pPr>
            <a:endParaRPr lang="en-US" altLang="en-US" sz="2800" dirty="0" smtClean="0">
              <a:solidFill>
                <a:srgbClr val="FFFFFF"/>
              </a:solidFill>
              <a:latin typeface="Calibri" pitchFamily="34" charset="0"/>
              <a:cs typeface="+mn-cs"/>
            </a:endParaRPr>
          </a:p>
          <a:p>
            <a:pPr algn="ctr" eaLnBrk="1" fontAlgn="base" hangingPunct="1">
              <a:spcBef>
                <a:spcPct val="0"/>
              </a:spcBef>
              <a:spcAft>
                <a:spcPct val="0"/>
              </a:spcAft>
            </a:pPr>
            <a:endParaRPr lang="en-US" altLang="en-US" sz="2800" dirty="0" smtClean="0">
              <a:solidFill>
                <a:srgbClr val="FFFFFF"/>
              </a:solidFill>
              <a:latin typeface="Calibri" pitchFamily="34" charset="0"/>
              <a:cs typeface="+mn-cs"/>
            </a:endParaRPr>
          </a:p>
          <a:p>
            <a:pPr algn="ctr" eaLnBrk="1" fontAlgn="base" hangingPunct="1">
              <a:spcBef>
                <a:spcPct val="0"/>
              </a:spcBef>
              <a:spcAft>
                <a:spcPct val="0"/>
              </a:spcAft>
            </a:pPr>
            <a:endParaRPr lang="en-US" altLang="en-US" sz="2800" dirty="0">
              <a:solidFill>
                <a:srgbClr val="FFFFFF"/>
              </a:solidFill>
              <a:latin typeface="Calibri" pitchFamily="34" charset="0"/>
              <a:cs typeface="+mn-cs"/>
            </a:endParaRPr>
          </a:p>
          <a:p>
            <a:pPr algn="ctr" eaLnBrk="1" fontAlgn="base" hangingPunct="1">
              <a:spcBef>
                <a:spcPct val="0"/>
              </a:spcBef>
              <a:spcAft>
                <a:spcPct val="0"/>
              </a:spcAft>
            </a:pPr>
            <a:r>
              <a:rPr lang="ar-JO" sz="5500" dirty="0">
                <a:solidFill>
                  <a:srgbClr val="FFFFFF"/>
                </a:solidFill>
              </a:rPr>
              <a:t>تخطيط الأعمال</a:t>
            </a:r>
            <a:endParaRPr lang="en-US" altLang="en-US" sz="55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651795"/>
      </p:ext>
    </p:extLst>
  </p:cSld>
  <p:clrMapOvr>
    <a:masterClrMapping/>
  </p:clrMapOvr>
  <p:transition spd="slow" advClick="0" advTm="7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a:xfrm>
            <a:off x="868973" y="1318846"/>
            <a:ext cx="7712319"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2000" b="1" dirty="0">
                <a:solidFill>
                  <a:prstClr val="black"/>
                </a:solidFill>
                <a:latin typeface="Simplified Arabic" panose="02020603050405020304" pitchFamily="18" charset="-78"/>
              </a:rPr>
              <a:t>مجموعة من الأشخاص أو المؤسسات التي تقوم بإنشاء القيمة لكل من:</a:t>
            </a:r>
            <a:endParaRPr lang="en-US" sz="2000" b="1" dirty="0">
              <a:solidFill>
                <a:prstClr val="black"/>
              </a:solidFill>
              <a:latin typeface="Simplified Arabic" panose="02020603050405020304" pitchFamily="18" charset="-78"/>
            </a:endParaRPr>
          </a:p>
          <a:p>
            <a:pPr algn="r" rtl="1">
              <a:defRPr/>
            </a:pPr>
            <a:endParaRPr lang="en-US" sz="2000" b="1"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2000" dirty="0">
                <a:solidFill>
                  <a:prstClr val="black"/>
                </a:solidFill>
                <a:latin typeface="Simplified Arabic" panose="02020603050405020304" pitchFamily="18" charset="-78"/>
              </a:rPr>
              <a:t>سوق الجملة</a:t>
            </a:r>
            <a:endParaRPr lang="en-US" sz="20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2000" dirty="0">
                <a:solidFill>
                  <a:prstClr val="black"/>
                </a:solidFill>
                <a:latin typeface="Simplified Arabic" panose="02020603050405020304" pitchFamily="18" charset="-78"/>
              </a:rPr>
              <a:t>السوق المتخصصة</a:t>
            </a:r>
            <a:endParaRPr lang="en-US" sz="20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2000" dirty="0">
                <a:solidFill>
                  <a:prstClr val="black"/>
                </a:solidFill>
                <a:latin typeface="Simplified Arabic" panose="02020603050405020304" pitchFamily="18" charset="-78"/>
              </a:rPr>
              <a:t>المجزأ</a:t>
            </a:r>
            <a:endParaRPr lang="en-US" sz="20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2000" dirty="0">
                <a:solidFill>
                  <a:prstClr val="black"/>
                </a:solidFill>
                <a:latin typeface="Simplified Arabic" panose="02020603050405020304" pitchFamily="18" charset="-78"/>
              </a:rPr>
              <a:t>متنوع</a:t>
            </a:r>
            <a:endParaRPr lang="en-US" sz="2000" dirty="0">
              <a:solidFill>
                <a:prstClr val="black"/>
              </a:solidFill>
              <a:latin typeface="Simplified Arabic" panose="02020603050405020304" pitchFamily="18" charset="-78"/>
            </a:endParaRPr>
          </a:p>
          <a:p>
            <a:pPr algn="r" rtl="1">
              <a:defRPr/>
            </a:pPr>
            <a:endParaRPr lang="en-US" sz="1662" b="1" dirty="0">
              <a:solidFill>
                <a:prstClr val="black"/>
              </a:solidFill>
              <a:latin typeface="Simplified Arabic" panose="02020603050405020304" pitchFamily="18" charset="-78"/>
              <a:cs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الشرائح المستهدفة</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2812823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758461" y="1318846"/>
            <a:ext cx="6822831" cy="45720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2000" b="1" dirty="0">
                <a:solidFill>
                  <a:prstClr val="black"/>
                </a:solidFill>
                <a:latin typeface="Simplified Arabic" panose="02020603050405020304" pitchFamily="18" charset="-78"/>
              </a:rPr>
              <a:t>القيمة التي يتم إيصالها للزبون.</a:t>
            </a:r>
            <a:endParaRPr lang="en-US" sz="2000" b="1" dirty="0">
              <a:solidFill>
                <a:prstClr val="black"/>
              </a:solidFill>
              <a:latin typeface="Simplified Arabic" panose="02020603050405020304" pitchFamily="18" charset="-78"/>
            </a:endParaRPr>
          </a:p>
          <a:p>
            <a:pPr marL="213952" indent="-213952" algn="r" rtl="1">
              <a:buFont typeface="Arial" pitchFamily="34" charset="0"/>
              <a:buChar char="•"/>
              <a:defRPr/>
            </a:pPr>
            <a:endParaRPr lang="en-US" sz="2000" b="1"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تنفيذ العمل</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الأداء</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الحداثة</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التخصيص</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التصميم</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العلامة التجارية</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السعر</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خفض التكاليف</a:t>
            </a: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تقليل المخاطر</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إمكانية الوصول</a:t>
            </a:r>
            <a:endParaRPr lang="en-US" sz="2000" dirty="0">
              <a:solidFill>
                <a:prstClr val="black"/>
              </a:solidFill>
              <a:latin typeface="Simplified Arabic" panose="02020603050405020304" pitchFamily="18" charset="-78"/>
            </a:endParaRPr>
          </a:p>
          <a:p>
            <a:pPr marL="213952" indent="-213952" algn="r" rtl="1">
              <a:spcBef>
                <a:spcPts val="554"/>
              </a:spcBef>
              <a:buFont typeface="Arial" pitchFamily="34" charset="0"/>
              <a:buChar char="•"/>
              <a:defRPr/>
            </a:pPr>
            <a:r>
              <a:rPr lang="ar-SA" sz="2000" dirty="0">
                <a:solidFill>
                  <a:prstClr val="black"/>
                </a:solidFill>
                <a:latin typeface="Simplified Arabic" panose="02020603050405020304" pitchFamily="18" charset="-78"/>
              </a:rPr>
              <a:t>الراحة / سهولة الاستخدام</a:t>
            </a:r>
            <a:endParaRPr lang="en-US" sz="2000" dirty="0">
              <a:solidFill>
                <a:prstClr val="black"/>
              </a:solidFill>
              <a:latin typeface="Simplified Arabic" panose="02020603050405020304" pitchFamily="18" charset="-78"/>
            </a:endParaRPr>
          </a:p>
          <a:p>
            <a:pPr algn="r" rtl="1">
              <a:spcBef>
                <a:spcPts val="554"/>
              </a:spcBef>
              <a:defRPr/>
            </a:pPr>
            <a:endParaRPr lang="en-US" sz="1662" dirty="0">
              <a:solidFill>
                <a:prstClr val="black"/>
              </a:solidFill>
              <a:latin typeface="Simplified Arabic" panose="02020603050405020304" pitchFamily="18" charset="-78"/>
              <a:cs typeface="Simplified Arabic" panose="02020603050405020304" pitchFamily="18" charset="-78"/>
            </a:endParaRPr>
          </a:p>
          <a:p>
            <a:pPr algn="r" rtl="1">
              <a:defRPr/>
            </a:pPr>
            <a:endParaRPr lang="en-US" sz="1662" b="1" dirty="0">
              <a:solidFill>
                <a:prstClr val="black"/>
              </a:solidFill>
              <a:latin typeface="Simplified Arabic" panose="02020603050405020304" pitchFamily="18" charset="-78"/>
              <a:cs typeface="Simplified Arabic" panose="02020603050405020304" pitchFamily="18" charset="-78"/>
            </a:endParaRPr>
          </a:p>
        </p:txBody>
      </p:sp>
      <p:sp>
        <p:nvSpPr>
          <p:cNvPr id="5"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القيمة المقدمة</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3922739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2"/>
          <p:cNvSpPr>
            <a:spLocks noChangeArrowheads="1"/>
          </p:cNvSpPr>
          <p:nvPr/>
        </p:nvSpPr>
        <p:spPr bwMode="auto">
          <a:xfrm>
            <a:off x="844062"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هيكل التكلفة</a:t>
            </a:r>
          </a:p>
        </p:txBody>
      </p:sp>
      <p:sp>
        <p:nvSpPr>
          <p:cNvPr id="244740" name="Rectangle 3"/>
          <p:cNvSpPr>
            <a:spLocks noChangeArrowheads="1"/>
          </p:cNvSpPr>
          <p:nvPr/>
        </p:nvSpPr>
        <p:spPr bwMode="auto">
          <a:xfrm>
            <a:off x="844061" y="1389184"/>
            <a:ext cx="1477108" cy="330590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الشركاء الرئيسين</a:t>
            </a:r>
          </a:p>
        </p:txBody>
      </p:sp>
      <p:sp>
        <p:nvSpPr>
          <p:cNvPr id="244741" name="Rectangle 4"/>
          <p:cNvSpPr>
            <a:spLocks noChangeArrowheads="1"/>
          </p:cNvSpPr>
          <p:nvPr/>
        </p:nvSpPr>
        <p:spPr bwMode="auto">
          <a:xfrm>
            <a:off x="2321169"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الأنشطة الرئيسية</a:t>
            </a:r>
            <a:endParaRPr lang="en-US" altLang="en-US" sz="1477" b="1" dirty="0">
              <a:solidFill>
                <a:srgbClr val="000000"/>
              </a:solidFill>
            </a:endParaRPr>
          </a:p>
        </p:txBody>
      </p:sp>
      <p:sp>
        <p:nvSpPr>
          <p:cNvPr id="6" name="Rectangle 5"/>
          <p:cNvSpPr/>
          <p:nvPr/>
        </p:nvSpPr>
        <p:spPr>
          <a:xfrm>
            <a:off x="3798277"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القيمة المقدمة</a:t>
            </a:r>
            <a:endParaRPr lang="en-US" sz="1477" b="1" dirty="0">
              <a:solidFill>
                <a:prstClr val="black"/>
              </a:solidFill>
              <a:latin typeface="Calibri"/>
            </a:endParaRPr>
          </a:p>
        </p:txBody>
      </p:sp>
      <p:sp>
        <p:nvSpPr>
          <p:cNvPr id="7" name="Rectangle 6"/>
          <p:cNvSpPr/>
          <p:nvPr/>
        </p:nvSpPr>
        <p:spPr>
          <a:xfrm>
            <a:off x="5275384" y="1389185"/>
            <a:ext cx="1477108" cy="1652954"/>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العلاقات مع الزبائن</a:t>
            </a:r>
          </a:p>
        </p:txBody>
      </p:sp>
      <p:sp>
        <p:nvSpPr>
          <p:cNvPr id="8" name="Rectangle 7"/>
          <p:cNvSpPr/>
          <p:nvPr/>
        </p:nvSpPr>
        <p:spPr>
          <a:xfrm>
            <a:off x="6752492"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endParaRPr lang="en-US" sz="1477" b="1" dirty="0">
              <a:solidFill>
                <a:prstClr val="black"/>
              </a:solidFill>
              <a:latin typeface="Calibri"/>
            </a:endParaRPr>
          </a:p>
        </p:txBody>
      </p:sp>
      <p:sp>
        <p:nvSpPr>
          <p:cNvPr id="244745" name="Rectangle 8"/>
          <p:cNvSpPr>
            <a:spLocks noChangeArrowheads="1"/>
          </p:cNvSpPr>
          <p:nvPr/>
        </p:nvSpPr>
        <p:spPr bwMode="auto">
          <a:xfrm>
            <a:off x="4536831"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مصادر الدخل</a:t>
            </a:r>
          </a:p>
        </p:txBody>
      </p:sp>
      <p:sp>
        <p:nvSpPr>
          <p:cNvPr id="244746" name="Rectangle 9"/>
          <p:cNvSpPr>
            <a:spLocks noChangeArrowheads="1"/>
          </p:cNvSpPr>
          <p:nvPr/>
        </p:nvSpPr>
        <p:spPr bwMode="auto">
          <a:xfrm>
            <a:off x="2321169"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الموارد الرئيسية</a:t>
            </a:r>
          </a:p>
        </p:txBody>
      </p:sp>
      <p:sp>
        <p:nvSpPr>
          <p:cNvPr id="11" name="Rectangle 10"/>
          <p:cNvSpPr/>
          <p:nvPr/>
        </p:nvSpPr>
        <p:spPr>
          <a:xfrm>
            <a:off x="5275384" y="3042138"/>
            <a:ext cx="1477108" cy="1652954"/>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قنوات الاتصال</a:t>
            </a:r>
          </a:p>
        </p:txBody>
      </p:sp>
      <p:sp>
        <p:nvSpPr>
          <p:cNvPr id="244748" name="Rectangle 11"/>
          <p:cNvSpPr>
            <a:spLocks noChangeArrowheads="1"/>
          </p:cNvSpPr>
          <p:nvPr/>
        </p:nvSpPr>
        <p:spPr bwMode="auto">
          <a:xfrm>
            <a:off x="6821632" y="2835520"/>
            <a:ext cx="1338829"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الشرائح المستهدفة</a:t>
            </a:r>
            <a:endParaRPr lang="en-US" altLang="en-US" sz="1477" b="1" dirty="0">
              <a:solidFill>
                <a:srgbClr val="000000"/>
              </a:solidFill>
            </a:endParaRPr>
          </a:p>
        </p:txBody>
      </p:sp>
      <p:sp>
        <p:nvSpPr>
          <p:cNvPr id="1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أدوات تخطيط الأعمال - </a:t>
            </a:r>
            <a:r>
              <a:rPr lang="en-US" dirty="0">
                <a:solidFill>
                  <a:schemeClr val="accent1"/>
                </a:solidFill>
                <a:latin typeface="Simplified Arabic" panose="02020603050405020304" pitchFamily="18" charset="-78"/>
              </a:rPr>
              <a:t>Business Model Canvas</a:t>
            </a:r>
          </a:p>
        </p:txBody>
      </p:sp>
    </p:spTree>
    <p:extLst>
      <p:ext uri="{BB962C8B-B14F-4D97-AF65-F5344CB8AC3E}">
        <p14:creationId xmlns:p14="http://schemas.microsoft.com/office/powerpoint/2010/main" val="3004628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92369" y="1318846"/>
            <a:ext cx="8229600" cy="45720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1800" b="1" dirty="0">
                <a:solidFill>
                  <a:prstClr val="black"/>
                </a:solidFill>
                <a:latin typeface="Simplified Arabic" panose="02020603050405020304" pitchFamily="18" charset="-78"/>
                <a:cs typeface="Simplified Arabic" panose="02020603050405020304" pitchFamily="18" charset="-78"/>
              </a:rPr>
              <a:t>ا</a:t>
            </a:r>
            <a:r>
              <a:rPr lang="ar-SA" sz="1800" b="1" dirty="0">
                <a:solidFill>
                  <a:prstClr val="black"/>
                </a:solidFill>
                <a:latin typeface="Simplified Arabic" panose="02020603050405020304" pitchFamily="18" charset="-78"/>
              </a:rPr>
              <a:t>لتواصل وتقديم القيمة المقترحة للزبائن المستهدفين.</a:t>
            </a:r>
            <a:endParaRPr lang="en-US" sz="1800" b="1" dirty="0">
              <a:solidFill>
                <a:prstClr val="black"/>
              </a:solidFill>
              <a:latin typeface="Simplified Arabic" panose="02020603050405020304" pitchFamily="18" charset="-78"/>
            </a:endParaRPr>
          </a:p>
          <a:p>
            <a:pPr algn="r" rtl="1">
              <a:defRPr/>
            </a:pPr>
            <a:endParaRPr lang="ar-SA" sz="1800" b="1" dirty="0">
              <a:solidFill>
                <a:prstClr val="black"/>
              </a:solidFill>
              <a:latin typeface="Simplified Arabic" panose="02020603050405020304" pitchFamily="18" charset="-78"/>
            </a:endParaRPr>
          </a:p>
          <a:p>
            <a:pPr algn="r" rtl="1">
              <a:defRPr/>
            </a:pPr>
            <a:r>
              <a:rPr lang="ar-SA" sz="1800" b="1" dirty="0">
                <a:solidFill>
                  <a:prstClr val="black"/>
                </a:solidFill>
                <a:latin typeface="Simplified Arabic" panose="02020603050405020304" pitchFamily="18" charset="-78"/>
              </a:rPr>
              <a:t>المراحل:</a:t>
            </a:r>
            <a:endParaRPr lang="en-US" sz="1800" b="1"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الوعي</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التقييم</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الشراء</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التوصيل</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ما بعد البيع</a:t>
            </a:r>
            <a:endParaRPr lang="en-US" sz="1800" dirty="0">
              <a:solidFill>
                <a:prstClr val="black"/>
              </a:solidFill>
              <a:latin typeface="Simplified Arabic" panose="02020603050405020304" pitchFamily="18" charset="-78"/>
            </a:endParaRPr>
          </a:p>
          <a:p>
            <a:pPr algn="r" rtl="1">
              <a:defRPr/>
            </a:pPr>
            <a:endParaRPr lang="en-US" sz="1800" b="1" dirty="0">
              <a:solidFill>
                <a:prstClr val="black"/>
              </a:solidFill>
              <a:latin typeface="Simplified Arabic" panose="02020603050405020304" pitchFamily="18" charset="-78"/>
            </a:endParaRPr>
          </a:p>
          <a:p>
            <a:pPr algn="r" rtl="1">
              <a:defRPr/>
            </a:pPr>
            <a:r>
              <a:rPr lang="ar-SA" sz="1800" b="1" dirty="0">
                <a:solidFill>
                  <a:prstClr val="black"/>
                </a:solidFill>
                <a:latin typeface="Simplified Arabic" panose="02020603050405020304" pitchFamily="18" charset="-78"/>
              </a:rPr>
              <a:t>مباشر مقابل غير مباشر </a:t>
            </a:r>
          </a:p>
          <a:p>
            <a:pPr algn="r" rtl="1">
              <a:defRPr/>
            </a:pPr>
            <a:endParaRPr lang="ar-SA" sz="1800" b="1" dirty="0">
              <a:solidFill>
                <a:prstClr val="black"/>
              </a:solidFill>
              <a:latin typeface="Simplified Arabic" panose="02020603050405020304" pitchFamily="18" charset="-78"/>
            </a:endParaRPr>
          </a:p>
          <a:p>
            <a:pPr marL="263776" indent="-263776" algn="r" rtl="1">
              <a:buFont typeface="Arial" pitchFamily="34" charset="0"/>
              <a:buChar char="•"/>
              <a:defRPr/>
            </a:pPr>
            <a:r>
              <a:rPr lang="ar-SA" sz="1800" dirty="0">
                <a:solidFill>
                  <a:prstClr val="black"/>
                </a:solidFill>
                <a:latin typeface="Simplified Arabic" panose="02020603050405020304" pitchFamily="18" charset="-78"/>
              </a:rPr>
              <a:t>عمال المبيعات</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المبيعات من خلال شبكة الإنترنت</a:t>
            </a: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المخازن</a:t>
            </a:r>
            <a:endParaRPr lang="en-US" sz="1800" dirty="0">
              <a:solidFill>
                <a:prstClr val="black"/>
              </a:solidFill>
              <a:latin typeface="Simplified Arabic" panose="02020603050405020304" pitchFamily="18" charset="-78"/>
            </a:endParaRPr>
          </a:p>
          <a:p>
            <a:pPr marL="213952" indent="-213952" algn="r" rtl="1">
              <a:buFont typeface="Arial" pitchFamily="34" charset="0"/>
              <a:buChar char="•"/>
              <a:defRPr/>
            </a:pPr>
            <a:r>
              <a:rPr lang="ar-SA" sz="1800" dirty="0">
                <a:solidFill>
                  <a:prstClr val="black"/>
                </a:solidFill>
                <a:latin typeface="Simplified Arabic" panose="02020603050405020304" pitchFamily="18" charset="-78"/>
              </a:rPr>
              <a:t>تجار الجملة</a:t>
            </a:r>
            <a:endParaRPr lang="en-US" sz="1800" dirty="0">
              <a:solidFill>
                <a:prstClr val="black"/>
              </a:solidFill>
              <a:latin typeface="Simplified Arabic" panose="02020603050405020304" pitchFamily="18" charset="-78"/>
            </a:endParaRPr>
          </a:p>
          <a:p>
            <a:pPr algn="r" rtl="1">
              <a:defRPr/>
            </a:pPr>
            <a:endParaRPr lang="en-US" sz="1800" b="1" dirty="0">
              <a:solidFill>
                <a:prstClr val="black"/>
              </a:solidFill>
              <a:latin typeface="Simplified Arabic" panose="02020603050405020304" pitchFamily="18" charset="-78"/>
              <a:cs typeface="Simplified Arabic" panose="02020603050405020304" pitchFamily="18" charset="-78"/>
            </a:endParaRPr>
          </a:p>
          <a:p>
            <a:pPr algn="r" rtl="1">
              <a:defRPr/>
            </a:pPr>
            <a:endParaRPr lang="en-US" sz="1800" b="1" dirty="0">
              <a:solidFill>
                <a:prstClr val="black"/>
              </a:solidFill>
              <a:latin typeface="Simplified Arabic" panose="02020603050405020304" pitchFamily="18" charset="-78"/>
              <a:cs typeface="Simplified Arabic" panose="02020603050405020304" pitchFamily="18" charset="-78"/>
            </a:endParaRPr>
          </a:p>
          <a:p>
            <a:pPr algn="r" rtl="1">
              <a:defRPr/>
            </a:pPr>
            <a:endParaRPr lang="en-US" sz="1800" b="1" dirty="0">
              <a:solidFill>
                <a:prstClr val="black"/>
              </a:solidFill>
              <a:latin typeface="Simplified Arabic" panose="02020603050405020304" pitchFamily="18" charset="-78"/>
              <a:cs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قنوات الاتصال</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1197320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868974" y="1318846"/>
            <a:ext cx="7782657"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2000" b="1" dirty="0">
                <a:solidFill>
                  <a:prstClr val="black"/>
                </a:solidFill>
                <a:latin typeface="Simplified Arabic" panose="02020603050405020304" pitchFamily="18" charset="-78"/>
              </a:rPr>
              <a:t>كيف يمكن الحصول على الزبائن، والمحافظة عليهم، وتوسيع شبكة الزبائن؟</a:t>
            </a:r>
            <a:endParaRPr lang="en-US" sz="2000" b="1" dirty="0">
              <a:solidFill>
                <a:prstClr val="black"/>
              </a:solidFill>
              <a:latin typeface="Simplified Arabic" panose="02020603050405020304" pitchFamily="18" charset="-78"/>
            </a:endParaRPr>
          </a:p>
          <a:p>
            <a:pPr algn="r" rtl="1">
              <a:defRPr/>
            </a:pPr>
            <a:endParaRPr lang="en-US" sz="2000" b="1"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المساعدة الشخصية</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الخدمة الذاتية</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آلياً</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المجتمعات</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خلق علاقات تشاركية</a:t>
            </a:r>
            <a:endParaRPr lang="en-US" sz="2000" dirty="0">
              <a:solidFill>
                <a:prstClr val="black"/>
              </a:solidFill>
              <a:latin typeface="Simplified Arabic" panose="02020603050405020304" pitchFamily="18" charset="-78"/>
            </a:endParaRPr>
          </a:p>
          <a:p>
            <a:pPr marL="213952" indent="-213952" algn="r" rtl="1">
              <a:buFont typeface="Arial" pitchFamily="34" charset="0"/>
              <a:buChar char="•"/>
              <a:defRPr/>
            </a:pPr>
            <a:endParaRPr lang="en-US" sz="1662" b="1" dirty="0">
              <a:solidFill>
                <a:prstClr val="black"/>
              </a:solidFill>
              <a:latin typeface="Simplified Arabic" panose="02020603050405020304" pitchFamily="18" charset="-78"/>
              <a:cs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العلاقات مع الزبائن</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54110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2"/>
          <p:cNvSpPr>
            <a:spLocks noChangeArrowheads="1"/>
          </p:cNvSpPr>
          <p:nvPr/>
        </p:nvSpPr>
        <p:spPr bwMode="auto">
          <a:xfrm>
            <a:off x="844062"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هيكل التكلفة</a:t>
            </a:r>
          </a:p>
        </p:txBody>
      </p:sp>
      <p:sp>
        <p:nvSpPr>
          <p:cNvPr id="4" name="Rectangle 3"/>
          <p:cNvSpPr/>
          <p:nvPr/>
        </p:nvSpPr>
        <p:spPr>
          <a:xfrm>
            <a:off x="844061" y="1389184"/>
            <a:ext cx="1477108" cy="3305908"/>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الشركاء الرئيسين</a:t>
            </a:r>
          </a:p>
        </p:txBody>
      </p:sp>
      <p:sp>
        <p:nvSpPr>
          <p:cNvPr id="5" name="Rectangle 4"/>
          <p:cNvSpPr/>
          <p:nvPr/>
        </p:nvSpPr>
        <p:spPr>
          <a:xfrm>
            <a:off x="2321169" y="1389185"/>
            <a:ext cx="1477108" cy="1652954"/>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الأنشطة الرئيسية</a:t>
            </a:r>
            <a:endParaRPr lang="en-US" sz="1477" b="1" dirty="0">
              <a:solidFill>
                <a:prstClr val="black"/>
              </a:solidFill>
              <a:latin typeface="Calibri"/>
            </a:endParaRPr>
          </a:p>
        </p:txBody>
      </p:sp>
      <p:sp>
        <p:nvSpPr>
          <p:cNvPr id="6" name="Rectangle 5"/>
          <p:cNvSpPr/>
          <p:nvPr/>
        </p:nvSpPr>
        <p:spPr>
          <a:xfrm>
            <a:off x="3798277"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القيمة المقدمة</a:t>
            </a:r>
            <a:endParaRPr lang="en-US" sz="1477" b="1" dirty="0">
              <a:solidFill>
                <a:prstClr val="black"/>
              </a:solidFill>
              <a:latin typeface="Calibri"/>
            </a:endParaRPr>
          </a:p>
        </p:txBody>
      </p:sp>
      <p:sp>
        <p:nvSpPr>
          <p:cNvPr id="250887" name="Rectangle 6"/>
          <p:cNvSpPr>
            <a:spLocks noChangeArrowheads="1"/>
          </p:cNvSpPr>
          <p:nvPr/>
        </p:nvSpPr>
        <p:spPr bwMode="auto">
          <a:xfrm>
            <a:off x="5275384"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العلاقات مع الزبائن</a:t>
            </a:r>
          </a:p>
        </p:txBody>
      </p:sp>
      <p:sp>
        <p:nvSpPr>
          <p:cNvPr id="8" name="Rectangle 7"/>
          <p:cNvSpPr/>
          <p:nvPr/>
        </p:nvSpPr>
        <p:spPr>
          <a:xfrm>
            <a:off x="6752492"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endParaRPr lang="en-US" sz="1477" b="1" dirty="0">
              <a:solidFill>
                <a:prstClr val="black"/>
              </a:solidFill>
              <a:latin typeface="Calibri"/>
            </a:endParaRPr>
          </a:p>
        </p:txBody>
      </p:sp>
      <p:sp>
        <p:nvSpPr>
          <p:cNvPr id="250889" name="Rectangle 8"/>
          <p:cNvSpPr>
            <a:spLocks noChangeArrowheads="1"/>
          </p:cNvSpPr>
          <p:nvPr/>
        </p:nvSpPr>
        <p:spPr bwMode="auto">
          <a:xfrm>
            <a:off x="4536831"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مصادر الدخل</a:t>
            </a:r>
          </a:p>
        </p:txBody>
      </p:sp>
      <p:sp>
        <p:nvSpPr>
          <p:cNvPr id="10" name="Rectangle 9"/>
          <p:cNvSpPr/>
          <p:nvPr/>
        </p:nvSpPr>
        <p:spPr>
          <a:xfrm>
            <a:off x="2321169" y="3042138"/>
            <a:ext cx="1477108" cy="1652954"/>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الموارد الرئيسية</a:t>
            </a:r>
          </a:p>
        </p:txBody>
      </p:sp>
      <p:sp>
        <p:nvSpPr>
          <p:cNvPr id="250891" name="Rectangle 10"/>
          <p:cNvSpPr>
            <a:spLocks noChangeArrowheads="1"/>
          </p:cNvSpPr>
          <p:nvPr/>
        </p:nvSpPr>
        <p:spPr bwMode="auto">
          <a:xfrm>
            <a:off x="5275384"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قنوات الاتصال</a:t>
            </a:r>
          </a:p>
        </p:txBody>
      </p:sp>
      <p:sp>
        <p:nvSpPr>
          <p:cNvPr id="250892" name="Rectangle 11"/>
          <p:cNvSpPr>
            <a:spLocks noChangeArrowheads="1"/>
          </p:cNvSpPr>
          <p:nvPr/>
        </p:nvSpPr>
        <p:spPr bwMode="auto">
          <a:xfrm>
            <a:off x="6821632" y="2835520"/>
            <a:ext cx="1338829"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الشرائح المستهدفة</a:t>
            </a:r>
            <a:endParaRPr lang="en-US" altLang="en-US" sz="1477" b="1" dirty="0">
              <a:solidFill>
                <a:srgbClr val="000000"/>
              </a:solidFill>
            </a:endParaRPr>
          </a:p>
        </p:txBody>
      </p:sp>
      <p:sp>
        <p:nvSpPr>
          <p:cNvPr id="1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أدوات تخطيط الأعمال - </a:t>
            </a:r>
            <a:r>
              <a:rPr lang="en-US" dirty="0">
                <a:solidFill>
                  <a:schemeClr val="accent1"/>
                </a:solidFill>
                <a:latin typeface="Simplified Arabic" panose="02020603050405020304" pitchFamily="18" charset="-78"/>
              </a:rPr>
              <a:t>Business Model Canvas</a:t>
            </a:r>
          </a:p>
        </p:txBody>
      </p:sp>
    </p:spTree>
    <p:extLst>
      <p:ext uri="{BB962C8B-B14F-4D97-AF65-F5344CB8AC3E}">
        <p14:creationId xmlns:p14="http://schemas.microsoft.com/office/powerpoint/2010/main" val="3256050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798635" y="1318846"/>
            <a:ext cx="7852996"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2000" b="1" dirty="0">
                <a:solidFill>
                  <a:prstClr val="black"/>
                </a:solidFill>
                <a:latin typeface="Simplified Arabic" panose="02020603050405020304" pitchFamily="18" charset="-78"/>
              </a:rPr>
              <a:t>أهم الأصول اللازمة لإدارة الأعمال بشكل المطلوب.</a:t>
            </a:r>
            <a:endParaRPr lang="en-US" sz="2000" b="1" dirty="0">
              <a:solidFill>
                <a:prstClr val="black"/>
              </a:solidFill>
              <a:latin typeface="Simplified Arabic" panose="02020603050405020304" pitchFamily="18" charset="-78"/>
            </a:endParaRPr>
          </a:p>
          <a:p>
            <a:pPr algn="r" rtl="1">
              <a:defRPr/>
            </a:pPr>
            <a:endParaRPr lang="en-US" sz="2000" b="1"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الموارد المادية – الأرض، والمعدات، والمخزون</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الموارد البشرية</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الموارد المالية</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موارد غير الملموسة - العلامات التجارية، وبراءات الاختراع، حقوق نشر، والملكية الفكرية.</a:t>
            </a:r>
            <a:endParaRPr lang="en-US" sz="2000" dirty="0">
              <a:solidFill>
                <a:prstClr val="black"/>
              </a:solidFill>
              <a:latin typeface="Simplified Arabic" panose="02020603050405020304" pitchFamily="18" charset="-78"/>
            </a:endParaRPr>
          </a:p>
          <a:p>
            <a:pPr marL="213952" indent="-213952" algn="r" rtl="1">
              <a:buFont typeface="Arial" pitchFamily="34" charset="0"/>
              <a:buChar char="•"/>
              <a:defRPr/>
            </a:pPr>
            <a:endParaRPr lang="en-US" sz="2000" b="1" dirty="0">
              <a:solidFill>
                <a:prstClr val="black"/>
              </a:solidFill>
              <a:latin typeface="Simplified Arabic" panose="02020603050405020304" pitchFamily="18" charset="-78"/>
            </a:endParaRPr>
          </a:p>
          <a:p>
            <a:pPr algn="r" rtl="1">
              <a:defRPr/>
            </a:pPr>
            <a:endParaRPr lang="en-US" sz="2000" dirty="0">
              <a:solidFill>
                <a:prstClr val="black"/>
              </a:solidFill>
              <a:latin typeface="Simplified Arabic" panose="02020603050405020304" pitchFamily="18" charset="-78"/>
            </a:endParaRPr>
          </a:p>
          <a:p>
            <a:pPr algn="r" rtl="1">
              <a:defRPr/>
            </a:pPr>
            <a:endParaRPr lang="en-US" sz="2000" b="1" dirty="0">
              <a:solidFill>
                <a:prstClr val="black"/>
              </a:solidFill>
              <a:latin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الموارد الرئيسية</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1829206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798635" y="1318846"/>
            <a:ext cx="7852996"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a:defRPr/>
            </a:pPr>
            <a:r>
              <a:rPr lang="ar-SA" sz="2000" b="1" dirty="0">
                <a:solidFill>
                  <a:prstClr val="black"/>
                </a:solidFill>
                <a:latin typeface="Simplified Arabic" panose="02020603050405020304" pitchFamily="18" charset="-78"/>
              </a:rPr>
              <a:t>مجموعة الأنشطة الضرورية لإتمام نموذج الأعمال الخاص.</a:t>
            </a:r>
            <a:endParaRPr lang="en-US" sz="2000" b="1" dirty="0">
              <a:solidFill>
                <a:prstClr val="black"/>
              </a:solidFill>
              <a:latin typeface="Simplified Arabic" panose="02020603050405020304" pitchFamily="18" charset="-78"/>
            </a:endParaRPr>
          </a:p>
          <a:p>
            <a:pPr algn="r" rtl="1">
              <a:defRPr/>
            </a:pPr>
            <a:endParaRPr lang="en-US" sz="2000" b="1"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الإنتاج</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حل المشاكل</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المنصة / الشبكة</a:t>
            </a:r>
            <a:endParaRPr lang="en-US" sz="2000" dirty="0">
              <a:solidFill>
                <a:prstClr val="black"/>
              </a:solidFill>
              <a:latin typeface="Simplified Arabic" panose="02020603050405020304" pitchFamily="18" charset="-78"/>
            </a:endParaRPr>
          </a:p>
          <a:p>
            <a:pPr algn="r" rtl="1">
              <a:defRPr/>
            </a:pPr>
            <a:endParaRPr lang="en-US" sz="1662" b="1" dirty="0">
              <a:solidFill>
                <a:prstClr val="black"/>
              </a:solidFill>
              <a:latin typeface="Simplified Arabic" panose="02020603050405020304" pitchFamily="18" charset="-78"/>
              <a:cs typeface="Simplified Arabic" panose="02020603050405020304" pitchFamily="18" charset="-78"/>
            </a:endParaRPr>
          </a:p>
          <a:p>
            <a:pPr algn="r" rtl="1">
              <a:defRPr/>
            </a:pPr>
            <a:endParaRPr lang="en-US" sz="1662" b="1" dirty="0">
              <a:solidFill>
                <a:prstClr val="black"/>
              </a:solidFill>
              <a:latin typeface="Simplified Arabic" panose="02020603050405020304" pitchFamily="18" charset="-78"/>
              <a:cs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الأنشطة الرئيسية</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2548264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98635" y="1318846"/>
            <a:ext cx="7923334"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defRPr/>
            </a:pPr>
            <a:r>
              <a:rPr lang="ar-SA" sz="2000" b="1" dirty="0">
                <a:solidFill>
                  <a:prstClr val="black"/>
                </a:solidFill>
                <a:latin typeface="Simplified Arabic" panose="02020603050405020304" pitchFamily="18" charset="-78"/>
              </a:rPr>
              <a:t>شبكة من الموردين والشركاء اللازمة لإنجاح نموذج الأعمال الخاص.</a:t>
            </a:r>
          </a:p>
          <a:p>
            <a:pPr algn="just" rtl="1">
              <a:defRPr/>
            </a:pPr>
            <a:endParaRPr lang="en-US" sz="2000" b="1"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المشتري / المورد</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تحالفات استراتيجية ما بين غير المنافسين</a:t>
            </a:r>
            <a:endParaRPr lang="en-US" sz="2000" dirty="0">
              <a:solidFill>
                <a:prstClr val="black"/>
              </a:solidFill>
              <a:latin typeface="Simplified Arabic" panose="02020603050405020304" pitchFamily="18" charset="-78"/>
            </a:endParaRPr>
          </a:p>
          <a:p>
            <a:pPr marL="213952" indent="-213952" algn="just"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تحالفات استراتيجية ما بين المنافسين</a:t>
            </a:r>
            <a:endParaRPr lang="en-US" sz="2000" dirty="0">
              <a:solidFill>
                <a:prstClr val="black"/>
              </a:solidFill>
              <a:latin typeface="Simplified Arabic" panose="02020603050405020304" pitchFamily="18" charset="-78"/>
            </a:endParaRPr>
          </a:p>
          <a:p>
            <a:pPr marL="213952" indent="-213952" algn="just" rtl="1">
              <a:buFont typeface="Arial" pitchFamily="34" charset="0"/>
              <a:buChar char="•"/>
              <a:defRPr/>
            </a:pPr>
            <a:endParaRPr lang="en-US" sz="2000" b="1" dirty="0">
              <a:solidFill>
                <a:prstClr val="black"/>
              </a:solidFill>
              <a:latin typeface="Simplified Arabic" panose="02020603050405020304" pitchFamily="18" charset="-78"/>
            </a:endParaRPr>
          </a:p>
          <a:p>
            <a:pPr marL="213952" indent="-213952" algn="just" rtl="1">
              <a:buFont typeface="Arial" pitchFamily="34" charset="0"/>
              <a:buChar char="•"/>
              <a:defRPr/>
            </a:pPr>
            <a:endParaRPr lang="en-US" sz="2000" b="1" dirty="0">
              <a:solidFill>
                <a:prstClr val="black"/>
              </a:solidFill>
              <a:latin typeface="Simplified Arabic" panose="02020603050405020304" pitchFamily="18" charset="-78"/>
            </a:endParaRPr>
          </a:p>
          <a:p>
            <a:pPr marL="213952" indent="-213952" algn="just" rtl="1">
              <a:buFont typeface="Arial" pitchFamily="34" charset="0"/>
              <a:buChar char="•"/>
              <a:defRPr/>
            </a:pPr>
            <a:endParaRPr lang="en-US" sz="2000" b="1" dirty="0">
              <a:solidFill>
                <a:prstClr val="black"/>
              </a:solidFill>
              <a:latin typeface="Simplified Arabic" panose="02020603050405020304" pitchFamily="18" charset="-78"/>
            </a:endParaRPr>
          </a:p>
        </p:txBody>
      </p:sp>
      <p:sp>
        <p:nvSpPr>
          <p:cNvPr id="5"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الشركاء الرئيسين</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3734354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4062" y="4695093"/>
            <a:ext cx="3692769" cy="984738"/>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هيكل التكلفة</a:t>
            </a:r>
          </a:p>
        </p:txBody>
      </p:sp>
      <p:sp>
        <p:nvSpPr>
          <p:cNvPr id="259076" name="Rectangle 3"/>
          <p:cNvSpPr>
            <a:spLocks noChangeArrowheads="1"/>
          </p:cNvSpPr>
          <p:nvPr/>
        </p:nvSpPr>
        <p:spPr bwMode="auto">
          <a:xfrm>
            <a:off x="844061" y="1389184"/>
            <a:ext cx="1477108" cy="330590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الشركاء الرئيسين</a:t>
            </a:r>
          </a:p>
        </p:txBody>
      </p:sp>
      <p:sp>
        <p:nvSpPr>
          <p:cNvPr id="259077" name="Rectangle 4"/>
          <p:cNvSpPr>
            <a:spLocks noChangeArrowheads="1"/>
          </p:cNvSpPr>
          <p:nvPr/>
        </p:nvSpPr>
        <p:spPr bwMode="auto">
          <a:xfrm>
            <a:off x="2321169"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الأنشطة الرئيسية</a:t>
            </a:r>
            <a:endParaRPr lang="en-US" altLang="en-US" sz="1477" b="1" dirty="0">
              <a:solidFill>
                <a:srgbClr val="000000"/>
              </a:solidFill>
            </a:endParaRPr>
          </a:p>
        </p:txBody>
      </p:sp>
      <p:sp>
        <p:nvSpPr>
          <p:cNvPr id="6" name="Rectangle 5"/>
          <p:cNvSpPr/>
          <p:nvPr/>
        </p:nvSpPr>
        <p:spPr>
          <a:xfrm>
            <a:off x="3798277"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القيمة المقدمة</a:t>
            </a:r>
            <a:endParaRPr lang="en-US" sz="1477" b="1" dirty="0">
              <a:solidFill>
                <a:prstClr val="black"/>
              </a:solidFill>
              <a:latin typeface="Calibri"/>
            </a:endParaRPr>
          </a:p>
        </p:txBody>
      </p:sp>
      <p:sp>
        <p:nvSpPr>
          <p:cNvPr id="259079" name="Rectangle 6"/>
          <p:cNvSpPr>
            <a:spLocks noChangeArrowheads="1"/>
          </p:cNvSpPr>
          <p:nvPr/>
        </p:nvSpPr>
        <p:spPr bwMode="auto">
          <a:xfrm>
            <a:off x="5275384"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العلاقات مع الزبائن</a:t>
            </a:r>
          </a:p>
        </p:txBody>
      </p:sp>
      <p:sp>
        <p:nvSpPr>
          <p:cNvPr id="8" name="Rectangle 7"/>
          <p:cNvSpPr/>
          <p:nvPr/>
        </p:nvSpPr>
        <p:spPr>
          <a:xfrm>
            <a:off x="6752492"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endParaRPr lang="en-US" sz="1477" b="1" dirty="0">
              <a:solidFill>
                <a:prstClr val="black"/>
              </a:solidFill>
              <a:latin typeface="Calibri"/>
            </a:endParaRPr>
          </a:p>
        </p:txBody>
      </p:sp>
      <p:sp>
        <p:nvSpPr>
          <p:cNvPr id="9" name="Rectangle 8"/>
          <p:cNvSpPr/>
          <p:nvPr/>
        </p:nvSpPr>
        <p:spPr>
          <a:xfrm>
            <a:off x="4536831" y="4695093"/>
            <a:ext cx="3692769" cy="984738"/>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مصادر الدخل</a:t>
            </a:r>
          </a:p>
        </p:txBody>
      </p:sp>
      <p:sp>
        <p:nvSpPr>
          <p:cNvPr id="259082" name="Rectangle 9"/>
          <p:cNvSpPr>
            <a:spLocks noChangeArrowheads="1"/>
          </p:cNvSpPr>
          <p:nvPr/>
        </p:nvSpPr>
        <p:spPr bwMode="auto">
          <a:xfrm>
            <a:off x="2321169"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الموارد الرئيسية</a:t>
            </a:r>
          </a:p>
        </p:txBody>
      </p:sp>
      <p:sp>
        <p:nvSpPr>
          <p:cNvPr id="259083" name="Rectangle 10"/>
          <p:cNvSpPr>
            <a:spLocks noChangeArrowheads="1"/>
          </p:cNvSpPr>
          <p:nvPr/>
        </p:nvSpPr>
        <p:spPr bwMode="auto">
          <a:xfrm>
            <a:off x="5275384"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قنوات الاتصال</a:t>
            </a:r>
          </a:p>
        </p:txBody>
      </p:sp>
      <p:sp>
        <p:nvSpPr>
          <p:cNvPr id="259084" name="Rectangle 11"/>
          <p:cNvSpPr>
            <a:spLocks noChangeArrowheads="1"/>
          </p:cNvSpPr>
          <p:nvPr/>
        </p:nvSpPr>
        <p:spPr bwMode="auto">
          <a:xfrm>
            <a:off x="6821632" y="2835520"/>
            <a:ext cx="1338829"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الشرائح المستهدفة</a:t>
            </a:r>
            <a:endParaRPr lang="en-US" altLang="en-US" sz="1477" b="1" dirty="0">
              <a:solidFill>
                <a:srgbClr val="000000"/>
              </a:solidFill>
            </a:endParaRPr>
          </a:p>
        </p:txBody>
      </p:sp>
      <p:sp>
        <p:nvSpPr>
          <p:cNvPr id="1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أدوات تخطيط الأعمال - </a:t>
            </a:r>
            <a:r>
              <a:rPr lang="en-US" dirty="0">
                <a:solidFill>
                  <a:schemeClr val="accent1"/>
                </a:solidFill>
                <a:latin typeface="Simplified Arabic" panose="02020603050405020304" pitchFamily="18" charset="-78"/>
              </a:rPr>
              <a:t>Business Model Canvas</a:t>
            </a:r>
          </a:p>
        </p:txBody>
      </p:sp>
    </p:spTree>
    <p:extLst>
      <p:ext uri="{BB962C8B-B14F-4D97-AF65-F5344CB8AC3E}">
        <p14:creationId xmlns:p14="http://schemas.microsoft.com/office/powerpoint/2010/main" val="2355221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9" name="Rectangle 7"/>
          <p:cNvSpPr>
            <a:spLocks noChangeArrowheads="1"/>
          </p:cNvSpPr>
          <p:nvPr/>
        </p:nvSpPr>
        <p:spPr bwMode="auto">
          <a:xfrm>
            <a:off x="640295" y="1055075"/>
            <a:ext cx="8153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spcBef>
                <a:spcPct val="0"/>
              </a:spcBef>
              <a:spcAft>
                <a:spcPct val="0"/>
              </a:spcAft>
            </a:pPr>
            <a:r>
              <a:rPr lang="ar-JO" sz="1600" b="1" dirty="0" smtClean="0">
                <a:latin typeface="Arial" pitchFamily="34" charset="0"/>
                <a:ea typeface="Calibri" pitchFamily="34" charset="0"/>
              </a:rPr>
              <a:t>جدول المحتويات:</a:t>
            </a:r>
            <a:endParaRPr kumimoji="0" lang="en-GB" sz="1600" b="1" i="0" u="none" strike="noStrike" cap="none" normalizeH="0" baseline="0" dirty="0" smtClean="0">
              <a:ln>
                <a:noFill/>
              </a:ln>
              <a:solidFill>
                <a:schemeClr val="tx1"/>
              </a:solidFill>
              <a:effectLst/>
              <a:latin typeface="Arial" pitchFamily="34" charset="0"/>
            </a:endParaRPr>
          </a:p>
        </p:txBody>
      </p:sp>
      <p:sp>
        <p:nvSpPr>
          <p:cNvPr id="5" name="Rectangle 2"/>
          <p:cNvSpPr txBox="1">
            <a:spLocks noChangeArrowheads="1"/>
          </p:cNvSpPr>
          <p:nvPr/>
        </p:nvSpPr>
        <p:spPr>
          <a:xfrm>
            <a:off x="-685800" y="370215"/>
            <a:ext cx="8859265" cy="701194"/>
          </a:xfrm>
          <a:prstGeom prst="rect">
            <a:avLst/>
          </a:prstGeom>
        </p:spPr>
        <p:txBody>
          <a:bodyPr vert="horz" lIns="91440" tIns="45720" rIns="91440" bIns="45720" rtlCol="0" anchor="ctr">
            <a:noAutofit/>
          </a:bodyPr>
          <a:lstStyle>
            <a:defPPr>
              <a:defRPr lang="en-US"/>
            </a:defPPr>
            <a:lvl1pPr marR="0" lvl="0" indent="0" algn="ctr" rtl="1" fontAlgn="auto">
              <a:lnSpc>
                <a:spcPct val="100000"/>
              </a:lnSpc>
              <a:spcBef>
                <a:spcPct val="0"/>
              </a:spcBef>
              <a:spcAft>
                <a:spcPts val="0"/>
              </a:spcAft>
              <a:buClrTx/>
              <a:buSzTx/>
              <a:buFontTx/>
              <a:buNone/>
              <a:tabLst/>
              <a:defRPr kumimoji="0" sz="2500" b="1" i="0" u="none" strike="noStrike" cap="none" spc="-100" normalizeH="0" baseline="0">
                <a:ln>
                  <a:noFill/>
                </a:ln>
                <a:solidFill>
                  <a:srgbClr val="3D80AC"/>
                </a:solidFill>
                <a:effectLst/>
                <a:uLnTx/>
                <a:uFillTx/>
                <a:latin typeface="Simplified Arabic" panose="02020603050405020304" pitchFamily="18" charset="-78"/>
                <a:ea typeface="+mj-ea"/>
                <a:cs typeface="Arial"/>
              </a:defRPr>
            </a:lvl1pPr>
          </a:lstStyle>
          <a:p>
            <a:r>
              <a:rPr lang="ar-JO" sz="3200" dirty="0" smtClean="0"/>
              <a:t>تخطيط الأعمال</a:t>
            </a:r>
            <a:endParaRPr lang="ar-SA" sz="3200" dirty="0"/>
          </a:p>
        </p:txBody>
      </p:sp>
      <p:graphicFrame>
        <p:nvGraphicFramePr>
          <p:cNvPr id="2" name="Table 1"/>
          <p:cNvGraphicFramePr>
            <a:graphicFrameLocks noGrp="1"/>
          </p:cNvGraphicFramePr>
          <p:nvPr>
            <p:extLst>
              <p:ext uri="{D42A27DB-BD31-4B8C-83A1-F6EECF244321}">
                <p14:modId xmlns:p14="http://schemas.microsoft.com/office/powerpoint/2010/main" val="1297741496"/>
              </p:ext>
            </p:extLst>
          </p:nvPr>
        </p:nvGraphicFramePr>
        <p:xfrm>
          <a:off x="762000" y="1447800"/>
          <a:ext cx="7182865" cy="4972382"/>
        </p:xfrm>
        <a:graphic>
          <a:graphicData uri="http://schemas.openxmlformats.org/drawingml/2006/table">
            <a:tbl>
              <a:tblPr rtl="1" firstRow="1" bandRow="1">
                <a:tableStyleId>{5C22544A-7EE6-4342-B048-85BDC9FD1C3A}</a:tableStyleId>
              </a:tblPr>
              <a:tblGrid>
                <a:gridCol w="688428">
                  <a:extLst>
                    <a:ext uri="{9D8B030D-6E8A-4147-A177-3AD203B41FA5}">
                      <a16:colId xmlns:a16="http://schemas.microsoft.com/office/drawing/2014/main" val="2232356949"/>
                    </a:ext>
                  </a:extLst>
                </a:gridCol>
                <a:gridCol w="2977056">
                  <a:extLst>
                    <a:ext uri="{9D8B030D-6E8A-4147-A177-3AD203B41FA5}">
                      <a16:colId xmlns:a16="http://schemas.microsoft.com/office/drawing/2014/main" val="3269148105"/>
                    </a:ext>
                  </a:extLst>
                </a:gridCol>
                <a:gridCol w="3517381">
                  <a:extLst>
                    <a:ext uri="{9D8B030D-6E8A-4147-A177-3AD203B41FA5}">
                      <a16:colId xmlns:a16="http://schemas.microsoft.com/office/drawing/2014/main" val="1975938692"/>
                    </a:ext>
                  </a:extLst>
                </a:gridCol>
              </a:tblGrid>
              <a:tr h="311641">
                <a:tc>
                  <a:txBody>
                    <a:bodyPr/>
                    <a:lstStyle/>
                    <a:p>
                      <a:pPr algn="r" rtl="1"/>
                      <a:r>
                        <a:rPr lang="ar-JO" sz="1600" dirty="0" smtClean="0"/>
                        <a:t>الرقم</a:t>
                      </a:r>
                      <a:endParaRPr lang="ar-JO" sz="1600" dirty="0"/>
                    </a:p>
                  </a:txBody>
                  <a:tcPr/>
                </a:tc>
                <a:tc>
                  <a:txBody>
                    <a:bodyPr/>
                    <a:lstStyle/>
                    <a:p>
                      <a:pPr algn="r" rtl="1"/>
                      <a:r>
                        <a:rPr lang="ar-JO" sz="1600" dirty="0" smtClean="0"/>
                        <a:t>العنوان</a:t>
                      </a:r>
                      <a:endParaRPr lang="ar-JO" sz="1600" dirty="0"/>
                    </a:p>
                  </a:txBody>
                  <a:tcPr/>
                </a:tc>
                <a:tc>
                  <a:txBody>
                    <a:bodyPr/>
                    <a:lstStyle/>
                    <a:p>
                      <a:pPr algn="r" rtl="1"/>
                      <a:r>
                        <a:rPr lang="ar-JO" sz="1600" dirty="0" smtClean="0"/>
                        <a:t>العنوان الفرعي</a:t>
                      </a:r>
                      <a:endParaRPr lang="ar-JO" sz="1600" dirty="0"/>
                    </a:p>
                  </a:txBody>
                  <a:tcPr/>
                </a:tc>
                <a:extLst>
                  <a:ext uri="{0D108BD9-81ED-4DB2-BD59-A6C34878D82A}">
                    <a16:rowId xmlns:a16="http://schemas.microsoft.com/office/drawing/2014/main" val="2486511236"/>
                  </a:ext>
                </a:extLst>
              </a:tr>
              <a:tr h="311641">
                <a:tc>
                  <a:txBody>
                    <a:bodyPr/>
                    <a:lstStyle/>
                    <a:p>
                      <a:pPr algn="r" rtl="1"/>
                      <a:r>
                        <a:rPr lang="ar-JO" sz="1600" b="1" kern="1200" dirty="0" smtClean="0">
                          <a:solidFill>
                            <a:schemeClr val="accent1"/>
                          </a:solidFill>
                          <a:latin typeface="Simplified Arabic" panose="02020603050405020304" pitchFamily="18" charset="-78"/>
                          <a:ea typeface="+mn-ea"/>
                          <a:cs typeface="+mn-cs"/>
                        </a:rPr>
                        <a:t>1</a:t>
                      </a:r>
                      <a:endParaRPr lang="ar-JO" sz="1600" b="1" kern="1200" dirty="0">
                        <a:solidFill>
                          <a:schemeClr val="accent1"/>
                        </a:solidFill>
                        <a:latin typeface="Simplified Arabic" panose="02020603050405020304" pitchFamily="18" charset="-78"/>
                        <a:ea typeface="+mn-ea"/>
                        <a:cs typeface="+mn-cs"/>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altLang="en-US" sz="1600" b="1" dirty="0" smtClean="0">
                          <a:solidFill>
                            <a:schemeClr val="accent1"/>
                          </a:solidFill>
                          <a:latin typeface="Simplified Arabic" panose="02020603050405020304" pitchFamily="18" charset="-78"/>
                        </a:rPr>
                        <a:t>بناء و عرض فكرة المشروع التجاري</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JO" altLang="en-US" sz="1400" b="1" dirty="0" smtClean="0">
                        <a:solidFill>
                          <a:schemeClr val="accent1"/>
                        </a:solidFill>
                        <a:latin typeface="Simplified Arabic" panose="02020603050405020304" pitchFamily="18" charset="-78"/>
                      </a:endParaRPr>
                    </a:p>
                  </a:txBody>
                  <a:tcPr/>
                </a:tc>
                <a:extLst>
                  <a:ext uri="{0D108BD9-81ED-4DB2-BD59-A6C34878D82A}">
                    <a16:rowId xmlns:a16="http://schemas.microsoft.com/office/drawing/2014/main" val="2311971188"/>
                  </a:ext>
                </a:extLst>
              </a:tr>
              <a:tr h="311641">
                <a:tc>
                  <a:txBody>
                    <a:bodyPr/>
                    <a:lstStyle/>
                    <a:p>
                      <a:pPr algn="r" rtl="1"/>
                      <a:r>
                        <a:rPr lang="ar-JO" sz="1600" b="1" kern="1200" dirty="0" smtClean="0">
                          <a:solidFill>
                            <a:schemeClr val="accent1"/>
                          </a:solidFill>
                          <a:latin typeface="Simplified Arabic" panose="02020603050405020304" pitchFamily="18" charset="-78"/>
                          <a:ea typeface="+mn-ea"/>
                          <a:cs typeface="+mn-cs"/>
                        </a:rPr>
                        <a:t>2</a:t>
                      </a:r>
                      <a:endParaRPr lang="ar-JO" sz="1600" b="1" kern="1200" dirty="0">
                        <a:solidFill>
                          <a:schemeClr val="accent1"/>
                        </a:solidFill>
                        <a:latin typeface="Simplified Arabic" panose="02020603050405020304" pitchFamily="18" charset="-78"/>
                        <a:ea typeface="+mn-ea"/>
                        <a:cs typeface="+mn-cs"/>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1600" b="1" kern="1200" dirty="0" smtClean="0">
                          <a:solidFill>
                            <a:schemeClr val="accent1"/>
                          </a:solidFill>
                          <a:latin typeface="Simplified Arabic" panose="02020603050405020304" pitchFamily="18" charset="-78"/>
                          <a:ea typeface="+mn-ea"/>
                          <a:cs typeface="+mn-cs"/>
                        </a:rPr>
                        <a:t>مبادئ تخطيط الأعمال</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JO" sz="1400" b="1" kern="1200" dirty="0" smtClean="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3451025730"/>
                  </a:ext>
                </a:extLst>
              </a:tr>
              <a:tr h="283310">
                <a:tc rowSpan="9">
                  <a:txBody>
                    <a:bodyPr/>
                    <a:lstStyle/>
                    <a:p>
                      <a:pPr algn="r" rtl="1"/>
                      <a:r>
                        <a:rPr lang="ar-JO" sz="1600" b="1" kern="1200" dirty="0" smtClean="0">
                          <a:solidFill>
                            <a:schemeClr val="accent1"/>
                          </a:solidFill>
                          <a:latin typeface="Simplified Arabic" panose="02020603050405020304" pitchFamily="18" charset="-78"/>
                          <a:ea typeface="+mn-ea"/>
                          <a:cs typeface="+mn-cs"/>
                        </a:rPr>
                        <a:t>3</a:t>
                      </a:r>
                      <a:endParaRPr lang="ar-JO" sz="1600" b="1" kern="1200" dirty="0">
                        <a:solidFill>
                          <a:schemeClr val="accent1"/>
                        </a:solidFill>
                        <a:latin typeface="Simplified Arabic" panose="02020603050405020304" pitchFamily="18" charset="-78"/>
                        <a:ea typeface="+mn-ea"/>
                        <a:cs typeface="+mn-cs"/>
                      </a:endParaRPr>
                    </a:p>
                  </a:txBody>
                  <a:tcPr/>
                </a:tc>
                <a:tc rowSpan="9">
                  <a:txBody>
                    <a:bodyPr/>
                    <a:lstStyle/>
                    <a:p>
                      <a:pPr algn="r" rtl="1"/>
                      <a:r>
                        <a:rPr lang="ar-JO" sz="1600" b="1" kern="1200" dirty="0" smtClean="0">
                          <a:solidFill>
                            <a:schemeClr val="accent1"/>
                          </a:solidFill>
                          <a:latin typeface="Simplified Arabic" panose="02020603050405020304" pitchFamily="18" charset="-78"/>
                          <a:ea typeface="+mn-ea"/>
                          <a:cs typeface="+mn-cs"/>
                        </a:rPr>
                        <a:t>أدوات تخطيط الأعمال </a:t>
                      </a:r>
                      <a:endParaRPr lang="ar-JO" sz="16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الشرائح المستهدفة</a:t>
                      </a:r>
                    </a:p>
                  </a:txBody>
                  <a:tcPr/>
                </a:tc>
                <a:extLst>
                  <a:ext uri="{0D108BD9-81ED-4DB2-BD59-A6C34878D82A}">
                    <a16:rowId xmlns:a16="http://schemas.microsoft.com/office/drawing/2014/main" val="1401274915"/>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القيمة</a:t>
                      </a:r>
                      <a:r>
                        <a:rPr lang="ar-JO" sz="1400" b="1" kern="1200" baseline="0" dirty="0" smtClean="0">
                          <a:solidFill>
                            <a:schemeClr val="accent1"/>
                          </a:solidFill>
                          <a:latin typeface="Simplified Arabic" panose="02020603050405020304" pitchFamily="18" charset="-78"/>
                          <a:ea typeface="+mn-ea"/>
                          <a:cs typeface="+mn-cs"/>
                        </a:rPr>
                        <a:t> المقدمة</a:t>
                      </a:r>
                      <a:endParaRPr lang="ar-JO" sz="1400" b="1" kern="1200" dirty="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3467408469"/>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قنوات الاتصال</a:t>
                      </a:r>
                      <a:endParaRPr lang="ar-JO" sz="1400" b="1" kern="1200" dirty="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2804420908"/>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العلاقات مع الزبائن</a:t>
                      </a:r>
                    </a:p>
                  </a:txBody>
                  <a:tcPr/>
                </a:tc>
                <a:extLst>
                  <a:ext uri="{0D108BD9-81ED-4DB2-BD59-A6C34878D82A}">
                    <a16:rowId xmlns:a16="http://schemas.microsoft.com/office/drawing/2014/main" val="1878853985"/>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الموارد الرئيسية</a:t>
                      </a:r>
                    </a:p>
                  </a:txBody>
                  <a:tcPr/>
                </a:tc>
                <a:extLst>
                  <a:ext uri="{0D108BD9-81ED-4DB2-BD59-A6C34878D82A}">
                    <a16:rowId xmlns:a16="http://schemas.microsoft.com/office/drawing/2014/main" val="247502213"/>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الأنشطة الرئيسية</a:t>
                      </a:r>
                    </a:p>
                  </a:txBody>
                  <a:tcPr/>
                </a:tc>
                <a:extLst>
                  <a:ext uri="{0D108BD9-81ED-4DB2-BD59-A6C34878D82A}">
                    <a16:rowId xmlns:a16="http://schemas.microsoft.com/office/drawing/2014/main" val="2579816896"/>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الشركاء الرئيسين</a:t>
                      </a:r>
                    </a:p>
                  </a:txBody>
                  <a:tcPr/>
                </a:tc>
                <a:extLst>
                  <a:ext uri="{0D108BD9-81ED-4DB2-BD59-A6C34878D82A}">
                    <a16:rowId xmlns:a16="http://schemas.microsoft.com/office/drawing/2014/main" val="4179376844"/>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مصادر الدخل</a:t>
                      </a:r>
                      <a:endParaRPr lang="ar-JO" sz="1400" b="1" kern="1200" dirty="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469843056"/>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هيكل التكلفة</a:t>
                      </a:r>
                    </a:p>
                  </a:txBody>
                  <a:tcPr/>
                </a:tc>
                <a:extLst>
                  <a:ext uri="{0D108BD9-81ED-4DB2-BD59-A6C34878D82A}">
                    <a16:rowId xmlns:a16="http://schemas.microsoft.com/office/drawing/2014/main" val="325666379"/>
                  </a:ext>
                </a:extLst>
              </a:tr>
              <a:tr h="283310">
                <a:tc rowSpan="4">
                  <a:txBody>
                    <a:bodyPr/>
                    <a:lstStyle/>
                    <a:p>
                      <a:pPr algn="r"/>
                      <a:r>
                        <a:rPr lang="ar-JO" sz="1600" b="1" kern="1200" dirty="0" smtClean="0">
                          <a:solidFill>
                            <a:schemeClr val="accent1"/>
                          </a:solidFill>
                          <a:latin typeface="Simplified Arabic" panose="02020603050405020304" pitchFamily="18" charset="-78"/>
                          <a:ea typeface="+mn-ea"/>
                          <a:cs typeface="+mn-cs"/>
                        </a:rPr>
                        <a:t>4</a:t>
                      </a:r>
                      <a:endParaRPr lang="ar-JO" sz="1600" b="1" kern="1200" dirty="0">
                        <a:solidFill>
                          <a:schemeClr val="accent1"/>
                        </a:solidFill>
                        <a:latin typeface="Simplified Arabic" panose="02020603050405020304" pitchFamily="18" charset="-78"/>
                        <a:ea typeface="+mn-ea"/>
                        <a:cs typeface="+mn-cs"/>
                      </a:endParaRPr>
                    </a:p>
                  </a:txBody>
                  <a:tcPr/>
                </a:tc>
                <a:tc rowSpan="4">
                  <a:txBody>
                    <a:bodyPr/>
                    <a:lstStyle/>
                    <a:p>
                      <a:pPr algn="r" rtl="1"/>
                      <a:r>
                        <a:rPr lang="ar-JO" sz="1600" b="1" kern="1200" dirty="0" smtClean="0">
                          <a:solidFill>
                            <a:schemeClr val="accent1"/>
                          </a:solidFill>
                          <a:latin typeface="Simplified Arabic" panose="02020603050405020304" pitchFamily="18" charset="-78"/>
                          <a:ea typeface="+mn-ea"/>
                          <a:cs typeface="+mn-cs"/>
                        </a:rPr>
                        <a:t>حالات عملية -</a:t>
                      </a:r>
                      <a:r>
                        <a:rPr lang="ar-JO" sz="1600" b="1" kern="1200" baseline="0" dirty="0" smtClean="0">
                          <a:solidFill>
                            <a:schemeClr val="accent1"/>
                          </a:solidFill>
                          <a:latin typeface="Simplified Arabic" panose="02020603050405020304" pitchFamily="18" charset="-78"/>
                          <a:ea typeface="+mn-ea"/>
                          <a:cs typeface="+mn-cs"/>
                        </a:rPr>
                        <a:t> </a:t>
                      </a:r>
                      <a:r>
                        <a:rPr lang="ar-JO" sz="1600" b="1" kern="1200" dirty="0" smtClean="0">
                          <a:solidFill>
                            <a:schemeClr val="accent1"/>
                          </a:solidFill>
                          <a:latin typeface="Simplified Arabic" panose="02020603050405020304" pitchFamily="18" charset="-78"/>
                          <a:ea typeface="+mn-ea"/>
                          <a:cs typeface="+mn-cs"/>
                        </a:rPr>
                        <a:t>تقييم خطط منشآت الأعمال</a:t>
                      </a:r>
                      <a:endParaRPr lang="ar-JO" sz="16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حالة دراسية</a:t>
                      </a:r>
                      <a:r>
                        <a:rPr lang="ar-JO" sz="1400" b="1" kern="1200" baseline="0" dirty="0" smtClean="0">
                          <a:solidFill>
                            <a:schemeClr val="accent1"/>
                          </a:solidFill>
                          <a:latin typeface="Simplified Arabic" panose="02020603050405020304" pitchFamily="18" charset="-78"/>
                          <a:ea typeface="+mn-ea"/>
                          <a:cs typeface="+mn-cs"/>
                        </a:rPr>
                        <a:t> 1</a:t>
                      </a:r>
                      <a:endParaRPr lang="ar-JO" sz="1400" b="1" kern="1200" dirty="0" smtClean="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851868523"/>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حالة دراسية</a:t>
                      </a:r>
                      <a:r>
                        <a:rPr lang="ar-JO" sz="1400" b="1" kern="1200" baseline="0" dirty="0" smtClean="0">
                          <a:solidFill>
                            <a:schemeClr val="accent1"/>
                          </a:solidFill>
                          <a:latin typeface="Simplified Arabic" panose="02020603050405020304" pitchFamily="18" charset="-78"/>
                          <a:ea typeface="+mn-ea"/>
                          <a:cs typeface="+mn-cs"/>
                        </a:rPr>
                        <a:t> 2</a:t>
                      </a:r>
                      <a:endParaRPr lang="ar-JO" sz="1400" b="1" kern="1200" dirty="0" smtClean="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177557190"/>
                  </a:ext>
                </a:extLst>
              </a:tr>
              <a:tr h="283310">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حالة دراسية</a:t>
                      </a:r>
                      <a:r>
                        <a:rPr lang="ar-JO" sz="1400" b="1" kern="1200" baseline="0" dirty="0" smtClean="0">
                          <a:solidFill>
                            <a:schemeClr val="accent1"/>
                          </a:solidFill>
                          <a:latin typeface="Simplified Arabic" panose="02020603050405020304" pitchFamily="18" charset="-78"/>
                          <a:ea typeface="+mn-ea"/>
                          <a:cs typeface="+mn-cs"/>
                        </a:rPr>
                        <a:t> 3</a:t>
                      </a:r>
                      <a:endParaRPr lang="ar-JO" sz="1400" b="1" kern="1200" dirty="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2327279975"/>
                  </a:ext>
                </a:extLst>
              </a:tr>
              <a:tr h="308942">
                <a:tc vMerge="1">
                  <a:txBody>
                    <a:bodyPr/>
                    <a:lstStyle/>
                    <a:p>
                      <a:endParaRPr lang="ar-JO" dirty="0"/>
                    </a:p>
                  </a:txBody>
                  <a:tcPr/>
                </a:tc>
                <a:tc vMerge="1">
                  <a:txBody>
                    <a:bodyPr/>
                    <a:lstStyle/>
                    <a:p>
                      <a:pPr algn="r" rtl="1"/>
                      <a:endParaRPr lang="ar-JO" sz="1800" b="1" kern="1200" dirty="0">
                        <a:solidFill>
                          <a:schemeClr val="accent1"/>
                        </a:solidFill>
                        <a:latin typeface="Simplified Arabic" panose="02020603050405020304" pitchFamily="18" charset="-78"/>
                        <a:ea typeface="+mn-ea"/>
                        <a:cs typeface="+mn-cs"/>
                      </a:endParaRPr>
                    </a:p>
                  </a:txBody>
                  <a:tcPr/>
                </a:tc>
                <a:tc>
                  <a:txBody>
                    <a:bodyPr/>
                    <a:lstStyle/>
                    <a:p>
                      <a:pPr algn="r" rtl="1"/>
                      <a:r>
                        <a:rPr lang="ar-JO" sz="1400" b="1" kern="1200" dirty="0" smtClean="0">
                          <a:solidFill>
                            <a:schemeClr val="accent1"/>
                          </a:solidFill>
                          <a:latin typeface="Simplified Arabic" panose="02020603050405020304" pitchFamily="18" charset="-78"/>
                          <a:ea typeface="+mn-ea"/>
                          <a:cs typeface="+mn-cs"/>
                        </a:rPr>
                        <a:t>حالة دراسية</a:t>
                      </a:r>
                      <a:r>
                        <a:rPr lang="ar-JO" sz="1400" b="1" kern="1200" baseline="0" dirty="0" smtClean="0">
                          <a:solidFill>
                            <a:schemeClr val="accent1"/>
                          </a:solidFill>
                          <a:latin typeface="Simplified Arabic" panose="02020603050405020304" pitchFamily="18" charset="-78"/>
                          <a:ea typeface="+mn-ea"/>
                          <a:cs typeface="+mn-cs"/>
                        </a:rPr>
                        <a:t> 4</a:t>
                      </a:r>
                      <a:endParaRPr lang="ar-JO" sz="1400" b="1" kern="1200" dirty="0">
                        <a:solidFill>
                          <a:schemeClr val="accent1"/>
                        </a:solidFill>
                        <a:latin typeface="Simplified Arabic" panose="02020603050405020304" pitchFamily="18" charset="-78"/>
                        <a:ea typeface="+mn-ea"/>
                        <a:cs typeface="+mn-cs"/>
                      </a:endParaRPr>
                    </a:p>
                  </a:txBody>
                  <a:tcPr/>
                </a:tc>
                <a:extLst>
                  <a:ext uri="{0D108BD9-81ED-4DB2-BD59-A6C34878D82A}">
                    <a16:rowId xmlns:a16="http://schemas.microsoft.com/office/drawing/2014/main" val="2101521625"/>
                  </a:ext>
                </a:extLst>
              </a:tr>
            </a:tbl>
          </a:graphicData>
        </a:graphic>
      </p:graphicFrame>
    </p:spTree>
    <p:extLst>
      <p:ext uri="{BB962C8B-B14F-4D97-AF65-F5344CB8AC3E}">
        <p14:creationId xmlns:p14="http://schemas.microsoft.com/office/powerpoint/2010/main" val="172148908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055077" y="1318846"/>
            <a:ext cx="7596554"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بيع الأصول</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رسوم الاستعمال</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رسوم الاشتراك</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الاستئجار / التأجير</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الإقراض</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الترخيص</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الوساطة</a:t>
            </a:r>
            <a:endParaRPr lang="en-US" sz="2000" dirty="0">
              <a:solidFill>
                <a:prstClr val="black"/>
              </a:solidFill>
              <a:latin typeface="Simplified Arabic" panose="02020603050405020304" pitchFamily="18" charset="-78"/>
            </a:endParaRPr>
          </a:p>
          <a:p>
            <a:pPr marL="213952" indent="-213952" algn="r" rtl="1">
              <a:spcBef>
                <a:spcPts val="1108"/>
              </a:spcBef>
              <a:spcAft>
                <a:spcPts val="1108"/>
              </a:spcAft>
              <a:buFont typeface="Arial" pitchFamily="34" charset="0"/>
              <a:buChar char="•"/>
              <a:defRPr/>
            </a:pPr>
            <a:r>
              <a:rPr lang="ar-SA" sz="2000" dirty="0">
                <a:solidFill>
                  <a:prstClr val="black"/>
                </a:solidFill>
                <a:latin typeface="Simplified Arabic" panose="02020603050405020304" pitchFamily="18" charset="-78"/>
              </a:rPr>
              <a:t>الإعلان</a:t>
            </a:r>
            <a:endParaRPr lang="en-US" sz="2000" dirty="0">
              <a:solidFill>
                <a:prstClr val="black"/>
              </a:solidFill>
              <a:latin typeface="Simplified Arabic" panose="02020603050405020304" pitchFamily="18" charset="-78"/>
            </a:endParaRPr>
          </a:p>
          <a:p>
            <a:pPr algn="r" rtl="1">
              <a:spcBef>
                <a:spcPts val="1108"/>
              </a:spcBef>
              <a:spcAft>
                <a:spcPts val="1108"/>
              </a:spcAft>
              <a:defRPr/>
            </a:pPr>
            <a:endParaRPr lang="en-US" sz="1662" dirty="0">
              <a:solidFill>
                <a:prstClr val="black"/>
              </a:solidFill>
              <a:latin typeface="Simplified Arabic" panose="02020603050405020304" pitchFamily="18" charset="-78"/>
              <a:cs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مصادر الدخل</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2879353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798635" y="1318846"/>
            <a:ext cx="7923334" cy="42203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المصاريف المباشرة أو غير المباشرة</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المصاريف الثابتة أو المتغيرة</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تكلفة البضاعة المباعة (المخزون)</a:t>
            </a: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الموارد البشرية</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الإنتاج</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التسويق</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التوزيع</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القانونية / التنظيمية</a:t>
            </a: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المرافق</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المواصلات</a:t>
            </a:r>
            <a:endParaRPr lang="en-US" sz="1800" dirty="0">
              <a:solidFill>
                <a:prstClr val="black"/>
              </a:solidFill>
              <a:latin typeface="Simplified Arabic" panose="02020603050405020304" pitchFamily="18" charset="-78"/>
            </a:endParaRPr>
          </a:p>
          <a:p>
            <a:pPr marL="213952" indent="-213952" algn="r" rtl="1">
              <a:spcBef>
                <a:spcPts val="554"/>
              </a:spcBef>
              <a:spcAft>
                <a:spcPts val="554"/>
              </a:spcAft>
              <a:buFont typeface="Arial" pitchFamily="34" charset="0"/>
              <a:buChar char="•"/>
              <a:defRPr/>
            </a:pPr>
            <a:r>
              <a:rPr lang="ar-SA" sz="1800" dirty="0">
                <a:solidFill>
                  <a:prstClr val="black"/>
                </a:solidFill>
                <a:latin typeface="Simplified Arabic" panose="02020603050405020304" pitchFamily="18" charset="-78"/>
              </a:rPr>
              <a:t>الضرائب</a:t>
            </a:r>
            <a:endParaRPr lang="en-US" sz="1800" dirty="0">
              <a:solidFill>
                <a:prstClr val="black"/>
              </a:solidFill>
              <a:latin typeface="Simplified Arabic" panose="02020603050405020304" pitchFamily="18" charset="-78"/>
            </a:endParaRPr>
          </a:p>
          <a:p>
            <a:pPr algn="r" rtl="1">
              <a:spcBef>
                <a:spcPts val="554"/>
              </a:spcBef>
              <a:spcAft>
                <a:spcPts val="554"/>
              </a:spcAft>
              <a:defRPr/>
            </a:pPr>
            <a:endParaRPr lang="en-US" sz="1800" dirty="0">
              <a:solidFill>
                <a:prstClr val="black"/>
              </a:solidFill>
              <a:latin typeface="Simplified Arabic" panose="02020603050405020304" pitchFamily="18" charset="-78"/>
            </a:endParaRPr>
          </a:p>
          <a:p>
            <a:pPr algn="r" rtl="1">
              <a:spcBef>
                <a:spcPts val="554"/>
              </a:spcBef>
              <a:spcAft>
                <a:spcPts val="554"/>
              </a:spcAft>
              <a:defRPr/>
            </a:pPr>
            <a:endParaRPr lang="en-US" sz="1800" dirty="0">
              <a:solidFill>
                <a:prstClr val="black"/>
              </a:solidFill>
              <a:latin typeface="Simplified Arabic" panose="02020603050405020304" pitchFamily="18" charset="-78"/>
            </a:endParaRPr>
          </a:p>
          <a:p>
            <a:pPr algn="r" rtl="1">
              <a:spcBef>
                <a:spcPts val="554"/>
              </a:spcBef>
              <a:spcAft>
                <a:spcPts val="554"/>
              </a:spcAft>
              <a:defRPr/>
            </a:pPr>
            <a:endParaRPr lang="en-US" sz="1800" dirty="0">
              <a:solidFill>
                <a:prstClr val="black"/>
              </a:solidFill>
              <a:latin typeface="Simplified Arabic" panose="02020603050405020304" pitchFamily="18" charset="-78"/>
            </a:endParaRPr>
          </a:p>
        </p:txBody>
      </p:sp>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هيكل التكلفة</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2135831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381000" y="2476500"/>
            <a:ext cx="8382000" cy="1905000"/>
          </a:xfrm>
        </p:spPr>
        <p:txBody>
          <a:bodyPr anchor="ctr"/>
          <a:lstStyle/>
          <a:p>
            <a:pPr rtl="1"/>
            <a:r>
              <a:rPr lang="ar-JO" sz="5500" dirty="0">
                <a:solidFill>
                  <a:srgbClr val="FFFFFF"/>
                </a:solidFill>
              </a:rPr>
              <a:t>حالات </a:t>
            </a:r>
            <a:r>
              <a:rPr lang="ar-JO" sz="5500" dirty="0" smtClean="0">
                <a:solidFill>
                  <a:srgbClr val="FFFFFF"/>
                </a:solidFill>
              </a:rPr>
              <a:t>عملية -</a:t>
            </a:r>
            <a:r>
              <a:rPr lang="ar-JO" sz="5500" dirty="0">
                <a:solidFill>
                  <a:srgbClr val="FFFFFF"/>
                </a:solidFill>
              </a:rPr>
              <a:t/>
            </a:r>
            <a:br>
              <a:rPr lang="ar-JO" sz="5500" dirty="0">
                <a:solidFill>
                  <a:srgbClr val="FFFFFF"/>
                </a:solidFill>
              </a:rPr>
            </a:br>
            <a:r>
              <a:rPr lang="ar-JO" sz="5500" dirty="0">
                <a:solidFill>
                  <a:srgbClr val="FFFFFF"/>
                </a:solidFill>
              </a:rPr>
              <a:t>تقييم خطط منشآت الأعمال</a:t>
            </a:r>
          </a:p>
        </p:txBody>
      </p:sp>
    </p:spTree>
    <p:extLst>
      <p:ext uri="{BB962C8B-B14F-4D97-AF65-F5344CB8AC3E}">
        <p14:creationId xmlns:p14="http://schemas.microsoft.com/office/powerpoint/2010/main" val="1813584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21476026"/>
              </p:ext>
            </p:extLst>
          </p:nvPr>
        </p:nvGraphicFramePr>
        <p:xfrm>
          <a:off x="152400" y="1424253"/>
          <a:ext cx="8780587" cy="5248275"/>
        </p:xfrm>
        <a:graphic>
          <a:graphicData uri="http://schemas.openxmlformats.org/drawingml/2006/table">
            <a:tbl>
              <a:tblPr firstRow="1" firstCol="1" bandRow="1">
                <a:tableStyleId>{5940675A-B579-460E-94D1-54222C63F5DA}</a:tableStyleId>
              </a:tblPr>
              <a:tblGrid>
                <a:gridCol w="1828800">
                  <a:extLst>
                    <a:ext uri="{9D8B030D-6E8A-4147-A177-3AD203B41FA5}">
                      <a16:colId xmlns:a16="http://schemas.microsoft.com/office/drawing/2014/main" val="20000"/>
                    </a:ext>
                  </a:extLst>
                </a:gridCol>
                <a:gridCol w="1758462">
                  <a:extLst>
                    <a:ext uri="{9D8B030D-6E8A-4147-A177-3AD203B41FA5}">
                      <a16:colId xmlns:a16="http://schemas.microsoft.com/office/drawing/2014/main" val="20001"/>
                    </a:ext>
                  </a:extLst>
                </a:gridCol>
                <a:gridCol w="1679908">
                  <a:extLst>
                    <a:ext uri="{9D8B030D-6E8A-4147-A177-3AD203B41FA5}">
                      <a16:colId xmlns:a16="http://schemas.microsoft.com/office/drawing/2014/main" val="20002"/>
                    </a:ext>
                  </a:extLst>
                </a:gridCol>
                <a:gridCol w="1703475">
                  <a:extLst>
                    <a:ext uri="{9D8B030D-6E8A-4147-A177-3AD203B41FA5}">
                      <a16:colId xmlns:a16="http://schemas.microsoft.com/office/drawing/2014/main" val="20003"/>
                    </a:ext>
                  </a:extLst>
                </a:gridCol>
                <a:gridCol w="1809942">
                  <a:extLst>
                    <a:ext uri="{9D8B030D-6E8A-4147-A177-3AD203B41FA5}">
                      <a16:colId xmlns:a16="http://schemas.microsoft.com/office/drawing/2014/main" val="20004"/>
                    </a:ext>
                  </a:extLst>
                </a:gridCol>
              </a:tblGrid>
              <a:tr h="2772508">
                <a:tc rowSpan="2">
                  <a:txBody>
                    <a:bodyPr/>
                    <a:lstStyle/>
                    <a:p>
                      <a:pPr marL="182880" marR="0" algn="r">
                        <a:lnSpc>
                          <a:spcPct val="107000"/>
                        </a:lnSpc>
                        <a:spcBef>
                          <a:spcPts val="0"/>
                        </a:spcBef>
                        <a:spcAft>
                          <a:spcPts val="600"/>
                        </a:spcAft>
                      </a:pPr>
                      <a:r>
                        <a:rPr lang="ar-SA" sz="1200" b="1" dirty="0" smtClean="0">
                          <a:effectLst/>
                          <a:latin typeface="Simplified Arabic" panose="02020603050405020304" pitchFamily="18" charset="-78"/>
                          <a:cs typeface="+mn-cs"/>
                        </a:rPr>
                        <a:t>الشرائح </a:t>
                      </a:r>
                      <a:r>
                        <a:rPr lang="ar-SA" sz="1200" b="1" dirty="0">
                          <a:effectLst/>
                          <a:latin typeface="Simplified Arabic" panose="02020603050405020304" pitchFamily="18" charset="-78"/>
                          <a:cs typeface="+mn-cs"/>
                        </a:rPr>
                        <a:t>المستهدفة</a:t>
                      </a:r>
                      <a:endParaRPr lang="en-US" sz="1200" b="1"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الشركات </a:t>
                      </a:r>
                      <a:r>
                        <a:rPr lang="ar-SA" sz="1200" b="1" dirty="0" smtClean="0">
                          <a:effectLst/>
                          <a:latin typeface="Simplified Arabic" panose="02020603050405020304" pitchFamily="18" charset="-78"/>
                          <a:cs typeface="+mn-cs"/>
                        </a:rPr>
                        <a:t>والمؤسسات</a:t>
                      </a:r>
                      <a:endParaRPr lang="en-US" sz="1200" b="1"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الشركات والبنوك</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المنظمات غير الحكومية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الجمعيات</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smtClean="0">
                          <a:effectLst/>
                          <a:latin typeface="Simplified Arabic" panose="02020603050405020304" pitchFamily="18" charset="-78"/>
                          <a:cs typeface="+mn-cs"/>
                        </a:rPr>
                        <a:t>السفارات</a:t>
                      </a:r>
                    </a:p>
                    <a:p>
                      <a:pPr marL="0" marR="0" lvl="0" indent="0" algn="just" rtl="1">
                        <a:lnSpc>
                          <a:spcPct val="107000"/>
                        </a:lnSpc>
                        <a:spcBef>
                          <a:spcPts val="0"/>
                        </a:spcBef>
                        <a:spcAft>
                          <a:spcPts val="0"/>
                        </a:spcAft>
                        <a:buFont typeface="Symbol" panose="05050102010706020507" pitchFamily="18" charset="2"/>
                        <a:buNone/>
                      </a:pP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أفراد</a:t>
                      </a:r>
                      <a:endParaRPr lang="en-US" sz="1200" b="1"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متاجر الهدايا</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المناسبات الخاصة (الزفاف، الحنة، حمام الأطفال)</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الأفراد الذين لديهم شغف للمنتجات اليدوية.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الأجانب </a:t>
                      </a:r>
                      <a:r>
                        <a:rPr lang="ar-SA" sz="1200" dirty="0" smtClean="0">
                          <a:effectLst/>
                          <a:latin typeface="Simplified Arabic" panose="02020603050405020304" pitchFamily="18" charset="-78"/>
                          <a:cs typeface="+mn-cs"/>
                        </a:rPr>
                        <a:t>والسياح</a:t>
                      </a:r>
                    </a:p>
                    <a:p>
                      <a:pPr marL="0" marR="0" lvl="0" indent="0" algn="just" rtl="1">
                        <a:lnSpc>
                          <a:spcPct val="107000"/>
                        </a:lnSpc>
                        <a:spcBef>
                          <a:spcPts val="0"/>
                        </a:spcBef>
                        <a:spcAft>
                          <a:spcPts val="0"/>
                        </a:spcAft>
                        <a:buFont typeface="Symbol" panose="05050102010706020507" pitchFamily="18" charset="2"/>
                        <a:buNone/>
                      </a:pP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السوق المحلي</a:t>
                      </a:r>
                      <a:endParaRPr lang="en-US" sz="1200" b="1" dirty="0">
                        <a:effectLst/>
                        <a:latin typeface="Simplified Arabic" panose="02020603050405020304" pitchFamily="18" charset="-78"/>
                        <a:cs typeface="+mn-cs"/>
                      </a:endParaRPr>
                    </a:p>
                    <a:p>
                      <a:pPr marL="0" marR="0" lvl="0" indent="0" algn="just" rtl="1">
                        <a:lnSpc>
                          <a:spcPct val="107000"/>
                        </a:lnSpc>
                        <a:spcBef>
                          <a:spcPts val="0"/>
                        </a:spcBef>
                        <a:spcAft>
                          <a:spcPts val="0"/>
                        </a:spcAft>
                        <a:buFont typeface="Symbol" panose="05050102010706020507" pitchFamily="18" charset="2"/>
                        <a:buNone/>
                      </a:pP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الأسواق التصديرية</a:t>
                      </a:r>
                      <a:endParaRPr lang="en-US" sz="1200" b="1"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الولايات المتحدة الأمريكية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دول الخليج</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أوروبا</a:t>
                      </a:r>
                      <a:endParaRPr lang="en-US" sz="1200" dirty="0">
                        <a:effectLst/>
                        <a:latin typeface="Simplified Arabic" panose="02020603050405020304" pitchFamily="18" charset="-78"/>
                        <a:cs typeface="+mn-cs"/>
                      </a:endParaRPr>
                    </a:p>
                    <a:p>
                      <a:pPr marL="0" marR="0" algn="r" rtl="1">
                        <a:lnSpc>
                          <a:spcPct val="107000"/>
                        </a:lnSpc>
                        <a:spcBef>
                          <a:spcPts val="0"/>
                        </a:spcBef>
                        <a:spcAft>
                          <a:spcPts val="0"/>
                        </a:spcAft>
                      </a:pPr>
                      <a:r>
                        <a:rPr lang="en-US" sz="1200" dirty="0">
                          <a:effectLst/>
                          <a:latin typeface="Simplified Arabic" panose="02020603050405020304" pitchFamily="18" charset="-78"/>
                          <a:cs typeface="+mn-cs"/>
                        </a:rPr>
                        <a:t> </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tc>
                  <a:txBody>
                    <a:bodyPr/>
                    <a:lstStyle/>
                    <a:p>
                      <a:pPr marL="0" marR="0" algn="r">
                        <a:lnSpc>
                          <a:spcPct val="107000"/>
                        </a:lnSpc>
                        <a:spcBef>
                          <a:spcPts val="0"/>
                        </a:spcBef>
                        <a:spcAft>
                          <a:spcPts val="0"/>
                        </a:spcAft>
                      </a:pPr>
                      <a:r>
                        <a:rPr lang="ar-SA" sz="1200" b="1" dirty="0">
                          <a:effectLst/>
                          <a:latin typeface="Simplified Arabic" panose="02020603050405020304" pitchFamily="18" charset="-78"/>
                          <a:cs typeface="+mn-cs"/>
                        </a:rPr>
                        <a:t>العلاقات مع الزبائن</a:t>
                      </a:r>
                      <a:endParaRPr lang="en-US" sz="1200" b="1" dirty="0">
                        <a:effectLst/>
                        <a:latin typeface="Simplified Arabic" panose="02020603050405020304" pitchFamily="18" charset="-78"/>
                        <a:cs typeface="+mn-cs"/>
                      </a:endParaRPr>
                    </a:p>
                    <a:p>
                      <a:pPr marL="0" marR="0">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الشركات والمؤسسات</a:t>
                      </a:r>
                      <a:endParaRPr lang="en-US" sz="1200" b="1"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تخصيص المنتج بناءً على تفضيل الزبائن (عينة مجانية) للتناسب مع مناسباتهم الخاصة بهم.</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قائمة البريد الإلكتروني</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التغذية الراجعة المباشرة</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المكالمات والاجتماعات</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فعالية بناء وتمكين علاقات</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خدمة ما بعد البيع</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cs typeface="+mn-cs"/>
                        </a:rPr>
                        <a:t>الأفراد</a:t>
                      </a:r>
                      <a:endParaRPr lang="en-US" sz="1200" b="1" dirty="0">
                        <a:effectLst/>
                        <a:latin typeface="Simplified Arabic" panose="02020603050405020304" pitchFamily="18" charset="-78"/>
                        <a:cs typeface="+mn-cs"/>
                      </a:endParaRPr>
                    </a:p>
                    <a:p>
                      <a:pPr marL="400050" marR="0" indent="-228600" algn="just" rtl="1">
                        <a:lnSpc>
                          <a:spcPct val="107000"/>
                        </a:lnSpc>
                        <a:spcBef>
                          <a:spcPts val="0"/>
                        </a:spcBef>
                        <a:spcAft>
                          <a:spcPts val="0"/>
                        </a:spcAft>
                      </a:pPr>
                      <a:r>
                        <a:rPr lang="ar-SA" sz="1200" dirty="0">
                          <a:effectLst/>
                          <a:latin typeface="Simplified Arabic" panose="02020603050405020304" pitchFamily="18" charset="-78"/>
                          <a:cs typeface="+mn-cs"/>
                        </a:rPr>
                        <a:t>التغذية الراجعة المباشرة</a:t>
                      </a:r>
                      <a:endParaRPr lang="en-US" sz="1200" dirty="0">
                        <a:effectLst/>
                        <a:latin typeface="Simplified Arabic" panose="02020603050405020304" pitchFamily="18" charset="-78"/>
                        <a:cs typeface="+mn-cs"/>
                      </a:endParaRPr>
                    </a:p>
                    <a:p>
                      <a:pPr marL="400050" marR="0" indent="-228600" algn="just" rtl="1">
                        <a:lnSpc>
                          <a:spcPct val="107000"/>
                        </a:lnSpc>
                        <a:spcBef>
                          <a:spcPts val="0"/>
                        </a:spcBef>
                        <a:spcAft>
                          <a:spcPts val="0"/>
                        </a:spcAft>
                      </a:pPr>
                      <a:r>
                        <a:rPr lang="ar-SA" sz="1200" dirty="0">
                          <a:effectLst/>
                          <a:latin typeface="Simplified Arabic" panose="02020603050405020304" pitchFamily="18" charset="-78"/>
                          <a:cs typeface="+mn-cs"/>
                        </a:rPr>
                        <a:t>خدمة ما بعد البيع</a:t>
                      </a:r>
                      <a:endParaRPr lang="en-US" sz="1200" dirty="0">
                        <a:effectLst/>
                        <a:latin typeface="Simplified Arabic" panose="02020603050405020304" pitchFamily="18" charset="-78"/>
                        <a:cs typeface="+mn-cs"/>
                      </a:endParaRPr>
                    </a:p>
                    <a:p>
                      <a:pPr marL="171450" marR="0" algn="r" rtl="1">
                        <a:lnSpc>
                          <a:spcPct val="107000"/>
                        </a:lnSpc>
                        <a:spcBef>
                          <a:spcPts val="0"/>
                        </a:spcBef>
                        <a:spcAft>
                          <a:spcPts val="0"/>
                        </a:spcAft>
                      </a:pPr>
                      <a:r>
                        <a:rPr lang="en-US" sz="1200" dirty="0">
                          <a:effectLst/>
                          <a:latin typeface="Simplified Arabic" panose="02020603050405020304" pitchFamily="18" charset="-78"/>
                          <a:cs typeface="+mn-cs"/>
                        </a:rPr>
                        <a:t> </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tc rowSpan="2">
                  <a:txBody>
                    <a:bodyPr/>
                    <a:lstStyle/>
                    <a:p>
                      <a:pPr marL="0" marR="0" algn="r">
                        <a:lnSpc>
                          <a:spcPct val="107000"/>
                        </a:lnSpc>
                        <a:spcBef>
                          <a:spcPts val="0"/>
                        </a:spcBef>
                        <a:spcAft>
                          <a:spcPts val="0"/>
                        </a:spcAft>
                      </a:pPr>
                      <a:r>
                        <a:rPr lang="ar-SA" sz="1200" b="1" dirty="0">
                          <a:effectLst/>
                          <a:latin typeface="Simplified Arabic" panose="02020603050405020304" pitchFamily="18" charset="-78"/>
                          <a:cs typeface="+mn-cs"/>
                        </a:rPr>
                        <a:t>القيم المقترحة</a:t>
                      </a:r>
                      <a:endParaRPr lang="en-US" sz="1200" b="1" dirty="0">
                        <a:effectLst/>
                        <a:latin typeface="Simplified Arabic" panose="02020603050405020304" pitchFamily="18" charset="-78"/>
                        <a:cs typeface="+mn-cs"/>
                      </a:endParaRPr>
                    </a:p>
                    <a:p>
                      <a:pPr marL="0" marR="0">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0" marR="0" algn="r" rtl="1">
                        <a:lnSpc>
                          <a:spcPct val="107000"/>
                        </a:lnSpc>
                        <a:spcBef>
                          <a:spcPts val="0"/>
                        </a:spcBef>
                        <a:spcAft>
                          <a:spcPts val="0"/>
                        </a:spcAft>
                      </a:pPr>
                      <a:r>
                        <a:rPr lang="ar-SA" sz="1200" b="1" dirty="0">
                          <a:effectLst/>
                          <a:latin typeface="Simplified Arabic" panose="02020603050405020304" pitchFamily="18" charset="-78"/>
                          <a:cs typeface="+mn-cs"/>
                        </a:rPr>
                        <a:t>منتجات الحرف اليدوية</a:t>
                      </a:r>
                      <a:endParaRPr lang="en-US" sz="1200" b="1" dirty="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cs typeface="+mn-cs"/>
                        </a:rPr>
                        <a:t>أفكار جديدة مع المحافظة على لمسة التراث </a:t>
                      </a:r>
                      <a:endParaRPr lang="ar-SA" sz="1200" dirty="0" smtClean="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smtClean="0">
                          <a:effectLst/>
                          <a:latin typeface="Simplified Arabic" panose="02020603050405020304" pitchFamily="18" charset="-78"/>
                          <a:cs typeface="+mn-cs"/>
                        </a:rPr>
                        <a:t>الجرأة </a:t>
                      </a:r>
                      <a:r>
                        <a:rPr lang="ar-SA" sz="1200" dirty="0">
                          <a:effectLst/>
                          <a:latin typeface="Simplified Arabic" panose="02020603050405020304" pitchFamily="18" charset="-78"/>
                          <a:cs typeface="+mn-cs"/>
                        </a:rPr>
                        <a:t>في الإبداع</a:t>
                      </a:r>
                      <a:endParaRPr lang="en-US" sz="1200" dirty="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cs typeface="+mn-cs"/>
                        </a:rPr>
                        <a:t>سعر مناسب</a:t>
                      </a:r>
                      <a:endParaRPr lang="en-US" sz="1200" dirty="0">
                        <a:effectLst/>
                        <a:latin typeface="Simplified Arabic" panose="02020603050405020304" pitchFamily="18" charset="-78"/>
                        <a:cs typeface="+mn-cs"/>
                      </a:endParaRPr>
                    </a:p>
                    <a:p>
                      <a:pPr marL="342900" marR="0" algn="r" rtl="1">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342900" marR="0" algn="r" rtl="1">
                        <a:lnSpc>
                          <a:spcPct val="107000"/>
                        </a:lnSpc>
                        <a:spcBef>
                          <a:spcPts val="0"/>
                        </a:spcBef>
                        <a:spcAft>
                          <a:spcPts val="0"/>
                        </a:spcAft>
                      </a:pPr>
                      <a:r>
                        <a:rPr lang="ar-SA" sz="1200" dirty="0">
                          <a:effectLst/>
                          <a:latin typeface="Simplified Arabic" panose="02020603050405020304" pitchFamily="18" charset="-78"/>
                          <a:cs typeface="+mn-cs"/>
                        </a:rPr>
                        <a:t> </a:t>
                      </a:r>
                      <a:endParaRPr lang="ar-SA" sz="1200" dirty="0" smtClean="0">
                        <a:effectLst/>
                        <a:latin typeface="Simplified Arabic" panose="02020603050405020304" pitchFamily="18" charset="-78"/>
                        <a:cs typeface="+mn-cs"/>
                      </a:endParaRPr>
                    </a:p>
                    <a:p>
                      <a:pPr marL="342900" marR="0" algn="r" rtl="1">
                        <a:lnSpc>
                          <a:spcPct val="107000"/>
                        </a:lnSpc>
                        <a:spcBef>
                          <a:spcPts val="0"/>
                        </a:spcBef>
                        <a:spcAft>
                          <a:spcPts val="0"/>
                        </a:spcAft>
                      </a:pPr>
                      <a:endParaRPr lang="en-US" sz="1200" dirty="0">
                        <a:effectLst/>
                        <a:latin typeface="Simplified Arabic" panose="02020603050405020304" pitchFamily="18" charset="-78"/>
                        <a:cs typeface="+mn-cs"/>
                      </a:endParaRPr>
                    </a:p>
                    <a:p>
                      <a:pPr marL="0" marR="0" algn="r" rtl="1">
                        <a:lnSpc>
                          <a:spcPct val="107000"/>
                        </a:lnSpc>
                        <a:spcBef>
                          <a:spcPts val="0"/>
                        </a:spcBef>
                        <a:spcAft>
                          <a:spcPts val="0"/>
                        </a:spcAft>
                      </a:pPr>
                      <a:r>
                        <a:rPr lang="ar-SA" sz="1200" b="1" dirty="0">
                          <a:effectLst/>
                          <a:latin typeface="Simplified Arabic" panose="02020603050405020304" pitchFamily="18" charset="-78"/>
                          <a:cs typeface="+mn-cs"/>
                        </a:rPr>
                        <a:t>المنتجات العضوية</a:t>
                      </a:r>
                      <a:endParaRPr lang="en-US" sz="1200" b="1" dirty="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cs typeface="+mn-cs"/>
                        </a:rPr>
                        <a:t>موارد محلية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cs typeface="+mn-cs"/>
                        </a:rPr>
                        <a:t>تغليف جذاب</a:t>
                      </a:r>
                      <a:endParaRPr lang="en-US" sz="1200" dirty="0">
                        <a:effectLst/>
                        <a:latin typeface="Simplified Arabic" panose="02020603050405020304" pitchFamily="18" charset="-78"/>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cs typeface="+mn-cs"/>
                        </a:rPr>
                        <a:t>حسن الذوق</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tc>
                  <a:txBody>
                    <a:bodyPr/>
                    <a:lstStyle/>
                    <a:p>
                      <a:pPr marL="0" marR="0" algn="r">
                        <a:lnSpc>
                          <a:spcPct val="107000"/>
                        </a:lnSpc>
                        <a:spcBef>
                          <a:spcPts val="0"/>
                        </a:spcBef>
                        <a:spcAft>
                          <a:spcPts val="0"/>
                        </a:spcAft>
                      </a:pPr>
                      <a:r>
                        <a:rPr lang="ar-SA" sz="1200" b="1" dirty="0">
                          <a:effectLst/>
                          <a:latin typeface="Simplified Arabic" panose="02020603050405020304" pitchFamily="18" charset="-78"/>
                          <a:cs typeface="+mn-cs"/>
                        </a:rPr>
                        <a:t>الأنشطة الرئيسية</a:t>
                      </a:r>
                      <a:endParaRPr lang="en-US" sz="1200" b="1" dirty="0">
                        <a:effectLst/>
                        <a:latin typeface="Simplified Arabic" panose="02020603050405020304" pitchFamily="18" charset="-78"/>
                        <a:cs typeface="+mn-cs"/>
                      </a:endParaRPr>
                    </a:p>
                    <a:p>
                      <a:pPr marL="0" marR="0">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تصميم المنتج</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العلامات التجارية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مراقبة الجودة للمنتجات العضوية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التعبئة والتغليف</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استخدام أدوات الترويج (العلاقات العامة، مبيعات الترويج ..... الخ)</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tc rowSpan="2">
                  <a:txBody>
                    <a:bodyPr/>
                    <a:lstStyle/>
                    <a:p>
                      <a:pPr marL="0" marR="0" algn="r">
                        <a:lnSpc>
                          <a:spcPct val="107000"/>
                        </a:lnSpc>
                        <a:spcBef>
                          <a:spcPts val="0"/>
                        </a:spcBef>
                        <a:spcAft>
                          <a:spcPts val="0"/>
                        </a:spcAft>
                      </a:pPr>
                      <a:r>
                        <a:rPr lang="ar-SA" sz="1200" b="1" dirty="0">
                          <a:effectLst/>
                          <a:latin typeface="Simplified Arabic" panose="02020603050405020304" pitchFamily="18" charset="-78"/>
                          <a:cs typeface="+mn-cs"/>
                        </a:rPr>
                        <a:t>الشركاء الرئيسين</a:t>
                      </a:r>
                      <a:endParaRPr lang="en-US" sz="1200" b="1" dirty="0">
                        <a:effectLst/>
                        <a:latin typeface="Simplified Arabic" panose="02020603050405020304" pitchFamily="18" charset="-78"/>
                        <a:cs typeface="+mn-cs"/>
                      </a:endParaRPr>
                    </a:p>
                    <a:p>
                      <a:pPr marL="0" marR="0" algn="r">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مصمم جرافيك</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صنّاع خشب الزيتون</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صنّاع التطريز</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صنّاع السيراميك</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الجمعيات النسائية المتخصصة في الأغذية العضوية والحرف اليدوية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المزارعون</a:t>
                      </a:r>
                      <a:endParaRPr lang="en-US" sz="1200" dirty="0">
                        <a:effectLst/>
                        <a:latin typeface="Simplified Arabic" panose="02020603050405020304" pitchFamily="18" charset="-78"/>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200" dirty="0">
                          <a:effectLst/>
                          <a:latin typeface="Simplified Arabic" panose="02020603050405020304" pitchFamily="18" charset="-78"/>
                          <a:cs typeface="+mn-cs"/>
                        </a:rPr>
                        <a:t>وكالة السياحة والسفر</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extLst>
                  <a:ext uri="{0D108BD9-81ED-4DB2-BD59-A6C34878D82A}">
                    <a16:rowId xmlns:a16="http://schemas.microsoft.com/office/drawing/2014/main" val="10000"/>
                  </a:ext>
                </a:extLst>
              </a:tr>
              <a:tr h="1869831">
                <a:tc vMerge="1">
                  <a:txBody>
                    <a:bodyPr/>
                    <a:lstStyle/>
                    <a:p>
                      <a:endParaRPr lang="en-US"/>
                    </a:p>
                  </a:txBody>
                  <a:tcPr/>
                </a:tc>
                <a:tc>
                  <a:txBody>
                    <a:bodyPr/>
                    <a:lstStyle/>
                    <a:p>
                      <a:pPr marL="0" marR="0" algn="r" rtl="1">
                        <a:lnSpc>
                          <a:spcPct val="107000"/>
                        </a:lnSpc>
                        <a:spcBef>
                          <a:spcPts val="0"/>
                        </a:spcBef>
                        <a:spcAft>
                          <a:spcPts val="0"/>
                        </a:spcAft>
                      </a:pPr>
                      <a:r>
                        <a:rPr lang="en-US" sz="1200" dirty="0">
                          <a:effectLst/>
                          <a:latin typeface="Simplified Arabic" panose="02020603050405020304" pitchFamily="18" charset="-78"/>
                          <a:cs typeface="+mn-cs"/>
                        </a:rPr>
                        <a:t> </a:t>
                      </a:r>
                      <a:r>
                        <a:rPr lang="ar-SA" sz="1200" dirty="0">
                          <a:effectLst/>
                          <a:latin typeface="Simplified Arabic" panose="02020603050405020304" pitchFamily="18" charset="-78"/>
                          <a:cs typeface="+mn-cs"/>
                        </a:rPr>
                        <a:t>قنوات الاتصال </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dirty="0">
                          <a:effectLst/>
                          <a:latin typeface="Simplified Arabic" panose="02020603050405020304" pitchFamily="18" charset="-78"/>
                          <a:cs typeface="+mn-cs"/>
                        </a:rPr>
                        <a:t>الشركات والمؤسسات</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البيع المباشر من خلال الزيارة الميدانية</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الموقع الإلكتروني</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المكالمات والاجتماعات</a:t>
                      </a:r>
                      <a:endParaRPr lang="en-US" sz="1200" dirty="0">
                        <a:effectLst/>
                        <a:latin typeface="Simplified Arabic" panose="02020603050405020304" pitchFamily="18" charset="-78"/>
                        <a:cs typeface="+mn-cs"/>
                      </a:endParaRPr>
                    </a:p>
                    <a:p>
                      <a:pPr marL="0" marR="0" algn="just" rtl="1">
                        <a:lnSpc>
                          <a:spcPct val="107000"/>
                        </a:lnSpc>
                        <a:spcBef>
                          <a:spcPts val="0"/>
                        </a:spcBef>
                        <a:spcAft>
                          <a:spcPts val="0"/>
                        </a:spcAft>
                      </a:pPr>
                      <a:r>
                        <a:rPr lang="ar-SA" sz="1200" dirty="0">
                          <a:effectLst/>
                          <a:latin typeface="Simplified Arabic" panose="02020603050405020304" pitchFamily="18" charset="-78"/>
                          <a:cs typeface="+mn-cs"/>
                        </a:rPr>
                        <a:t>الأفراد</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وسائل التواصل الاجتماعي</a:t>
                      </a:r>
                      <a:endParaRPr lang="en-US" sz="1200" dirty="0">
                        <a:effectLst/>
                        <a:latin typeface="Simplified Arabic" panose="02020603050405020304" pitchFamily="18" charset="-78"/>
                        <a:cs typeface="+mn-cs"/>
                      </a:endParaRPr>
                    </a:p>
                    <a:p>
                      <a:pPr marL="342900" marR="0" lvl="0" indent="-342900" algn="just" rtl="1">
                        <a:lnSpc>
                          <a:spcPct val="107000"/>
                        </a:lnSpc>
                        <a:spcBef>
                          <a:spcPts val="0"/>
                        </a:spcBef>
                        <a:spcAft>
                          <a:spcPts val="0"/>
                        </a:spcAft>
                        <a:buFont typeface="Symbol" panose="05050102010706020507" pitchFamily="18" charset="2"/>
                        <a:buChar char=""/>
                      </a:pPr>
                      <a:r>
                        <a:rPr lang="ar-SA" sz="1200" dirty="0">
                          <a:effectLst/>
                          <a:latin typeface="Simplified Arabic" panose="02020603050405020304" pitchFamily="18" charset="-78"/>
                          <a:cs typeface="+mn-cs"/>
                        </a:rPr>
                        <a:t>معرض (نقاط البيع</a:t>
                      </a:r>
                      <a:r>
                        <a:rPr lang="ar-SA" sz="1200" dirty="0" smtClean="0">
                          <a:effectLst/>
                          <a:latin typeface="Simplified Arabic" panose="02020603050405020304" pitchFamily="18" charset="-78"/>
                          <a:cs typeface="+mn-cs"/>
                        </a:rPr>
                        <a:t>)</a:t>
                      </a:r>
                      <a:endParaRPr lang="en-US" sz="1200" dirty="0">
                        <a:effectLst/>
                        <a:latin typeface="Simplified Arabic" panose="02020603050405020304" pitchFamily="18" charset="-78"/>
                        <a:ea typeface="Calibri" panose="020F0502020204030204" pitchFamily="34" charset="0"/>
                        <a:cs typeface="+mn-cs"/>
                      </a:endParaRPr>
                    </a:p>
                  </a:txBody>
                  <a:tcPr marL="56792" marR="56792" marT="0" marB="0"/>
                </a:tc>
                <a:tc vMerge="1">
                  <a:txBody>
                    <a:bodyPr/>
                    <a:lstStyle/>
                    <a:p>
                      <a:endParaRPr lang="en-US"/>
                    </a:p>
                  </a:txBody>
                  <a:tcPr/>
                </a:tc>
                <a:tc>
                  <a:txBody>
                    <a:bodyPr/>
                    <a:lstStyle/>
                    <a:p>
                      <a:pPr marL="0" marR="0" algn="r">
                        <a:lnSpc>
                          <a:spcPct val="107000"/>
                        </a:lnSpc>
                        <a:spcBef>
                          <a:spcPts val="0"/>
                        </a:spcBef>
                        <a:spcAft>
                          <a:spcPts val="0"/>
                        </a:spcAft>
                      </a:pPr>
                      <a:r>
                        <a:rPr lang="ar-SA" sz="1200" b="1" dirty="0">
                          <a:effectLst/>
                          <a:latin typeface="Simplified Arabic" panose="02020603050405020304" pitchFamily="18" charset="-78"/>
                          <a:cs typeface="+mn-cs"/>
                        </a:rPr>
                        <a:t>الموارد الرئيسية</a:t>
                      </a:r>
                      <a:endParaRPr lang="en-US" sz="1200" b="1" dirty="0">
                        <a:effectLst/>
                        <a:latin typeface="Simplified Arabic" panose="02020603050405020304" pitchFamily="18" charset="-78"/>
                        <a:cs typeface="+mn-cs"/>
                      </a:endParaRPr>
                    </a:p>
                    <a:p>
                      <a:pPr marL="0" marR="0">
                        <a:lnSpc>
                          <a:spcPct val="107000"/>
                        </a:lnSpc>
                        <a:spcBef>
                          <a:spcPts val="0"/>
                        </a:spcBef>
                        <a:spcAft>
                          <a:spcPts val="0"/>
                        </a:spcAft>
                      </a:pPr>
                      <a:r>
                        <a:rPr lang="ar-SA" sz="1200" dirty="0">
                          <a:effectLst/>
                          <a:latin typeface="Simplified Arabic" panose="02020603050405020304" pitchFamily="18" charset="-78"/>
                          <a:cs typeface="+mn-cs"/>
                        </a:rPr>
                        <a:t> </a:t>
                      </a:r>
                      <a:endParaRPr lang="en-US" sz="1200" dirty="0">
                        <a:effectLst/>
                        <a:latin typeface="Simplified Arabic" panose="02020603050405020304" pitchFamily="18" charset="-78"/>
                        <a:cs typeface="+mn-cs"/>
                      </a:endParaRPr>
                    </a:p>
                    <a:p>
                      <a:pPr marL="342900" marR="0" lvl="0" indent="-342900" algn="just" defTabSz="914400" rtl="1" eaLnBrk="1" latinLnBrk="0" hangingPunct="1">
                        <a:lnSpc>
                          <a:spcPct val="107000"/>
                        </a:lnSpc>
                        <a:spcBef>
                          <a:spcPts val="400"/>
                        </a:spcBef>
                        <a:spcAft>
                          <a:spcPts val="400"/>
                        </a:spcAft>
                        <a:buFont typeface="Symbol" panose="05050102010706020507" pitchFamily="18" charset="2"/>
                        <a:buChar char=""/>
                      </a:pPr>
                      <a:r>
                        <a:rPr lang="ar-SA" sz="1200" kern="1200" dirty="0">
                          <a:solidFill>
                            <a:schemeClr val="tx1"/>
                          </a:solidFill>
                          <a:effectLst/>
                          <a:latin typeface="Simplified Arabic" panose="02020603050405020304" pitchFamily="18" charset="-78"/>
                          <a:ea typeface="+mn-ea"/>
                          <a:cs typeface="+mn-cs"/>
                        </a:rPr>
                        <a:t>معرض (صالة عرض)</a:t>
                      </a:r>
                      <a:endParaRPr lang="en-US" sz="1200" kern="1200" dirty="0">
                        <a:solidFill>
                          <a:schemeClr val="tx1"/>
                        </a:solidFill>
                        <a:effectLst/>
                        <a:latin typeface="Simplified Arabic" panose="02020603050405020304" pitchFamily="18" charset="-78"/>
                        <a:ea typeface="+mn-ea"/>
                        <a:cs typeface="+mn-cs"/>
                      </a:endParaRPr>
                    </a:p>
                    <a:p>
                      <a:pPr marL="342900" marR="0" lvl="0" indent="-342900" algn="just" defTabSz="914400" rtl="1" eaLnBrk="1" latinLnBrk="0" hangingPunct="1">
                        <a:lnSpc>
                          <a:spcPct val="107000"/>
                        </a:lnSpc>
                        <a:spcBef>
                          <a:spcPts val="400"/>
                        </a:spcBef>
                        <a:spcAft>
                          <a:spcPts val="400"/>
                        </a:spcAft>
                        <a:buFont typeface="Symbol" panose="05050102010706020507" pitchFamily="18" charset="2"/>
                        <a:buChar char=""/>
                      </a:pPr>
                      <a:r>
                        <a:rPr lang="ar-SA" sz="1200" kern="1200" dirty="0">
                          <a:solidFill>
                            <a:schemeClr val="tx1"/>
                          </a:solidFill>
                          <a:effectLst/>
                          <a:latin typeface="Simplified Arabic" panose="02020603050405020304" pitchFamily="18" charset="-78"/>
                          <a:ea typeface="+mn-ea"/>
                          <a:cs typeface="+mn-cs"/>
                        </a:rPr>
                        <a:t>منجرة صغيرة</a:t>
                      </a:r>
                      <a:endParaRPr lang="en-US" sz="1200" kern="1200" dirty="0">
                        <a:solidFill>
                          <a:schemeClr val="tx1"/>
                        </a:solidFill>
                        <a:effectLst/>
                        <a:latin typeface="Simplified Arabic" panose="02020603050405020304" pitchFamily="18" charset="-78"/>
                        <a:ea typeface="+mn-ea"/>
                        <a:cs typeface="+mn-cs"/>
                      </a:endParaRPr>
                    </a:p>
                    <a:p>
                      <a:pPr marL="342900" marR="0" lvl="0" indent="-342900" algn="just" defTabSz="914400" rtl="1" eaLnBrk="1" latinLnBrk="0" hangingPunct="1">
                        <a:lnSpc>
                          <a:spcPct val="107000"/>
                        </a:lnSpc>
                        <a:spcBef>
                          <a:spcPts val="400"/>
                        </a:spcBef>
                        <a:spcAft>
                          <a:spcPts val="400"/>
                        </a:spcAft>
                        <a:buFont typeface="Symbol" panose="05050102010706020507" pitchFamily="18" charset="2"/>
                        <a:buChar char=""/>
                      </a:pPr>
                      <a:r>
                        <a:rPr lang="ar-SA" sz="1200" kern="1200" dirty="0">
                          <a:solidFill>
                            <a:schemeClr val="tx1"/>
                          </a:solidFill>
                          <a:effectLst/>
                          <a:latin typeface="Simplified Arabic" panose="02020603050405020304" pitchFamily="18" charset="-78"/>
                          <a:ea typeface="+mn-ea"/>
                          <a:cs typeface="+mn-cs"/>
                        </a:rPr>
                        <a:t>مكان مخصص للتعبئة والتغليف </a:t>
                      </a:r>
                      <a:endParaRPr lang="en-US" sz="1200" kern="1200" dirty="0">
                        <a:solidFill>
                          <a:schemeClr val="tx1"/>
                        </a:solidFill>
                        <a:effectLst/>
                        <a:latin typeface="Simplified Arabic" panose="02020603050405020304" pitchFamily="18" charset="-78"/>
                        <a:ea typeface="+mn-ea"/>
                        <a:cs typeface="+mn-cs"/>
                      </a:endParaRPr>
                    </a:p>
                    <a:p>
                      <a:pPr marL="342900" marR="0" lvl="0" indent="-342900" algn="just" defTabSz="914400" rtl="1" eaLnBrk="1" latinLnBrk="0" hangingPunct="1">
                        <a:lnSpc>
                          <a:spcPct val="107000"/>
                        </a:lnSpc>
                        <a:spcBef>
                          <a:spcPts val="400"/>
                        </a:spcBef>
                        <a:spcAft>
                          <a:spcPts val="400"/>
                        </a:spcAft>
                        <a:buFont typeface="Symbol" panose="05050102010706020507" pitchFamily="18" charset="2"/>
                        <a:buChar char=""/>
                      </a:pPr>
                      <a:r>
                        <a:rPr lang="ar-SA" sz="1200" kern="1200" dirty="0">
                          <a:solidFill>
                            <a:schemeClr val="tx1"/>
                          </a:solidFill>
                          <a:effectLst/>
                          <a:latin typeface="Simplified Arabic" panose="02020603050405020304" pitchFamily="18" charset="-78"/>
                          <a:ea typeface="+mn-ea"/>
                          <a:cs typeface="+mn-cs"/>
                        </a:rPr>
                        <a:t>الموظفون الجدد (المبيعات والتسويق والمصممين، وسلسلة الموردين)</a:t>
                      </a:r>
                      <a:endParaRPr lang="en-US" sz="1200" kern="1200" dirty="0">
                        <a:solidFill>
                          <a:schemeClr val="tx1"/>
                        </a:solidFill>
                        <a:effectLst/>
                        <a:latin typeface="Simplified Arabic" panose="02020603050405020304" pitchFamily="18" charset="-78"/>
                        <a:ea typeface="+mn-ea"/>
                        <a:cs typeface="+mn-cs"/>
                      </a:endParaRPr>
                    </a:p>
                  </a:txBody>
                  <a:tcPr marL="56792" marR="56792" marT="0" marB="0"/>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5"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JO" dirty="0" smtClean="0">
                <a:solidFill>
                  <a:schemeClr val="accent1"/>
                </a:solidFill>
                <a:latin typeface="Simplified Arabic" panose="02020603050405020304" pitchFamily="18" charset="-78"/>
              </a:rPr>
              <a:t>حالة دراسية 1</a:t>
            </a:r>
            <a:endParaRPr lang="en-US" dirty="0">
              <a:solidFill>
                <a:schemeClr val="accent1"/>
              </a:solidFill>
              <a:latin typeface="Simplified Arabic" panose="02020603050405020304" pitchFamily="18" charset="-78"/>
            </a:endParaRPr>
          </a:p>
        </p:txBody>
      </p:sp>
      <p:sp>
        <p:nvSpPr>
          <p:cNvPr id="2" name="TextBox 1"/>
          <p:cNvSpPr txBox="1"/>
          <p:nvPr/>
        </p:nvSpPr>
        <p:spPr>
          <a:xfrm>
            <a:off x="2227387" y="1054921"/>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قطاع المنتجات العضوية والحرف </a:t>
            </a:r>
            <a:r>
              <a:rPr lang="ar-SA" b="1" dirty="0" smtClean="0">
                <a:latin typeface="Simplified Arabic" panose="02020603050405020304" pitchFamily="18" charset="-78"/>
              </a:rPr>
              <a:t>اليدوية</a:t>
            </a:r>
            <a:r>
              <a:rPr lang="en-US" b="1" dirty="0">
                <a:latin typeface="Simplified Arabic" panose="02020603050405020304" pitchFamily="18" charset="-78"/>
              </a:rPr>
              <a:t>:</a:t>
            </a:r>
            <a:endParaRPr lang="ar-JO" b="1" dirty="0"/>
          </a:p>
        </p:txBody>
      </p:sp>
    </p:spTree>
    <p:extLst>
      <p:ext uri="{BB962C8B-B14F-4D97-AF65-F5344CB8AC3E}">
        <p14:creationId xmlns:p14="http://schemas.microsoft.com/office/powerpoint/2010/main" val="438352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63473932"/>
              </p:ext>
            </p:extLst>
          </p:nvPr>
        </p:nvGraphicFramePr>
        <p:xfrm>
          <a:off x="381000" y="1459523"/>
          <a:ext cx="8481646" cy="3400298"/>
        </p:xfrm>
        <a:graphic>
          <a:graphicData uri="http://schemas.openxmlformats.org/drawingml/2006/table">
            <a:tbl>
              <a:tblPr firstRow="1" firstCol="1" bandRow="1"/>
              <a:tblGrid>
                <a:gridCol w="4213684">
                  <a:extLst>
                    <a:ext uri="{9D8B030D-6E8A-4147-A177-3AD203B41FA5}">
                      <a16:colId xmlns:a16="http://schemas.microsoft.com/office/drawing/2014/main" val="20000"/>
                    </a:ext>
                  </a:extLst>
                </a:gridCol>
                <a:gridCol w="4267962">
                  <a:extLst>
                    <a:ext uri="{9D8B030D-6E8A-4147-A177-3AD203B41FA5}">
                      <a16:colId xmlns:a16="http://schemas.microsoft.com/office/drawing/2014/main" val="20001"/>
                    </a:ext>
                  </a:extLst>
                </a:gridCol>
              </a:tblGrid>
              <a:tr h="3376246">
                <a:tc>
                  <a:txBody>
                    <a:bodyPr/>
                    <a:lstStyle/>
                    <a:p>
                      <a:pPr marL="0" marR="0" algn="r">
                        <a:lnSpc>
                          <a:spcPct val="107000"/>
                        </a:lnSpc>
                        <a:spcBef>
                          <a:spcPts val="0"/>
                        </a:spcBef>
                        <a:spcAft>
                          <a:spcPts val="0"/>
                        </a:spcAft>
                      </a:pPr>
                      <a:r>
                        <a:rPr lang="en-US" sz="1200" b="1" dirty="0">
                          <a:effectLst/>
                          <a:latin typeface="Simplified Arabic" panose="02020603050405020304" pitchFamily="18" charset="-78"/>
                          <a:ea typeface="Calibri" panose="020F0502020204030204" pitchFamily="34" charset="0"/>
                          <a:cs typeface="+mn-cs"/>
                        </a:rPr>
                        <a:t> </a:t>
                      </a:r>
                      <a:r>
                        <a:rPr lang="ar-SA" sz="1200" b="1" dirty="0">
                          <a:effectLst/>
                          <a:latin typeface="Simplified Arabic" panose="02020603050405020304" pitchFamily="18" charset="-78"/>
                          <a:ea typeface="Calibri" panose="020F0502020204030204" pitchFamily="34" charset="0"/>
                          <a:cs typeface="+mn-cs"/>
                        </a:rPr>
                        <a:t>مصادر الدخل </a:t>
                      </a:r>
                      <a:endParaRPr lang="en-US" sz="1200" dirty="0">
                        <a:effectLst/>
                        <a:latin typeface="Simplified Arabic" panose="02020603050405020304" pitchFamily="18" charset="-78"/>
                        <a:ea typeface="Calibri" panose="020F0502020204030204" pitchFamily="34" charset="0"/>
                        <a:cs typeface="+mn-cs"/>
                      </a:endParaRPr>
                    </a:p>
                    <a:p>
                      <a:pPr marL="0" marR="0">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 </a:t>
                      </a:r>
                      <a:endParaRPr lang="en-US" sz="12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الشركات والمؤسسات</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المناقصات (الائتمان يمتد من شهر – شهرين)</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متوسط </a:t>
                      </a:r>
                      <a:r>
                        <a:rPr lang="ar-SA" sz="1200" dirty="0" smtClean="0">
                          <a:effectLst/>
                          <a:latin typeface="Simplified Arabic" panose="02020603050405020304" pitchFamily="18" charset="-78"/>
                          <a:ea typeface="Calibri" panose="020F0502020204030204" pitchFamily="34" charset="0"/>
                          <a:cs typeface="+mn-cs"/>
                        </a:rPr>
                        <a:t>الأسعار</a:t>
                      </a:r>
                    </a:p>
                    <a:p>
                      <a:pPr marL="0" marR="0" lvl="0" indent="0" algn="just" rtl="1">
                        <a:lnSpc>
                          <a:spcPct val="107000"/>
                        </a:lnSpc>
                        <a:spcBef>
                          <a:spcPts val="0"/>
                        </a:spcBef>
                        <a:spcAft>
                          <a:spcPts val="0"/>
                        </a:spcAft>
                        <a:buFont typeface="Symbol" panose="05050102010706020507" pitchFamily="18" charset="2"/>
                        <a:buNone/>
                      </a:pPr>
                      <a:endParaRPr lang="ar-SA" sz="1200" dirty="0" smtClean="0">
                        <a:effectLst/>
                        <a:latin typeface="Simplified Arabic" panose="02020603050405020304" pitchFamily="18" charset="-78"/>
                        <a:ea typeface="Calibri" panose="020F0502020204030204" pitchFamily="34" charset="0"/>
                        <a:cs typeface="+mn-cs"/>
                      </a:endParaRPr>
                    </a:p>
                    <a:p>
                      <a:pPr marL="0" marR="0" lvl="0" indent="0" algn="just" rtl="1">
                        <a:lnSpc>
                          <a:spcPct val="107000"/>
                        </a:lnSpc>
                        <a:spcBef>
                          <a:spcPts val="0"/>
                        </a:spcBef>
                        <a:spcAft>
                          <a:spcPts val="0"/>
                        </a:spcAft>
                        <a:buFont typeface="Symbol" panose="05050102010706020507" pitchFamily="18" charset="2"/>
                        <a:buNone/>
                      </a:pPr>
                      <a:endParaRPr lang="ar-SA" sz="1200" dirty="0" smtClean="0">
                        <a:effectLst/>
                        <a:latin typeface="Simplified Arabic" panose="02020603050405020304" pitchFamily="18" charset="-78"/>
                        <a:ea typeface="Calibri" panose="020F0502020204030204" pitchFamily="34" charset="0"/>
                        <a:cs typeface="+mn-cs"/>
                      </a:endParaRPr>
                    </a:p>
                    <a:p>
                      <a:pPr marL="0" marR="0" lvl="0" indent="0" algn="just" rtl="1">
                        <a:lnSpc>
                          <a:spcPct val="107000"/>
                        </a:lnSpc>
                        <a:spcBef>
                          <a:spcPts val="0"/>
                        </a:spcBef>
                        <a:spcAft>
                          <a:spcPts val="0"/>
                        </a:spcAft>
                        <a:buFont typeface="Symbol" panose="05050102010706020507" pitchFamily="18" charset="2"/>
                        <a:buNone/>
                      </a:pPr>
                      <a:endParaRPr lang="en-US" sz="12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الأفراد</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البيع بالجملة (الدفع نقداً، من خلال شيكات)</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البيع من خلال الإنترنت (نظير العملاء مبالغ نقدية مباشرة)</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البيع عن طريق نقاط البيع (معرض) – نقدي، بطاقة فيزا</a:t>
                      </a:r>
                      <a:endParaRPr lang="en-US" sz="1200" dirty="0">
                        <a:effectLst/>
                        <a:latin typeface="Simplified Arabic" panose="02020603050405020304" pitchFamily="18" charset="-78"/>
                        <a:ea typeface="Calibri" panose="020F0502020204030204" pitchFamily="34" charset="0"/>
                        <a:cs typeface="+mn-cs"/>
                      </a:endParaRP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هيكل التكلفة</a:t>
                      </a:r>
                      <a:endParaRPr lang="en-US" sz="1200" b="1"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en-US" sz="1200" b="1" dirty="0">
                          <a:effectLst/>
                          <a:latin typeface="Simplified Arabic" panose="02020603050405020304" pitchFamily="18" charset="-78"/>
                          <a:ea typeface="Calibri" panose="020F0502020204030204" pitchFamily="34" charset="0"/>
                          <a:cs typeface="+mn-cs"/>
                        </a:rPr>
                        <a:t> </a:t>
                      </a:r>
                      <a:endParaRPr lang="en-US" sz="12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تكاليف الإنتاج</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تكلفة العامل</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تكلفة المصمم</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الإيجار</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الرواتب</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المرافق (الهاتف، الإنترنت، الكهرباء </a:t>
                      </a:r>
                      <a:r>
                        <a:rPr lang="ar-SA" sz="1200" dirty="0" smtClean="0">
                          <a:effectLst/>
                          <a:latin typeface="Simplified Arabic" panose="02020603050405020304" pitchFamily="18" charset="-78"/>
                          <a:ea typeface="Calibri" panose="020F0502020204030204" pitchFamily="34" charset="0"/>
                          <a:cs typeface="+mn-cs"/>
                        </a:rPr>
                        <a:t>...)</a:t>
                      </a:r>
                    </a:p>
                    <a:p>
                      <a:pPr marL="0" marR="0" lvl="0" indent="0" algn="just" rtl="1">
                        <a:lnSpc>
                          <a:spcPct val="107000"/>
                        </a:lnSpc>
                        <a:spcBef>
                          <a:spcPts val="0"/>
                        </a:spcBef>
                        <a:spcAft>
                          <a:spcPts val="0"/>
                        </a:spcAft>
                        <a:buFont typeface="Symbol" panose="05050102010706020507" pitchFamily="18" charset="2"/>
                        <a:buNone/>
                      </a:pPr>
                      <a:endParaRPr lang="en-US" sz="12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تكلفة المواد </a:t>
                      </a:r>
                      <a:r>
                        <a:rPr lang="ar-SA" sz="1200" b="1" dirty="0" smtClean="0">
                          <a:effectLst/>
                          <a:latin typeface="Simplified Arabic" panose="02020603050405020304" pitchFamily="18" charset="-78"/>
                          <a:ea typeface="Calibri" panose="020F0502020204030204" pitchFamily="34" charset="0"/>
                          <a:cs typeface="+mn-cs"/>
                        </a:rPr>
                        <a:t>الخام</a:t>
                      </a:r>
                    </a:p>
                    <a:p>
                      <a:pPr marL="0" marR="0" algn="just" rtl="1">
                        <a:lnSpc>
                          <a:spcPct val="107000"/>
                        </a:lnSpc>
                        <a:spcBef>
                          <a:spcPts val="0"/>
                        </a:spcBef>
                        <a:spcAft>
                          <a:spcPts val="0"/>
                        </a:spcAft>
                      </a:pPr>
                      <a:endParaRPr lang="en-US" sz="12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pPr>
                      <a:r>
                        <a:rPr lang="ar-SA" sz="1200" b="1" dirty="0">
                          <a:effectLst/>
                          <a:latin typeface="Simplified Arabic" panose="02020603050405020304" pitchFamily="18" charset="-78"/>
                          <a:ea typeface="Calibri" panose="020F0502020204030204" pitchFamily="34" charset="0"/>
                          <a:cs typeface="+mn-cs"/>
                        </a:rPr>
                        <a:t>تكلفة الترويج</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الترويج من خلال وسائل التواصل الاجتماعي</a:t>
                      </a:r>
                      <a:endParaRPr lang="en-US" sz="12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400"/>
                        </a:spcBef>
                        <a:spcAft>
                          <a:spcPts val="400"/>
                        </a:spcAft>
                        <a:buFont typeface="Symbol" panose="05050102010706020507" pitchFamily="18" charset="2"/>
                        <a:buChar char=""/>
                      </a:pPr>
                      <a:r>
                        <a:rPr lang="ar-SA" sz="1200" dirty="0">
                          <a:effectLst/>
                          <a:latin typeface="Simplified Arabic" panose="02020603050405020304" pitchFamily="18" charset="-78"/>
                          <a:ea typeface="Calibri" panose="020F0502020204030204" pitchFamily="34" charset="0"/>
                          <a:cs typeface="+mn-cs"/>
                        </a:rPr>
                        <a:t>فعاليات خاصة</a:t>
                      </a:r>
                      <a:endParaRPr lang="en-US" sz="1200" dirty="0">
                        <a:effectLst/>
                        <a:latin typeface="Simplified Arabic" panose="02020603050405020304" pitchFamily="18" charset="-78"/>
                        <a:ea typeface="Calibri" panose="020F0502020204030204" pitchFamily="34" charset="0"/>
                        <a:cs typeface="+mn-cs"/>
                      </a:endParaRP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extBox 4"/>
          <p:cNvSpPr txBox="1"/>
          <p:nvPr/>
        </p:nvSpPr>
        <p:spPr>
          <a:xfrm>
            <a:off x="2227387" y="1054921"/>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قطاع المنتجات العضوية والحرف </a:t>
            </a:r>
            <a:r>
              <a:rPr lang="ar-SA" b="1" dirty="0" smtClean="0">
                <a:latin typeface="Simplified Arabic" panose="02020603050405020304" pitchFamily="18" charset="-78"/>
              </a:rPr>
              <a:t>اليدوية</a:t>
            </a:r>
            <a:r>
              <a:rPr lang="en-US" b="1" dirty="0">
                <a:latin typeface="Simplified Arabic" panose="02020603050405020304" pitchFamily="18" charset="-78"/>
              </a:rPr>
              <a:t>:</a:t>
            </a:r>
            <a:endParaRPr lang="ar-JO" b="1" dirty="0"/>
          </a:p>
        </p:txBody>
      </p:sp>
    </p:spTree>
    <p:extLst>
      <p:ext uri="{BB962C8B-B14F-4D97-AF65-F5344CB8AC3E}">
        <p14:creationId xmlns:p14="http://schemas.microsoft.com/office/powerpoint/2010/main" val="4060709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0576379"/>
              </p:ext>
            </p:extLst>
          </p:nvPr>
        </p:nvGraphicFramePr>
        <p:xfrm>
          <a:off x="92574" y="1325562"/>
          <a:ext cx="8850923" cy="5324182"/>
        </p:xfrm>
        <a:graphic>
          <a:graphicData uri="http://schemas.openxmlformats.org/drawingml/2006/table">
            <a:tbl>
              <a:tblPr/>
              <a:tblGrid>
                <a:gridCol w="2136531">
                  <a:extLst>
                    <a:ext uri="{9D8B030D-6E8A-4147-A177-3AD203B41FA5}">
                      <a16:colId xmlns:a16="http://schemas.microsoft.com/office/drawing/2014/main" val="20000"/>
                    </a:ext>
                  </a:extLst>
                </a:gridCol>
                <a:gridCol w="1661746">
                  <a:extLst>
                    <a:ext uri="{9D8B030D-6E8A-4147-A177-3AD203B41FA5}">
                      <a16:colId xmlns:a16="http://schemas.microsoft.com/office/drawing/2014/main" val="20001"/>
                    </a:ext>
                  </a:extLst>
                </a:gridCol>
                <a:gridCol w="593481">
                  <a:extLst>
                    <a:ext uri="{9D8B030D-6E8A-4147-A177-3AD203B41FA5}">
                      <a16:colId xmlns:a16="http://schemas.microsoft.com/office/drawing/2014/main" val="20002"/>
                    </a:ext>
                  </a:extLst>
                </a:gridCol>
                <a:gridCol w="116498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1465385">
                  <a:extLst>
                    <a:ext uri="{9D8B030D-6E8A-4147-A177-3AD203B41FA5}">
                      <a16:colId xmlns:a16="http://schemas.microsoft.com/office/drawing/2014/main" val="20005"/>
                    </a:ext>
                  </a:extLst>
                </a:gridCol>
              </a:tblGrid>
              <a:tr h="1969477">
                <a:tc row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الشركاء الرئيسين</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تصميم وإعداد المقاولين الذين يحتاجون إلى شريك مستشار</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الشركات الاستشارية الدولية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الشركات الهندسية المحلية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الاستعانة بمجموعة من المستشارين الخارجيين</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وكالة إعلانات لتصميم وتطوير الموقع الإلكتروني</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الأنشطة الرئيسية</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ar-SA" altLang="en-US"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خدمات استشارية هندسية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التدريب وبناء القدرات</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تقديم المساندة الفنية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تقييم الأثر البيئي</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العقود والمشتريات</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تقديم العطاءات وتقييمها</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إدارة ما قبل عملية الإنشاء</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إدارة المشاريع</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الإشراف على أعمال البناء</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grid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القيمة المقترحة</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خدمات ذات جودة عالية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حسابات وتصاميم آمنة وموثوق بها </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مراقبة وضمان الجودة </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متخصص في قطاع المياه</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فريق أساسي لديهم خبرة واسعة في قطاع إدارة المياه</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محلل هندسة القيمة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العلاقات مع الزبائن</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العلاقة الشخصية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الموقع الإلكتروني</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علاقة طويلة الأمد مدعومة بخدمات نوعية مخصصة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600"/>
                        </a:spcBef>
                        <a:spcAft>
                          <a:spcPts val="6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الاستجابة للبنود المرجعية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الشرائح المستهدفة</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800"/>
                        </a:spcBef>
                        <a:spcAft>
                          <a:spcPts val="8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مجتمع المانحين</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800"/>
                        </a:spcBef>
                        <a:spcAft>
                          <a:spcPts val="8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الوزارات </a:t>
                      </a:r>
                    </a:p>
                    <a:p>
                      <a:pPr marL="0" marR="0" lvl="0" indent="0" algn="justLow" defTabSz="914400" rtl="1" eaLnBrk="1" fontAlgn="base" latinLnBrk="0" hangingPunct="1">
                        <a:lnSpc>
                          <a:spcPct val="107000"/>
                        </a:lnSpc>
                        <a:spcBef>
                          <a:spcPts val="800"/>
                        </a:spcBef>
                        <a:spcAft>
                          <a:spcPts val="80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شركات القطاع الخاص</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قنوات الاتصال</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سمعة حسنة وخبرة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البنود المرجعية المنشورة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رضا الزبون</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الموقع الإلكتروني</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وسائل التواصل الاجتماعي</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فعالية بناء وتمكين العلاقات</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r h="1739412">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الموارد الرئيسية</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فريق وخبراء مؤهلين</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دليل إجراءات الجودة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برنامج موثوق به</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العلامة التجارية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ts val="300"/>
                        </a:spcBef>
                        <a:spcAft>
                          <a:spcPts val="30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المعرفة المهنية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1159120">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هيكل التكلفة</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r"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رسوم الخدمة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3">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120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المصادر الدخل</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الموارد البشرية - التوظيف (بدوام كامل أو جزئي) </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المرافق والإيجار</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رسوم التصنيف</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تكاليف التسويق</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اللوازم المكتبية والمواد الاستهلاكية</a:t>
                      </a:r>
                      <a:endParaRPr kumimoji="0" lang="en-US" altLang="en-US" sz="12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12958" marR="1295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bl>
          </a:graphicData>
        </a:graphic>
      </p:graphicFrame>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JO" dirty="0" smtClean="0">
                <a:solidFill>
                  <a:schemeClr val="accent1"/>
                </a:solidFill>
                <a:latin typeface="Simplified Arabic" panose="02020603050405020304" pitchFamily="18" charset="-78"/>
              </a:rPr>
              <a:t>حالة دراسية 2</a:t>
            </a:r>
            <a:endParaRPr lang="en-US" dirty="0">
              <a:solidFill>
                <a:schemeClr val="accent1"/>
              </a:solidFill>
              <a:latin typeface="Simplified Arabic" panose="02020603050405020304" pitchFamily="18" charset="-78"/>
            </a:endParaRPr>
          </a:p>
        </p:txBody>
      </p:sp>
      <p:sp>
        <p:nvSpPr>
          <p:cNvPr id="5" name="TextBox 4"/>
          <p:cNvSpPr txBox="1"/>
          <p:nvPr/>
        </p:nvSpPr>
        <p:spPr>
          <a:xfrm>
            <a:off x="2237897" y="1005576"/>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قطاع </a:t>
            </a:r>
            <a:r>
              <a:rPr lang="ar-JO" b="1" dirty="0" smtClean="0">
                <a:latin typeface="Simplified Arabic" panose="02020603050405020304" pitchFamily="18" charset="-78"/>
              </a:rPr>
              <a:t>الخدمات</a:t>
            </a:r>
            <a:r>
              <a:rPr lang="en-US" b="1" dirty="0" smtClean="0">
                <a:latin typeface="Simplified Arabic" panose="02020603050405020304" pitchFamily="18" charset="-78"/>
              </a:rPr>
              <a:t>:</a:t>
            </a:r>
            <a:endParaRPr lang="ar-JO" b="1" dirty="0"/>
          </a:p>
        </p:txBody>
      </p:sp>
    </p:spTree>
    <p:extLst>
      <p:ext uri="{BB962C8B-B14F-4D97-AF65-F5344CB8AC3E}">
        <p14:creationId xmlns:p14="http://schemas.microsoft.com/office/powerpoint/2010/main" val="803702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54032848"/>
              </p:ext>
            </p:extLst>
          </p:nvPr>
        </p:nvGraphicFramePr>
        <p:xfrm>
          <a:off x="152400" y="1374908"/>
          <a:ext cx="8850924" cy="5330692"/>
        </p:xfrm>
        <a:graphic>
          <a:graphicData uri="http://schemas.openxmlformats.org/drawingml/2006/table">
            <a:tbl>
              <a:tblPr/>
              <a:tblGrid>
                <a:gridCol w="1547446">
                  <a:extLst>
                    <a:ext uri="{9D8B030D-6E8A-4147-A177-3AD203B41FA5}">
                      <a16:colId xmlns:a16="http://schemas.microsoft.com/office/drawing/2014/main" val="20000"/>
                    </a:ext>
                  </a:extLst>
                </a:gridCol>
                <a:gridCol w="2250831">
                  <a:extLst>
                    <a:ext uri="{9D8B030D-6E8A-4147-A177-3AD203B41FA5}">
                      <a16:colId xmlns:a16="http://schemas.microsoft.com/office/drawing/2014/main" val="20001"/>
                    </a:ext>
                  </a:extLst>
                </a:gridCol>
                <a:gridCol w="1969477">
                  <a:extLst>
                    <a:ext uri="{9D8B030D-6E8A-4147-A177-3AD203B41FA5}">
                      <a16:colId xmlns:a16="http://schemas.microsoft.com/office/drawing/2014/main" val="20002"/>
                    </a:ext>
                  </a:extLst>
                </a:gridCol>
                <a:gridCol w="1617785">
                  <a:extLst>
                    <a:ext uri="{9D8B030D-6E8A-4147-A177-3AD203B41FA5}">
                      <a16:colId xmlns:a16="http://schemas.microsoft.com/office/drawing/2014/main" val="20003"/>
                    </a:ext>
                  </a:extLst>
                </a:gridCol>
                <a:gridCol w="1465385">
                  <a:extLst>
                    <a:ext uri="{9D8B030D-6E8A-4147-A177-3AD203B41FA5}">
                      <a16:colId xmlns:a16="http://schemas.microsoft.com/office/drawing/2014/main" val="20004"/>
                    </a:ext>
                  </a:extLst>
                </a:gridCol>
              </a:tblGrid>
              <a:tr h="3446707">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الشركاء الرئيسين</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المؤسسة التعليمية: مدارس، غرفة مدرسية، مخيمات صيفية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الامتياز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الشركاء الاستراتيجيين: شركات عالمية: شركات الإيرباص | سابك | عبد اللطيف آل جميل</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الموردين: الشركة المصنعة للألعاب تعليمية، مخازن الحاسوب، مخازن القرطاسية، وكالات الشحن، وكالات السفر، منصة وسائل الاعلام الاجتماعية بما في ذلك الفيسبوك وجوجل.</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None/>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الأنشطة الرئيسية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التدريب المستمر للمعلمين والتدريب العملي على تعلم الأنشطة الابتكارية، ورشة عمل مبتكرة للمدارس، ورشة عمل مخصصة للمسؤولية الاجتماعية للشركات الكبيرة مثل سابك، شركة أرامكو وشركة إيرباص، المسارات لمختلف الفئات العمرية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1: العمر 4-6</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2: العمر 6-9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3: العمر 10-15</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4: العمر 16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مساقات متعددة في كل مسار لضمان المحافظة على العملاء</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1: 4 دورات</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2: 4 دورات</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 3: 4 دورات</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المسار4 : 4 دورات</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في المجموع: 16 دورة للمحافظة على الزبائن من عمر 4 سنوات حتى التحاقهم بالجامعة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الأنشطة التعليمية المهنية لتتماشى مع المناهج الدراسية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محطة متنقلة لتقديم خدماتنا خارج مراكزنا في مناطق مختلفة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القيمة المقترحة</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الدورات الكاملة: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المهندس الصغير، مؤسسة تعليمية للأنشطة ما بعد المدرسة والأنشطة الصيفية من أجل الاستثمار في العقول الصغيرة، لغرس فيهم الشغف الهندسي من خلال التدريب العملي على الأنشطة التي تدعمها دورات مصممة خصيصا لتناسب تعليم مختلف الفئات العمرية مركزة على الروبوتات، والطاقة المتجددة، وصناعة الطيران والفضاء. نحن نسعى للوصول إلى المتعلمين النشطاء ليكون على استعداد لمواجهة تحديات الغد.</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الزيارات المدرسية:</a:t>
                      </a: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المهندس الصغير، مؤسسة تعليمية تتعاون مع المدارس والمخيمات الصيفية تعمل على تقديم التدريب العملي على أنشطة التعلم التي تركز على الروبوتات، والطاقة المتجددة، والطيران، والرحلات الفضائية، وذلك بهدف غرس الحماس في الطلاب وإطلاق العنان لكامل إمكانياتهم وإبداعاتهم، وتمكينهم من رؤية المجال الهندسي مجال رائد في المستقبل، من خلال المواهب المستقبلية.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ورشات عمل للشركات:</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مؤسسة تعليمية ذات شراكات استراتيجية في إطار المسؤولية الاجتماعية للشركات الكبيرة، تعمل على تحفيز عقول الشباب وخلق حماس نحو المجال الهندسي من خلال ورش عمل مخصصة مصممة خصيصاً لدعم الصناعات المختلفة بهدف إلهام الشباب بأحدث الابتكارات وتمكينهم من بناء مهارات ما قبل هندسة الروبوتات، والطاقة المستدامة، والطيران، وصناعة السيارات والصناعات الفضائية.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 </a:t>
                      </a: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العلاقات مع الزبائن</a:t>
                      </a:r>
                    </a:p>
                    <a:p>
                      <a:pPr marL="0" marR="0" lvl="0" indent="0" algn="r" defTabSz="914400" rtl="1" eaLnBrk="1" fontAlgn="base" latinLnBrk="0" hangingPunct="1">
                        <a:lnSpc>
                          <a:spcPct val="107000"/>
                        </a:lnSpc>
                        <a:spcBef>
                          <a:spcPct val="0"/>
                        </a:spcBef>
                        <a:spcAft>
                          <a:spcPct val="0"/>
                        </a:spcAft>
                        <a:buClrTx/>
                        <a:buSzTx/>
                        <a:buFontTx/>
                        <a:buNone/>
                        <a:tabLst/>
                      </a:pP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أجواء ودية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تنفيذ برمجيات إدارة العلاقات مع العملاء لتتبع الأداء</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إشعارات الرسائل القصيرة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وسم العملاء من خلال وسائل التواصل الاجتماعي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مسارات لجميع الفئات العمرية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الخدمة في الموقع وخارجه</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المنافسة السنوية المجانية للتحفيز</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r"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أسعار خاصة للعملاء الأوفياء</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الشرائح المستهدفة</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أولياء أمور المتعلمين الذين تتراوح أعمارهم بين 6-15 كزيارة أو مراكز</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المتعلمين الذين تتراوح أعمارهم من 16 فما فوق</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مديرو المدارس ومنسقو الأنشطة، ومعلمو مادة العلوم</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موظفي التسويق في الشركات المهتمة في خدمتنا ضمن أنشطة المسؤولية الاجتماعية للشركات </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83985">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الموارد الرئيسية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المدربين المؤهلين والمعتمدين</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المناهج الدراسية المحدثة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أنشطة وورشات عمل مبتكرة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تسليم في الوقت المحدد</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عروض مخصصة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ورش عمل العلامات التجارية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خدمة تدريب المدرب</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خدمات في الموقع وخارج الموقع</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قسم للبحث والتطوير من أجل الحفاظ على الاستدامة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mn-cs"/>
                        </a:rPr>
                        <a:t>فريق قوي وكبير</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Low" defTabSz="914400" rtl="1" eaLnBrk="1" fontAlgn="base" latinLnBrk="0" hangingPunct="1">
                        <a:lnSpc>
                          <a:spcPct val="107000"/>
                        </a:lnSpc>
                        <a:spcBef>
                          <a:spcPct val="0"/>
                        </a:spcBef>
                        <a:spcAft>
                          <a:spcPct val="0"/>
                        </a:spcAft>
                        <a:buClrTx/>
                        <a:buSzTx/>
                        <a:buFontTx/>
                        <a:buNone/>
                        <a:tabLst/>
                      </a:pPr>
                      <a:r>
                        <a:rPr kumimoji="0" lang="ar-SA" altLang="en-US" sz="950" b="1"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قنوات الاتصال</a:t>
                      </a:r>
                    </a:p>
                    <a:p>
                      <a:pPr marL="0" marR="0" lvl="0" indent="0" algn="justLow" defTabSz="914400" rtl="1" eaLnBrk="1" fontAlgn="base" latinLnBrk="0" hangingPunct="1">
                        <a:lnSpc>
                          <a:spcPct val="107000"/>
                        </a:lnSpc>
                        <a:spcBef>
                          <a:spcPct val="0"/>
                        </a:spcBef>
                        <a:spcAft>
                          <a:spcPct val="0"/>
                        </a:spcAft>
                        <a:buClrTx/>
                        <a:buSzTx/>
                        <a:buFontTx/>
                        <a:buNone/>
                        <a:tabLst/>
                      </a:pP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جلسات الاختبار الذاتية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الدورات الكاملة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زيارات مدرسية في مراكزنا</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زيارات مدرسية في الموقع</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ورشات عمل محلية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ورشات عمل إقليمية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فعاليات وأنشطة موسمية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نوادي مدرسية</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p>
                      <a:pPr marL="0" marR="0" lvl="0" indent="0" algn="justLow" defTabSz="914400" rtl="1" eaLnBrk="1" fontAlgn="base" latinLnBrk="0" hangingPunct="1">
                        <a:lnSpc>
                          <a:spcPct val="107000"/>
                        </a:lnSpc>
                        <a:spcBef>
                          <a:spcPct val="0"/>
                        </a:spcBef>
                        <a:spcAft>
                          <a:spcPct val="0"/>
                        </a:spcAft>
                        <a:buClrTx/>
                        <a:buSzTx/>
                        <a:buFont typeface="Symbol" panose="05050102010706020507" pitchFamily="18" charset="2"/>
                        <a:buChar char=""/>
                        <a:tabLst/>
                      </a:pPr>
                      <a:r>
                        <a:rPr kumimoji="0" lang="ar-SA"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rPr>
                        <a:t>حفلات أعياد الميلاد</a:t>
                      </a:r>
                      <a:endParaRPr kumimoji="0" lang="en-US" altLang="en-US" sz="95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mn-cs"/>
                      </a:endParaRPr>
                    </a:p>
                  </a:txBody>
                  <a:tcPr marL="46238" marR="4623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bl>
          </a:graphicData>
        </a:graphic>
      </p:graphicFrame>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JO" dirty="0" smtClean="0">
                <a:solidFill>
                  <a:schemeClr val="accent1"/>
                </a:solidFill>
                <a:latin typeface="Simplified Arabic" panose="02020603050405020304" pitchFamily="18" charset="-78"/>
              </a:rPr>
              <a:t>حالة دراسية 3</a:t>
            </a:r>
            <a:endParaRPr lang="en-US" dirty="0">
              <a:solidFill>
                <a:schemeClr val="accent1"/>
              </a:solidFill>
              <a:latin typeface="Simplified Arabic" panose="02020603050405020304" pitchFamily="18" charset="-78"/>
            </a:endParaRPr>
          </a:p>
        </p:txBody>
      </p:sp>
      <p:sp>
        <p:nvSpPr>
          <p:cNvPr id="5" name="TextBox 4"/>
          <p:cNvSpPr txBox="1"/>
          <p:nvPr/>
        </p:nvSpPr>
        <p:spPr>
          <a:xfrm>
            <a:off x="2237897" y="1005576"/>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قطاع </a:t>
            </a:r>
            <a:r>
              <a:rPr lang="ar-JO" b="1" dirty="0" smtClean="0">
                <a:latin typeface="Simplified Arabic" panose="02020603050405020304" pitchFamily="18" charset="-78"/>
              </a:rPr>
              <a:t>التعليم الهندسي</a:t>
            </a:r>
            <a:r>
              <a:rPr lang="en-US" b="1" dirty="0" smtClean="0">
                <a:latin typeface="Simplified Arabic" panose="02020603050405020304" pitchFamily="18" charset="-78"/>
              </a:rPr>
              <a:t>:</a:t>
            </a:r>
            <a:endParaRPr lang="ar-JO" b="1" dirty="0"/>
          </a:p>
        </p:txBody>
      </p:sp>
    </p:spTree>
    <p:extLst>
      <p:ext uri="{BB962C8B-B14F-4D97-AF65-F5344CB8AC3E}">
        <p14:creationId xmlns:p14="http://schemas.microsoft.com/office/powerpoint/2010/main" val="80483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7349945"/>
              </p:ext>
            </p:extLst>
          </p:nvPr>
        </p:nvGraphicFramePr>
        <p:xfrm>
          <a:off x="457200" y="1389185"/>
          <a:ext cx="8229600" cy="3008435"/>
        </p:xfrm>
        <a:graphic>
          <a:graphicData uri="http://schemas.openxmlformats.org/drawingml/2006/table">
            <a:tbl>
              <a:tblPr firstRow="1" firstCol="1" bandRow="1"/>
              <a:tblGrid>
                <a:gridCol w="4088467">
                  <a:extLst>
                    <a:ext uri="{9D8B030D-6E8A-4147-A177-3AD203B41FA5}">
                      <a16:colId xmlns:a16="http://schemas.microsoft.com/office/drawing/2014/main" val="20000"/>
                    </a:ext>
                  </a:extLst>
                </a:gridCol>
                <a:gridCol w="4141133">
                  <a:extLst>
                    <a:ext uri="{9D8B030D-6E8A-4147-A177-3AD203B41FA5}">
                      <a16:colId xmlns:a16="http://schemas.microsoft.com/office/drawing/2014/main" val="20001"/>
                    </a:ext>
                  </a:extLst>
                </a:gridCol>
              </a:tblGrid>
              <a:tr h="3008435">
                <a:tc>
                  <a:txBody>
                    <a:bodyPr/>
                    <a:lstStyle/>
                    <a:p>
                      <a:pPr marL="0" marR="0" algn="just" rtl="1">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هيكل </a:t>
                      </a:r>
                      <a:r>
                        <a:rPr lang="ar-SA" sz="1000" b="1" dirty="0" smtClean="0">
                          <a:effectLst/>
                          <a:latin typeface="Simplified Arabic" panose="02020603050405020304" pitchFamily="18" charset="-78"/>
                          <a:ea typeface="Calibri" panose="020F0502020204030204" pitchFamily="34" charset="0"/>
                          <a:cs typeface="+mn-cs"/>
                        </a:rPr>
                        <a:t>التكلفة</a:t>
                      </a:r>
                    </a:p>
                    <a:p>
                      <a:pPr marL="0" marR="0" algn="just" rtl="1">
                        <a:lnSpc>
                          <a:spcPct val="107000"/>
                        </a:lnSpc>
                        <a:spcBef>
                          <a:spcPts val="0"/>
                        </a:spcBef>
                        <a:spcAft>
                          <a:spcPts val="0"/>
                        </a:spcAft>
                      </a:pP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المستلزمات والأدوات اللازمة لتقديم الخدمة بنسبة 20٪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التسويق والعلامات التجارية (</a:t>
                      </a:r>
                      <a:r>
                        <a:rPr lang="ar-SA" sz="1000" dirty="0" err="1">
                          <a:effectLst/>
                          <a:latin typeface="Simplified Arabic" panose="02020603050405020304" pitchFamily="18" charset="-78"/>
                          <a:ea typeface="Calibri" panose="020F0502020204030204" pitchFamily="34" charset="0"/>
                          <a:cs typeface="+mn-cs"/>
                        </a:rPr>
                        <a:t>الفيسبوك</a:t>
                      </a:r>
                      <a:r>
                        <a:rPr lang="ar-SA" sz="1000" dirty="0">
                          <a:effectLst/>
                          <a:latin typeface="Simplified Arabic" panose="02020603050405020304" pitchFamily="18" charset="-78"/>
                          <a:ea typeface="Calibri" panose="020F0502020204030204" pitchFamily="34" charset="0"/>
                          <a:cs typeface="+mn-cs"/>
                        </a:rPr>
                        <a:t>، والرسائل القصيرة، البريد الإلكتروني) 15٪</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تقديم الخدمة (الموارد البشرية والرد على الاستفسارات الهاتفية) 30٪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أعمال البحث والتطوير وتكلفتها عالية جداً بسبب التغير في التكنولوجيا 10٪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الاستهلاك وتكلفتها عالية جداً بسبب التغير في التكنولوجيا 10٪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المواقع (الإيجار والصيانة) 10٪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tabLst>
                          <a:tab pos="176213" algn="l"/>
                        </a:tabLst>
                      </a:pPr>
                      <a:r>
                        <a:rPr lang="ar-SA" sz="1000" dirty="0">
                          <a:effectLst/>
                          <a:latin typeface="Simplified Arabic" panose="02020603050405020304" pitchFamily="18" charset="-78"/>
                          <a:ea typeface="Calibri" panose="020F0502020204030204" pitchFamily="34" charset="0"/>
                          <a:cs typeface="+mn-cs"/>
                        </a:rPr>
                        <a:t>تكلفة الامتياز 5٪</a:t>
                      </a:r>
                      <a:endParaRPr lang="en-US" sz="1000" dirty="0">
                        <a:effectLst/>
                        <a:latin typeface="Simplified Arabic" panose="02020603050405020304" pitchFamily="18" charset="-78"/>
                        <a:ea typeface="Calibri" panose="020F0502020204030204" pitchFamily="34" charset="0"/>
                        <a:cs typeface="+mn-cs"/>
                      </a:endParaRPr>
                    </a:p>
                    <a:p>
                      <a:pPr marL="0" marR="0" algn="just" rtl="1">
                        <a:lnSpc>
                          <a:spcPct val="107000"/>
                        </a:lnSpc>
                        <a:spcBef>
                          <a:spcPts val="0"/>
                        </a:spcBef>
                        <a:spcAft>
                          <a:spcPts val="0"/>
                        </a:spcAft>
                        <a:tabLst>
                          <a:tab pos="176213" algn="l"/>
                        </a:tabLst>
                      </a:pPr>
                      <a:r>
                        <a:rPr lang="en-US" sz="1000" dirty="0">
                          <a:effectLst/>
                          <a:latin typeface="Simplified Arabic" panose="02020603050405020304" pitchFamily="18" charset="-78"/>
                          <a:ea typeface="Calibri" panose="020F0502020204030204" pitchFamily="34" charset="0"/>
                          <a:cs typeface="+mn-cs"/>
                        </a:rPr>
                        <a:t> </a:t>
                      </a: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المصادر </a:t>
                      </a:r>
                      <a:r>
                        <a:rPr lang="ar-SA" sz="1000" b="1" dirty="0" smtClean="0">
                          <a:effectLst/>
                          <a:latin typeface="Simplified Arabic" panose="02020603050405020304" pitchFamily="18" charset="-78"/>
                          <a:ea typeface="Calibri" panose="020F0502020204030204" pitchFamily="34" charset="0"/>
                          <a:cs typeface="+mn-cs"/>
                        </a:rPr>
                        <a:t>الدخل</a:t>
                      </a:r>
                    </a:p>
                    <a:p>
                      <a:pPr marL="0" marR="0" algn="just" rtl="1">
                        <a:lnSpc>
                          <a:spcPct val="107000"/>
                        </a:lnSpc>
                        <a:spcBef>
                          <a:spcPts val="0"/>
                        </a:spcBef>
                        <a:spcAft>
                          <a:spcPts val="0"/>
                        </a:spcAft>
                      </a:pP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البيع المباشر (جلسات الاختبار الذاتية والدورات وأعياد الميلاد في مراكزنا) 10٪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مبيعات الزيارات المدرسية في مراكزنا أو في المدارس 20٪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مبيعات الدورات في المدارس من خلال النوادي المدرسية 20٪</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الفعاليات الموسمية بالتعاون مع المنظمات غير الحكومية 5٪</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 ورشة عمل إقليمية بالتعاون مع الشركات الكبرى مثل شركة إيرباص، سابك في المملكة العربية السعودية 38٪</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ورشة عمل محلية بالتعاون مع الشركات المحلية والجامعات 5٪</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رسوم الامتياز وحقوق الاختراع من الامتياز 2٪</a:t>
                      </a:r>
                      <a:endParaRPr lang="en-US" sz="1000" dirty="0">
                        <a:effectLst/>
                        <a:latin typeface="Simplified Arabic" panose="02020603050405020304" pitchFamily="18" charset="-78"/>
                        <a:ea typeface="Calibri" panose="020F0502020204030204" pitchFamily="34" charset="0"/>
                        <a:cs typeface="+mn-cs"/>
                      </a:endParaRP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extBox 4"/>
          <p:cNvSpPr txBox="1"/>
          <p:nvPr/>
        </p:nvSpPr>
        <p:spPr>
          <a:xfrm>
            <a:off x="2237897" y="1005576"/>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قطاع </a:t>
            </a:r>
            <a:r>
              <a:rPr lang="ar-JO" b="1" dirty="0" smtClean="0">
                <a:latin typeface="Simplified Arabic" panose="02020603050405020304" pitchFamily="18" charset="-78"/>
              </a:rPr>
              <a:t>التعليم الهندسي</a:t>
            </a:r>
            <a:r>
              <a:rPr lang="en-US" b="1" dirty="0" smtClean="0">
                <a:latin typeface="Simplified Arabic" panose="02020603050405020304" pitchFamily="18" charset="-78"/>
              </a:rPr>
              <a:t>:</a:t>
            </a:r>
            <a:endParaRPr lang="ar-JO" b="1" dirty="0"/>
          </a:p>
        </p:txBody>
      </p:sp>
    </p:spTree>
    <p:extLst>
      <p:ext uri="{BB962C8B-B14F-4D97-AF65-F5344CB8AC3E}">
        <p14:creationId xmlns:p14="http://schemas.microsoft.com/office/powerpoint/2010/main" val="38122937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7318835"/>
              </p:ext>
            </p:extLst>
          </p:nvPr>
        </p:nvGraphicFramePr>
        <p:xfrm>
          <a:off x="92574" y="1325562"/>
          <a:ext cx="8850923" cy="5151438"/>
        </p:xfrm>
        <a:graphic>
          <a:graphicData uri="http://schemas.openxmlformats.org/drawingml/2006/table">
            <a:tbl>
              <a:tblPr firstRow="1" firstCol="1" bandRow="1"/>
              <a:tblGrid>
                <a:gridCol w="1641704">
                  <a:extLst>
                    <a:ext uri="{9D8B030D-6E8A-4147-A177-3AD203B41FA5}">
                      <a16:colId xmlns:a16="http://schemas.microsoft.com/office/drawing/2014/main" val="20000"/>
                    </a:ext>
                  </a:extLst>
                </a:gridCol>
                <a:gridCol w="1855839">
                  <a:extLst>
                    <a:ext uri="{9D8B030D-6E8A-4147-A177-3AD203B41FA5}">
                      <a16:colId xmlns:a16="http://schemas.microsoft.com/office/drawing/2014/main" val="20001"/>
                    </a:ext>
                  </a:extLst>
                </a:gridCol>
                <a:gridCol w="1918520">
                  <a:extLst>
                    <a:ext uri="{9D8B030D-6E8A-4147-A177-3AD203B41FA5}">
                      <a16:colId xmlns:a16="http://schemas.microsoft.com/office/drawing/2014/main" val="20002"/>
                    </a:ext>
                  </a:extLst>
                </a:gridCol>
                <a:gridCol w="1899138">
                  <a:extLst>
                    <a:ext uri="{9D8B030D-6E8A-4147-A177-3AD203B41FA5}">
                      <a16:colId xmlns:a16="http://schemas.microsoft.com/office/drawing/2014/main" val="20003"/>
                    </a:ext>
                  </a:extLst>
                </a:gridCol>
                <a:gridCol w="1535722">
                  <a:extLst>
                    <a:ext uri="{9D8B030D-6E8A-4147-A177-3AD203B41FA5}">
                      <a16:colId xmlns:a16="http://schemas.microsoft.com/office/drawing/2014/main" val="20004"/>
                    </a:ext>
                  </a:extLst>
                </a:gridCol>
              </a:tblGrid>
              <a:tr h="2492632">
                <a:tc rowSpan="2">
                  <a:txBody>
                    <a:bodyPr/>
                    <a:lstStyle/>
                    <a:p>
                      <a:pPr marL="0" marR="0" algn="r">
                        <a:lnSpc>
                          <a:spcPct val="107000"/>
                        </a:lnSpc>
                        <a:spcBef>
                          <a:spcPts val="0"/>
                        </a:spcBef>
                        <a:spcAft>
                          <a:spcPts val="0"/>
                        </a:spcAft>
                      </a:pPr>
                      <a:r>
                        <a:rPr lang="ar-SA" sz="1000" b="1" dirty="0" smtClean="0">
                          <a:effectLst/>
                          <a:latin typeface="Simplified Arabic" panose="02020603050405020304" pitchFamily="18" charset="-78"/>
                          <a:cs typeface="+mn-cs"/>
                        </a:rPr>
                        <a:t>الشرائح المستهدفة</a:t>
                      </a:r>
                    </a:p>
                    <a:p>
                      <a:pPr marL="0" marR="0" algn="r">
                        <a:lnSpc>
                          <a:spcPct val="107000"/>
                        </a:lnSpc>
                        <a:spcBef>
                          <a:spcPts val="0"/>
                        </a:spcBef>
                        <a:spcAft>
                          <a:spcPts val="0"/>
                        </a:spcAft>
                      </a:pPr>
                      <a:endParaRPr lang="ar-SA" sz="1000" b="1" dirty="0" smtClean="0">
                        <a:effectLst/>
                        <a:latin typeface="Simplified Arabic" panose="02020603050405020304" pitchFamily="18" charset="-78"/>
                        <a:cs typeface="+mn-cs"/>
                      </a:endParaRPr>
                    </a:p>
                    <a:p>
                      <a:pPr marL="0" marR="0" algn="r">
                        <a:lnSpc>
                          <a:spcPct val="107000"/>
                        </a:lnSpc>
                        <a:spcBef>
                          <a:spcPts val="0"/>
                        </a:spcBef>
                        <a:spcAft>
                          <a:spcPts val="0"/>
                        </a:spcAft>
                      </a:pPr>
                      <a:r>
                        <a:rPr lang="en-US" sz="1000" dirty="0" smtClean="0">
                          <a:effectLst/>
                          <a:latin typeface="Simplified Arabic" panose="02020603050405020304" pitchFamily="18" charset="-78"/>
                          <a:cs typeface="+mn-cs"/>
                        </a:rPr>
                        <a:t> </a:t>
                      </a: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0" marR="0" algn="r" rtl="1">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في الترتيب من حيث الأهمية</a:t>
                      </a:r>
                      <a:r>
                        <a:rPr lang="en-US" sz="1000" b="1" dirty="0">
                          <a:effectLst/>
                          <a:latin typeface="Simplified Arabic" panose="02020603050405020304" pitchFamily="18" charset="-78"/>
                          <a:ea typeface="Calibri" panose="020F0502020204030204" pitchFamily="34" charset="0"/>
                          <a:cs typeface="+mn-cs"/>
                        </a:rPr>
                        <a:t>:</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الشركات المتعددة الجنسيات مع المدراء التنفيذيين الذين ينقلون إلى بنما</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الزبائن الأفراد الذين يتطلعون لشراء أو استئجار عقارات من بنما</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شركات الحديثة النشأة والتي تبحث عن المساعدة القانونية الكاملة بما في ذلك وثائق الهجرة والشركات والاحتياجات المصرفية</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الأسر الفردية التي انتقلت إلى بنما</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العلاقات مع الزبائن</a:t>
                      </a:r>
                      <a:endParaRPr lang="en-US" sz="1000" dirty="0">
                        <a:effectLst/>
                        <a:latin typeface="Simplified Arabic" panose="02020603050405020304" pitchFamily="18" charset="-78"/>
                        <a:ea typeface="Calibri" panose="020F0502020204030204" pitchFamily="34" charset="0"/>
                        <a:cs typeface="+mn-cs"/>
                      </a:endParaRPr>
                    </a:p>
                    <a:p>
                      <a:pPr marL="0" marR="0" algn="r" rtl="1">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علاقاتنا كلها قائمة على العلاقات الإنسانية</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نحافظ على إطلاع زبائننا على كل جديد من خلال منصات مواقع التواصل الاجتماعي</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تكون المعاملات من فرد لفرد من خلال الاجتماعات، الهاتف، والدعم عبر البريد الإلكتروني</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إرسال النشرات الإخبارية والتي توفر معلومات مفيدة عن السوق، والبنوك، وحلول نمط الحياة (الديكور، والشبكات، والصحة، والأحداث، وما إلى ذلك)</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القيم المقترحة</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لا يوجد إطار زمني لبرنامج إعادة التوطين الخاص بنا: نحن لا نضع سقفاً زمنيا لبرامج إعادة التوطين لدينا وبالتالي نعطي زبائننا الشعور بالراحة</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المساعدة الشخصية لجميع الخدمات التي نقدمها</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نحن نتعامل معظم الضغوطات في إعادة التوطين، حين نتعامل مع تلك الضغوطات من خلال الحركات الدولية بالتركيز على التفاصيل والبيروقراطية الحكومية</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المساعدة الكاملة في بيع أو شراء عقار من خلال دعم بالمفاوضات، ودفع الضرائب، ليغلق عند كاتب العدل، وقلم المحكمة كل ذلك ضمن شركتنا</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نحن سوف نقدم عرض فريد من نوعه حول دعم الحياة من خلال أسلوبنا المجتمعي الأولي للوافدين الجدد وأيضاً بنما</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سوف يتمكن المغتربين من التحقق عبر الإنترنت مباشرة من عملياتهم من خلال تزويدهم بإمكانية الوصول لعملياتهم بحرية عبر الإنترنت</a:t>
                      </a:r>
                      <a:endParaRPr lang="en-US" sz="1000" dirty="0">
                        <a:effectLst/>
                        <a:latin typeface="Simplified Arabic" panose="02020603050405020304" pitchFamily="18" charset="-78"/>
                        <a:ea typeface="Calibri" panose="020F0502020204030204" pitchFamily="34" charset="0"/>
                        <a:cs typeface="+mn-cs"/>
                      </a:endParaRPr>
                    </a:p>
                    <a:p>
                      <a:pPr marL="0" marR="0" algn="r" rtl="1">
                        <a:lnSpc>
                          <a:spcPct val="107000"/>
                        </a:lnSpc>
                        <a:spcBef>
                          <a:spcPts val="0"/>
                        </a:spcBef>
                        <a:spcAft>
                          <a:spcPts val="0"/>
                        </a:spcAft>
                      </a:pPr>
                      <a:r>
                        <a:rPr lang="en-US"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الأنشطة الرئيسية</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البحث عن عقارات من خلال وسطاء آخرين والبائعين المباشرين</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التسويق</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فعالية بناء وتمكين العلاقات</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إعداد الوثائق والأدلة العملية لتكون قادرة على توثيق كل من الخدمات التي نقدمها كمعيار</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تزويد كل عميل بمساعد شخصي أو حلقة اتصال لعملية إعادة توطينهم</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تزويد كل عميل بكلمة مرور للتحقق من عملية إعادة توطينهم (الخدمة الخاصة بكل عميل تقوده إلى أن يكون مسؤول عن التسجيل بالعملية)</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الشركاء الرئيسين</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600"/>
                        </a:spcBef>
                        <a:spcAft>
                          <a:spcPts val="60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وسطاء العقارات الأخرى</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قائمة الشركات المستثمرة في الإنترنت</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المطورون الجيدون والمتمرسون في بنما</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منصات مواقع التواصل الاجتماعي</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القنصليات من البلدان الأخرى</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الجمعيات المهنية</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صفحات الويب التي تعزز بنما كوجهة نقل</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المدارس العالمية التي تستقبل الأسر الوافدة</a:t>
                      </a:r>
                      <a:endParaRPr lang="en-US" sz="1000" dirty="0">
                        <a:effectLst/>
                        <a:latin typeface="Simplified Arabic" panose="02020603050405020304" pitchFamily="18" charset="-78"/>
                        <a:ea typeface="Calibri" panose="020F0502020204030204" pitchFamily="34" charset="0"/>
                        <a:cs typeface="+mn-cs"/>
                      </a:endParaRPr>
                    </a:p>
                    <a:p>
                      <a:pPr marL="236538" marR="0" lvl="0" indent="-236538"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جمعيات إعادة التوطين</a:t>
                      </a:r>
                      <a:endParaRPr lang="en-US" sz="1000" dirty="0">
                        <a:effectLst/>
                        <a:latin typeface="Simplified Arabic" panose="02020603050405020304" pitchFamily="18" charset="-78"/>
                        <a:ea typeface="Calibri" panose="020F0502020204030204" pitchFamily="34" charset="0"/>
                        <a:cs typeface="+mn-cs"/>
                      </a:endParaRPr>
                    </a:p>
                    <a:p>
                      <a:pPr marL="2295525" marR="0" algn="ctr" rtl="1">
                        <a:lnSpc>
                          <a:spcPct val="107000"/>
                        </a:lnSpc>
                        <a:spcBef>
                          <a:spcPts val="0"/>
                        </a:spcBef>
                        <a:spcAft>
                          <a:spcPts val="0"/>
                        </a:spcAft>
                      </a:pPr>
                      <a:r>
                        <a:rPr lang="en-US"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58806">
                <a:tc vMerge="1">
                  <a:txBody>
                    <a:bodyPr/>
                    <a:lstStyle/>
                    <a:p>
                      <a:endParaRPr lang="en-US"/>
                    </a:p>
                  </a:txBody>
                  <a:tcPr/>
                </a:tc>
                <a:tc>
                  <a:txBody>
                    <a:bodyPr/>
                    <a:lstStyle/>
                    <a:p>
                      <a:pPr marL="0" marR="0" algn="r">
                        <a:lnSpc>
                          <a:spcPct val="107000"/>
                        </a:lnSpc>
                        <a:spcBef>
                          <a:spcPts val="0"/>
                        </a:spcBef>
                        <a:spcAft>
                          <a:spcPts val="0"/>
                        </a:spcAft>
                      </a:pPr>
                      <a:r>
                        <a:rPr lang="en-US" sz="1000" b="1" dirty="0">
                          <a:effectLst/>
                          <a:latin typeface="Simplified Arabic" panose="02020603050405020304" pitchFamily="18" charset="-78"/>
                          <a:ea typeface="Calibri" panose="020F0502020204030204" pitchFamily="34" charset="0"/>
                          <a:cs typeface="+mn-cs"/>
                        </a:rPr>
                        <a:t> </a:t>
                      </a:r>
                      <a:r>
                        <a:rPr lang="ar-SA" sz="1000" b="1" dirty="0">
                          <a:effectLst/>
                          <a:latin typeface="Simplified Arabic" panose="02020603050405020304" pitchFamily="18" charset="-78"/>
                          <a:ea typeface="Calibri" panose="020F0502020204030204" pitchFamily="34" charset="0"/>
                          <a:cs typeface="+mn-cs"/>
                        </a:rPr>
                        <a:t>قنوات الاتصال</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التسوق عبر البريد الإلكتروني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قائمة الشركات المستثمرة في الإنترنت</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إعلانات الفيس بوك ووسائل الترويج</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الاجتماعات</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المشاركة في فعاليات بناء وتمكين العلاقات والمعارض والمؤتمرات الدولية</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إرسال معلومات محدثة عن خدماتنا، وفي الوقت المناسب</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الموارد الرئيسية</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الموارد البشرية والتي تعتبر الأكثر أهمية، حيث يتم الاعتماد على من لديهم اطلاع واسع، وحضور جيد، والأشخاص المتحمسين للعمل لدينا</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شبكات بناء العلاقات</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العلامة التجارية للشركة</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شراء أو توظيف إدارة علاقات العملاء لقاعدة بيانات العملاء حيث تكون متاحة لكافة الموظفين</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just"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شراء أو توظيف قاعدة بيانات ملكية لقاعدة السحابة وإدارة المشروع</a:t>
                      </a:r>
                      <a:endParaRPr lang="en-US" sz="1000" dirty="0">
                        <a:effectLst/>
                        <a:latin typeface="Simplified Arabic" panose="02020603050405020304" pitchFamily="18" charset="-78"/>
                        <a:ea typeface="Calibri" panose="020F0502020204030204" pitchFamily="34" charset="0"/>
                        <a:cs typeface="+mn-cs"/>
                      </a:endParaRPr>
                    </a:p>
                    <a:p>
                      <a:pPr marL="176213" marR="0" lvl="0" indent="-176213" algn="r" rtl="1">
                        <a:lnSpc>
                          <a:spcPct val="107000"/>
                        </a:lnSpc>
                        <a:spcBef>
                          <a:spcPts val="0"/>
                        </a:spcBef>
                        <a:spcAft>
                          <a:spcPts val="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إرسال رسائل البريد الآلي لأغراض التسويق (</a:t>
                      </a:r>
                      <a:r>
                        <a:rPr lang="en-US" sz="1000" dirty="0" err="1">
                          <a:effectLst/>
                          <a:latin typeface="Simplified Arabic" panose="02020603050405020304" pitchFamily="18" charset="-78"/>
                          <a:ea typeface="Calibri" panose="020F0502020204030204" pitchFamily="34" charset="0"/>
                          <a:cs typeface="+mn-cs"/>
                        </a:rPr>
                        <a:t>Mailchimp</a:t>
                      </a:r>
                      <a:r>
                        <a:rPr lang="en-US" sz="1000" dirty="0">
                          <a:effectLst/>
                          <a:latin typeface="Simplified Arabic" panose="02020603050405020304" pitchFamily="18" charset="-78"/>
                          <a:ea typeface="Calibri" panose="020F0502020204030204" pitchFamily="34" charset="0"/>
                          <a:cs typeface="+mn-cs"/>
                        </a:rPr>
                        <a:t> </a:t>
                      </a:r>
                      <a:r>
                        <a:rPr lang="ar-SA" sz="1000" dirty="0">
                          <a:effectLst/>
                          <a:latin typeface="Simplified Arabic" panose="02020603050405020304" pitchFamily="18" charset="-78"/>
                          <a:ea typeface="Calibri" panose="020F0502020204030204" pitchFamily="34" charset="0"/>
                          <a:cs typeface="+mn-cs"/>
                        </a:rPr>
                        <a:t>على سبيل المثال)</a:t>
                      </a:r>
                      <a:endParaRPr lang="en-US" sz="1000" dirty="0">
                        <a:effectLst/>
                        <a:latin typeface="Simplified Arabic" panose="02020603050405020304" pitchFamily="18" charset="-78"/>
                        <a:ea typeface="Calibri" panose="020F0502020204030204" pitchFamily="34" charset="0"/>
                        <a:cs typeface="+mn-cs"/>
                      </a:endParaRPr>
                    </a:p>
                  </a:txBody>
                  <a:tcPr marL="51678" marR="516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JO" dirty="0" smtClean="0">
                <a:solidFill>
                  <a:schemeClr val="accent1"/>
                </a:solidFill>
                <a:latin typeface="Simplified Arabic" panose="02020603050405020304" pitchFamily="18" charset="-78"/>
              </a:rPr>
              <a:t>حالة دراسية 4</a:t>
            </a:r>
            <a:endParaRPr lang="en-US" dirty="0">
              <a:solidFill>
                <a:schemeClr val="accent1"/>
              </a:solidFill>
              <a:latin typeface="Simplified Arabic" panose="02020603050405020304" pitchFamily="18" charset="-78"/>
            </a:endParaRPr>
          </a:p>
        </p:txBody>
      </p:sp>
      <p:sp>
        <p:nvSpPr>
          <p:cNvPr id="5" name="TextBox 4"/>
          <p:cNvSpPr txBox="1"/>
          <p:nvPr/>
        </p:nvSpPr>
        <p:spPr>
          <a:xfrm>
            <a:off x="2237897" y="1005576"/>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a:t>
            </a:r>
            <a:r>
              <a:rPr lang="ar-JO" b="1" dirty="0" smtClean="0">
                <a:latin typeface="Simplified Arabic" panose="02020603050405020304" pitchFamily="18" charset="-78"/>
              </a:rPr>
              <a:t>عقارات</a:t>
            </a:r>
            <a:r>
              <a:rPr lang="en-US" b="1" dirty="0" smtClean="0">
                <a:latin typeface="Simplified Arabic" panose="02020603050405020304" pitchFamily="18" charset="-78"/>
              </a:rPr>
              <a:t>:</a:t>
            </a:r>
            <a:endParaRPr lang="ar-JO" b="1" dirty="0"/>
          </a:p>
        </p:txBody>
      </p:sp>
    </p:spTree>
    <p:extLst>
      <p:ext uri="{BB962C8B-B14F-4D97-AF65-F5344CB8AC3E}">
        <p14:creationId xmlns:p14="http://schemas.microsoft.com/office/powerpoint/2010/main" val="252231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89626563"/>
              </p:ext>
            </p:extLst>
          </p:nvPr>
        </p:nvGraphicFramePr>
        <p:xfrm>
          <a:off x="457200" y="1500554"/>
          <a:ext cx="8229600" cy="3194538"/>
        </p:xfrm>
        <a:graphic>
          <a:graphicData uri="http://schemas.openxmlformats.org/drawingml/2006/table">
            <a:tbl>
              <a:tblPr firstRow="1" firstCol="1" bandRow="1"/>
              <a:tblGrid>
                <a:gridCol w="4088467">
                  <a:extLst>
                    <a:ext uri="{9D8B030D-6E8A-4147-A177-3AD203B41FA5}">
                      <a16:colId xmlns:a16="http://schemas.microsoft.com/office/drawing/2014/main" val="20000"/>
                    </a:ext>
                  </a:extLst>
                </a:gridCol>
                <a:gridCol w="4141133">
                  <a:extLst>
                    <a:ext uri="{9D8B030D-6E8A-4147-A177-3AD203B41FA5}">
                      <a16:colId xmlns:a16="http://schemas.microsoft.com/office/drawing/2014/main" val="20001"/>
                    </a:ext>
                  </a:extLst>
                </a:gridCol>
              </a:tblGrid>
              <a:tr h="3194538">
                <a:tc>
                  <a:txBody>
                    <a:bodyPr/>
                    <a:lstStyle/>
                    <a:p>
                      <a:pPr marL="0" marR="0" algn="r">
                        <a:lnSpc>
                          <a:spcPct val="107000"/>
                        </a:lnSpc>
                        <a:spcBef>
                          <a:spcPts val="0"/>
                        </a:spcBef>
                        <a:spcAft>
                          <a:spcPts val="0"/>
                        </a:spcAft>
                      </a:pPr>
                      <a:r>
                        <a:rPr lang="en-US" sz="1000" b="1" dirty="0">
                          <a:effectLst/>
                          <a:latin typeface="Simplified Arabic" panose="02020603050405020304" pitchFamily="18" charset="-78"/>
                          <a:ea typeface="Calibri" panose="020F0502020204030204" pitchFamily="34" charset="0"/>
                          <a:cs typeface="+mn-cs"/>
                        </a:rPr>
                        <a:t> </a:t>
                      </a:r>
                      <a:r>
                        <a:rPr lang="ar-SA" sz="1000" b="1" dirty="0">
                          <a:effectLst/>
                          <a:latin typeface="Simplified Arabic" panose="02020603050405020304" pitchFamily="18" charset="-78"/>
                          <a:ea typeface="Calibri" panose="020F0502020204030204" pitchFamily="34" charset="0"/>
                          <a:cs typeface="+mn-cs"/>
                        </a:rPr>
                        <a:t>مصادر الدخل </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المعاملات العقارية، بما في ذلك استئجار والبيع</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برامج إعادة التوطين</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الخدمات القانونية بما في ذلك وثائق الهجرة والشركات والتفاوض بشأن العقود</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خدمات المكاتب الافتراضية</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إدارة الممتلكات</a:t>
                      </a:r>
                      <a:endParaRPr lang="en-US" sz="1000" dirty="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a:effectLst/>
                          <a:latin typeface="Simplified Arabic" panose="02020603050405020304" pitchFamily="18" charset="-78"/>
                          <a:ea typeface="Calibri" panose="020F0502020204030204" pitchFamily="34" charset="0"/>
                          <a:cs typeface="+mn-cs"/>
                        </a:rPr>
                        <a:t>العمولات وتوقيع السندات من الشركات على العلامة الخاصة بأسلوبنا</a:t>
                      </a:r>
                      <a:endParaRPr lang="en-US" sz="1000" dirty="0">
                        <a:effectLst/>
                        <a:latin typeface="Simplified Arabic" panose="02020603050405020304" pitchFamily="18" charset="-78"/>
                        <a:ea typeface="Calibri" panose="020F0502020204030204" pitchFamily="34" charset="0"/>
                        <a:cs typeface="+mn-cs"/>
                      </a:endParaRP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هيكل التكلفة</a:t>
                      </a:r>
                      <a:endParaRPr lang="en-US" sz="1000" dirty="0">
                        <a:effectLst/>
                        <a:latin typeface="Simplified Arabic" panose="02020603050405020304" pitchFamily="18" charset="-78"/>
                        <a:ea typeface="Calibri" panose="020F0502020204030204" pitchFamily="34" charset="0"/>
                        <a:cs typeface="+mn-cs"/>
                      </a:endParaRPr>
                    </a:p>
                    <a:p>
                      <a:pPr marL="0" marR="0" algn="r">
                        <a:lnSpc>
                          <a:spcPct val="107000"/>
                        </a:lnSpc>
                        <a:spcBef>
                          <a:spcPts val="0"/>
                        </a:spcBef>
                        <a:spcAft>
                          <a:spcPts val="0"/>
                        </a:spcAft>
                      </a:pPr>
                      <a:r>
                        <a:rPr lang="ar-SA" sz="1000" b="1" dirty="0">
                          <a:effectLst/>
                          <a:latin typeface="Simplified Arabic" panose="02020603050405020304" pitchFamily="18" charset="-78"/>
                          <a:ea typeface="Calibri" panose="020F0502020204030204" pitchFamily="34" charset="0"/>
                          <a:cs typeface="+mn-cs"/>
                        </a:rPr>
                        <a:t> </a:t>
                      </a:r>
                      <a:endParaRPr lang="en-US" sz="1000" dirty="0">
                        <a:effectLst/>
                        <a:latin typeface="Simplified Arabic" panose="02020603050405020304" pitchFamily="18" charset="-78"/>
                        <a:ea typeface="Calibri" panose="020F0502020204030204" pitchFamily="34" charset="0"/>
                        <a:cs typeface="+mn-cs"/>
                      </a:endParaRPr>
                    </a:p>
                    <a:p>
                      <a:pPr marL="0" marR="0" algn="r" rtl="1">
                        <a:lnSpc>
                          <a:spcPct val="107000"/>
                        </a:lnSpc>
                        <a:spcBef>
                          <a:spcPts val="0"/>
                        </a:spcBef>
                        <a:spcAft>
                          <a:spcPts val="0"/>
                        </a:spcAft>
                      </a:pPr>
                      <a:r>
                        <a:rPr lang="ar-SA" sz="1000" b="1" dirty="0" smtClean="0">
                          <a:effectLst/>
                          <a:latin typeface="Simplified Arabic" panose="02020603050405020304" pitchFamily="18" charset="-78"/>
                          <a:ea typeface="Calibri" panose="020F0502020204030204" pitchFamily="34" charset="0"/>
                          <a:cs typeface="+mn-cs"/>
                        </a:rPr>
                        <a:t>من الأعلى إلى الأقل</a:t>
                      </a:r>
                    </a:p>
                    <a:p>
                      <a:pPr marL="342900" marR="0" lvl="0" indent="-342900" algn="just" rtl="1">
                        <a:lnSpc>
                          <a:spcPct val="107000"/>
                        </a:lnSpc>
                        <a:spcBef>
                          <a:spcPts val="600"/>
                        </a:spcBef>
                        <a:spcAft>
                          <a:spcPts val="600"/>
                        </a:spcAft>
                        <a:buFont typeface="Symbol" panose="05050102010706020507" pitchFamily="18" charset="2"/>
                        <a:buChar char=""/>
                      </a:pPr>
                      <a:r>
                        <a:rPr lang="ar-SA" sz="1000" dirty="0" smtClean="0">
                          <a:effectLst/>
                          <a:latin typeface="Simplified Arabic" panose="02020603050405020304" pitchFamily="18" charset="-78"/>
                          <a:ea typeface="Calibri" panose="020F0502020204030204" pitchFamily="34" charset="0"/>
                          <a:cs typeface="+mn-cs"/>
                        </a:rPr>
                        <a:t>الرواتب والأجور وعمولات الوسطاء الآخرين الذين يتم التعامل معهم</a:t>
                      </a:r>
                      <a:endParaRPr lang="en-US" sz="1000" dirty="0" smtClean="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smtClean="0">
                          <a:effectLst/>
                          <a:latin typeface="Simplified Arabic" panose="02020603050405020304" pitchFamily="18" charset="-78"/>
                          <a:ea typeface="Calibri" panose="020F0502020204030204" pitchFamily="34" charset="0"/>
                          <a:cs typeface="+mn-cs"/>
                        </a:rPr>
                        <a:t>رسوم استئجار المكتب</a:t>
                      </a:r>
                      <a:endParaRPr lang="en-US" sz="1000" dirty="0" smtClean="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smtClean="0">
                          <a:effectLst/>
                          <a:latin typeface="Simplified Arabic" panose="02020603050405020304" pitchFamily="18" charset="-78"/>
                          <a:ea typeface="Calibri" panose="020F0502020204030204" pitchFamily="34" charset="0"/>
                          <a:cs typeface="+mn-cs"/>
                        </a:rPr>
                        <a:t>المرافق: الكهرباء والإنترنت والهاتف</a:t>
                      </a:r>
                      <a:endParaRPr lang="en-US" sz="1000" dirty="0" smtClean="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smtClean="0">
                          <a:effectLst/>
                          <a:latin typeface="Simplified Arabic" panose="02020603050405020304" pitchFamily="18" charset="-78"/>
                          <a:ea typeface="Calibri" panose="020F0502020204030204" pitchFamily="34" charset="0"/>
                          <a:cs typeface="+mn-cs"/>
                        </a:rPr>
                        <a:t>تكلفة البضاعة المباعة: الفواتير فقط مقابل خدمات محددة، تشمل الطوابع والتسجيل ورسوم التوثيق (وهذا متغير)</a:t>
                      </a:r>
                      <a:endParaRPr lang="en-US" sz="1000" dirty="0" smtClean="0">
                        <a:effectLst/>
                        <a:latin typeface="Simplified Arabic" panose="02020603050405020304" pitchFamily="18" charset="-78"/>
                        <a:ea typeface="Calibri" panose="020F0502020204030204" pitchFamily="34" charset="0"/>
                        <a:cs typeface="+mn-cs"/>
                      </a:endParaRPr>
                    </a:p>
                    <a:p>
                      <a:pPr marL="342900" marR="0" lvl="0" indent="-342900" algn="just" rtl="1">
                        <a:lnSpc>
                          <a:spcPct val="107000"/>
                        </a:lnSpc>
                        <a:spcBef>
                          <a:spcPts val="600"/>
                        </a:spcBef>
                        <a:spcAft>
                          <a:spcPts val="600"/>
                        </a:spcAft>
                        <a:buFont typeface="Symbol" panose="05050102010706020507" pitchFamily="18" charset="2"/>
                        <a:buChar char=""/>
                      </a:pPr>
                      <a:r>
                        <a:rPr lang="ar-SA" sz="1000" dirty="0" smtClean="0">
                          <a:effectLst/>
                          <a:latin typeface="Simplified Arabic" panose="02020603050405020304" pitchFamily="18" charset="-78"/>
                          <a:ea typeface="Calibri" panose="020F0502020204030204" pitchFamily="34" charset="0"/>
                          <a:cs typeface="+mn-cs"/>
                        </a:rPr>
                        <a:t>تكاليف التسويق: إعلانات الإنترنت، وقوائم الانترنت، تكلفة قاعدة بيانات العملاء والممتلكات</a:t>
                      </a:r>
                      <a:endParaRPr lang="en-US" sz="1000" dirty="0">
                        <a:effectLst/>
                        <a:latin typeface="Simplified Arabic" panose="02020603050405020304" pitchFamily="18" charset="-78"/>
                        <a:ea typeface="Calibri" panose="020F0502020204030204" pitchFamily="34" charset="0"/>
                        <a:cs typeface="+mn-cs"/>
                      </a:endParaRPr>
                    </a:p>
                  </a:txBody>
                  <a:tcPr marL="59872" marR="59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extBox 4"/>
          <p:cNvSpPr txBox="1"/>
          <p:nvPr/>
        </p:nvSpPr>
        <p:spPr>
          <a:xfrm>
            <a:off x="2237897" y="1005576"/>
            <a:ext cx="6705600" cy="369332"/>
          </a:xfrm>
          <a:prstGeom prst="rect">
            <a:avLst/>
          </a:prstGeom>
          <a:noFill/>
        </p:spPr>
        <p:txBody>
          <a:bodyPr wrap="square" rtlCol="1">
            <a:spAutoFit/>
          </a:bodyPr>
          <a:lstStyle/>
          <a:p>
            <a:pPr algn="r" rtl="1"/>
            <a:r>
              <a:rPr lang="ar-SA" b="1" dirty="0">
                <a:latin typeface="Simplified Arabic" panose="02020603050405020304" pitchFamily="18" charset="-78"/>
              </a:rPr>
              <a:t>نموذج العمل التجاري – </a:t>
            </a:r>
            <a:r>
              <a:rPr lang="ar-JO" b="1" dirty="0" smtClean="0">
                <a:latin typeface="Simplified Arabic" panose="02020603050405020304" pitchFamily="18" charset="-78"/>
              </a:rPr>
              <a:t>عقارات</a:t>
            </a:r>
            <a:r>
              <a:rPr lang="en-US" b="1" dirty="0" smtClean="0">
                <a:latin typeface="Simplified Arabic" panose="02020603050405020304" pitchFamily="18" charset="-78"/>
              </a:rPr>
              <a:t>:</a:t>
            </a:r>
            <a:endParaRPr lang="ar-JO" b="1" dirty="0"/>
          </a:p>
        </p:txBody>
      </p:sp>
    </p:spTree>
    <p:extLst>
      <p:ext uri="{BB962C8B-B14F-4D97-AF65-F5344CB8AC3E}">
        <p14:creationId xmlns:p14="http://schemas.microsoft.com/office/powerpoint/2010/main" val="183906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572000" y="1219200"/>
            <a:ext cx="3124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8752" tIns="49374" rIns="98752" bIns="49374" rtlCol="0">
            <a:noAutofit/>
          </a:bodyPr>
          <a:lstStyle>
            <a:defPPr>
              <a:defRPr lang="en-US"/>
            </a:defPPr>
            <a:lvl1pPr marL="342900" indent="-342900" algn="r" defTabSz="987478" rtl="1" fontAlgn="base">
              <a:spcBef>
                <a:spcPct val="20000"/>
              </a:spcBef>
              <a:spcAft>
                <a:spcPct val="0"/>
              </a:spcAft>
              <a:buClr>
                <a:srgbClr val="02688D"/>
              </a:buClr>
              <a:buFont typeface="Wingdings" panose="05000000000000000000" pitchFamily="2" charset="2"/>
              <a:buChar char="§"/>
              <a:defRPr sz="2000">
                <a:latin typeface="Simplified Arabic" panose="02020603050405020304" pitchFamily="18" charset="-78"/>
              </a:defRPr>
            </a:lvl1pPr>
            <a:lvl2pPr marL="742950" lvl="1" indent="-285750" algn="r" rtl="1">
              <a:spcBef>
                <a:spcPct val="20000"/>
              </a:spcBef>
              <a:buClr>
                <a:srgbClr val="02688D"/>
              </a:buClr>
              <a:buFont typeface="Arial"/>
              <a:buChar char="•"/>
              <a:defRPr sz="2000">
                <a:latin typeface="Arial" panose="020B0604020202020204" pitchFamily="34" charset="0"/>
                <a:cs typeface="Arial" panose="020B0604020202020204" pitchFamily="34" charset="0"/>
              </a:defRPr>
            </a:lvl2pPr>
            <a:lvl3pPr marL="1143000" lvl="2" indent="-228600" algn="r" rtl="1">
              <a:spcBef>
                <a:spcPct val="20000"/>
              </a:spcBef>
              <a:buClr>
                <a:srgbClr val="02688D"/>
              </a:buClr>
              <a:buFont typeface="Arial"/>
              <a:buChar char="•"/>
              <a:defRPr>
                <a:latin typeface="Arial" panose="020B0604020202020204" pitchFamily="34" charset="0"/>
                <a:cs typeface="Arial" panose="020B0604020202020204" pitchFamily="34" charset="0"/>
              </a:defRPr>
            </a:lvl3pPr>
            <a:lvl4pPr marL="1600200" indent="-228600">
              <a:spcBef>
                <a:spcPct val="20000"/>
              </a:spcBef>
              <a:buClr>
                <a:srgbClr val="02688D"/>
              </a:buClr>
              <a:buFont typeface="Arial"/>
              <a:buChar char="•"/>
              <a:defRPr sz="1600">
                <a:latin typeface="Arial" panose="020B0604020202020204" pitchFamily="34" charset="0"/>
                <a:cs typeface="Arial" panose="020B0604020202020204" pitchFamily="34" charset="0"/>
              </a:defRPr>
            </a:lvl4pPr>
            <a:lvl5pPr marL="2057400" indent="-228600">
              <a:spcBef>
                <a:spcPct val="20000"/>
              </a:spcBef>
              <a:buClr>
                <a:srgbClr val="02688D"/>
              </a:buClr>
              <a:buFont typeface="Arial"/>
              <a:buChar char="•"/>
              <a:defRPr sz="1400" baseline="0">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Clr>
                <a:schemeClr val="accent1"/>
              </a:buClr>
              <a:buFont typeface="Arial" pitchFamily="34" charset="0"/>
              <a:buChar char="•"/>
              <a:defRPr sz="1400" baseline="0">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Clr>
                <a:schemeClr val="accent2"/>
              </a:buClr>
              <a:buFont typeface="Arial" pitchFamily="34" charset="0"/>
              <a:buChar char="•"/>
              <a:defRPr sz="1400">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Clr>
                <a:schemeClr val="accent3"/>
              </a:buClr>
              <a:buFont typeface="Arial" pitchFamily="34" charset="0"/>
              <a:buChar char="•"/>
              <a:defRPr sz="1400">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Clr>
                <a:schemeClr val="accent4"/>
              </a:buClr>
              <a:buFont typeface="Arial" pitchFamily="34" charset="0"/>
              <a:buChar char="•"/>
              <a:defRPr sz="1400">
                <a:latin typeface="Arial" panose="020B0604020202020204" pitchFamily="34" charset="0"/>
                <a:cs typeface="Arial" panose="020B0604020202020204" pitchFamily="34" charset="0"/>
              </a:defRPr>
            </a:lvl9pPr>
          </a:lstStyle>
          <a:p>
            <a:r>
              <a:rPr lang="ar-JO" sz="1500" b="1" i="1" u="sng" dirty="0"/>
              <a:t>لمحة عامة</a:t>
            </a:r>
            <a:endParaRPr lang="en-US" sz="1500" b="1" i="1" u="sng" dirty="0"/>
          </a:p>
          <a:p>
            <a:pPr marL="800100" lvl="1" indent="-342900">
              <a:buFont typeface="+mj-lt"/>
              <a:buAutoNum type="arabicParenR"/>
            </a:pPr>
            <a:r>
              <a:rPr lang="ar-JO" sz="1500" dirty="0"/>
              <a:t>رؤية ورسالة المشروع التجاري</a:t>
            </a:r>
            <a:endParaRPr lang="en-US" sz="1500" dirty="0"/>
          </a:p>
          <a:p>
            <a:pPr marL="800100" lvl="1" indent="-342900">
              <a:buFont typeface="+mj-lt"/>
              <a:buAutoNum type="arabicParenR"/>
            </a:pPr>
            <a:r>
              <a:rPr lang="ar-JO" sz="1500" dirty="0"/>
              <a:t>الأهداف</a:t>
            </a:r>
            <a:endParaRPr lang="en-US" sz="1500" dirty="0"/>
          </a:p>
          <a:p>
            <a:pPr marL="800100" lvl="1" indent="-342900">
              <a:buFont typeface="+mj-lt"/>
              <a:buAutoNum type="arabicParenR"/>
            </a:pPr>
            <a:r>
              <a:rPr lang="ar-JO" sz="1500" dirty="0"/>
              <a:t>المنتجات \ الخدمات</a:t>
            </a:r>
            <a:endParaRPr lang="en-US" sz="1500" dirty="0"/>
          </a:p>
          <a:p>
            <a:pPr marL="800100" lvl="1" indent="-342900">
              <a:buFont typeface="+mj-lt"/>
              <a:buAutoNum type="arabicParenR"/>
            </a:pPr>
            <a:r>
              <a:rPr lang="ar-JO" sz="1500" dirty="0"/>
              <a:t>الميزة التنافسية</a:t>
            </a:r>
            <a:endParaRPr lang="en-US" sz="1500" dirty="0"/>
          </a:p>
          <a:p>
            <a:pPr marL="800100" lvl="1" indent="-342900">
              <a:buFont typeface="+mj-lt"/>
              <a:buAutoNum type="arabicParenR"/>
            </a:pPr>
            <a:r>
              <a:rPr lang="ar-JO" sz="1500" dirty="0"/>
              <a:t>مفاتيح النجاح</a:t>
            </a:r>
            <a:endParaRPr lang="en-US" sz="1500" dirty="0"/>
          </a:p>
          <a:p>
            <a:pPr marL="800100" lvl="1" indent="-342900">
              <a:buFont typeface="+mj-lt"/>
              <a:buAutoNum type="arabicParenR"/>
            </a:pPr>
            <a:r>
              <a:rPr lang="ar-JO" sz="1500" dirty="0"/>
              <a:t>الملكية</a:t>
            </a:r>
            <a:endParaRPr lang="en-US" sz="1500" dirty="0"/>
          </a:p>
          <a:p>
            <a:pPr marL="800100" lvl="1" indent="-342900">
              <a:buFont typeface="+mj-lt"/>
              <a:buAutoNum type="arabicParenR"/>
            </a:pPr>
            <a:r>
              <a:rPr lang="ar-JO" sz="1500" dirty="0"/>
              <a:t>البنية القانونية (ترخيص وتسجيل)</a:t>
            </a:r>
            <a:endParaRPr lang="en-US" sz="1500" dirty="0"/>
          </a:p>
          <a:p>
            <a:pPr lvl="1"/>
            <a:endParaRPr lang="en-US" sz="1500" dirty="0">
              <a:latin typeface="Simplified Arabic" panose="02020603050405020304" pitchFamily="18" charset="-78"/>
              <a:cs typeface="+mn-cs"/>
            </a:endParaRPr>
          </a:p>
          <a:p>
            <a:r>
              <a:rPr lang="ar-JO" sz="1500" b="1" i="1" u="sng" dirty="0"/>
              <a:t>تحليل الفرصة</a:t>
            </a:r>
            <a:endParaRPr lang="en-US" sz="1500" b="1" i="1" u="sng" dirty="0"/>
          </a:p>
          <a:p>
            <a:pPr marL="800100" lvl="1" indent="-342900">
              <a:buFont typeface="+mj-lt"/>
              <a:buAutoNum type="arabicParenR"/>
            </a:pPr>
            <a:r>
              <a:rPr lang="ar-JO" sz="1500" dirty="0"/>
              <a:t>تحليل وضع السوق</a:t>
            </a:r>
            <a:endParaRPr lang="en-US" sz="1500" dirty="0"/>
          </a:p>
          <a:p>
            <a:pPr marL="800100" lvl="1" indent="-342900">
              <a:buFont typeface="+mj-lt"/>
              <a:buAutoNum type="arabicParenR"/>
            </a:pPr>
            <a:r>
              <a:rPr lang="ar-JO" sz="1500" dirty="0"/>
              <a:t>التحليل </a:t>
            </a:r>
            <a:r>
              <a:rPr lang="ar-JO" sz="1500" dirty="0" smtClean="0"/>
              <a:t>الداخلي</a:t>
            </a:r>
            <a:endParaRPr lang="en-US" sz="1500" dirty="0"/>
          </a:p>
          <a:p>
            <a:pPr marL="457200" lvl="1" indent="0">
              <a:buNone/>
            </a:pPr>
            <a:endParaRPr lang="en-US" sz="1500" dirty="0">
              <a:latin typeface="Simplified Arabic" panose="02020603050405020304" pitchFamily="18" charset="-78"/>
              <a:cs typeface="+mn-cs"/>
            </a:endParaRPr>
          </a:p>
          <a:p>
            <a:r>
              <a:rPr lang="ar-JO" sz="1500" b="1" i="1" u="sng" dirty="0"/>
              <a:t>إستراتيجية التسويق</a:t>
            </a:r>
            <a:endParaRPr lang="en-US" sz="1500" b="1" i="1" u="sng" dirty="0"/>
          </a:p>
          <a:p>
            <a:pPr marL="800100" lvl="1" indent="-342900">
              <a:buFont typeface="+mj-lt"/>
              <a:buAutoNum type="arabicParenR"/>
            </a:pPr>
            <a:r>
              <a:rPr lang="ar-JO" sz="1500" dirty="0"/>
              <a:t>تقسيم السوق</a:t>
            </a:r>
            <a:endParaRPr lang="en-US" sz="1500" dirty="0"/>
          </a:p>
          <a:p>
            <a:pPr marL="800100" lvl="1" indent="-342900">
              <a:buFont typeface="+mj-lt"/>
              <a:buAutoNum type="arabicParenR"/>
            </a:pPr>
            <a:r>
              <a:rPr lang="ar-JO" sz="1500" dirty="0"/>
              <a:t>السوق المستهدف</a:t>
            </a:r>
            <a:endParaRPr lang="en-US" sz="1500" dirty="0"/>
          </a:p>
          <a:p>
            <a:pPr marL="800100" lvl="1" indent="-342900">
              <a:buFont typeface="+mj-lt"/>
              <a:buAutoNum type="arabicParenR"/>
            </a:pPr>
            <a:r>
              <a:rPr lang="ar-JO" sz="1500" dirty="0"/>
              <a:t>التموضع في السوق</a:t>
            </a:r>
            <a:endParaRPr lang="en-US" sz="1500" dirty="0"/>
          </a:p>
          <a:p>
            <a:pPr marL="800100" lvl="1" indent="-342900">
              <a:buFont typeface="+mj-lt"/>
              <a:buAutoNum type="arabicParenR"/>
            </a:pPr>
            <a:r>
              <a:rPr lang="ar-JO" sz="1500" dirty="0"/>
              <a:t>المزيج التسويقي</a:t>
            </a:r>
            <a:endParaRPr lang="en-US" sz="1500" dirty="0"/>
          </a:p>
          <a:p>
            <a:endParaRPr lang="en-US" sz="1500" dirty="0"/>
          </a:p>
          <a:p>
            <a:endParaRPr lang="en-US" sz="1500" dirty="0"/>
          </a:p>
          <a:p>
            <a:pPr lvl="1"/>
            <a:endParaRPr lang="en-US" sz="1500" dirty="0"/>
          </a:p>
          <a:p>
            <a:pPr lvl="1"/>
            <a:endParaRPr lang="en-US" sz="1500" dirty="0"/>
          </a:p>
          <a:p>
            <a:pPr lvl="1"/>
            <a:endParaRPr lang="en-US" sz="1500" dirty="0"/>
          </a:p>
        </p:txBody>
      </p:sp>
      <p:sp>
        <p:nvSpPr>
          <p:cNvPr id="7" name="Rectangle 4"/>
          <p:cNvSpPr>
            <a:spLocks noChangeArrowheads="1"/>
          </p:cNvSpPr>
          <p:nvPr/>
        </p:nvSpPr>
        <p:spPr bwMode="auto">
          <a:xfrm>
            <a:off x="1135117" y="1219200"/>
            <a:ext cx="2743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8752" tIns="49374" rIns="98752" bIns="49374" rtlCol="0">
            <a:noAutofit/>
          </a:bodyPr>
          <a:lstStyle/>
          <a:p>
            <a:pPr marL="342900" indent="-342900" algn="r" defTabSz="987478" rtl="1" fontAlgn="base">
              <a:spcBef>
                <a:spcPct val="20000"/>
              </a:spcBef>
              <a:spcAft>
                <a:spcPct val="0"/>
              </a:spcAft>
              <a:buClr>
                <a:srgbClr val="02688D"/>
              </a:buClr>
              <a:buFont typeface="Wingdings" panose="05000000000000000000" pitchFamily="2" charset="2"/>
              <a:buChar char="§"/>
            </a:pPr>
            <a:r>
              <a:rPr lang="ar-JO" sz="1500" b="1" i="1" u="sng" dirty="0" smtClean="0">
                <a:latin typeface="Simplified Arabic" panose="02020603050405020304" pitchFamily="18" charset="-78"/>
              </a:rPr>
              <a:t>الإنتاج \ التشغيل</a:t>
            </a:r>
            <a:endParaRPr lang="en-US" sz="1500" b="1" i="1" u="sng" dirty="0">
              <a:latin typeface="Simplified Arabic" panose="02020603050405020304" pitchFamily="18" charset="-78"/>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الموقع </a:t>
            </a: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الموردون والتسهيلات التجارية</a:t>
            </a:r>
            <a:endParaRPr lang="en-US" sz="1500" dirty="0">
              <a:latin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القدرة الإنتاجية \ التشغيلية</a:t>
            </a:r>
            <a:endParaRPr lang="en-US" sz="1500" dirty="0">
              <a:latin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توفر المصادر</a:t>
            </a:r>
            <a:endParaRPr lang="en-US" sz="1500" dirty="0">
              <a:latin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خطة التنفيذ</a:t>
            </a:r>
          </a:p>
          <a:p>
            <a:pPr marL="800100" lvl="1" indent="-342900" algn="r" rtl="1">
              <a:spcBef>
                <a:spcPct val="20000"/>
              </a:spcBef>
              <a:buClr>
                <a:srgbClr val="02688D"/>
              </a:buClr>
              <a:buFont typeface="+mj-lt"/>
              <a:buAutoNum type="arabicParenR"/>
            </a:pPr>
            <a:r>
              <a:rPr lang="ar-JO" sz="1500" dirty="0">
                <a:latin typeface="Arial" panose="020B0604020202020204" pitchFamily="34" charset="0"/>
              </a:rPr>
              <a:t>دورة الإنتاج \ التشغيل</a:t>
            </a:r>
            <a:endParaRPr lang="en-US" sz="1500" dirty="0">
              <a:latin typeface="Arial" panose="020B0604020202020204" pitchFamily="34" charset="0"/>
            </a:endParaRPr>
          </a:p>
          <a:p>
            <a:pPr marL="742950" lvl="1" indent="-285750" algn="r" rtl="1">
              <a:spcBef>
                <a:spcPct val="20000"/>
              </a:spcBef>
              <a:buClr>
                <a:srgbClr val="02688D"/>
              </a:buClr>
              <a:buFont typeface="Arial"/>
              <a:buChar char="•"/>
            </a:pPr>
            <a:endParaRPr lang="en-US" sz="1500" dirty="0">
              <a:latin typeface="Arial" panose="020B0604020202020204" pitchFamily="34" charset="0"/>
              <a:cs typeface="Arial" panose="020B0604020202020204" pitchFamily="34" charset="0"/>
            </a:endParaRPr>
          </a:p>
          <a:p>
            <a:pPr marL="342900" indent="-342900" algn="r" defTabSz="987478" rtl="1" fontAlgn="base">
              <a:spcBef>
                <a:spcPct val="20000"/>
              </a:spcBef>
              <a:spcAft>
                <a:spcPct val="0"/>
              </a:spcAft>
              <a:buClr>
                <a:srgbClr val="02688D"/>
              </a:buClr>
              <a:buFont typeface="Wingdings" panose="05000000000000000000" pitchFamily="2" charset="2"/>
              <a:buChar char="§"/>
            </a:pPr>
            <a:r>
              <a:rPr lang="ar-JO" sz="1500" b="1" i="1" u="sng" dirty="0">
                <a:latin typeface="Simplified Arabic" panose="02020603050405020304" pitchFamily="18" charset="-78"/>
              </a:rPr>
              <a:t>الإدارة والموظفون</a:t>
            </a:r>
            <a:endParaRPr lang="en-US" sz="1500" b="1" i="1" u="sng" dirty="0">
              <a:latin typeface="Simplified Arabic" panose="02020603050405020304" pitchFamily="18" charset="-78"/>
            </a:endParaRPr>
          </a:p>
          <a:p>
            <a:pPr algn="r" defTabSz="987478" rtl="1" fontAlgn="base">
              <a:spcBef>
                <a:spcPct val="20000"/>
              </a:spcBef>
              <a:spcAft>
                <a:spcPct val="0"/>
              </a:spcAft>
              <a:buClr>
                <a:srgbClr val="02688D"/>
              </a:buClr>
            </a:pPr>
            <a:endParaRPr lang="en-US" sz="1500" dirty="0" smtClean="0">
              <a:latin typeface="Simplified Arabic" panose="02020603050405020304" pitchFamily="18" charset="-78"/>
            </a:endParaRPr>
          </a:p>
          <a:p>
            <a:pPr algn="r" defTabSz="987478" rtl="1" fontAlgn="base">
              <a:spcBef>
                <a:spcPct val="20000"/>
              </a:spcBef>
              <a:spcAft>
                <a:spcPct val="0"/>
              </a:spcAft>
              <a:buClr>
                <a:srgbClr val="02688D"/>
              </a:buClr>
            </a:pPr>
            <a:endParaRPr lang="en-US" sz="1500" dirty="0">
              <a:latin typeface="Simplified Arabic" panose="02020603050405020304" pitchFamily="18" charset="-78"/>
            </a:endParaRPr>
          </a:p>
          <a:p>
            <a:pPr marL="342900" indent="-342900" algn="r" defTabSz="987478" rtl="1" fontAlgn="base">
              <a:spcBef>
                <a:spcPct val="20000"/>
              </a:spcBef>
              <a:spcAft>
                <a:spcPct val="0"/>
              </a:spcAft>
              <a:buClr>
                <a:srgbClr val="02688D"/>
              </a:buClr>
              <a:buFont typeface="Wingdings" panose="05000000000000000000" pitchFamily="2" charset="2"/>
              <a:buChar char="§"/>
            </a:pPr>
            <a:r>
              <a:rPr lang="ar-JO" sz="1500" b="1" i="1" u="sng" dirty="0" smtClean="0">
                <a:latin typeface="Simplified Arabic" panose="02020603050405020304" pitchFamily="18" charset="-78"/>
              </a:rPr>
              <a:t>المالية</a:t>
            </a:r>
            <a:endParaRPr lang="en-US" sz="1500" b="1" i="1" u="sng" dirty="0">
              <a:latin typeface="Simplified Arabic" panose="02020603050405020304" pitchFamily="18" charset="-78"/>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الخطة المالية</a:t>
            </a:r>
            <a:endParaRPr lang="en-US" sz="1500" dirty="0">
              <a:latin typeface="Arial" panose="020B0604020202020204" pitchFamily="34" charset="0"/>
              <a:cs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الفرضيات الرئيسية</a:t>
            </a:r>
            <a:endParaRPr lang="en-US" sz="1500" dirty="0">
              <a:latin typeface="Arial" panose="020B0604020202020204" pitchFamily="34" charset="0"/>
              <a:cs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قائمة الدخل المتوقعة</a:t>
            </a:r>
            <a:endParaRPr lang="en-US" sz="1500" dirty="0">
              <a:latin typeface="Arial" panose="020B0604020202020204" pitchFamily="34" charset="0"/>
              <a:cs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التدفقات النقدية المتوقعة</a:t>
            </a:r>
            <a:endParaRPr lang="en-US" sz="1500" dirty="0">
              <a:latin typeface="Arial" panose="020B0604020202020204" pitchFamily="34" charset="0"/>
              <a:cs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الميزانية العمومية المتوقعة</a:t>
            </a:r>
            <a:endParaRPr lang="en-US" sz="1500" dirty="0">
              <a:latin typeface="Arial" panose="020B0604020202020204" pitchFamily="34" charset="0"/>
              <a:cs typeface="Arial" panose="020B0604020202020204" pitchFamily="34" charset="0"/>
            </a:endParaRPr>
          </a:p>
          <a:p>
            <a:pPr marL="800100" lvl="1" indent="-342900" algn="r" rtl="1">
              <a:spcBef>
                <a:spcPct val="20000"/>
              </a:spcBef>
              <a:buClr>
                <a:srgbClr val="02688D"/>
              </a:buClr>
              <a:buFont typeface="+mj-lt"/>
              <a:buAutoNum type="arabicParenR"/>
            </a:pPr>
            <a:r>
              <a:rPr lang="ar-JO" sz="1500" dirty="0">
                <a:latin typeface="Arial" panose="020B0604020202020204" pitchFamily="34" charset="0"/>
                <a:cs typeface="Arial" panose="020B0604020202020204" pitchFamily="34" charset="0"/>
              </a:rPr>
              <a:t>تحليل النسب</a:t>
            </a:r>
            <a:endParaRPr lang="en-US" sz="1500" dirty="0">
              <a:latin typeface="Arial" panose="020B0604020202020204" pitchFamily="34" charset="0"/>
              <a:cs typeface="Arial" panose="020B0604020202020204" pitchFamily="34" charset="0"/>
            </a:endParaRPr>
          </a:p>
          <a:p>
            <a:pPr marL="742950" lvl="1" indent="-285750" algn="r" rtl="1">
              <a:spcBef>
                <a:spcPct val="20000"/>
              </a:spcBef>
              <a:buClr>
                <a:srgbClr val="02688D"/>
              </a:buClr>
              <a:buFont typeface="Arial"/>
              <a:buChar char="•"/>
            </a:pPr>
            <a:endParaRPr lang="en-US" sz="1500" dirty="0">
              <a:latin typeface="Arial" panose="020B0604020202020204" pitchFamily="34" charset="0"/>
              <a:cs typeface="Arial" panose="020B0604020202020204" pitchFamily="34" charset="0"/>
            </a:endParaRPr>
          </a:p>
          <a:p>
            <a:pPr marL="342900" indent="-342900" algn="r" defTabSz="987478" rtl="1" fontAlgn="base">
              <a:spcBef>
                <a:spcPct val="20000"/>
              </a:spcBef>
              <a:spcAft>
                <a:spcPct val="0"/>
              </a:spcAft>
              <a:buClr>
                <a:srgbClr val="02688D"/>
              </a:buClr>
              <a:buFont typeface="Wingdings" panose="05000000000000000000" pitchFamily="2" charset="2"/>
              <a:buChar char="§"/>
            </a:pPr>
            <a:endParaRPr lang="en-US" sz="1500" dirty="0">
              <a:latin typeface="Simplified Arabic" panose="02020603050405020304" pitchFamily="18" charset="-78"/>
            </a:endParaRPr>
          </a:p>
          <a:p>
            <a:pPr marL="742950" lvl="1" indent="-285750" algn="r" rtl="1">
              <a:spcBef>
                <a:spcPct val="20000"/>
              </a:spcBef>
              <a:buClr>
                <a:srgbClr val="02688D"/>
              </a:buClr>
              <a:buFont typeface="Arial"/>
              <a:buChar char="•"/>
            </a:pPr>
            <a:endParaRPr lang="en-US" sz="1500" dirty="0">
              <a:latin typeface="Arial" panose="020B0604020202020204" pitchFamily="34" charset="0"/>
              <a:cs typeface="Arial" panose="020B0604020202020204" pitchFamily="34" charset="0"/>
            </a:endParaRPr>
          </a:p>
          <a:p>
            <a:pPr marL="742950" lvl="1" indent="-285750" algn="r" rtl="1">
              <a:spcBef>
                <a:spcPct val="20000"/>
              </a:spcBef>
              <a:buClr>
                <a:srgbClr val="02688D"/>
              </a:buClr>
              <a:buFont typeface="Arial"/>
              <a:buChar char="•"/>
            </a:pPr>
            <a:endParaRPr lang="en-US" sz="1500" dirty="0">
              <a:latin typeface="Arial" panose="020B0604020202020204" pitchFamily="34" charset="0"/>
              <a:cs typeface="Arial" panose="020B0604020202020204" pitchFamily="34" charset="0"/>
            </a:endParaRPr>
          </a:p>
        </p:txBody>
      </p:sp>
      <p:sp>
        <p:nvSpPr>
          <p:cNvPr id="6" name="Title 1"/>
          <p:cNvSpPr txBox="1">
            <a:spLocks/>
          </p:cNvSpPr>
          <p:nvPr/>
        </p:nvSpPr>
        <p:spPr>
          <a:xfrm>
            <a:off x="1135117" y="122238"/>
            <a:ext cx="5486400" cy="1096962"/>
          </a:xfrm>
          <a:prstGeom prst="rect">
            <a:avLst/>
          </a:prstGeom>
        </p:spPr>
        <p:txBody>
          <a:bodyPr vert="horz" lIns="91440" tIns="45720" rIns="91440" bIns="45720" rtlCol="0" anchor="ctr">
            <a:noAutofit/>
          </a:bodyPr>
          <a:lstStyle>
            <a:lvl1pPr algn="ctr">
              <a:spcBef>
                <a:spcPct val="0"/>
              </a:spcBef>
              <a:buNone/>
              <a:defRPr sz="3200" b="1" cap="none" spc="-100" baseline="0">
                <a:ln>
                  <a:noFill/>
                </a:ln>
                <a:solidFill>
                  <a:schemeClr val="accent1"/>
                </a:solidFill>
                <a:effectLst/>
                <a:latin typeface="Simplified Arabic" panose="02020603050405020304" pitchFamily="18" charset="-78"/>
                <a:ea typeface="+mj-ea"/>
                <a:cs typeface="Arial"/>
              </a:defRPr>
            </a:lvl1pPr>
          </a:lstStyle>
          <a:p>
            <a:r>
              <a:rPr lang="ar-JO" dirty="0"/>
              <a:t>بناء و عرض فكرة المشروع التجاري</a:t>
            </a:r>
            <a:endParaRPr lang="en-US" dirty="0"/>
          </a:p>
        </p:txBody>
      </p:sp>
    </p:spTree>
    <p:extLst>
      <p:ext uri="{BB962C8B-B14F-4D97-AF65-F5344CB8AC3E}">
        <p14:creationId xmlns:p14="http://schemas.microsoft.com/office/powerpoint/2010/main" val="247128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6307" name="Picture 10" descr="business mi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905" y="1616320"/>
            <a:ext cx="2070588" cy="1425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396404" y="3065585"/>
            <a:ext cx="2184888" cy="28405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ar-SA" sz="1246" b="1" dirty="0">
                <a:solidFill>
                  <a:prstClr val="black"/>
                </a:solidFill>
              </a:rPr>
              <a:t>استراتيجية التوسع</a:t>
            </a:r>
            <a:endParaRPr lang="en-US" sz="1246" b="1" dirty="0">
              <a:solidFill>
                <a:prstClr val="black"/>
              </a:solidFill>
            </a:endParaRPr>
          </a:p>
        </p:txBody>
      </p:sp>
      <p:sp>
        <p:nvSpPr>
          <p:cNvPr id="5" name="TextBox 4"/>
          <p:cNvSpPr txBox="1"/>
          <p:nvPr/>
        </p:nvSpPr>
        <p:spPr>
          <a:xfrm>
            <a:off x="977412" y="5458558"/>
            <a:ext cx="2120411" cy="28405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ar-SA" sz="1246" b="1" dirty="0">
                <a:solidFill>
                  <a:prstClr val="black"/>
                </a:solidFill>
              </a:rPr>
              <a:t>الأهداف الذكية</a:t>
            </a:r>
            <a:endParaRPr lang="en-US" sz="1246" b="1" dirty="0">
              <a:solidFill>
                <a:prstClr val="black"/>
              </a:solidFill>
            </a:endParaRPr>
          </a:p>
        </p:txBody>
      </p:sp>
      <p:sp>
        <p:nvSpPr>
          <p:cNvPr id="6" name="TextBox 5"/>
          <p:cNvSpPr txBox="1"/>
          <p:nvPr/>
        </p:nvSpPr>
        <p:spPr>
          <a:xfrm>
            <a:off x="871905" y="3042138"/>
            <a:ext cx="2070588" cy="28405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ar-SA" sz="1246" b="1" dirty="0">
                <a:solidFill>
                  <a:prstClr val="black"/>
                </a:solidFill>
              </a:rPr>
              <a:t>رسالة الأعمال</a:t>
            </a:r>
            <a:endParaRPr lang="en-US" sz="1246" b="1" dirty="0">
              <a:solidFill>
                <a:prstClr val="black"/>
              </a:solidFill>
            </a:endParaRPr>
          </a:p>
        </p:txBody>
      </p:sp>
      <p:pic>
        <p:nvPicPr>
          <p:cNvPr id="226311" name="Picture 12" descr="https://encrypted-tbn1.gstatic.com/images?q=tbn:ANd9GcTg27YbRS2DrwGLZxIylEOr9srh9KkbM_Lf6YpFZzfXtZZY4xH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7412" y="3952143"/>
            <a:ext cx="2305050" cy="1506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312" name="Picture 16" descr="http://essentialbi.nl/wp-content/uploads/2011/07/Business-Model-Canvasleuk-.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0708" y="2737339"/>
            <a:ext cx="2538046" cy="1622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651739" y="4394689"/>
            <a:ext cx="2497015" cy="66749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rtl="1">
              <a:defRPr/>
            </a:pPr>
            <a:r>
              <a:rPr lang="ar-SA" sz="1246" b="1" dirty="0">
                <a:solidFill>
                  <a:prstClr val="black"/>
                </a:solidFill>
              </a:rPr>
              <a:t>نموذج العمل التجاري (</a:t>
            </a:r>
            <a:r>
              <a:rPr lang="en-US" sz="1246" b="1" dirty="0">
                <a:solidFill>
                  <a:prstClr val="black"/>
                </a:solidFill>
              </a:rPr>
              <a:t>BMC</a:t>
            </a:r>
            <a:r>
              <a:rPr lang="ar-SA" sz="1246" b="1" dirty="0">
                <a:solidFill>
                  <a:prstClr val="black"/>
                </a:solidFill>
              </a:rPr>
              <a:t>)</a:t>
            </a:r>
            <a:endParaRPr lang="en-US" sz="1246" b="1" dirty="0">
              <a:solidFill>
                <a:prstClr val="black"/>
              </a:solidFill>
            </a:endParaRPr>
          </a:p>
          <a:p>
            <a:pPr algn="ctr">
              <a:defRPr/>
            </a:pPr>
            <a:r>
              <a:rPr lang="ar-SA" sz="1246" b="1" i="1" dirty="0">
                <a:solidFill>
                  <a:prstClr val="black"/>
                </a:solidFill>
              </a:rPr>
              <a:t>الوضع الحالي و</a:t>
            </a:r>
            <a:endParaRPr lang="en-US" sz="1246" b="1" i="1" dirty="0">
              <a:solidFill>
                <a:prstClr val="black"/>
              </a:solidFill>
            </a:endParaRPr>
          </a:p>
          <a:p>
            <a:pPr algn="ctr">
              <a:defRPr/>
            </a:pPr>
            <a:r>
              <a:rPr lang="ar-SA" sz="1246" b="1" i="1" dirty="0">
                <a:solidFill>
                  <a:prstClr val="black"/>
                </a:solidFill>
              </a:rPr>
              <a:t>الوضع المستقبلي</a:t>
            </a:r>
            <a:endParaRPr lang="en-US" sz="1246" b="1" i="1" dirty="0">
              <a:solidFill>
                <a:prstClr val="black"/>
              </a:solidFill>
            </a:endParaRPr>
          </a:p>
        </p:txBody>
      </p:sp>
      <p:pic>
        <p:nvPicPr>
          <p:cNvPr id="226314" name="Picture 4" descr="https://encrypted-tbn1.gstatic.com/images?q=tbn:ANd9GcSaSHCzkhRMVDxH2l_s7O8i22McmEmHwOYBQZavXVwPIxlCcrv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1943" y="1616320"/>
            <a:ext cx="2489688" cy="1425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a:spLocks noGrp="1"/>
          </p:cNvSpPr>
          <p:nvPr>
            <p:ph idx="1"/>
          </p:nvPr>
        </p:nvSpPr>
        <p:spPr>
          <a:xfrm>
            <a:off x="2743200" y="1109883"/>
            <a:ext cx="6287966" cy="514320"/>
          </a:xfrm>
        </p:spPr>
        <p:txBody>
          <a:bodyPr>
            <a:normAutofit fontScale="92500" lnSpcReduction="20000"/>
          </a:bodyPr>
          <a:lstStyle/>
          <a:p>
            <a:pPr algn="ctr">
              <a:buFont typeface="Arial" panose="020B0604020202020204" pitchFamily="34" charset="0"/>
              <a:buNone/>
            </a:pPr>
            <a:r>
              <a:rPr lang="ar-JO" altLang="en-US" sz="3508" dirty="0" smtClean="0">
                <a:solidFill>
                  <a:schemeClr val="tx1"/>
                </a:solidFill>
                <a:latin typeface="Simplified Arabic" panose="02020603050405020304" pitchFamily="18" charset="-78"/>
                <a:cs typeface="+mn-cs"/>
              </a:rPr>
              <a:t>"</a:t>
            </a:r>
            <a:r>
              <a:rPr lang="ar-SA" altLang="en-US" sz="3508" dirty="0" smtClean="0">
                <a:solidFill>
                  <a:schemeClr val="tx1"/>
                </a:solidFill>
                <a:latin typeface="Simplified Arabic" panose="02020603050405020304" pitchFamily="18" charset="-78"/>
                <a:cs typeface="+mn-cs"/>
              </a:rPr>
              <a:t>الفشل </a:t>
            </a:r>
            <a:r>
              <a:rPr lang="ar-SA" altLang="en-US" sz="3508" dirty="0">
                <a:solidFill>
                  <a:schemeClr val="tx1"/>
                </a:solidFill>
                <a:latin typeface="Simplified Arabic" panose="02020603050405020304" pitchFamily="18" charset="-78"/>
                <a:cs typeface="+mn-cs"/>
              </a:rPr>
              <a:t>في التخطيط هو التخطيط </a:t>
            </a:r>
            <a:r>
              <a:rPr lang="ar-SA" altLang="en-US" sz="3508" dirty="0" smtClean="0">
                <a:solidFill>
                  <a:schemeClr val="tx1"/>
                </a:solidFill>
                <a:latin typeface="Simplified Arabic" panose="02020603050405020304" pitchFamily="18" charset="-78"/>
                <a:cs typeface="+mn-cs"/>
              </a:rPr>
              <a:t>للفشل</a:t>
            </a:r>
            <a:r>
              <a:rPr lang="ar-JO" altLang="en-US" sz="3508" dirty="0" smtClean="0">
                <a:solidFill>
                  <a:schemeClr val="tx1"/>
                </a:solidFill>
                <a:latin typeface="Simplified Arabic" panose="02020603050405020304" pitchFamily="18" charset="-78"/>
                <a:cs typeface="+mn-cs"/>
              </a:rPr>
              <a:t>"</a:t>
            </a:r>
            <a:endParaRPr lang="en-US" altLang="en-US" sz="3508" dirty="0">
              <a:solidFill>
                <a:schemeClr val="tx1"/>
              </a:solidFill>
              <a:latin typeface="Simplified Arabic" panose="02020603050405020304" pitchFamily="18" charset="-78"/>
              <a:cs typeface="+mn-cs"/>
            </a:endParaRPr>
          </a:p>
        </p:txBody>
      </p:sp>
    </p:spTree>
    <p:extLst>
      <p:ext uri="{BB962C8B-B14F-4D97-AF65-F5344CB8AC3E}">
        <p14:creationId xmlns:p14="http://schemas.microsoft.com/office/powerpoint/2010/main" val="263022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381000" y="2476500"/>
            <a:ext cx="8382000" cy="1905000"/>
          </a:xfrm>
        </p:spPr>
        <p:txBody>
          <a:bodyPr anchor="ctr"/>
          <a:lstStyle/>
          <a:p>
            <a:pPr rtl="1"/>
            <a:r>
              <a:rPr lang="ar-JO" sz="5500" smtClean="0">
                <a:solidFill>
                  <a:srgbClr val="FFFFFF"/>
                </a:solidFill>
              </a:rPr>
              <a:t>مبادئ </a:t>
            </a:r>
            <a:r>
              <a:rPr lang="ar-JO" sz="5500" dirty="0">
                <a:solidFill>
                  <a:srgbClr val="FFFFFF"/>
                </a:solidFill>
              </a:rPr>
              <a:t>تخطيط الأعمال </a:t>
            </a:r>
            <a:endParaRPr lang="en-US" sz="5500" dirty="0">
              <a:solidFill>
                <a:srgbClr val="FFFFFF"/>
              </a:solidFill>
            </a:endParaRPr>
          </a:p>
        </p:txBody>
      </p:sp>
    </p:spTree>
    <p:extLst>
      <p:ext uri="{BB962C8B-B14F-4D97-AF65-F5344CB8AC3E}">
        <p14:creationId xmlns:p14="http://schemas.microsoft.com/office/powerpoint/2010/main" val="3933618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92369" y="1318846"/>
            <a:ext cx="8088923" cy="4360985"/>
          </a:xfrm>
        </p:spPr>
        <p:txBody>
          <a:bodyPr>
            <a:normAutofit fontScale="92500" lnSpcReduction="10000"/>
          </a:bodyPr>
          <a:lstStyle/>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الأهداف الذكية</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بنود العمل</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الموارد المالية وغيرها من الموارد.</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المسؤوليات</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الإطار الزمني</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الافتراضات والمخاطر</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معايير النجاح</a:t>
            </a:r>
            <a:endParaRPr lang="en-US" sz="2000" dirty="0">
              <a:solidFill>
                <a:schemeClr val="tx1"/>
              </a:solidFill>
              <a:latin typeface="Simplified Arabic" panose="02020603050405020304" pitchFamily="18" charset="-78"/>
              <a:cs typeface="+mn-cs"/>
            </a:endParaRPr>
          </a:p>
          <a:p>
            <a:pPr algn="r" rtl="1">
              <a:spcBef>
                <a:spcPts val="1108"/>
              </a:spcBef>
              <a:spcAft>
                <a:spcPts val="1108"/>
              </a:spcAft>
              <a:defRPr/>
            </a:pPr>
            <a:r>
              <a:rPr lang="ar-SA" sz="2000" dirty="0">
                <a:solidFill>
                  <a:schemeClr val="tx1"/>
                </a:solidFill>
                <a:latin typeface="Simplified Arabic" panose="02020603050405020304" pitchFamily="18" charset="-78"/>
                <a:cs typeface="+mn-cs"/>
              </a:rPr>
              <a:t>التقييم والمراجعة والتطوير</a:t>
            </a:r>
            <a:endParaRPr lang="en-US" sz="2000" dirty="0">
              <a:solidFill>
                <a:schemeClr val="tx1"/>
              </a:solidFill>
              <a:latin typeface="Simplified Arabic" panose="02020603050405020304" pitchFamily="18" charset="-78"/>
              <a:cs typeface="+mn-cs"/>
            </a:endParaRPr>
          </a:p>
          <a:p>
            <a:pPr marL="0" indent="0" algn="r" rtl="1">
              <a:spcBef>
                <a:spcPts val="1108"/>
              </a:spcBef>
              <a:spcAft>
                <a:spcPts val="1108"/>
              </a:spcAft>
              <a:buNone/>
              <a:defRPr/>
            </a:pPr>
            <a:endParaRPr lang="en-US" sz="1846" dirty="0">
              <a:solidFill>
                <a:schemeClr val="tx1"/>
              </a:solidFill>
              <a:latin typeface="Simplified Arabic" panose="02020603050405020304" pitchFamily="18" charset="-78"/>
              <a:cs typeface="Simplified Arabic" panose="02020603050405020304" pitchFamily="18" charset="-78"/>
            </a:endParaRPr>
          </a:p>
          <a:p>
            <a:pPr algn="r" rtl="1">
              <a:spcBef>
                <a:spcPts val="1108"/>
              </a:spcBef>
              <a:spcAft>
                <a:spcPts val="1108"/>
              </a:spcAft>
              <a:defRPr/>
            </a:pPr>
            <a:endParaRPr lang="en-US" sz="2215" dirty="0">
              <a:solidFill>
                <a:schemeClr val="tx1"/>
              </a:solidFill>
              <a:latin typeface="Simplified Arabic" panose="02020603050405020304" pitchFamily="18" charset="-78"/>
              <a:cs typeface="Simplified Arabic" panose="02020603050405020304" pitchFamily="18" charset="-78"/>
            </a:endParaRPr>
          </a:p>
        </p:txBody>
      </p:sp>
      <p:sp>
        <p:nvSpPr>
          <p:cNvPr id="5"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مبادئ تخطيط </a:t>
            </a:r>
            <a:r>
              <a:rPr lang="ar-SA" dirty="0" smtClean="0">
                <a:solidFill>
                  <a:schemeClr val="accent1"/>
                </a:solidFill>
                <a:latin typeface="Simplified Arabic" panose="02020603050405020304" pitchFamily="18" charset="-78"/>
              </a:rPr>
              <a:t>الأعمال</a:t>
            </a:r>
            <a:endParaRPr lang="en-US" dirty="0">
              <a:solidFill>
                <a:schemeClr val="accent1"/>
              </a:solidFill>
              <a:latin typeface="Simplified Arabic" panose="02020603050405020304" pitchFamily="18" charset="-78"/>
            </a:endParaRPr>
          </a:p>
        </p:txBody>
      </p:sp>
    </p:spTree>
    <p:extLst>
      <p:ext uri="{BB962C8B-B14F-4D97-AF65-F5344CB8AC3E}">
        <p14:creationId xmlns:p14="http://schemas.microsoft.com/office/powerpoint/2010/main" val="2799200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381000" y="2476500"/>
            <a:ext cx="8382000" cy="1905000"/>
          </a:xfrm>
        </p:spPr>
        <p:txBody>
          <a:bodyPr anchor="ctr"/>
          <a:lstStyle/>
          <a:p>
            <a:pPr rtl="1"/>
            <a:r>
              <a:rPr lang="ar-JO" sz="5500" dirty="0">
                <a:solidFill>
                  <a:srgbClr val="FFFFFF"/>
                </a:solidFill>
              </a:rPr>
              <a:t>أدوات تخطيط الأعمال - </a:t>
            </a:r>
            <a:r>
              <a:rPr lang="en-US" sz="5500" dirty="0">
                <a:solidFill>
                  <a:srgbClr val="FFFFFF"/>
                </a:solidFill>
              </a:rPr>
              <a:t>Business Model Canvas</a:t>
            </a:r>
          </a:p>
        </p:txBody>
      </p:sp>
    </p:spTree>
    <p:extLst>
      <p:ext uri="{BB962C8B-B14F-4D97-AF65-F5344CB8AC3E}">
        <p14:creationId xmlns:p14="http://schemas.microsoft.com/office/powerpoint/2010/main" val="677178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ChangeArrowheads="1"/>
          </p:cNvSpPr>
          <p:nvPr/>
        </p:nvSpPr>
        <p:spPr bwMode="auto">
          <a:xfrm>
            <a:off x="844062"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هيكل التكلفة</a:t>
            </a:r>
          </a:p>
        </p:txBody>
      </p:sp>
      <p:sp>
        <p:nvSpPr>
          <p:cNvPr id="234500" name="Rectangle 4"/>
          <p:cNvSpPr>
            <a:spLocks noChangeArrowheads="1"/>
          </p:cNvSpPr>
          <p:nvPr/>
        </p:nvSpPr>
        <p:spPr bwMode="auto">
          <a:xfrm>
            <a:off x="844061" y="1389184"/>
            <a:ext cx="1477108" cy="330590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الشركاء الرئيسين</a:t>
            </a:r>
          </a:p>
        </p:txBody>
      </p:sp>
      <p:sp>
        <p:nvSpPr>
          <p:cNvPr id="234501" name="Rectangle 5"/>
          <p:cNvSpPr>
            <a:spLocks noChangeArrowheads="1"/>
          </p:cNvSpPr>
          <p:nvPr/>
        </p:nvSpPr>
        <p:spPr bwMode="auto">
          <a:xfrm>
            <a:off x="2321169"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الأنشطة الرئيسية</a:t>
            </a:r>
            <a:endParaRPr lang="en-US" altLang="en-US" sz="1477" b="1" dirty="0">
              <a:solidFill>
                <a:srgbClr val="000000"/>
              </a:solidFill>
            </a:endParaRPr>
          </a:p>
        </p:txBody>
      </p:sp>
      <p:sp>
        <p:nvSpPr>
          <p:cNvPr id="7" name="Rectangle 6"/>
          <p:cNvSpPr/>
          <p:nvPr/>
        </p:nvSpPr>
        <p:spPr>
          <a:xfrm>
            <a:off x="3798277"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القيمة المقدمة</a:t>
            </a:r>
            <a:endParaRPr lang="en-US" sz="1477" b="1" dirty="0">
              <a:solidFill>
                <a:prstClr val="black"/>
              </a:solidFill>
              <a:latin typeface="Calibri"/>
            </a:endParaRPr>
          </a:p>
        </p:txBody>
      </p:sp>
      <p:sp>
        <p:nvSpPr>
          <p:cNvPr id="234503" name="Rectangle 7"/>
          <p:cNvSpPr>
            <a:spLocks noChangeArrowheads="1"/>
          </p:cNvSpPr>
          <p:nvPr/>
        </p:nvSpPr>
        <p:spPr bwMode="auto">
          <a:xfrm>
            <a:off x="5275384"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العلاقات مع الزبائن</a:t>
            </a:r>
          </a:p>
        </p:txBody>
      </p:sp>
      <p:sp>
        <p:nvSpPr>
          <p:cNvPr id="9" name="Rectangle 8"/>
          <p:cNvSpPr/>
          <p:nvPr/>
        </p:nvSpPr>
        <p:spPr>
          <a:xfrm>
            <a:off x="6752492" y="1389184"/>
            <a:ext cx="1477108" cy="3305908"/>
          </a:xfrm>
          <a:prstGeom prst="rect">
            <a:avLst/>
          </a:prstGeom>
          <a:noFill/>
          <a:ln w="25400" cap="flat" cmpd="sng" algn="ctr">
            <a:solidFill>
              <a:sysClr val="windowText" lastClr="000000"/>
            </a:solidFill>
            <a:prstDash val="solid"/>
          </a:ln>
          <a:effectLst/>
        </p:spPr>
        <p:txBody>
          <a:bodyPr anchor="ctr"/>
          <a:lstStyle/>
          <a:p>
            <a:pPr algn="ctr" rtl="1">
              <a:defRPr/>
            </a:pPr>
            <a:endParaRPr lang="en-US" sz="1477" b="1" dirty="0">
              <a:solidFill>
                <a:prstClr val="black"/>
              </a:solidFill>
              <a:latin typeface="Calibri"/>
            </a:endParaRPr>
          </a:p>
        </p:txBody>
      </p:sp>
      <p:sp>
        <p:nvSpPr>
          <p:cNvPr id="234505" name="Rectangle 9"/>
          <p:cNvSpPr>
            <a:spLocks noChangeArrowheads="1"/>
          </p:cNvSpPr>
          <p:nvPr/>
        </p:nvSpPr>
        <p:spPr bwMode="auto">
          <a:xfrm>
            <a:off x="4536831"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مصادر الدخل</a:t>
            </a:r>
          </a:p>
        </p:txBody>
      </p:sp>
      <p:sp>
        <p:nvSpPr>
          <p:cNvPr id="234506" name="Rectangle 10"/>
          <p:cNvSpPr>
            <a:spLocks noChangeArrowheads="1"/>
          </p:cNvSpPr>
          <p:nvPr/>
        </p:nvSpPr>
        <p:spPr bwMode="auto">
          <a:xfrm>
            <a:off x="2321169"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الموارد الرئيسية</a:t>
            </a:r>
          </a:p>
        </p:txBody>
      </p:sp>
      <p:sp>
        <p:nvSpPr>
          <p:cNvPr id="234507" name="Rectangle 11"/>
          <p:cNvSpPr>
            <a:spLocks noChangeArrowheads="1"/>
          </p:cNvSpPr>
          <p:nvPr/>
        </p:nvSpPr>
        <p:spPr bwMode="auto">
          <a:xfrm>
            <a:off x="5275384"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قنوات الاتصال</a:t>
            </a:r>
          </a:p>
        </p:txBody>
      </p:sp>
      <p:sp>
        <p:nvSpPr>
          <p:cNvPr id="234508" name="Rectangle 1"/>
          <p:cNvSpPr>
            <a:spLocks noChangeArrowheads="1"/>
          </p:cNvSpPr>
          <p:nvPr/>
        </p:nvSpPr>
        <p:spPr bwMode="auto">
          <a:xfrm>
            <a:off x="6821632" y="2835520"/>
            <a:ext cx="1338829"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الشرائح المستهدفة</a:t>
            </a:r>
            <a:endParaRPr lang="en-US" altLang="en-US" sz="1477" b="1" dirty="0">
              <a:solidFill>
                <a:srgbClr val="000000"/>
              </a:solidFill>
            </a:endParaRPr>
          </a:p>
        </p:txBody>
      </p:sp>
      <p:sp>
        <p:nvSpPr>
          <p:cNvPr id="13"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أدوات تخطيط الأعمال - </a:t>
            </a:r>
            <a:r>
              <a:rPr lang="en-US" dirty="0">
                <a:solidFill>
                  <a:schemeClr val="accent1"/>
                </a:solidFill>
                <a:latin typeface="Simplified Arabic" panose="02020603050405020304" pitchFamily="18" charset="-78"/>
              </a:rPr>
              <a:t>Business Model Canvas</a:t>
            </a:r>
          </a:p>
        </p:txBody>
      </p:sp>
    </p:spTree>
    <p:extLst>
      <p:ext uri="{BB962C8B-B14F-4D97-AF65-F5344CB8AC3E}">
        <p14:creationId xmlns:p14="http://schemas.microsoft.com/office/powerpoint/2010/main" val="32733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2"/>
          <p:cNvSpPr>
            <a:spLocks noChangeArrowheads="1"/>
          </p:cNvSpPr>
          <p:nvPr/>
        </p:nvSpPr>
        <p:spPr bwMode="auto">
          <a:xfrm>
            <a:off x="844062"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هيكل التكلفة</a:t>
            </a:r>
          </a:p>
        </p:txBody>
      </p:sp>
      <p:sp>
        <p:nvSpPr>
          <p:cNvPr id="238596" name="Rectangle 3"/>
          <p:cNvSpPr>
            <a:spLocks noChangeArrowheads="1"/>
          </p:cNvSpPr>
          <p:nvPr/>
        </p:nvSpPr>
        <p:spPr bwMode="auto">
          <a:xfrm>
            <a:off x="844061" y="1389184"/>
            <a:ext cx="1477108" cy="330590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الشركاء الرئيسين</a:t>
            </a:r>
          </a:p>
        </p:txBody>
      </p:sp>
      <p:sp>
        <p:nvSpPr>
          <p:cNvPr id="238597" name="Rectangle 4"/>
          <p:cNvSpPr>
            <a:spLocks noChangeArrowheads="1"/>
          </p:cNvSpPr>
          <p:nvPr/>
        </p:nvSpPr>
        <p:spPr bwMode="auto">
          <a:xfrm>
            <a:off x="2321169"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الأنشطة الرئيسية</a:t>
            </a:r>
            <a:endParaRPr lang="en-US" altLang="en-US" sz="1477" b="1" dirty="0">
              <a:solidFill>
                <a:srgbClr val="000000"/>
              </a:solidFill>
            </a:endParaRPr>
          </a:p>
        </p:txBody>
      </p:sp>
      <p:sp>
        <p:nvSpPr>
          <p:cNvPr id="6" name="Rectangle 5"/>
          <p:cNvSpPr/>
          <p:nvPr/>
        </p:nvSpPr>
        <p:spPr>
          <a:xfrm>
            <a:off x="3798277" y="1389184"/>
            <a:ext cx="1477108" cy="3305908"/>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r>
              <a:rPr lang="ar-SA" sz="1477" b="1" dirty="0">
                <a:solidFill>
                  <a:prstClr val="black"/>
                </a:solidFill>
                <a:latin typeface="Calibri"/>
              </a:rPr>
              <a:t>القيمة المقدمة</a:t>
            </a:r>
            <a:endParaRPr lang="en-US" sz="1477" b="1" dirty="0">
              <a:solidFill>
                <a:prstClr val="black"/>
              </a:solidFill>
              <a:latin typeface="Calibri"/>
            </a:endParaRPr>
          </a:p>
        </p:txBody>
      </p:sp>
      <p:sp>
        <p:nvSpPr>
          <p:cNvPr id="238599" name="Rectangle 6"/>
          <p:cNvSpPr>
            <a:spLocks noChangeArrowheads="1"/>
          </p:cNvSpPr>
          <p:nvPr/>
        </p:nvSpPr>
        <p:spPr bwMode="auto">
          <a:xfrm>
            <a:off x="5275384" y="1389185"/>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العلاقات مع الزبائن</a:t>
            </a:r>
          </a:p>
        </p:txBody>
      </p:sp>
      <p:sp>
        <p:nvSpPr>
          <p:cNvPr id="8" name="Rectangle 7"/>
          <p:cNvSpPr/>
          <p:nvPr/>
        </p:nvSpPr>
        <p:spPr>
          <a:xfrm>
            <a:off x="6752492" y="1389184"/>
            <a:ext cx="1477108" cy="3305908"/>
          </a:xfrm>
          <a:prstGeom prst="rect">
            <a:avLst/>
          </a:prstGeom>
          <a:solidFill>
            <a:schemeClr val="accent5">
              <a:lumMod val="40000"/>
              <a:lumOff val="60000"/>
            </a:schemeClr>
          </a:solidFill>
          <a:ln w="25400" cap="flat" cmpd="sng" algn="ctr">
            <a:solidFill>
              <a:sysClr val="windowText" lastClr="000000"/>
            </a:solidFill>
            <a:prstDash val="solid"/>
          </a:ln>
          <a:effectLst/>
        </p:spPr>
        <p:txBody>
          <a:bodyPr anchor="ctr"/>
          <a:lstStyle/>
          <a:p>
            <a:pPr algn="ctr" rtl="1">
              <a:defRPr/>
            </a:pPr>
            <a:endParaRPr lang="en-US" sz="1477" b="1" dirty="0">
              <a:solidFill>
                <a:prstClr val="black"/>
              </a:solidFill>
              <a:latin typeface="Calibri"/>
            </a:endParaRPr>
          </a:p>
        </p:txBody>
      </p:sp>
      <p:sp>
        <p:nvSpPr>
          <p:cNvPr id="238601" name="Rectangle 8"/>
          <p:cNvSpPr>
            <a:spLocks noChangeArrowheads="1"/>
          </p:cNvSpPr>
          <p:nvPr/>
        </p:nvSpPr>
        <p:spPr bwMode="auto">
          <a:xfrm>
            <a:off x="4536831" y="4695093"/>
            <a:ext cx="3692769" cy="984738"/>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مصادر الدخل</a:t>
            </a:r>
          </a:p>
        </p:txBody>
      </p:sp>
      <p:sp>
        <p:nvSpPr>
          <p:cNvPr id="238602" name="Rectangle 9"/>
          <p:cNvSpPr>
            <a:spLocks noChangeArrowheads="1"/>
          </p:cNvSpPr>
          <p:nvPr/>
        </p:nvSpPr>
        <p:spPr bwMode="auto">
          <a:xfrm>
            <a:off x="2321169"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الموارد الرئيسية</a:t>
            </a:r>
          </a:p>
        </p:txBody>
      </p:sp>
      <p:sp>
        <p:nvSpPr>
          <p:cNvPr id="238603" name="Rectangle 10"/>
          <p:cNvSpPr>
            <a:spLocks noChangeArrowheads="1"/>
          </p:cNvSpPr>
          <p:nvPr/>
        </p:nvSpPr>
        <p:spPr bwMode="auto">
          <a:xfrm>
            <a:off x="5275384" y="3042138"/>
            <a:ext cx="1477108" cy="1652954"/>
          </a:xfrm>
          <a:prstGeom prst="rect">
            <a:avLst/>
          </a:prstGeom>
          <a:noFill/>
          <a:ln w="254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a:solidFill>
                  <a:srgbClr val="000000"/>
                </a:solidFill>
              </a:rPr>
              <a:t>قنوات الاتصال</a:t>
            </a:r>
          </a:p>
        </p:txBody>
      </p:sp>
      <p:sp>
        <p:nvSpPr>
          <p:cNvPr id="238604" name="Rectangle 11"/>
          <p:cNvSpPr>
            <a:spLocks noChangeArrowheads="1"/>
          </p:cNvSpPr>
          <p:nvPr/>
        </p:nvSpPr>
        <p:spPr bwMode="auto">
          <a:xfrm>
            <a:off x="6821632" y="2835520"/>
            <a:ext cx="1338829"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rtl="1" eaLnBrk="1" hangingPunct="1">
              <a:spcBef>
                <a:spcPct val="0"/>
              </a:spcBef>
              <a:buFontTx/>
              <a:buNone/>
            </a:pPr>
            <a:r>
              <a:rPr lang="ar-SA" altLang="en-US" sz="1477" b="1" dirty="0">
                <a:solidFill>
                  <a:srgbClr val="000000"/>
                </a:solidFill>
              </a:rPr>
              <a:t>الشرائح المستهدفة</a:t>
            </a:r>
            <a:endParaRPr lang="en-US" altLang="en-US" sz="1477" b="1" dirty="0">
              <a:solidFill>
                <a:srgbClr val="000000"/>
              </a:solidFill>
            </a:endParaRPr>
          </a:p>
        </p:txBody>
      </p:sp>
      <p:sp>
        <p:nvSpPr>
          <p:cNvPr id="14" name="Title 1"/>
          <p:cNvSpPr txBox="1">
            <a:spLocks/>
          </p:cNvSpPr>
          <p:nvPr/>
        </p:nvSpPr>
        <p:spPr>
          <a:xfrm>
            <a:off x="304800" y="228600"/>
            <a:ext cx="64770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rtl="1"/>
            <a:r>
              <a:rPr lang="ar-SA" dirty="0">
                <a:solidFill>
                  <a:schemeClr val="accent1"/>
                </a:solidFill>
                <a:latin typeface="Simplified Arabic" panose="02020603050405020304" pitchFamily="18" charset="-78"/>
              </a:rPr>
              <a:t>أدوات تخطيط الأعمال - </a:t>
            </a:r>
            <a:r>
              <a:rPr lang="en-US" dirty="0">
                <a:solidFill>
                  <a:schemeClr val="accent1"/>
                </a:solidFill>
                <a:latin typeface="Simplified Arabic" panose="02020603050405020304" pitchFamily="18" charset="-78"/>
              </a:rPr>
              <a:t>Business Model Canvas</a:t>
            </a:r>
          </a:p>
        </p:txBody>
      </p:sp>
    </p:spTree>
    <p:extLst>
      <p:ext uri="{BB962C8B-B14F-4D97-AF65-F5344CB8AC3E}">
        <p14:creationId xmlns:p14="http://schemas.microsoft.com/office/powerpoint/2010/main" val="3029469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1F497D"/>
      </a:dk2>
      <a:lt2>
        <a:srgbClr val="EEECE1"/>
      </a:lt2>
      <a:accent1>
        <a:srgbClr val="3D80AC"/>
      </a:accent1>
      <a:accent2>
        <a:srgbClr val="0B607F"/>
      </a:accent2>
      <a:accent3>
        <a:srgbClr val="9FC62C"/>
      </a:accent3>
      <a:accent4>
        <a:srgbClr val="9CA733"/>
      </a:accent4>
      <a:accent5>
        <a:srgbClr val="4BACC6"/>
      </a:accent5>
      <a:accent6>
        <a:srgbClr val="026076"/>
      </a:accent6>
      <a:hlink>
        <a:srgbClr val="003760"/>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11552</TotalTime>
  <Words>1555</Words>
  <Application>Microsoft Office PowerPoint</Application>
  <PresentationFormat>On-screen Show (4:3)</PresentationFormat>
  <Paragraphs>598</Paragraphs>
  <Slides>29</Slides>
  <Notes>28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Simplified Arabic</vt:lpstr>
      <vt:lpstr>Symbol</vt:lpstr>
      <vt:lpstr>Wingdings</vt:lpstr>
      <vt:lpstr>Adjacency</vt:lpstr>
      <vt:lpstr>6_Office Theme</vt:lpstr>
      <vt:lpstr>PowerPoint Presentation</vt:lpstr>
      <vt:lpstr>PowerPoint Presentation</vt:lpstr>
      <vt:lpstr>PowerPoint Presentation</vt:lpstr>
      <vt:lpstr>PowerPoint Presentation</vt:lpstr>
      <vt:lpstr>مبادئ تخطيط الأعمال </vt:lpstr>
      <vt:lpstr>PowerPoint Presentation</vt:lpstr>
      <vt:lpstr>أدوات تخطيط الأعمال - Business Model Canvas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حالات عملية - تقييم خطط منشآت الأعمال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COMMUNITIES- JLGF</dc:title>
  <dc:creator>Laila Al-Bustani</dc:creator>
  <cp:lastModifiedBy>Souzan Tou</cp:lastModifiedBy>
  <cp:revision>1592</cp:revision>
  <cp:lastPrinted>2019-06-20T10:34:26Z</cp:lastPrinted>
  <dcterms:created xsi:type="dcterms:W3CDTF">2013-06-10T07:08:18Z</dcterms:created>
  <dcterms:modified xsi:type="dcterms:W3CDTF">2019-08-07T07:25:01Z</dcterms:modified>
</cp:coreProperties>
</file>