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91"/>
  </p:notesMasterIdLst>
  <p:handoutMasterIdLst>
    <p:handoutMasterId r:id="rId92"/>
  </p:handoutMasterIdLst>
  <p:sldIdLst>
    <p:sldId id="1111" r:id="rId3"/>
    <p:sldId id="1122" r:id="rId4"/>
    <p:sldId id="1124" r:id="rId5"/>
    <p:sldId id="1215" r:id="rId6"/>
    <p:sldId id="1126" r:id="rId7"/>
    <p:sldId id="1127" r:id="rId8"/>
    <p:sldId id="1128" r:id="rId9"/>
    <p:sldId id="1129" r:id="rId10"/>
    <p:sldId id="1130" r:id="rId11"/>
    <p:sldId id="1131" r:id="rId12"/>
    <p:sldId id="1132" r:id="rId13"/>
    <p:sldId id="1133" r:id="rId14"/>
    <p:sldId id="1216" r:id="rId15"/>
    <p:sldId id="1135" r:id="rId16"/>
    <p:sldId id="1217" r:id="rId17"/>
    <p:sldId id="1137" r:id="rId18"/>
    <p:sldId id="1138" r:id="rId19"/>
    <p:sldId id="1139" r:id="rId20"/>
    <p:sldId id="1140" r:id="rId21"/>
    <p:sldId id="1141" r:id="rId22"/>
    <p:sldId id="1218" r:id="rId23"/>
    <p:sldId id="1143" r:id="rId24"/>
    <p:sldId id="1144" r:id="rId25"/>
    <p:sldId id="1145" r:id="rId26"/>
    <p:sldId id="1219" r:id="rId27"/>
    <p:sldId id="1147" r:id="rId28"/>
    <p:sldId id="1148" r:id="rId29"/>
    <p:sldId id="1220" r:id="rId30"/>
    <p:sldId id="1150" r:id="rId31"/>
    <p:sldId id="1151" r:id="rId32"/>
    <p:sldId id="1152" r:id="rId33"/>
    <p:sldId id="1153" r:id="rId34"/>
    <p:sldId id="1154" r:id="rId35"/>
    <p:sldId id="1221" r:id="rId36"/>
    <p:sldId id="1156" r:id="rId37"/>
    <p:sldId id="1157" r:id="rId38"/>
    <p:sldId id="1158" r:id="rId39"/>
    <p:sldId id="1159" r:id="rId40"/>
    <p:sldId id="1160" r:id="rId41"/>
    <p:sldId id="1161" r:id="rId42"/>
    <p:sldId id="1162" r:id="rId43"/>
    <p:sldId id="1163" r:id="rId44"/>
    <p:sldId id="1164" r:id="rId45"/>
    <p:sldId id="1165" r:id="rId46"/>
    <p:sldId id="1222" r:id="rId47"/>
    <p:sldId id="1167" r:id="rId48"/>
    <p:sldId id="1168" r:id="rId49"/>
    <p:sldId id="1169" r:id="rId50"/>
    <p:sldId id="1170" r:id="rId51"/>
    <p:sldId id="1223" r:id="rId52"/>
    <p:sldId id="1172" r:id="rId53"/>
    <p:sldId id="1173" r:id="rId54"/>
    <p:sldId id="1224" r:id="rId55"/>
    <p:sldId id="1180" r:id="rId56"/>
    <p:sldId id="1181" r:id="rId57"/>
    <p:sldId id="1182" r:id="rId58"/>
    <p:sldId id="1183" r:id="rId59"/>
    <p:sldId id="1184" r:id="rId60"/>
    <p:sldId id="1185" r:id="rId61"/>
    <p:sldId id="1186" r:id="rId62"/>
    <p:sldId id="1187" r:id="rId63"/>
    <p:sldId id="1225" r:id="rId64"/>
    <p:sldId id="1189" r:id="rId65"/>
    <p:sldId id="1190" r:id="rId66"/>
    <p:sldId id="1191" r:id="rId67"/>
    <p:sldId id="1192" r:id="rId68"/>
    <p:sldId id="1193" r:id="rId69"/>
    <p:sldId id="1194" r:id="rId70"/>
    <p:sldId id="1195" r:id="rId71"/>
    <p:sldId id="1196" r:id="rId72"/>
    <p:sldId id="1197" r:id="rId73"/>
    <p:sldId id="1226" r:id="rId74"/>
    <p:sldId id="1199" r:id="rId75"/>
    <p:sldId id="1200" r:id="rId76"/>
    <p:sldId id="1201" r:id="rId77"/>
    <p:sldId id="1227" r:id="rId78"/>
    <p:sldId id="1203" r:id="rId79"/>
    <p:sldId id="1204" r:id="rId80"/>
    <p:sldId id="1205" r:id="rId81"/>
    <p:sldId id="1206" r:id="rId82"/>
    <p:sldId id="1207" r:id="rId83"/>
    <p:sldId id="1208" r:id="rId84"/>
    <p:sldId id="1209" r:id="rId85"/>
    <p:sldId id="1210" r:id="rId86"/>
    <p:sldId id="1211" r:id="rId87"/>
    <p:sldId id="1212" r:id="rId88"/>
    <p:sldId id="1213" r:id="rId89"/>
    <p:sldId id="1214" r:id="rId9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p15:clr>
            <a:srgbClr val="A4A3A4"/>
          </p15:clr>
        </p15:guide>
        <p15:guide id="2" pos="3120">
          <p15:clr>
            <a:srgbClr val="A4A3A4"/>
          </p15:clr>
        </p15:guide>
        <p15:guide id="3" pos="4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nan Afaneh" initials="AA" lastIdx="6" clrIdx="0"/>
  <p:cmAuthor id="1" name="Laila Al-Bustani" initials="LA" lastIdx="11" clrIdx="1"/>
  <p:cmAuthor id="2" name="Jana Abdo" initials="JA" lastIdx="13" clrIdx="3">
    <p:extLst>
      <p:ext uri="{19B8F6BF-5375-455C-9EA6-DF929625EA0E}">
        <p15:presenceInfo xmlns:p15="http://schemas.microsoft.com/office/powerpoint/2012/main" userId="S-1-5-21-3366472490-707558996-3559777402-158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7B0"/>
    <a:srgbClr val="DAECA7"/>
    <a:srgbClr val="9FC62C"/>
    <a:srgbClr val="0091D0"/>
    <a:srgbClr val="3D80AC"/>
    <a:srgbClr val="02688D"/>
    <a:srgbClr val="ADCDE2"/>
    <a:srgbClr val="B1BC37"/>
    <a:srgbClr val="F2D9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6" autoAdjust="0"/>
    <p:restoredTop sz="0" autoAdjust="0"/>
  </p:normalViewPr>
  <p:slideViewPr>
    <p:cSldViewPr>
      <p:cViewPr varScale="1">
        <p:scale>
          <a:sx n="91" d="100"/>
          <a:sy n="91" d="100"/>
        </p:scale>
        <p:origin x="1032" y="84"/>
      </p:cViewPr>
      <p:guideLst>
        <p:guide orient="horz" pos="2352"/>
        <p:guide pos="3120"/>
        <p:guide pos="48"/>
      </p:guideLst>
    </p:cSldViewPr>
  </p:slideViewPr>
  <p:outlineViewPr>
    <p:cViewPr>
      <p:scale>
        <a:sx n="33" d="100"/>
        <a:sy n="33" d="100"/>
      </p:scale>
      <p:origin x="0" y="2216"/>
    </p:cViewPr>
  </p:outlineViewPr>
  <p:notesTextViewPr>
    <p:cViewPr>
      <p:scale>
        <a:sx n="1" d="1"/>
        <a:sy n="1" d="1"/>
      </p:scale>
      <p:origin x="0" y="0"/>
    </p:cViewPr>
  </p:notesTextViewPr>
  <p:notesViewPr>
    <p:cSldViewPr snapToGrid="0" snapToObjects="1" showGuides="1">
      <p:cViewPr varScale="1">
        <p:scale>
          <a:sx n="66" d="100"/>
          <a:sy n="66" d="100"/>
        </p:scale>
        <p:origin x="-3408"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17BBD4-AEC2-4740-AA57-233C785DC464}" type="doc">
      <dgm:prSet loTypeId="urn:microsoft.com/office/officeart/2009/layout/CircleArrowProcess" loCatId="process" qsTypeId="urn:microsoft.com/office/officeart/2005/8/quickstyle/3d2" qsCatId="3D" csTypeId="urn:microsoft.com/office/officeart/2005/8/colors/colorful2" csCatId="colorful" phldr="1"/>
      <dgm:spPr/>
      <dgm:t>
        <a:bodyPr/>
        <a:lstStyle/>
        <a:p>
          <a:endParaRPr lang="en-US"/>
        </a:p>
      </dgm:t>
    </dgm:pt>
    <dgm:pt modelId="{1D44D7B2-9FC9-4D75-8A1C-4AD23A4863DA}">
      <dgm:prSet phldrT="[Text]"/>
      <dgm:spPr/>
      <dgm:t>
        <a:bodyPr/>
        <a:lstStyle/>
        <a:p>
          <a:r>
            <a:rPr lang="en-US" dirty="0" smtClean="0"/>
            <a:t>Sex = male and female</a:t>
          </a:r>
          <a:endParaRPr lang="en-US" dirty="0"/>
        </a:p>
      </dgm:t>
    </dgm:pt>
    <dgm:pt modelId="{5473A06D-4C84-462A-B694-7496009EF2B0}" type="parTrans" cxnId="{F702FA66-D0A6-4E03-9B6D-79938014498F}">
      <dgm:prSet/>
      <dgm:spPr/>
      <dgm:t>
        <a:bodyPr/>
        <a:lstStyle/>
        <a:p>
          <a:endParaRPr lang="en-US"/>
        </a:p>
      </dgm:t>
    </dgm:pt>
    <dgm:pt modelId="{B6421C43-73F7-458B-9C3C-6CB1CB26ADD3}" type="sibTrans" cxnId="{F702FA66-D0A6-4E03-9B6D-79938014498F}">
      <dgm:prSet/>
      <dgm:spPr/>
      <dgm:t>
        <a:bodyPr/>
        <a:lstStyle/>
        <a:p>
          <a:endParaRPr lang="en-US"/>
        </a:p>
      </dgm:t>
    </dgm:pt>
    <dgm:pt modelId="{B45524CE-08DC-4389-BAC9-25DAFC0BEE2B}">
      <dgm:prSet phldrT="[Text]"/>
      <dgm:spPr/>
      <dgm:t>
        <a:bodyPr/>
        <a:lstStyle/>
        <a:p>
          <a:r>
            <a:rPr lang="en-US" dirty="0" smtClean="0"/>
            <a:t>refers to biological differences; chromosomes, hormonal profiles, internal and external sex organs.</a:t>
          </a:r>
          <a:endParaRPr lang="en-US" dirty="0"/>
        </a:p>
      </dgm:t>
    </dgm:pt>
    <dgm:pt modelId="{2E9F4E62-7620-4395-B20A-6B7BAA49DB75}" type="parTrans" cxnId="{B33A3AFA-5B2A-477F-A0AA-E573DD7E6786}">
      <dgm:prSet/>
      <dgm:spPr/>
      <dgm:t>
        <a:bodyPr/>
        <a:lstStyle/>
        <a:p>
          <a:endParaRPr lang="en-US"/>
        </a:p>
      </dgm:t>
    </dgm:pt>
    <dgm:pt modelId="{533B4EB5-77F6-44D7-BF4C-202806D73D37}" type="sibTrans" cxnId="{B33A3AFA-5B2A-477F-A0AA-E573DD7E6786}">
      <dgm:prSet/>
      <dgm:spPr/>
      <dgm:t>
        <a:bodyPr/>
        <a:lstStyle/>
        <a:p>
          <a:endParaRPr lang="en-US"/>
        </a:p>
      </dgm:t>
    </dgm:pt>
    <dgm:pt modelId="{F3263B4F-91DC-45B9-807B-05A5422A3323}">
      <dgm:prSet phldrT="[Text]"/>
      <dgm:spPr/>
      <dgm:t>
        <a:bodyPr/>
        <a:lstStyle/>
        <a:p>
          <a:r>
            <a:rPr lang="en-US" dirty="0" smtClean="0"/>
            <a:t>Gender = masculine and feminine</a:t>
          </a:r>
        </a:p>
      </dgm:t>
    </dgm:pt>
    <dgm:pt modelId="{D09A0FF8-5733-40C8-8122-53F94DA1EE83}" type="parTrans" cxnId="{1A19D342-ACDA-4C03-BA8F-5D0306B4B453}">
      <dgm:prSet/>
      <dgm:spPr/>
      <dgm:t>
        <a:bodyPr/>
        <a:lstStyle/>
        <a:p>
          <a:endParaRPr lang="en-US"/>
        </a:p>
      </dgm:t>
    </dgm:pt>
    <dgm:pt modelId="{CD41166B-DD96-4855-8077-EA904BE11257}" type="sibTrans" cxnId="{1A19D342-ACDA-4C03-BA8F-5D0306B4B453}">
      <dgm:prSet/>
      <dgm:spPr/>
      <dgm:t>
        <a:bodyPr/>
        <a:lstStyle/>
        <a:p>
          <a:endParaRPr lang="en-US"/>
        </a:p>
      </dgm:t>
    </dgm:pt>
    <dgm:pt modelId="{6DB84A67-38D3-4843-A069-2F8447FB3D32}">
      <dgm:prSet phldrT="[Text]"/>
      <dgm:spPr/>
      <dgm:t>
        <a:bodyPr/>
        <a:lstStyle/>
        <a:p>
          <a:r>
            <a:rPr lang="en-US" dirty="0" smtClean="0"/>
            <a:t>describes the characteristics that a society or culture delineates as </a:t>
          </a:r>
          <a:r>
            <a:rPr lang="en-US" b="1" dirty="0" smtClean="0"/>
            <a:t>masculine</a:t>
          </a:r>
          <a:r>
            <a:rPr lang="en-US" dirty="0" smtClean="0"/>
            <a:t> or </a:t>
          </a:r>
          <a:r>
            <a:rPr lang="en-US" b="1" dirty="0" smtClean="0"/>
            <a:t>feminine</a:t>
          </a:r>
          <a:r>
            <a:rPr lang="en-US" dirty="0" smtClean="0"/>
            <a:t>.</a:t>
          </a:r>
          <a:endParaRPr lang="en-US" dirty="0"/>
        </a:p>
      </dgm:t>
    </dgm:pt>
    <dgm:pt modelId="{0956001B-3D22-4432-9D59-29971DBE6E95}" type="parTrans" cxnId="{CE242F80-6C04-415D-8B00-6EEAFEB25FC7}">
      <dgm:prSet/>
      <dgm:spPr/>
      <dgm:t>
        <a:bodyPr/>
        <a:lstStyle/>
        <a:p>
          <a:endParaRPr lang="en-US"/>
        </a:p>
      </dgm:t>
    </dgm:pt>
    <dgm:pt modelId="{82D8230B-5F94-4BDD-B7A2-B056CF6940FE}" type="sibTrans" cxnId="{CE242F80-6C04-415D-8B00-6EEAFEB25FC7}">
      <dgm:prSet/>
      <dgm:spPr/>
      <dgm:t>
        <a:bodyPr/>
        <a:lstStyle/>
        <a:p>
          <a:endParaRPr lang="en-US"/>
        </a:p>
      </dgm:t>
    </dgm:pt>
    <dgm:pt modelId="{4A31770C-9FE6-4978-A26B-A20A1DA2493F}" type="pres">
      <dgm:prSet presAssocID="{7417BBD4-AEC2-4740-AA57-233C785DC464}" presName="Name0" presStyleCnt="0">
        <dgm:presLayoutVars>
          <dgm:chMax val="7"/>
          <dgm:chPref val="7"/>
          <dgm:dir/>
          <dgm:animLvl val="lvl"/>
        </dgm:presLayoutVars>
      </dgm:prSet>
      <dgm:spPr/>
      <dgm:t>
        <a:bodyPr/>
        <a:lstStyle/>
        <a:p>
          <a:endParaRPr lang="en-US"/>
        </a:p>
      </dgm:t>
    </dgm:pt>
    <dgm:pt modelId="{549F84AC-8107-4884-9C7F-C06B6397103E}" type="pres">
      <dgm:prSet presAssocID="{1D44D7B2-9FC9-4D75-8A1C-4AD23A4863DA}" presName="Accent1" presStyleCnt="0"/>
      <dgm:spPr/>
    </dgm:pt>
    <dgm:pt modelId="{506A6EC3-5311-4264-B9FD-3BB015E277B1}" type="pres">
      <dgm:prSet presAssocID="{1D44D7B2-9FC9-4D75-8A1C-4AD23A4863DA}" presName="Accent" presStyleLbl="node1" presStyleIdx="0" presStyleCnt="2"/>
      <dgm:spPr/>
    </dgm:pt>
    <dgm:pt modelId="{AA596EF9-7D25-4B13-AD9F-B641365F8BFE}" type="pres">
      <dgm:prSet presAssocID="{1D44D7B2-9FC9-4D75-8A1C-4AD23A4863DA}" presName="Child1" presStyleLbl="revTx" presStyleIdx="0" presStyleCnt="4">
        <dgm:presLayoutVars>
          <dgm:chMax val="0"/>
          <dgm:chPref val="0"/>
          <dgm:bulletEnabled val="1"/>
        </dgm:presLayoutVars>
      </dgm:prSet>
      <dgm:spPr/>
      <dgm:t>
        <a:bodyPr/>
        <a:lstStyle/>
        <a:p>
          <a:endParaRPr lang="en-US"/>
        </a:p>
      </dgm:t>
    </dgm:pt>
    <dgm:pt modelId="{209A4CFA-7C19-4BD6-8E05-CEFB301E6AF3}" type="pres">
      <dgm:prSet presAssocID="{1D44D7B2-9FC9-4D75-8A1C-4AD23A4863DA}" presName="Parent1" presStyleLbl="revTx" presStyleIdx="1" presStyleCnt="4">
        <dgm:presLayoutVars>
          <dgm:chMax val="1"/>
          <dgm:chPref val="1"/>
          <dgm:bulletEnabled val="1"/>
        </dgm:presLayoutVars>
      </dgm:prSet>
      <dgm:spPr/>
      <dgm:t>
        <a:bodyPr/>
        <a:lstStyle/>
        <a:p>
          <a:endParaRPr lang="en-US"/>
        </a:p>
      </dgm:t>
    </dgm:pt>
    <dgm:pt modelId="{4EDEC53D-F845-46A7-A623-103A4D00D15E}" type="pres">
      <dgm:prSet presAssocID="{F3263B4F-91DC-45B9-807B-05A5422A3323}" presName="Accent2" presStyleCnt="0"/>
      <dgm:spPr/>
    </dgm:pt>
    <dgm:pt modelId="{3E98244B-96D2-4D15-90DC-DD8F4D5D2252}" type="pres">
      <dgm:prSet presAssocID="{F3263B4F-91DC-45B9-807B-05A5422A3323}" presName="Accent" presStyleLbl="node1" presStyleIdx="1" presStyleCnt="2"/>
      <dgm:spPr/>
    </dgm:pt>
    <dgm:pt modelId="{40237A2D-A05B-4E23-91E0-D34DAC2E689B}" type="pres">
      <dgm:prSet presAssocID="{F3263B4F-91DC-45B9-807B-05A5422A3323}" presName="Child2" presStyleLbl="revTx" presStyleIdx="2" presStyleCnt="4">
        <dgm:presLayoutVars>
          <dgm:chMax val="0"/>
          <dgm:chPref val="0"/>
          <dgm:bulletEnabled val="1"/>
        </dgm:presLayoutVars>
      </dgm:prSet>
      <dgm:spPr/>
      <dgm:t>
        <a:bodyPr/>
        <a:lstStyle/>
        <a:p>
          <a:endParaRPr lang="en-US"/>
        </a:p>
      </dgm:t>
    </dgm:pt>
    <dgm:pt modelId="{4DB79926-E8CA-4842-9601-BFB103FA1A8D}" type="pres">
      <dgm:prSet presAssocID="{F3263B4F-91DC-45B9-807B-05A5422A3323}" presName="Parent2" presStyleLbl="revTx" presStyleIdx="3" presStyleCnt="4">
        <dgm:presLayoutVars>
          <dgm:chMax val="1"/>
          <dgm:chPref val="1"/>
          <dgm:bulletEnabled val="1"/>
        </dgm:presLayoutVars>
      </dgm:prSet>
      <dgm:spPr/>
      <dgm:t>
        <a:bodyPr/>
        <a:lstStyle/>
        <a:p>
          <a:endParaRPr lang="en-US"/>
        </a:p>
      </dgm:t>
    </dgm:pt>
  </dgm:ptLst>
  <dgm:cxnLst>
    <dgm:cxn modelId="{DB0B7019-EB26-47F1-BCF8-E003D5980298}" type="presOf" srcId="{1D44D7B2-9FC9-4D75-8A1C-4AD23A4863DA}" destId="{209A4CFA-7C19-4BD6-8E05-CEFB301E6AF3}" srcOrd="0" destOrd="0" presId="urn:microsoft.com/office/officeart/2009/layout/CircleArrowProcess"/>
    <dgm:cxn modelId="{B33A3AFA-5B2A-477F-A0AA-E573DD7E6786}" srcId="{1D44D7B2-9FC9-4D75-8A1C-4AD23A4863DA}" destId="{B45524CE-08DC-4389-BAC9-25DAFC0BEE2B}" srcOrd="0" destOrd="0" parTransId="{2E9F4E62-7620-4395-B20A-6B7BAA49DB75}" sibTransId="{533B4EB5-77F6-44D7-BF4C-202806D73D37}"/>
    <dgm:cxn modelId="{4339F38C-7F80-475A-B638-F8E43B177CB0}" type="presOf" srcId="{6DB84A67-38D3-4843-A069-2F8447FB3D32}" destId="{40237A2D-A05B-4E23-91E0-D34DAC2E689B}" srcOrd="0" destOrd="0" presId="urn:microsoft.com/office/officeart/2009/layout/CircleArrowProcess"/>
    <dgm:cxn modelId="{2171FDA7-5D33-4EA2-8041-B1990C5CA79F}" type="presOf" srcId="{F3263B4F-91DC-45B9-807B-05A5422A3323}" destId="{4DB79926-E8CA-4842-9601-BFB103FA1A8D}" srcOrd="0" destOrd="0" presId="urn:microsoft.com/office/officeart/2009/layout/CircleArrowProcess"/>
    <dgm:cxn modelId="{5C80E811-4454-472E-BFAC-948DB8148084}" type="presOf" srcId="{7417BBD4-AEC2-4740-AA57-233C785DC464}" destId="{4A31770C-9FE6-4978-A26B-A20A1DA2493F}" srcOrd="0" destOrd="0" presId="urn:microsoft.com/office/officeart/2009/layout/CircleArrowProcess"/>
    <dgm:cxn modelId="{1A19D342-ACDA-4C03-BA8F-5D0306B4B453}" srcId="{7417BBD4-AEC2-4740-AA57-233C785DC464}" destId="{F3263B4F-91DC-45B9-807B-05A5422A3323}" srcOrd="1" destOrd="0" parTransId="{D09A0FF8-5733-40C8-8122-53F94DA1EE83}" sibTransId="{CD41166B-DD96-4855-8077-EA904BE11257}"/>
    <dgm:cxn modelId="{CE242F80-6C04-415D-8B00-6EEAFEB25FC7}" srcId="{F3263B4F-91DC-45B9-807B-05A5422A3323}" destId="{6DB84A67-38D3-4843-A069-2F8447FB3D32}" srcOrd="0" destOrd="0" parTransId="{0956001B-3D22-4432-9D59-29971DBE6E95}" sibTransId="{82D8230B-5F94-4BDD-B7A2-B056CF6940FE}"/>
    <dgm:cxn modelId="{F702FA66-D0A6-4E03-9B6D-79938014498F}" srcId="{7417BBD4-AEC2-4740-AA57-233C785DC464}" destId="{1D44D7B2-9FC9-4D75-8A1C-4AD23A4863DA}" srcOrd="0" destOrd="0" parTransId="{5473A06D-4C84-462A-B694-7496009EF2B0}" sibTransId="{B6421C43-73F7-458B-9C3C-6CB1CB26ADD3}"/>
    <dgm:cxn modelId="{AAEE1411-F863-42B4-B8E7-812379575545}" type="presOf" srcId="{B45524CE-08DC-4389-BAC9-25DAFC0BEE2B}" destId="{AA596EF9-7D25-4B13-AD9F-B641365F8BFE}" srcOrd="0" destOrd="0" presId="urn:microsoft.com/office/officeart/2009/layout/CircleArrowProcess"/>
    <dgm:cxn modelId="{78CEAA27-ABE9-48D2-8CCC-CC8B6BC55F0E}" type="presParOf" srcId="{4A31770C-9FE6-4978-A26B-A20A1DA2493F}" destId="{549F84AC-8107-4884-9C7F-C06B6397103E}" srcOrd="0" destOrd="0" presId="urn:microsoft.com/office/officeart/2009/layout/CircleArrowProcess"/>
    <dgm:cxn modelId="{3A4FB7C7-1535-4162-A061-39044818DAD2}" type="presParOf" srcId="{549F84AC-8107-4884-9C7F-C06B6397103E}" destId="{506A6EC3-5311-4264-B9FD-3BB015E277B1}" srcOrd="0" destOrd="0" presId="urn:microsoft.com/office/officeart/2009/layout/CircleArrowProcess"/>
    <dgm:cxn modelId="{CFD0F3A7-9ACC-4325-A8B9-1D8ADE6C659C}" type="presParOf" srcId="{4A31770C-9FE6-4978-A26B-A20A1DA2493F}" destId="{AA596EF9-7D25-4B13-AD9F-B641365F8BFE}" srcOrd="1" destOrd="0" presId="urn:microsoft.com/office/officeart/2009/layout/CircleArrowProcess"/>
    <dgm:cxn modelId="{80CD53D3-C5D4-4179-ABDC-5459BDD01303}" type="presParOf" srcId="{4A31770C-9FE6-4978-A26B-A20A1DA2493F}" destId="{209A4CFA-7C19-4BD6-8E05-CEFB301E6AF3}" srcOrd="2" destOrd="0" presId="urn:microsoft.com/office/officeart/2009/layout/CircleArrowProcess"/>
    <dgm:cxn modelId="{14EA3F92-3C68-4F0C-8826-90EC475E752C}" type="presParOf" srcId="{4A31770C-9FE6-4978-A26B-A20A1DA2493F}" destId="{4EDEC53D-F845-46A7-A623-103A4D00D15E}" srcOrd="3" destOrd="0" presId="urn:microsoft.com/office/officeart/2009/layout/CircleArrowProcess"/>
    <dgm:cxn modelId="{86AB3CE2-8A40-4069-AB9D-11BE0DF225E3}" type="presParOf" srcId="{4EDEC53D-F845-46A7-A623-103A4D00D15E}" destId="{3E98244B-96D2-4D15-90DC-DD8F4D5D2252}" srcOrd="0" destOrd="0" presId="urn:microsoft.com/office/officeart/2009/layout/CircleArrowProcess"/>
    <dgm:cxn modelId="{9CB77986-E90A-46DC-BFA6-BA7D340892A1}" type="presParOf" srcId="{4A31770C-9FE6-4978-A26B-A20A1DA2493F}" destId="{40237A2D-A05B-4E23-91E0-D34DAC2E689B}" srcOrd="4" destOrd="0" presId="urn:microsoft.com/office/officeart/2009/layout/CircleArrowProcess"/>
    <dgm:cxn modelId="{75BE0C1A-D070-4199-A7CC-EAD0884896BA}" type="presParOf" srcId="{4A31770C-9FE6-4978-A26B-A20A1DA2493F}" destId="{4DB79926-E8CA-4842-9601-BFB103FA1A8D}" srcOrd="5" destOrd="0" presId="urn:microsoft.com/office/officeart/2009/layout/CircleArrowProcess"/>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EF666-45FA-4CEE-8475-467730D7E966}" type="doc">
      <dgm:prSet loTypeId="urn:microsoft.com/office/officeart/2005/8/layout/vList6" loCatId="list" qsTypeId="urn:microsoft.com/office/officeart/2005/8/quickstyle/3d2" qsCatId="3D" csTypeId="urn:microsoft.com/office/officeart/2005/8/colors/colorful3" csCatId="colorful" phldr="1"/>
      <dgm:spPr/>
      <dgm:t>
        <a:bodyPr/>
        <a:lstStyle/>
        <a:p>
          <a:endParaRPr lang="en-US"/>
        </a:p>
      </dgm:t>
    </dgm:pt>
    <dgm:pt modelId="{772AE73D-F71E-4CE7-B634-EA5439889E7A}">
      <dgm:prSet phldrT="[Text]"/>
      <dgm:spPr/>
      <dgm:t>
        <a:bodyPr/>
        <a:lstStyle/>
        <a:p>
          <a:r>
            <a:rPr lang="en-US" dirty="0" smtClean="0"/>
            <a:t>Constraint-driven factors</a:t>
          </a:r>
          <a:endParaRPr lang="en-US" dirty="0"/>
        </a:p>
      </dgm:t>
    </dgm:pt>
    <dgm:pt modelId="{70897024-A747-4A28-975C-23B1CD761361}" type="parTrans" cxnId="{AA633540-719B-495F-AE0E-0C663BD555CE}">
      <dgm:prSet/>
      <dgm:spPr/>
      <dgm:t>
        <a:bodyPr/>
        <a:lstStyle/>
        <a:p>
          <a:endParaRPr lang="en-US"/>
        </a:p>
      </dgm:t>
    </dgm:pt>
    <dgm:pt modelId="{EC4429F8-37CC-49C2-B04B-DDF52DA7B023}" type="sibTrans" cxnId="{AA633540-719B-495F-AE0E-0C663BD555CE}">
      <dgm:prSet/>
      <dgm:spPr/>
      <dgm:t>
        <a:bodyPr/>
        <a:lstStyle/>
        <a:p>
          <a:endParaRPr lang="en-US"/>
        </a:p>
      </dgm:t>
    </dgm:pt>
    <dgm:pt modelId="{3625D766-4ACA-4D14-8404-DF730602D110}">
      <dgm:prSet phldrT="[Text]"/>
      <dgm:spPr/>
      <dgm:t>
        <a:bodyPr/>
        <a:lstStyle/>
        <a:p>
          <a:r>
            <a:rPr lang="en-US" dirty="0" smtClean="0"/>
            <a:t>Female entrepreneurs start businesses with less capital, less access to credit, less experience, less schooling and less access to credit and lower level of management skills </a:t>
          </a:r>
          <a:endParaRPr lang="en-US" dirty="0"/>
        </a:p>
      </dgm:t>
    </dgm:pt>
    <dgm:pt modelId="{0A5A2A85-9AD9-4834-B2E0-A576A3848B5F}" type="parTrans" cxnId="{5DE8EECC-1656-4566-9C6C-F3281DF74B97}">
      <dgm:prSet/>
      <dgm:spPr/>
      <dgm:t>
        <a:bodyPr/>
        <a:lstStyle/>
        <a:p>
          <a:endParaRPr lang="en-US"/>
        </a:p>
      </dgm:t>
    </dgm:pt>
    <dgm:pt modelId="{A9DAE504-59C1-44EA-9595-137ECA5B01AC}" type="sibTrans" cxnId="{5DE8EECC-1656-4566-9C6C-F3281DF74B97}">
      <dgm:prSet/>
      <dgm:spPr/>
      <dgm:t>
        <a:bodyPr/>
        <a:lstStyle/>
        <a:p>
          <a:endParaRPr lang="en-US"/>
        </a:p>
      </dgm:t>
    </dgm:pt>
    <dgm:pt modelId="{E5453D4E-2319-4E4B-8D1D-58411B4B3145}">
      <dgm:prSet phldrT="[Text]"/>
      <dgm:spPr/>
      <dgm:t>
        <a:bodyPr/>
        <a:lstStyle/>
        <a:p>
          <a:r>
            <a:rPr lang="en-US" dirty="0" smtClean="0"/>
            <a:t>Performance-driven factors </a:t>
          </a:r>
          <a:endParaRPr lang="en-US" dirty="0"/>
        </a:p>
      </dgm:t>
    </dgm:pt>
    <dgm:pt modelId="{78640821-BF78-456B-B36E-BC70D501D0A9}" type="parTrans" cxnId="{8331B07A-977E-4E3F-8029-348AD9CEF97C}">
      <dgm:prSet/>
      <dgm:spPr/>
      <dgm:t>
        <a:bodyPr/>
        <a:lstStyle/>
        <a:p>
          <a:endParaRPr lang="en-US"/>
        </a:p>
      </dgm:t>
    </dgm:pt>
    <dgm:pt modelId="{D6B99378-0C7E-43EB-8376-0CB37A8CCB2A}" type="sibTrans" cxnId="{8331B07A-977E-4E3F-8029-348AD9CEF97C}">
      <dgm:prSet/>
      <dgm:spPr/>
      <dgm:t>
        <a:bodyPr/>
        <a:lstStyle/>
        <a:p>
          <a:endParaRPr lang="en-US"/>
        </a:p>
      </dgm:t>
    </dgm:pt>
    <dgm:pt modelId="{7FC91516-B8CA-451E-B439-33A2BBAEF38B}">
      <dgm:prSet phldrT="[Text]"/>
      <dgm:spPr/>
      <dgm:t>
        <a:bodyPr/>
        <a:lstStyle/>
        <a:p>
          <a:r>
            <a:rPr lang="en-US" dirty="0" smtClean="0"/>
            <a:t>Perception of opportunity, self confidence and fear from failure.  Women are more risk averse and unwilling to go thorough competitive situations</a:t>
          </a:r>
          <a:endParaRPr lang="en-US" dirty="0"/>
        </a:p>
      </dgm:t>
    </dgm:pt>
    <dgm:pt modelId="{CE59BD1D-0A27-48BE-974A-8DF9E1FB7611}" type="parTrans" cxnId="{E9AE947D-18A0-4655-A8FE-8298F1DA4BD1}">
      <dgm:prSet/>
      <dgm:spPr/>
      <dgm:t>
        <a:bodyPr/>
        <a:lstStyle/>
        <a:p>
          <a:endParaRPr lang="en-US"/>
        </a:p>
      </dgm:t>
    </dgm:pt>
    <dgm:pt modelId="{17135EDE-51C1-4C67-AE2A-FCD989EE296C}" type="sibTrans" cxnId="{E9AE947D-18A0-4655-A8FE-8298F1DA4BD1}">
      <dgm:prSet/>
      <dgm:spPr/>
      <dgm:t>
        <a:bodyPr/>
        <a:lstStyle/>
        <a:p>
          <a:endParaRPr lang="en-US"/>
        </a:p>
      </dgm:t>
    </dgm:pt>
    <dgm:pt modelId="{5B988B82-3771-4DCB-B7B4-12E315EA971D}">
      <dgm:prSet phldrT="[Text]"/>
      <dgm:spPr/>
      <dgm:t>
        <a:bodyPr/>
        <a:lstStyle/>
        <a:p>
          <a:r>
            <a:rPr lang="en-US" dirty="0" smtClean="0"/>
            <a:t>Gender differences in motivations; encouragements from peers to start new business and networks to success</a:t>
          </a:r>
          <a:endParaRPr lang="en-US" dirty="0"/>
        </a:p>
      </dgm:t>
    </dgm:pt>
    <dgm:pt modelId="{ACC7CCE2-297E-45CA-AC5F-4F04CCCA023C}" type="parTrans" cxnId="{B65B31D2-9DAD-464D-9C0C-B23B4B7C8F26}">
      <dgm:prSet/>
      <dgm:spPr/>
      <dgm:t>
        <a:bodyPr/>
        <a:lstStyle/>
        <a:p>
          <a:endParaRPr lang="en-US"/>
        </a:p>
      </dgm:t>
    </dgm:pt>
    <dgm:pt modelId="{4CC236EF-35AE-49D6-9377-7C0C33F90539}" type="sibTrans" cxnId="{B65B31D2-9DAD-464D-9C0C-B23B4B7C8F26}">
      <dgm:prSet/>
      <dgm:spPr/>
      <dgm:t>
        <a:bodyPr/>
        <a:lstStyle/>
        <a:p>
          <a:endParaRPr lang="en-US"/>
        </a:p>
      </dgm:t>
    </dgm:pt>
    <dgm:pt modelId="{7A3CA616-91E6-4380-8D72-B99424B63A1E}">
      <dgm:prSet/>
      <dgm:spPr/>
      <dgm:t>
        <a:bodyPr/>
        <a:lstStyle/>
        <a:p>
          <a:r>
            <a:rPr lang="en-US" dirty="0" smtClean="0"/>
            <a:t>Social norms, which forces women to choose socially acceptable sectors and based on their perception of what they are capable of achieving </a:t>
          </a:r>
          <a:endParaRPr lang="en-US" dirty="0"/>
        </a:p>
      </dgm:t>
    </dgm:pt>
    <dgm:pt modelId="{E59CEBFB-DB94-499B-AE21-A680CB288F7F}" type="parTrans" cxnId="{CB2C2361-98FD-4057-9C8A-8A08B0FB093E}">
      <dgm:prSet/>
      <dgm:spPr/>
      <dgm:t>
        <a:bodyPr/>
        <a:lstStyle/>
        <a:p>
          <a:endParaRPr lang="en-US"/>
        </a:p>
      </dgm:t>
    </dgm:pt>
    <dgm:pt modelId="{8DA9156E-6046-491B-86ED-33C794B7A771}" type="sibTrans" cxnId="{CB2C2361-98FD-4057-9C8A-8A08B0FB093E}">
      <dgm:prSet/>
      <dgm:spPr/>
      <dgm:t>
        <a:bodyPr/>
        <a:lstStyle/>
        <a:p>
          <a:endParaRPr lang="en-US"/>
        </a:p>
      </dgm:t>
    </dgm:pt>
    <dgm:pt modelId="{8860B2A6-33DC-40E3-9493-931A057D7B50}">
      <dgm:prSet phldrT="[Text]"/>
      <dgm:spPr/>
      <dgm:t>
        <a:bodyPr/>
        <a:lstStyle/>
        <a:p>
          <a:r>
            <a:rPr lang="en-US" dirty="0" smtClean="0"/>
            <a:t>Nature and nurture explains the difference</a:t>
          </a:r>
          <a:endParaRPr lang="en-US" dirty="0"/>
        </a:p>
      </dgm:t>
    </dgm:pt>
    <dgm:pt modelId="{0A3BEC3D-1AE6-4CFD-966E-DA0DE4DAE763}" type="parTrans" cxnId="{9CDCC035-CF56-40EE-82FB-D41D66442415}">
      <dgm:prSet/>
      <dgm:spPr/>
      <dgm:t>
        <a:bodyPr/>
        <a:lstStyle/>
        <a:p>
          <a:endParaRPr lang="en-US"/>
        </a:p>
      </dgm:t>
    </dgm:pt>
    <dgm:pt modelId="{066239EE-A502-4DE4-9996-43D3F17B7D73}" type="sibTrans" cxnId="{9CDCC035-CF56-40EE-82FB-D41D66442415}">
      <dgm:prSet/>
      <dgm:spPr/>
      <dgm:t>
        <a:bodyPr/>
        <a:lstStyle/>
        <a:p>
          <a:endParaRPr lang="en-US"/>
        </a:p>
      </dgm:t>
    </dgm:pt>
    <dgm:pt modelId="{BC8D871A-08C6-4D3D-AD2D-618D8D3AD24A}" type="pres">
      <dgm:prSet presAssocID="{987EF666-45FA-4CEE-8475-467730D7E966}" presName="Name0" presStyleCnt="0">
        <dgm:presLayoutVars>
          <dgm:dir/>
          <dgm:animLvl val="lvl"/>
          <dgm:resizeHandles/>
        </dgm:presLayoutVars>
      </dgm:prSet>
      <dgm:spPr/>
      <dgm:t>
        <a:bodyPr/>
        <a:lstStyle/>
        <a:p>
          <a:endParaRPr lang="en-US"/>
        </a:p>
      </dgm:t>
    </dgm:pt>
    <dgm:pt modelId="{AE37FE87-5913-4092-B1D2-EED2F4E319FB}" type="pres">
      <dgm:prSet presAssocID="{772AE73D-F71E-4CE7-B634-EA5439889E7A}" presName="linNode" presStyleCnt="0"/>
      <dgm:spPr/>
    </dgm:pt>
    <dgm:pt modelId="{0A38ED5F-993A-48F3-9DBE-B1E5130BDFF9}" type="pres">
      <dgm:prSet presAssocID="{772AE73D-F71E-4CE7-B634-EA5439889E7A}" presName="parentShp" presStyleLbl="node1" presStyleIdx="0" presStyleCnt="2" custScaleX="73077">
        <dgm:presLayoutVars>
          <dgm:bulletEnabled val="1"/>
        </dgm:presLayoutVars>
      </dgm:prSet>
      <dgm:spPr/>
      <dgm:t>
        <a:bodyPr/>
        <a:lstStyle/>
        <a:p>
          <a:endParaRPr lang="en-US"/>
        </a:p>
      </dgm:t>
    </dgm:pt>
    <dgm:pt modelId="{F2510EFC-CE96-4E36-8A48-E746B02F941A}" type="pres">
      <dgm:prSet presAssocID="{772AE73D-F71E-4CE7-B634-EA5439889E7A}" presName="childShp" presStyleLbl="bgAccFollowNode1" presStyleIdx="0" presStyleCnt="2">
        <dgm:presLayoutVars>
          <dgm:bulletEnabled val="1"/>
        </dgm:presLayoutVars>
      </dgm:prSet>
      <dgm:spPr/>
      <dgm:t>
        <a:bodyPr/>
        <a:lstStyle/>
        <a:p>
          <a:endParaRPr lang="en-US"/>
        </a:p>
      </dgm:t>
    </dgm:pt>
    <dgm:pt modelId="{1E88E469-AC0C-4F99-B0C7-82910AC9EADC}" type="pres">
      <dgm:prSet presAssocID="{EC4429F8-37CC-49C2-B04B-DDF52DA7B023}" presName="spacing" presStyleCnt="0"/>
      <dgm:spPr/>
    </dgm:pt>
    <dgm:pt modelId="{315A9C6F-F54E-4922-B4F3-1B3BF1F04162}" type="pres">
      <dgm:prSet presAssocID="{E5453D4E-2319-4E4B-8D1D-58411B4B3145}" presName="linNode" presStyleCnt="0"/>
      <dgm:spPr/>
    </dgm:pt>
    <dgm:pt modelId="{62CAB8D6-0B7F-4757-948E-FE034750B12A}" type="pres">
      <dgm:prSet presAssocID="{E5453D4E-2319-4E4B-8D1D-58411B4B3145}" presName="parentShp" presStyleLbl="node1" presStyleIdx="1" presStyleCnt="2" custScaleX="73077">
        <dgm:presLayoutVars>
          <dgm:bulletEnabled val="1"/>
        </dgm:presLayoutVars>
      </dgm:prSet>
      <dgm:spPr/>
      <dgm:t>
        <a:bodyPr/>
        <a:lstStyle/>
        <a:p>
          <a:endParaRPr lang="en-US"/>
        </a:p>
      </dgm:t>
    </dgm:pt>
    <dgm:pt modelId="{24672DC6-7A51-4C6D-B5AB-8A797ABBE069}" type="pres">
      <dgm:prSet presAssocID="{E5453D4E-2319-4E4B-8D1D-58411B4B3145}" presName="childShp" presStyleLbl="bgAccFollowNode1" presStyleIdx="1" presStyleCnt="2">
        <dgm:presLayoutVars>
          <dgm:bulletEnabled val="1"/>
        </dgm:presLayoutVars>
      </dgm:prSet>
      <dgm:spPr/>
      <dgm:t>
        <a:bodyPr/>
        <a:lstStyle/>
        <a:p>
          <a:endParaRPr lang="en-US"/>
        </a:p>
      </dgm:t>
    </dgm:pt>
  </dgm:ptLst>
  <dgm:cxnLst>
    <dgm:cxn modelId="{5DE8EECC-1656-4566-9C6C-F3281DF74B97}" srcId="{772AE73D-F71E-4CE7-B634-EA5439889E7A}" destId="{3625D766-4ACA-4D14-8404-DF730602D110}" srcOrd="0" destOrd="0" parTransId="{0A5A2A85-9AD9-4834-B2E0-A576A3848B5F}" sibTransId="{A9DAE504-59C1-44EA-9595-137ECA5B01AC}"/>
    <dgm:cxn modelId="{49B0190C-B40F-48D6-89CD-5014CF75CCD4}" type="presOf" srcId="{772AE73D-F71E-4CE7-B634-EA5439889E7A}" destId="{0A38ED5F-993A-48F3-9DBE-B1E5130BDFF9}" srcOrd="0" destOrd="0" presId="urn:microsoft.com/office/officeart/2005/8/layout/vList6"/>
    <dgm:cxn modelId="{39EB9266-44AE-4E2A-829D-F7AC569D0065}" type="presOf" srcId="{E5453D4E-2319-4E4B-8D1D-58411B4B3145}" destId="{62CAB8D6-0B7F-4757-948E-FE034750B12A}" srcOrd="0" destOrd="0" presId="urn:microsoft.com/office/officeart/2005/8/layout/vList6"/>
    <dgm:cxn modelId="{CB2C2361-98FD-4057-9C8A-8A08B0FB093E}" srcId="{772AE73D-F71E-4CE7-B634-EA5439889E7A}" destId="{7A3CA616-91E6-4380-8D72-B99424B63A1E}" srcOrd="1" destOrd="0" parTransId="{E59CEBFB-DB94-499B-AE21-A680CB288F7F}" sibTransId="{8DA9156E-6046-491B-86ED-33C794B7A771}"/>
    <dgm:cxn modelId="{214B92B1-434B-4532-BA93-604445467DDD}" type="presOf" srcId="{7A3CA616-91E6-4380-8D72-B99424B63A1E}" destId="{F2510EFC-CE96-4E36-8A48-E746B02F941A}" srcOrd="0" destOrd="1" presId="urn:microsoft.com/office/officeart/2005/8/layout/vList6"/>
    <dgm:cxn modelId="{B034F04C-5B33-4A5E-8868-532EB9A2A899}" type="presOf" srcId="{5B988B82-3771-4DCB-B7B4-12E315EA971D}" destId="{24672DC6-7A51-4C6D-B5AB-8A797ABBE069}" srcOrd="0" destOrd="1" presId="urn:microsoft.com/office/officeart/2005/8/layout/vList6"/>
    <dgm:cxn modelId="{8331B07A-977E-4E3F-8029-348AD9CEF97C}" srcId="{987EF666-45FA-4CEE-8475-467730D7E966}" destId="{E5453D4E-2319-4E4B-8D1D-58411B4B3145}" srcOrd="1" destOrd="0" parTransId="{78640821-BF78-456B-B36E-BC70D501D0A9}" sibTransId="{D6B99378-0C7E-43EB-8376-0CB37A8CCB2A}"/>
    <dgm:cxn modelId="{E9AE947D-18A0-4655-A8FE-8298F1DA4BD1}" srcId="{E5453D4E-2319-4E4B-8D1D-58411B4B3145}" destId="{7FC91516-B8CA-451E-B439-33A2BBAEF38B}" srcOrd="0" destOrd="0" parTransId="{CE59BD1D-0A27-48BE-974A-8DF9E1FB7611}" sibTransId="{17135EDE-51C1-4C67-AE2A-FCD989EE296C}"/>
    <dgm:cxn modelId="{6D7A0E10-2843-43D3-854C-023E15D59AF9}" type="presOf" srcId="{3625D766-4ACA-4D14-8404-DF730602D110}" destId="{F2510EFC-CE96-4E36-8A48-E746B02F941A}" srcOrd="0" destOrd="0" presId="urn:microsoft.com/office/officeart/2005/8/layout/vList6"/>
    <dgm:cxn modelId="{7CB6BB47-18C0-470B-9D50-3CB466DC5552}" type="presOf" srcId="{987EF666-45FA-4CEE-8475-467730D7E966}" destId="{BC8D871A-08C6-4D3D-AD2D-618D8D3AD24A}" srcOrd="0" destOrd="0" presId="urn:microsoft.com/office/officeart/2005/8/layout/vList6"/>
    <dgm:cxn modelId="{19BFFF89-4AF6-40AF-A6D7-894099068564}" type="presOf" srcId="{8860B2A6-33DC-40E3-9493-931A057D7B50}" destId="{24672DC6-7A51-4C6D-B5AB-8A797ABBE069}" srcOrd="0" destOrd="2" presId="urn:microsoft.com/office/officeart/2005/8/layout/vList6"/>
    <dgm:cxn modelId="{AA633540-719B-495F-AE0E-0C663BD555CE}" srcId="{987EF666-45FA-4CEE-8475-467730D7E966}" destId="{772AE73D-F71E-4CE7-B634-EA5439889E7A}" srcOrd="0" destOrd="0" parTransId="{70897024-A747-4A28-975C-23B1CD761361}" sibTransId="{EC4429F8-37CC-49C2-B04B-DDF52DA7B023}"/>
    <dgm:cxn modelId="{F9339466-1BC1-4AEA-97BC-69E931F16ECD}" type="presOf" srcId="{7FC91516-B8CA-451E-B439-33A2BBAEF38B}" destId="{24672DC6-7A51-4C6D-B5AB-8A797ABBE069}" srcOrd="0" destOrd="0" presId="urn:microsoft.com/office/officeart/2005/8/layout/vList6"/>
    <dgm:cxn modelId="{B65B31D2-9DAD-464D-9C0C-B23B4B7C8F26}" srcId="{E5453D4E-2319-4E4B-8D1D-58411B4B3145}" destId="{5B988B82-3771-4DCB-B7B4-12E315EA971D}" srcOrd="1" destOrd="0" parTransId="{ACC7CCE2-297E-45CA-AC5F-4F04CCCA023C}" sibTransId="{4CC236EF-35AE-49D6-9377-7C0C33F90539}"/>
    <dgm:cxn modelId="{9CDCC035-CF56-40EE-82FB-D41D66442415}" srcId="{E5453D4E-2319-4E4B-8D1D-58411B4B3145}" destId="{8860B2A6-33DC-40E3-9493-931A057D7B50}" srcOrd="2" destOrd="0" parTransId="{0A3BEC3D-1AE6-4CFD-966E-DA0DE4DAE763}" sibTransId="{066239EE-A502-4DE4-9996-43D3F17B7D73}"/>
    <dgm:cxn modelId="{6458330B-21C4-4E55-BFDC-D64560BD6743}" type="presParOf" srcId="{BC8D871A-08C6-4D3D-AD2D-618D8D3AD24A}" destId="{AE37FE87-5913-4092-B1D2-EED2F4E319FB}" srcOrd="0" destOrd="0" presId="urn:microsoft.com/office/officeart/2005/8/layout/vList6"/>
    <dgm:cxn modelId="{D2B8F581-4993-42DB-A270-F9F5A2E26A78}" type="presParOf" srcId="{AE37FE87-5913-4092-B1D2-EED2F4E319FB}" destId="{0A38ED5F-993A-48F3-9DBE-B1E5130BDFF9}" srcOrd="0" destOrd="0" presId="urn:microsoft.com/office/officeart/2005/8/layout/vList6"/>
    <dgm:cxn modelId="{E98D16F9-DF95-4DD1-BEDE-1959C58EF6B4}" type="presParOf" srcId="{AE37FE87-5913-4092-B1D2-EED2F4E319FB}" destId="{F2510EFC-CE96-4E36-8A48-E746B02F941A}" srcOrd="1" destOrd="0" presId="urn:microsoft.com/office/officeart/2005/8/layout/vList6"/>
    <dgm:cxn modelId="{64CC8EFB-ED51-4EBF-962B-A2177912C3C9}" type="presParOf" srcId="{BC8D871A-08C6-4D3D-AD2D-618D8D3AD24A}" destId="{1E88E469-AC0C-4F99-B0C7-82910AC9EADC}" srcOrd="1" destOrd="0" presId="urn:microsoft.com/office/officeart/2005/8/layout/vList6"/>
    <dgm:cxn modelId="{A0A19F12-B53B-430E-9601-8754B87E99F9}" type="presParOf" srcId="{BC8D871A-08C6-4D3D-AD2D-618D8D3AD24A}" destId="{315A9C6F-F54E-4922-B4F3-1B3BF1F04162}" srcOrd="2" destOrd="0" presId="urn:microsoft.com/office/officeart/2005/8/layout/vList6"/>
    <dgm:cxn modelId="{4E104CF9-C803-494A-B271-D49104A2A49B}" type="presParOf" srcId="{315A9C6F-F54E-4922-B4F3-1B3BF1F04162}" destId="{62CAB8D6-0B7F-4757-948E-FE034750B12A}" srcOrd="0" destOrd="0" presId="urn:microsoft.com/office/officeart/2005/8/layout/vList6"/>
    <dgm:cxn modelId="{1B685573-3C38-49A4-B8F0-A275CF785481}" type="presParOf" srcId="{315A9C6F-F54E-4922-B4F3-1B3BF1F04162}" destId="{24672DC6-7A51-4C6D-B5AB-8A797ABBE06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794F1-9716-414B-A951-D0FEE1DB5615}" type="doc">
      <dgm:prSet loTypeId="urn:microsoft.com/office/officeart/2005/8/layout/chevron2" loCatId="list" qsTypeId="urn:microsoft.com/office/officeart/2005/8/quickstyle/simple5" qsCatId="simple" csTypeId="urn:microsoft.com/office/officeart/2005/8/colors/colorful2" csCatId="colorful" phldr="1"/>
      <dgm:spPr/>
      <dgm:t>
        <a:bodyPr/>
        <a:lstStyle/>
        <a:p>
          <a:endParaRPr lang="en-US"/>
        </a:p>
      </dgm:t>
    </dgm:pt>
    <dgm:pt modelId="{D475B78B-FC0C-4D3F-9F18-B8EF559FDD4C}">
      <dgm:prSet phldrT="[Text]"/>
      <dgm:spPr/>
      <dgm:t>
        <a:bodyPr/>
        <a:lstStyle/>
        <a:p>
          <a:r>
            <a:rPr lang="en-US" b="1" dirty="0" smtClean="0"/>
            <a:t>Recognition</a:t>
          </a:r>
          <a:endParaRPr lang="en-US" b="1" dirty="0"/>
        </a:p>
      </dgm:t>
    </dgm:pt>
    <dgm:pt modelId="{B83EBEDE-A6B1-4D91-AC5C-294E2CBE8D37}" type="parTrans" cxnId="{1CBF9CEE-A471-4BC3-B1F3-E1DA60FBB957}">
      <dgm:prSet/>
      <dgm:spPr/>
      <dgm:t>
        <a:bodyPr/>
        <a:lstStyle/>
        <a:p>
          <a:endParaRPr lang="en-US"/>
        </a:p>
      </dgm:t>
    </dgm:pt>
    <dgm:pt modelId="{749789FF-B0BB-48BA-950E-422441C7C71B}" type="sibTrans" cxnId="{1CBF9CEE-A471-4BC3-B1F3-E1DA60FBB957}">
      <dgm:prSet/>
      <dgm:spPr/>
      <dgm:t>
        <a:bodyPr/>
        <a:lstStyle/>
        <a:p>
          <a:endParaRPr lang="en-US"/>
        </a:p>
      </dgm:t>
    </dgm:pt>
    <dgm:pt modelId="{23879226-8696-4546-BA65-14E8B08F32DC}">
      <dgm:prSet phldrT="[Text]"/>
      <dgm:spPr/>
      <dgm:t>
        <a:bodyPr/>
        <a:lstStyle/>
        <a:p>
          <a:r>
            <a:rPr lang="en-US" b="1" dirty="0" smtClean="0"/>
            <a:t>Reduction</a:t>
          </a:r>
          <a:endParaRPr lang="en-US" b="1" dirty="0"/>
        </a:p>
      </dgm:t>
    </dgm:pt>
    <dgm:pt modelId="{3C0DAEE7-6A3C-4742-8FDC-EDA7643C1F60}" type="parTrans" cxnId="{7D077493-B322-4207-8ADE-4C62EC8D0957}">
      <dgm:prSet/>
      <dgm:spPr/>
      <dgm:t>
        <a:bodyPr/>
        <a:lstStyle/>
        <a:p>
          <a:endParaRPr lang="en-US"/>
        </a:p>
      </dgm:t>
    </dgm:pt>
    <dgm:pt modelId="{8C03254F-A922-4DE2-AB96-8830F2EA7C61}" type="sibTrans" cxnId="{7D077493-B322-4207-8ADE-4C62EC8D0957}">
      <dgm:prSet/>
      <dgm:spPr/>
      <dgm:t>
        <a:bodyPr/>
        <a:lstStyle/>
        <a:p>
          <a:endParaRPr lang="en-US"/>
        </a:p>
      </dgm:t>
    </dgm:pt>
    <dgm:pt modelId="{41CF7BF5-751C-4363-B1A0-06A1C972A104}">
      <dgm:prSet phldrT="[Text]"/>
      <dgm:spPr/>
      <dgm:t>
        <a:bodyPr/>
        <a:lstStyle/>
        <a:p>
          <a:r>
            <a:rPr lang="en-US" b="1" dirty="0" smtClean="0"/>
            <a:t>Redistribution</a:t>
          </a:r>
          <a:endParaRPr lang="en-US" b="1" dirty="0"/>
        </a:p>
      </dgm:t>
    </dgm:pt>
    <dgm:pt modelId="{C62B5B8B-310D-4B2A-91FE-92ACF5F5F5AD}" type="parTrans" cxnId="{48DB7B7B-9B3D-4E1B-9296-3526A4AA2E33}">
      <dgm:prSet/>
      <dgm:spPr/>
      <dgm:t>
        <a:bodyPr/>
        <a:lstStyle/>
        <a:p>
          <a:endParaRPr lang="en-US"/>
        </a:p>
      </dgm:t>
    </dgm:pt>
    <dgm:pt modelId="{86076168-CAFF-43D3-B043-727EAE89172E}" type="sibTrans" cxnId="{48DB7B7B-9B3D-4E1B-9296-3526A4AA2E33}">
      <dgm:prSet/>
      <dgm:spPr/>
      <dgm:t>
        <a:bodyPr/>
        <a:lstStyle/>
        <a:p>
          <a:endParaRPr lang="en-US"/>
        </a:p>
      </dgm:t>
    </dgm:pt>
    <dgm:pt modelId="{EA53DE1E-AB62-466B-84D6-08FA091FD9BE}">
      <dgm:prSet phldrT="[Text]"/>
      <dgm:spPr/>
      <dgm:t>
        <a:bodyPr/>
        <a:lstStyle/>
        <a:p>
          <a:r>
            <a:rPr lang="en-US" b="1" i="1" u="sng" dirty="0" smtClean="0"/>
            <a:t>Redistribution</a:t>
          </a:r>
          <a:r>
            <a:rPr lang="en-US" dirty="0" smtClean="0"/>
            <a:t>, so that the total unpaid care work to be done is more fairly distributed among households, communities, state and the private sector. For example, factories may be supported to develop childcare facilities. </a:t>
          </a:r>
          <a:endParaRPr lang="en-US" dirty="0"/>
        </a:p>
      </dgm:t>
    </dgm:pt>
    <dgm:pt modelId="{0702DB13-95B7-4CD6-A30A-BA2970109003}" type="parTrans" cxnId="{10CA8639-AE5B-42FE-89F6-C1232B2F327D}">
      <dgm:prSet/>
      <dgm:spPr/>
      <dgm:t>
        <a:bodyPr/>
        <a:lstStyle/>
        <a:p>
          <a:endParaRPr lang="en-US"/>
        </a:p>
      </dgm:t>
    </dgm:pt>
    <dgm:pt modelId="{8BE610E1-3D04-48C8-B66E-A20BC18C178E}" type="sibTrans" cxnId="{10CA8639-AE5B-42FE-89F6-C1232B2F327D}">
      <dgm:prSet/>
      <dgm:spPr/>
      <dgm:t>
        <a:bodyPr/>
        <a:lstStyle/>
        <a:p>
          <a:endParaRPr lang="en-US"/>
        </a:p>
      </dgm:t>
    </dgm:pt>
    <dgm:pt modelId="{313421F5-D055-4B6D-AE11-1FA578ECC671}">
      <dgm:prSet/>
      <dgm:spPr/>
      <dgm:t>
        <a:bodyPr/>
        <a:lstStyle/>
        <a:p>
          <a:r>
            <a:rPr lang="en-US" b="1" i="1" u="sng" dirty="0" smtClean="0"/>
            <a:t>Recognition</a:t>
          </a:r>
          <a:r>
            <a:rPr lang="en-US" dirty="0" smtClean="0"/>
            <a:t> of unpaid care work so that it is “seen” and acknowledged as being “work” and “production.” Programs may then adapt interventions in light of a better understanding of care work, or include compensation for the work. </a:t>
          </a:r>
          <a:endParaRPr lang="en-US" dirty="0"/>
        </a:p>
      </dgm:t>
    </dgm:pt>
    <dgm:pt modelId="{96023F2C-42F8-41FF-B301-77DCB7F6458D}" type="parTrans" cxnId="{A7CD207C-F0FF-4C35-9CFE-B3941399DAB1}">
      <dgm:prSet/>
      <dgm:spPr/>
      <dgm:t>
        <a:bodyPr/>
        <a:lstStyle/>
        <a:p>
          <a:endParaRPr lang="en-US"/>
        </a:p>
      </dgm:t>
    </dgm:pt>
    <dgm:pt modelId="{DC60E675-23D7-4CEB-8974-2D139B31EF09}" type="sibTrans" cxnId="{A7CD207C-F0FF-4C35-9CFE-B3941399DAB1}">
      <dgm:prSet/>
      <dgm:spPr/>
      <dgm:t>
        <a:bodyPr/>
        <a:lstStyle/>
        <a:p>
          <a:endParaRPr lang="en-US"/>
        </a:p>
      </dgm:t>
    </dgm:pt>
    <dgm:pt modelId="{23F01A2F-C699-4364-BFA0-ADC6AD25E316}">
      <dgm:prSet/>
      <dgm:spPr/>
      <dgm:t>
        <a:bodyPr/>
        <a:lstStyle/>
        <a:p>
          <a:r>
            <a:rPr lang="en-US" b="1" i="1" u="sng" dirty="0" smtClean="0"/>
            <a:t>Reduction</a:t>
          </a:r>
          <a:r>
            <a:rPr lang="en-US" dirty="0" smtClean="0"/>
            <a:t> of unpaid care work so that the burden of certain tasks is reduced. Interventions can support markets to better deliver a specific service (healthcare) or product (fuel efficient stoves). For example, if healthcare services are closer, women’s time accessing facilities is reduced. </a:t>
          </a:r>
          <a:endParaRPr lang="en-US" dirty="0"/>
        </a:p>
      </dgm:t>
    </dgm:pt>
    <dgm:pt modelId="{4F80EAE7-B222-48E6-ABE6-53A323203EFF}" type="parTrans" cxnId="{A2D3356E-8510-43F8-9D24-66B33B0C0E9B}">
      <dgm:prSet/>
      <dgm:spPr/>
      <dgm:t>
        <a:bodyPr/>
        <a:lstStyle/>
        <a:p>
          <a:endParaRPr lang="en-US"/>
        </a:p>
      </dgm:t>
    </dgm:pt>
    <dgm:pt modelId="{31C17575-D71E-4C84-A031-B4176682C54D}" type="sibTrans" cxnId="{A2D3356E-8510-43F8-9D24-66B33B0C0E9B}">
      <dgm:prSet/>
      <dgm:spPr/>
      <dgm:t>
        <a:bodyPr/>
        <a:lstStyle/>
        <a:p>
          <a:endParaRPr lang="en-US"/>
        </a:p>
      </dgm:t>
    </dgm:pt>
    <dgm:pt modelId="{8359D358-A809-458E-9A0A-F35D1DF7E0DB}">
      <dgm:prSet phldrT="[Text]"/>
      <dgm:spPr/>
      <dgm:t>
        <a:bodyPr/>
        <a:lstStyle/>
        <a:p>
          <a:r>
            <a:rPr lang="en-US" b="1" i="1" u="sng" dirty="0" smtClean="0"/>
            <a:t>Representation</a:t>
          </a:r>
          <a:r>
            <a:rPr lang="en-US" dirty="0" smtClean="0"/>
            <a:t>, by increasing women’s voice in their household and community, or their access to leadership positions. Often cooperative or community leaders are male, with decisions taken often failing to reflect women’s specific needs. By increasing women’s voice and providing them with spaces to discuss their issues and raise them to the community, some unpaid care work constraints can improve.</a:t>
          </a:r>
          <a:endParaRPr lang="en-US" dirty="0"/>
        </a:p>
      </dgm:t>
    </dgm:pt>
    <dgm:pt modelId="{8F74D5CE-044C-4CB9-B1DE-32821571946B}" type="parTrans" cxnId="{7EC60875-6A4F-4F1C-B4F4-3510A4F009A7}">
      <dgm:prSet/>
      <dgm:spPr/>
      <dgm:t>
        <a:bodyPr/>
        <a:lstStyle/>
        <a:p>
          <a:endParaRPr lang="en-US"/>
        </a:p>
      </dgm:t>
    </dgm:pt>
    <dgm:pt modelId="{E20E8F0A-500F-4A98-8A3B-6EFC9C5D7B75}" type="sibTrans" cxnId="{7EC60875-6A4F-4F1C-B4F4-3510A4F009A7}">
      <dgm:prSet/>
      <dgm:spPr/>
      <dgm:t>
        <a:bodyPr/>
        <a:lstStyle/>
        <a:p>
          <a:endParaRPr lang="en-US"/>
        </a:p>
      </dgm:t>
    </dgm:pt>
    <dgm:pt modelId="{28205570-812A-49E2-AD21-FE8796FC5C54}">
      <dgm:prSet phldrT="[Text]"/>
      <dgm:spPr/>
      <dgm:t>
        <a:bodyPr/>
        <a:lstStyle/>
        <a:p>
          <a:r>
            <a:rPr lang="en-US" b="1" dirty="0" smtClean="0"/>
            <a:t>Representation</a:t>
          </a:r>
          <a:endParaRPr lang="en-US" b="1" dirty="0"/>
        </a:p>
      </dgm:t>
    </dgm:pt>
    <dgm:pt modelId="{69D90166-8944-4059-A66C-5D5FADBCAA2B}" type="parTrans" cxnId="{CD87147F-8B46-4024-92A9-D775F2A97D6A}">
      <dgm:prSet/>
      <dgm:spPr/>
      <dgm:t>
        <a:bodyPr/>
        <a:lstStyle/>
        <a:p>
          <a:endParaRPr lang="en-US"/>
        </a:p>
      </dgm:t>
    </dgm:pt>
    <dgm:pt modelId="{D5E6B5AB-A237-4E98-B2B9-7DA281200A51}" type="sibTrans" cxnId="{CD87147F-8B46-4024-92A9-D775F2A97D6A}">
      <dgm:prSet/>
      <dgm:spPr/>
      <dgm:t>
        <a:bodyPr/>
        <a:lstStyle/>
        <a:p>
          <a:endParaRPr lang="en-US"/>
        </a:p>
      </dgm:t>
    </dgm:pt>
    <dgm:pt modelId="{F362F678-F41E-45A2-A414-0510DF2806FD}" type="pres">
      <dgm:prSet presAssocID="{8C1794F1-9716-414B-A951-D0FEE1DB5615}" presName="linearFlow" presStyleCnt="0">
        <dgm:presLayoutVars>
          <dgm:dir/>
          <dgm:animLvl val="lvl"/>
          <dgm:resizeHandles val="exact"/>
        </dgm:presLayoutVars>
      </dgm:prSet>
      <dgm:spPr/>
      <dgm:t>
        <a:bodyPr/>
        <a:lstStyle/>
        <a:p>
          <a:endParaRPr lang="en-US"/>
        </a:p>
      </dgm:t>
    </dgm:pt>
    <dgm:pt modelId="{6023ABFB-5332-4FC2-97B9-A8B8D2DFA423}" type="pres">
      <dgm:prSet presAssocID="{D475B78B-FC0C-4D3F-9F18-B8EF559FDD4C}" presName="composite" presStyleCnt="0"/>
      <dgm:spPr/>
    </dgm:pt>
    <dgm:pt modelId="{F659FEE5-9CB6-4A78-A5AF-036E8F40AF79}" type="pres">
      <dgm:prSet presAssocID="{D475B78B-FC0C-4D3F-9F18-B8EF559FDD4C}" presName="parentText" presStyleLbl="alignNode1" presStyleIdx="0" presStyleCnt="4">
        <dgm:presLayoutVars>
          <dgm:chMax val="1"/>
          <dgm:bulletEnabled val="1"/>
        </dgm:presLayoutVars>
      </dgm:prSet>
      <dgm:spPr/>
      <dgm:t>
        <a:bodyPr/>
        <a:lstStyle/>
        <a:p>
          <a:endParaRPr lang="en-US"/>
        </a:p>
      </dgm:t>
    </dgm:pt>
    <dgm:pt modelId="{596D90D3-C4D9-4B3E-9B3C-EA12EA87C635}" type="pres">
      <dgm:prSet presAssocID="{D475B78B-FC0C-4D3F-9F18-B8EF559FDD4C}" presName="descendantText" presStyleLbl="alignAcc1" presStyleIdx="0" presStyleCnt="4">
        <dgm:presLayoutVars>
          <dgm:bulletEnabled val="1"/>
        </dgm:presLayoutVars>
      </dgm:prSet>
      <dgm:spPr/>
      <dgm:t>
        <a:bodyPr/>
        <a:lstStyle/>
        <a:p>
          <a:endParaRPr lang="en-US"/>
        </a:p>
      </dgm:t>
    </dgm:pt>
    <dgm:pt modelId="{C12F3A4F-8F1D-4385-821C-9EA1BA693C76}" type="pres">
      <dgm:prSet presAssocID="{749789FF-B0BB-48BA-950E-422441C7C71B}" presName="sp" presStyleCnt="0"/>
      <dgm:spPr/>
    </dgm:pt>
    <dgm:pt modelId="{55F8B18A-281C-4B59-81EA-71C64089A6D3}" type="pres">
      <dgm:prSet presAssocID="{23879226-8696-4546-BA65-14E8B08F32DC}" presName="composite" presStyleCnt="0"/>
      <dgm:spPr/>
    </dgm:pt>
    <dgm:pt modelId="{27ED04FB-9677-4F56-8453-E9CC32E4911D}" type="pres">
      <dgm:prSet presAssocID="{23879226-8696-4546-BA65-14E8B08F32DC}" presName="parentText" presStyleLbl="alignNode1" presStyleIdx="1" presStyleCnt="4">
        <dgm:presLayoutVars>
          <dgm:chMax val="1"/>
          <dgm:bulletEnabled val="1"/>
        </dgm:presLayoutVars>
      </dgm:prSet>
      <dgm:spPr/>
      <dgm:t>
        <a:bodyPr/>
        <a:lstStyle/>
        <a:p>
          <a:endParaRPr lang="en-US"/>
        </a:p>
      </dgm:t>
    </dgm:pt>
    <dgm:pt modelId="{B4120D98-E008-4031-85D8-50652F5E9CC9}" type="pres">
      <dgm:prSet presAssocID="{23879226-8696-4546-BA65-14E8B08F32DC}" presName="descendantText" presStyleLbl="alignAcc1" presStyleIdx="1" presStyleCnt="4">
        <dgm:presLayoutVars>
          <dgm:bulletEnabled val="1"/>
        </dgm:presLayoutVars>
      </dgm:prSet>
      <dgm:spPr/>
      <dgm:t>
        <a:bodyPr/>
        <a:lstStyle/>
        <a:p>
          <a:endParaRPr lang="en-US"/>
        </a:p>
      </dgm:t>
    </dgm:pt>
    <dgm:pt modelId="{D1DFBF26-A40C-48F0-9113-89976ABC69CA}" type="pres">
      <dgm:prSet presAssocID="{8C03254F-A922-4DE2-AB96-8830F2EA7C61}" presName="sp" presStyleCnt="0"/>
      <dgm:spPr/>
    </dgm:pt>
    <dgm:pt modelId="{6B951536-7658-446C-AFE0-00283F023007}" type="pres">
      <dgm:prSet presAssocID="{41CF7BF5-751C-4363-B1A0-06A1C972A104}" presName="composite" presStyleCnt="0"/>
      <dgm:spPr/>
    </dgm:pt>
    <dgm:pt modelId="{8F057592-F20E-4493-A7D8-620609EC68F7}" type="pres">
      <dgm:prSet presAssocID="{41CF7BF5-751C-4363-B1A0-06A1C972A104}" presName="parentText" presStyleLbl="alignNode1" presStyleIdx="2" presStyleCnt="4">
        <dgm:presLayoutVars>
          <dgm:chMax val="1"/>
          <dgm:bulletEnabled val="1"/>
        </dgm:presLayoutVars>
      </dgm:prSet>
      <dgm:spPr/>
      <dgm:t>
        <a:bodyPr/>
        <a:lstStyle/>
        <a:p>
          <a:endParaRPr lang="en-US"/>
        </a:p>
      </dgm:t>
    </dgm:pt>
    <dgm:pt modelId="{02BED275-AF39-412E-993C-D9D201AF583F}" type="pres">
      <dgm:prSet presAssocID="{41CF7BF5-751C-4363-B1A0-06A1C972A104}" presName="descendantText" presStyleLbl="alignAcc1" presStyleIdx="2" presStyleCnt="4">
        <dgm:presLayoutVars>
          <dgm:bulletEnabled val="1"/>
        </dgm:presLayoutVars>
      </dgm:prSet>
      <dgm:spPr/>
      <dgm:t>
        <a:bodyPr/>
        <a:lstStyle/>
        <a:p>
          <a:endParaRPr lang="en-US"/>
        </a:p>
      </dgm:t>
    </dgm:pt>
    <dgm:pt modelId="{5B270753-1C2C-4219-9FDA-75440746E2B5}" type="pres">
      <dgm:prSet presAssocID="{86076168-CAFF-43D3-B043-727EAE89172E}" presName="sp" presStyleCnt="0"/>
      <dgm:spPr/>
    </dgm:pt>
    <dgm:pt modelId="{C6BC5291-4592-481C-9AB3-CEC992F0A283}" type="pres">
      <dgm:prSet presAssocID="{28205570-812A-49E2-AD21-FE8796FC5C54}" presName="composite" presStyleCnt="0"/>
      <dgm:spPr/>
    </dgm:pt>
    <dgm:pt modelId="{F087D886-6F92-49CE-88B5-C0B508F25794}" type="pres">
      <dgm:prSet presAssocID="{28205570-812A-49E2-AD21-FE8796FC5C54}" presName="parentText" presStyleLbl="alignNode1" presStyleIdx="3" presStyleCnt="4">
        <dgm:presLayoutVars>
          <dgm:chMax val="1"/>
          <dgm:bulletEnabled val="1"/>
        </dgm:presLayoutVars>
      </dgm:prSet>
      <dgm:spPr/>
      <dgm:t>
        <a:bodyPr/>
        <a:lstStyle/>
        <a:p>
          <a:endParaRPr lang="en-US"/>
        </a:p>
      </dgm:t>
    </dgm:pt>
    <dgm:pt modelId="{69780941-F85C-4002-ADDD-BFE75BA02805}" type="pres">
      <dgm:prSet presAssocID="{28205570-812A-49E2-AD21-FE8796FC5C54}" presName="descendantText" presStyleLbl="alignAcc1" presStyleIdx="3" presStyleCnt="4">
        <dgm:presLayoutVars>
          <dgm:bulletEnabled val="1"/>
        </dgm:presLayoutVars>
      </dgm:prSet>
      <dgm:spPr/>
      <dgm:t>
        <a:bodyPr/>
        <a:lstStyle/>
        <a:p>
          <a:endParaRPr lang="en-US"/>
        </a:p>
      </dgm:t>
    </dgm:pt>
  </dgm:ptLst>
  <dgm:cxnLst>
    <dgm:cxn modelId="{7826315A-AA10-4E87-97E6-06CA71F33AC8}" type="presOf" srcId="{313421F5-D055-4B6D-AE11-1FA578ECC671}" destId="{596D90D3-C4D9-4B3E-9B3C-EA12EA87C635}" srcOrd="0" destOrd="0" presId="urn:microsoft.com/office/officeart/2005/8/layout/chevron2"/>
    <dgm:cxn modelId="{48DB7B7B-9B3D-4E1B-9296-3526A4AA2E33}" srcId="{8C1794F1-9716-414B-A951-D0FEE1DB5615}" destId="{41CF7BF5-751C-4363-B1A0-06A1C972A104}" srcOrd="2" destOrd="0" parTransId="{C62B5B8B-310D-4B2A-91FE-92ACF5F5F5AD}" sibTransId="{86076168-CAFF-43D3-B043-727EAE89172E}"/>
    <dgm:cxn modelId="{3794A334-6F89-4C18-8432-08184E591842}" type="presOf" srcId="{EA53DE1E-AB62-466B-84D6-08FA091FD9BE}" destId="{02BED275-AF39-412E-993C-D9D201AF583F}" srcOrd="0" destOrd="0" presId="urn:microsoft.com/office/officeart/2005/8/layout/chevron2"/>
    <dgm:cxn modelId="{35406099-2077-4C18-9BCD-2E93DD89E106}" type="presOf" srcId="{8C1794F1-9716-414B-A951-D0FEE1DB5615}" destId="{F362F678-F41E-45A2-A414-0510DF2806FD}" srcOrd="0" destOrd="0" presId="urn:microsoft.com/office/officeart/2005/8/layout/chevron2"/>
    <dgm:cxn modelId="{7EC60875-6A4F-4F1C-B4F4-3510A4F009A7}" srcId="{28205570-812A-49E2-AD21-FE8796FC5C54}" destId="{8359D358-A809-458E-9A0A-F35D1DF7E0DB}" srcOrd="0" destOrd="0" parTransId="{8F74D5CE-044C-4CB9-B1DE-32821571946B}" sibTransId="{E20E8F0A-500F-4A98-8A3B-6EFC9C5D7B75}"/>
    <dgm:cxn modelId="{F167C7A7-D025-45B9-B5CE-6A95C4109B58}" type="presOf" srcId="{23879226-8696-4546-BA65-14E8B08F32DC}" destId="{27ED04FB-9677-4F56-8453-E9CC32E4911D}" srcOrd="0" destOrd="0" presId="urn:microsoft.com/office/officeart/2005/8/layout/chevron2"/>
    <dgm:cxn modelId="{A7CD207C-F0FF-4C35-9CFE-B3941399DAB1}" srcId="{D475B78B-FC0C-4D3F-9F18-B8EF559FDD4C}" destId="{313421F5-D055-4B6D-AE11-1FA578ECC671}" srcOrd="0" destOrd="0" parTransId="{96023F2C-42F8-41FF-B301-77DCB7F6458D}" sibTransId="{DC60E675-23D7-4CEB-8974-2D139B31EF09}"/>
    <dgm:cxn modelId="{7D077493-B322-4207-8ADE-4C62EC8D0957}" srcId="{8C1794F1-9716-414B-A951-D0FEE1DB5615}" destId="{23879226-8696-4546-BA65-14E8B08F32DC}" srcOrd="1" destOrd="0" parTransId="{3C0DAEE7-6A3C-4742-8FDC-EDA7643C1F60}" sibTransId="{8C03254F-A922-4DE2-AB96-8830F2EA7C61}"/>
    <dgm:cxn modelId="{CD87147F-8B46-4024-92A9-D775F2A97D6A}" srcId="{8C1794F1-9716-414B-A951-D0FEE1DB5615}" destId="{28205570-812A-49E2-AD21-FE8796FC5C54}" srcOrd="3" destOrd="0" parTransId="{69D90166-8944-4059-A66C-5D5FADBCAA2B}" sibTransId="{D5E6B5AB-A237-4E98-B2B9-7DA281200A51}"/>
    <dgm:cxn modelId="{A2D3356E-8510-43F8-9D24-66B33B0C0E9B}" srcId="{23879226-8696-4546-BA65-14E8B08F32DC}" destId="{23F01A2F-C699-4364-BFA0-ADC6AD25E316}" srcOrd="0" destOrd="0" parTransId="{4F80EAE7-B222-48E6-ABE6-53A323203EFF}" sibTransId="{31C17575-D71E-4C84-A031-B4176682C54D}"/>
    <dgm:cxn modelId="{0A26CBE6-381E-45D8-B5D3-7E270F30C170}" type="presOf" srcId="{23F01A2F-C699-4364-BFA0-ADC6AD25E316}" destId="{B4120D98-E008-4031-85D8-50652F5E9CC9}" srcOrd="0" destOrd="0" presId="urn:microsoft.com/office/officeart/2005/8/layout/chevron2"/>
    <dgm:cxn modelId="{3190655A-ECCC-4268-B1C8-154CC883432F}" type="presOf" srcId="{28205570-812A-49E2-AD21-FE8796FC5C54}" destId="{F087D886-6F92-49CE-88B5-C0B508F25794}" srcOrd="0" destOrd="0" presId="urn:microsoft.com/office/officeart/2005/8/layout/chevron2"/>
    <dgm:cxn modelId="{1CBF9CEE-A471-4BC3-B1F3-E1DA60FBB957}" srcId="{8C1794F1-9716-414B-A951-D0FEE1DB5615}" destId="{D475B78B-FC0C-4D3F-9F18-B8EF559FDD4C}" srcOrd="0" destOrd="0" parTransId="{B83EBEDE-A6B1-4D91-AC5C-294E2CBE8D37}" sibTransId="{749789FF-B0BB-48BA-950E-422441C7C71B}"/>
    <dgm:cxn modelId="{AF9F04D0-8E4B-4B1D-9B7D-ED2B48C25AAA}" type="presOf" srcId="{8359D358-A809-458E-9A0A-F35D1DF7E0DB}" destId="{69780941-F85C-4002-ADDD-BFE75BA02805}" srcOrd="0" destOrd="0" presId="urn:microsoft.com/office/officeart/2005/8/layout/chevron2"/>
    <dgm:cxn modelId="{10CA8639-AE5B-42FE-89F6-C1232B2F327D}" srcId="{41CF7BF5-751C-4363-B1A0-06A1C972A104}" destId="{EA53DE1E-AB62-466B-84D6-08FA091FD9BE}" srcOrd="0" destOrd="0" parTransId="{0702DB13-95B7-4CD6-A30A-BA2970109003}" sibTransId="{8BE610E1-3D04-48C8-B66E-A20BC18C178E}"/>
    <dgm:cxn modelId="{6E0A1EFB-13D7-433D-897A-74E2C0FEFE52}" type="presOf" srcId="{41CF7BF5-751C-4363-B1A0-06A1C972A104}" destId="{8F057592-F20E-4493-A7D8-620609EC68F7}" srcOrd="0" destOrd="0" presId="urn:microsoft.com/office/officeart/2005/8/layout/chevron2"/>
    <dgm:cxn modelId="{493C1EE6-D0D9-481E-A7B1-0808DF8E9208}" type="presOf" srcId="{D475B78B-FC0C-4D3F-9F18-B8EF559FDD4C}" destId="{F659FEE5-9CB6-4A78-A5AF-036E8F40AF79}" srcOrd="0" destOrd="0" presId="urn:microsoft.com/office/officeart/2005/8/layout/chevron2"/>
    <dgm:cxn modelId="{669412B2-B8FC-4072-B72A-45BC50437C8C}" type="presParOf" srcId="{F362F678-F41E-45A2-A414-0510DF2806FD}" destId="{6023ABFB-5332-4FC2-97B9-A8B8D2DFA423}" srcOrd="0" destOrd="0" presId="urn:microsoft.com/office/officeart/2005/8/layout/chevron2"/>
    <dgm:cxn modelId="{F5138183-1170-49F2-AC5F-56BE58E5FCA2}" type="presParOf" srcId="{6023ABFB-5332-4FC2-97B9-A8B8D2DFA423}" destId="{F659FEE5-9CB6-4A78-A5AF-036E8F40AF79}" srcOrd="0" destOrd="0" presId="urn:microsoft.com/office/officeart/2005/8/layout/chevron2"/>
    <dgm:cxn modelId="{87BB996B-2FF8-4392-B183-D5EC66049241}" type="presParOf" srcId="{6023ABFB-5332-4FC2-97B9-A8B8D2DFA423}" destId="{596D90D3-C4D9-4B3E-9B3C-EA12EA87C635}" srcOrd="1" destOrd="0" presId="urn:microsoft.com/office/officeart/2005/8/layout/chevron2"/>
    <dgm:cxn modelId="{CCCDEC17-C3B8-4988-807D-E940E898B445}" type="presParOf" srcId="{F362F678-F41E-45A2-A414-0510DF2806FD}" destId="{C12F3A4F-8F1D-4385-821C-9EA1BA693C76}" srcOrd="1" destOrd="0" presId="urn:microsoft.com/office/officeart/2005/8/layout/chevron2"/>
    <dgm:cxn modelId="{FDB22A2F-BADB-4378-A109-236F562180DE}" type="presParOf" srcId="{F362F678-F41E-45A2-A414-0510DF2806FD}" destId="{55F8B18A-281C-4B59-81EA-71C64089A6D3}" srcOrd="2" destOrd="0" presId="urn:microsoft.com/office/officeart/2005/8/layout/chevron2"/>
    <dgm:cxn modelId="{8F3B61D8-85AE-47AE-9D32-D8F68B595E39}" type="presParOf" srcId="{55F8B18A-281C-4B59-81EA-71C64089A6D3}" destId="{27ED04FB-9677-4F56-8453-E9CC32E4911D}" srcOrd="0" destOrd="0" presId="urn:microsoft.com/office/officeart/2005/8/layout/chevron2"/>
    <dgm:cxn modelId="{8F1BDE01-95FC-4753-A41F-5823824CF3E0}" type="presParOf" srcId="{55F8B18A-281C-4B59-81EA-71C64089A6D3}" destId="{B4120D98-E008-4031-85D8-50652F5E9CC9}" srcOrd="1" destOrd="0" presId="urn:microsoft.com/office/officeart/2005/8/layout/chevron2"/>
    <dgm:cxn modelId="{0E4952EE-284D-4C49-8D11-9C4CB08E5644}" type="presParOf" srcId="{F362F678-F41E-45A2-A414-0510DF2806FD}" destId="{D1DFBF26-A40C-48F0-9113-89976ABC69CA}" srcOrd="3" destOrd="0" presId="urn:microsoft.com/office/officeart/2005/8/layout/chevron2"/>
    <dgm:cxn modelId="{E8D5ED59-D550-4053-AFA6-901D11EA37A3}" type="presParOf" srcId="{F362F678-F41E-45A2-A414-0510DF2806FD}" destId="{6B951536-7658-446C-AFE0-00283F023007}" srcOrd="4" destOrd="0" presId="urn:microsoft.com/office/officeart/2005/8/layout/chevron2"/>
    <dgm:cxn modelId="{FB9BA40A-7CF6-4C3F-8C34-094A11ED00E6}" type="presParOf" srcId="{6B951536-7658-446C-AFE0-00283F023007}" destId="{8F057592-F20E-4493-A7D8-620609EC68F7}" srcOrd="0" destOrd="0" presId="urn:microsoft.com/office/officeart/2005/8/layout/chevron2"/>
    <dgm:cxn modelId="{B65CEB95-D36B-4F95-925C-54261F3BD6D4}" type="presParOf" srcId="{6B951536-7658-446C-AFE0-00283F023007}" destId="{02BED275-AF39-412E-993C-D9D201AF583F}" srcOrd="1" destOrd="0" presId="urn:microsoft.com/office/officeart/2005/8/layout/chevron2"/>
    <dgm:cxn modelId="{29D93022-39EF-4FBE-9C53-6E36936D2244}" type="presParOf" srcId="{F362F678-F41E-45A2-A414-0510DF2806FD}" destId="{5B270753-1C2C-4219-9FDA-75440746E2B5}" srcOrd="5" destOrd="0" presId="urn:microsoft.com/office/officeart/2005/8/layout/chevron2"/>
    <dgm:cxn modelId="{319109EF-76B3-476B-A2C7-BA988622254D}" type="presParOf" srcId="{F362F678-F41E-45A2-A414-0510DF2806FD}" destId="{C6BC5291-4592-481C-9AB3-CEC992F0A283}" srcOrd="6" destOrd="0" presId="urn:microsoft.com/office/officeart/2005/8/layout/chevron2"/>
    <dgm:cxn modelId="{BF425B0E-30B5-4A49-87C8-D049D3B7C249}" type="presParOf" srcId="{C6BC5291-4592-481C-9AB3-CEC992F0A283}" destId="{F087D886-6F92-49CE-88B5-C0B508F25794}" srcOrd="0" destOrd="0" presId="urn:microsoft.com/office/officeart/2005/8/layout/chevron2"/>
    <dgm:cxn modelId="{9B3E94B4-4C31-450F-B155-DB1387FCF0CF}" type="presParOf" srcId="{C6BC5291-4592-481C-9AB3-CEC992F0A283}" destId="{69780941-F85C-4002-ADDD-BFE75BA028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0F4B34-CD84-42D2-B98B-8EA78F3486BE}" type="doc">
      <dgm:prSet loTypeId="urn:microsoft.com/office/officeart/2005/8/layout/radial5" loCatId="cycle" qsTypeId="urn:microsoft.com/office/officeart/2005/8/quickstyle/3d2" qsCatId="3D" csTypeId="urn:microsoft.com/office/officeart/2005/8/colors/colorful4" csCatId="colorful" phldr="1"/>
      <dgm:spPr/>
      <dgm:t>
        <a:bodyPr/>
        <a:lstStyle/>
        <a:p>
          <a:endParaRPr lang="en-US"/>
        </a:p>
      </dgm:t>
    </dgm:pt>
    <dgm:pt modelId="{1BB0F5E9-9DF2-434C-8EBB-065A62990946}">
      <dgm:prSet phldrT="[Text]" custT="1"/>
      <dgm:spPr/>
      <dgm:t>
        <a:bodyPr/>
        <a:lstStyle/>
        <a:p>
          <a:r>
            <a:rPr lang="en-US" sz="1150" b="1" dirty="0" smtClean="0"/>
            <a:t>Challenges</a:t>
          </a:r>
          <a:endParaRPr lang="en-US" sz="1150" b="1" dirty="0"/>
        </a:p>
      </dgm:t>
    </dgm:pt>
    <dgm:pt modelId="{E9CF6EDB-170D-4C51-BC57-F82209498D5A}" type="parTrans" cxnId="{F8B7754F-D5A5-4AE2-AA4D-D3986A641C35}">
      <dgm:prSet/>
      <dgm:spPr/>
      <dgm:t>
        <a:bodyPr/>
        <a:lstStyle/>
        <a:p>
          <a:endParaRPr lang="en-US" sz="1150" b="1"/>
        </a:p>
      </dgm:t>
    </dgm:pt>
    <dgm:pt modelId="{921E1651-41E1-432B-9E3B-9895D103A02A}" type="sibTrans" cxnId="{F8B7754F-D5A5-4AE2-AA4D-D3986A641C35}">
      <dgm:prSet/>
      <dgm:spPr/>
      <dgm:t>
        <a:bodyPr/>
        <a:lstStyle/>
        <a:p>
          <a:endParaRPr lang="en-US" sz="1150" b="1"/>
        </a:p>
      </dgm:t>
    </dgm:pt>
    <dgm:pt modelId="{74CCF16A-5234-4929-87DF-95AC4EEFD93F}">
      <dgm:prSet phldrT="[Text]" custT="1"/>
      <dgm:spPr/>
      <dgm:t>
        <a:bodyPr/>
        <a:lstStyle/>
        <a:p>
          <a:r>
            <a:rPr lang="en-US" sz="1150" b="1" dirty="0" smtClean="0"/>
            <a:t>Challenging social expectations</a:t>
          </a:r>
          <a:endParaRPr lang="en-US" sz="1150" b="1" dirty="0"/>
        </a:p>
      </dgm:t>
    </dgm:pt>
    <dgm:pt modelId="{C6C7F7B0-3B5E-44CB-9A70-EB253C3DCB58}" type="parTrans" cxnId="{4EDAC051-7570-4F69-883B-259C2816ACCE}">
      <dgm:prSet custT="1"/>
      <dgm:spPr/>
      <dgm:t>
        <a:bodyPr/>
        <a:lstStyle/>
        <a:p>
          <a:endParaRPr lang="en-US" sz="1150" b="1"/>
        </a:p>
      </dgm:t>
    </dgm:pt>
    <dgm:pt modelId="{3188B070-4EBF-4112-BC50-13B3CC75B18E}" type="sibTrans" cxnId="{4EDAC051-7570-4F69-883B-259C2816ACCE}">
      <dgm:prSet/>
      <dgm:spPr/>
      <dgm:t>
        <a:bodyPr/>
        <a:lstStyle/>
        <a:p>
          <a:endParaRPr lang="en-US" sz="1150" b="1"/>
        </a:p>
      </dgm:t>
    </dgm:pt>
    <dgm:pt modelId="{C807F77E-08A7-46C9-8995-EF1F84922205}">
      <dgm:prSet phldrT="[Text]" custT="1"/>
      <dgm:spPr/>
      <dgm:t>
        <a:bodyPr/>
        <a:lstStyle/>
        <a:p>
          <a:r>
            <a:rPr lang="en-US" sz="1150" b="1" dirty="0" smtClean="0"/>
            <a:t>Limited access to funding</a:t>
          </a:r>
          <a:endParaRPr lang="en-US" sz="1150" b="1" dirty="0"/>
        </a:p>
      </dgm:t>
    </dgm:pt>
    <dgm:pt modelId="{6B27F18D-3BD0-4307-B36E-9636507DA8E7}" type="parTrans" cxnId="{8CF1014A-8E73-4633-A798-9D23E3F17567}">
      <dgm:prSet custT="1"/>
      <dgm:spPr/>
      <dgm:t>
        <a:bodyPr/>
        <a:lstStyle/>
        <a:p>
          <a:endParaRPr lang="en-US" sz="1150" b="1"/>
        </a:p>
      </dgm:t>
    </dgm:pt>
    <dgm:pt modelId="{4FC65EE3-70F0-496F-BA02-415905F6620F}" type="sibTrans" cxnId="{8CF1014A-8E73-4633-A798-9D23E3F17567}">
      <dgm:prSet/>
      <dgm:spPr/>
      <dgm:t>
        <a:bodyPr/>
        <a:lstStyle/>
        <a:p>
          <a:endParaRPr lang="en-US" sz="1150" b="1"/>
        </a:p>
      </dgm:t>
    </dgm:pt>
    <dgm:pt modelId="{2C1B349B-68E8-450C-A721-040BBA337006}">
      <dgm:prSet phldrT="[Text]" custT="1"/>
      <dgm:spPr/>
      <dgm:t>
        <a:bodyPr/>
        <a:lstStyle/>
        <a:p>
          <a:r>
            <a:rPr lang="en-US" sz="1150" b="1" dirty="0" smtClean="0"/>
            <a:t>Playing with the boys</a:t>
          </a:r>
          <a:endParaRPr lang="en-US" sz="1150" b="1" dirty="0"/>
        </a:p>
      </dgm:t>
    </dgm:pt>
    <dgm:pt modelId="{79282A16-BC25-4040-B9CA-440816045110}" type="parTrans" cxnId="{720B80A3-DFBA-495C-AE31-F4F3ED8619BD}">
      <dgm:prSet custT="1"/>
      <dgm:spPr/>
      <dgm:t>
        <a:bodyPr/>
        <a:lstStyle/>
        <a:p>
          <a:endParaRPr lang="en-US" sz="1150" b="1"/>
        </a:p>
      </dgm:t>
    </dgm:pt>
    <dgm:pt modelId="{2999CAE3-E102-42B5-9BE1-186BE50BA7D9}" type="sibTrans" cxnId="{720B80A3-DFBA-495C-AE31-F4F3ED8619BD}">
      <dgm:prSet/>
      <dgm:spPr/>
      <dgm:t>
        <a:bodyPr/>
        <a:lstStyle/>
        <a:p>
          <a:endParaRPr lang="en-US" sz="1150" b="1"/>
        </a:p>
      </dgm:t>
    </dgm:pt>
    <dgm:pt modelId="{F865C324-7ADC-47C3-B333-AE19F989E3B1}">
      <dgm:prSet phldrT="[Text]" custT="1"/>
      <dgm:spPr/>
      <dgm:t>
        <a:bodyPr/>
        <a:lstStyle/>
        <a:p>
          <a:r>
            <a:rPr lang="en-US" sz="1150" b="1" dirty="0" smtClean="0"/>
            <a:t>Building a support network</a:t>
          </a:r>
          <a:endParaRPr lang="en-US" sz="1150" b="1" dirty="0"/>
        </a:p>
      </dgm:t>
    </dgm:pt>
    <dgm:pt modelId="{767B62C2-0B94-4426-8DFD-C212D7974380}" type="parTrans" cxnId="{D4785B00-B2E6-4CC0-B0B4-2AFCFE9F1EE6}">
      <dgm:prSet custT="1"/>
      <dgm:spPr/>
      <dgm:t>
        <a:bodyPr/>
        <a:lstStyle/>
        <a:p>
          <a:endParaRPr lang="en-US" sz="1150" b="1"/>
        </a:p>
      </dgm:t>
    </dgm:pt>
    <dgm:pt modelId="{2493CA1B-DF2E-4601-AD9A-5D2F9FEF086A}" type="sibTrans" cxnId="{D4785B00-B2E6-4CC0-B0B4-2AFCFE9F1EE6}">
      <dgm:prSet/>
      <dgm:spPr/>
      <dgm:t>
        <a:bodyPr/>
        <a:lstStyle/>
        <a:p>
          <a:endParaRPr lang="en-US" sz="1150" b="1"/>
        </a:p>
      </dgm:t>
    </dgm:pt>
    <dgm:pt modelId="{5FA0A97C-7D81-4250-BFAB-5CD4270B237B}">
      <dgm:prSet phldrT="[Text]" custT="1"/>
      <dgm:spPr/>
      <dgm:t>
        <a:bodyPr/>
        <a:lstStyle/>
        <a:p>
          <a:r>
            <a:rPr lang="en-US" sz="1150" b="1" dirty="0" smtClean="0"/>
            <a:t>Balancing business and family life</a:t>
          </a:r>
          <a:endParaRPr lang="en-US" sz="1150" b="1" dirty="0"/>
        </a:p>
      </dgm:t>
    </dgm:pt>
    <dgm:pt modelId="{EB5C0376-3CAB-49F2-916D-077D42123401}" type="parTrans" cxnId="{F84B06D9-D411-4904-818B-EC1D2BAF3824}">
      <dgm:prSet custT="1"/>
      <dgm:spPr/>
      <dgm:t>
        <a:bodyPr/>
        <a:lstStyle/>
        <a:p>
          <a:endParaRPr lang="en-US" sz="1150" b="1"/>
        </a:p>
      </dgm:t>
    </dgm:pt>
    <dgm:pt modelId="{A971E77F-AB3C-47E1-8B27-7C3BF340BAF5}" type="sibTrans" cxnId="{F84B06D9-D411-4904-818B-EC1D2BAF3824}">
      <dgm:prSet/>
      <dgm:spPr/>
      <dgm:t>
        <a:bodyPr/>
        <a:lstStyle/>
        <a:p>
          <a:endParaRPr lang="en-US" sz="1150" b="1"/>
        </a:p>
      </dgm:t>
    </dgm:pt>
    <dgm:pt modelId="{99421D60-E9B7-4AF2-8422-27A63759ADD8}">
      <dgm:prSet/>
      <dgm:spPr/>
      <dgm:t>
        <a:bodyPr/>
        <a:lstStyle/>
        <a:p>
          <a:endParaRPr lang="en-US" sz="1150" b="1" dirty="0"/>
        </a:p>
      </dgm:t>
    </dgm:pt>
    <dgm:pt modelId="{49CF680C-ED2E-4E37-A1C3-67F7D6CE9F2B}" type="parTrans" cxnId="{E07A55BB-BE80-4FED-99C7-E6D0174C227D}">
      <dgm:prSet/>
      <dgm:spPr/>
      <dgm:t>
        <a:bodyPr/>
        <a:lstStyle/>
        <a:p>
          <a:endParaRPr lang="en-US" sz="1150" b="1"/>
        </a:p>
      </dgm:t>
    </dgm:pt>
    <dgm:pt modelId="{1EDD3B6F-D62B-4266-96F4-54185E3859EF}" type="sibTrans" cxnId="{E07A55BB-BE80-4FED-99C7-E6D0174C227D}">
      <dgm:prSet/>
      <dgm:spPr/>
      <dgm:t>
        <a:bodyPr/>
        <a:lstStyle/>
        <a:p>
          <a:endParaRPr lang="en-US" sz="1150" b="1"/>
        </a:p>
      </dgm:t>
    </dgm:pt>
    <dgm:pt modelId="{A198A5A9-A56F-49E5-A3DD-5BA24E1542EF}">
      <dgm:prSet custT="1"/>
      <dgm:spPr/>
      <dgm:t>
        <a:bodyPr/>
        <a:lstStyle/>
        <a:p>
          <a:r>
            <a:rPr lang="en-US" sz="1150" b="1" dirty="0" smtClean="0"/>
            <a:t>Owning your accomplishments</a:t>
          </a:r>
          <a:endParaRPr lang="en-US" sz="1150" b="1" dirty="0"/>
        </a:p>
      </dgm:t>
    </dgm:pt>
    <dgm:pt modelId="{6A29601A-2274-4FED-B694-13C83B0070D4}" type="parTrans" cxnId="{7A52115D-FD5F-4783-91B8-5EA49801C4D6}">
      <dgm:prSet custT="1"/>
      <dgm:spPr/>
      <dgm:t>
        <a:bodyPr/>
        <a:lstStyle/>
        <a:p>
          <a:endParaRPr lang="en-US" sz="1150" b="1"/>
        </a:p>
      </dgm:t>
    </dgm:pt>
    <dgm:pt modelId="{8D75D77B-43B6-4CDE-9DE2-7B5F17C0A720}" type="sibTrans" cxnId="{7A52115D-FD5F-4783-91B8-5EA49801C4D6}">
      <dgm:prSet/>
      <dgm:spPr/>
      <dgm:t>
        <a:bodyPr/>
        <a:lstStyle/>
        <a:p>
          <a:endParaRPr lang="en-US" sz="1150" b="1"/>
        </a:p>
      </dgm:t>
    </dgm:pt>
    <dgm:pt modelId="{5ABDF6D7-8677-4732-B764-9A2F64D4085C}">
      <dgm:prSet custT="1"/>
      <dgm:spPr/>
      <dgm:t>
        <a:bodyPr/>
        <a:lstStyle/>
        <a:p>
          <a:r>
            <a:rPr lang="en-US" sz="1150" b="1" dirty="0" smtClean="0"/>
            <a:t>Coping with a fear of failure</a:t>
          </a:r>
          <a:endParaRPr lang="en-US" sz="1150" b="1" dirty="0"/>
        </a:p>
      </dgm:t>
    </dgm:pt>
    <dgm:pt modelId="{612E8707-3944-43BB-BB6D-D50987B7BB63}" type="parTrans" cxnId="{4D30D8EC-8B66-4A15-8B42-46FBAA289E82}">
      <dgm:prSet custT="1"/>
      <dgm:spPr/>
      <dgm:t>
        <a:bodyPr/>
        <a:lstStyle/>
        <a:p>
          <a:endParaRPr lang="en-US" sz="1150" b="1"/>
        </a:p>
      </dgm:t>
    </dgm:pt>
    <dgm:pt modelId="{93039AC1-252C-4949-A42D-B20B50E34700}" type="sibTrans" cxnId="{4D30D8EC-8B66-4A15-8B42-46FBAA289E82}">
      <dgm:prSet/>
      <dgm:spPr/>
      <dgm:t>
        <a:bodyPr/>
        <a:lstStyle/>
        <a:p>
          <a:endParaRPr lang="en-US" sz="1150" b="1"/>
        </a:p>
      </dgm:t>
    </dgm:pt>
    <dgm:pt modelId="{48390845-F668-43C2-B325-74E2582E70BF}" type="pres">
      <dgm:prSet presAssocID="{070F4B34-CD84-42D2-B98B-8EA78F3486BE}" presName="Name0" presStyleCnt="0">
        <dgm:presLayoutVars>
          <dgm:chMax val="1"/>
          <dgm:dir/>
          <dgm:animLvl val="ctr"/>
          <dgm:resizeHandles val="exact"/>
        </dgm:presLayoutVars>
      </dgm:prSet>
      <dgm:spPr/>
      <dgm:t>
        <a:bodyPr/>
        <a:lstStyle/>
        <a:p>
          <a:endParaRPr lang="en-US"/>
        </a:p>
      </dgm:t>
    </dgm:pt>
    <dgm:pt modelId="{0E55260F-8255-4AC8-9CC9-53782F1FB479}" type="pres">
      <dgm:prSet presAssocID="{1BB0F5E9-9DF2-434C-8EBB-065A62990946}" presName="centerShape" presStyleLbl="node0" presStyleIdx="0" presStyleCnt="1"/>
      <dgm:spPr/>
      <dgm:t>
        <a:bodyPr/>
        <a:lstStyle/>
        <a:p>
          <a:endParaRPr lang="en-US"/>
        </a:p>
      </dgm:t>
    </dgm:pt>
    <dgm:pt modelId="{460BB3D0-029A-4CD1-9BC2-275B27CF4AE8}" type="pres">
      <dgm:prSet presAssocID="{C6C7F7B0-3B5E-44CB-9A70-EB253C3DCB58}" presName="parTrans" presStyleLbl="sibTrans2D1" presStyleIdx="0" presStyleCnt="7"/>
      <dgm:spPr/>
      <dgm:t>
        <a:bodyPr/>
        <a:lstStyle/>
        <a:p>
          <a:endParaRPr lang="en-US"/>
        </a:p>
      </dgm:t>
    </dgm:pt>
    <dgm:pt modelId="{099562B8-8E84-40DA-8D9F-97711FCF231A}" type="pres">
      <dgm:prSet presAssocID="{C6C7F7B0-3B5E-44CB-9A70-EB253C3DCB58}" presName="connectorText" presStyleLbl="sibTrans2D1" presStyleIdx="0" presStyleCnt="7"/>
      <dgm:spPr/>
      <dgm:t>
        <a:bodyPr/>
        <a:lstStyle/>
        <a:p>
          <a:endParaRPr lang="en-US"/>
        </a:p>
      </dgm:t>
    </dgm:pt>
    <dgm:pt modelId="{C8D419F1-903D-44A3-8DAC-09C87E6F44FF}" type="pres">
      <dgm:prSet presAssocID="{74CCF16A-5234-4929-87DF-95AC4EEFD93F}" presName="node" presStyleLbl="node1" presStyleIdx="0" presStyleCnt="7">
        <dgm:presLayoutVars>
          <dgm:bulletEnabled val="1"/>
        </dgm:presLayoutVars>
      </dgm:prSet>
      <dgm:spPr/>
      <dgm:t>
        <a:bodyPr/>
        <a:lstStyle/>
        <a:p>
          <a:endParaRPr lang="en-US"/>
        </a:p>
      </dgm:t>
    </dgm:pt>
    <dgm:pt modelId="{1872AD30-9780-479B-ACDE-76862DA2FD94}" type="pres">
      <dgm:prSet presAssocID="{6B27F18D-3BD0-4307-B36E-9636507DA8E7}" presName="parTrans" presStyleLbl="sibTrans2D1" presStyleIdx="1" presStyleCnt="7"/>
      <dgm:spPr/>
      <dgm:t>
        <a:bodyPr/>
        <a:lstStyle/>
        <a:p>
          <a:endParaRPr lang="en-US"/>
        </a:p>
      </dgm:t>
    </dgm:pt>
    <dgm:pt modelId="{55DA85EE-429B-4DC2-B171-C205CD17A192}" type="pres">
      <dgm:prSet presAssocID="{6B27F18D-3BD0-4307-B36E-9636507DA8E7}" presName="connectorText" presStyleLbl="sibTrans2D1" presStyleIdx="1" presStyleCnt="7"/>
      <dgm:spPr/>
      <dgm:t>
        <a:bodyPr/>
        <a:lstStyle/>
        <a:p>
          <a:endParaRPr lang="en-US"/>
        </a:p>
      </dgm:t>
    </dgm:pt>
    <dgm:pt modelId="{3A86E985-A1EB-42B2-BC75-6629C6479180}" type="pres">
      <dgm:prSet presAssocID="{C807F77E-08A7-46C9-8995-EF1F84922205}" presName="node" presStyleLbl="node1" presStyleIdx="1" presStyleCnt="7">
        <dgm:presLayoutVars>
          <dgm:bulletEnabled val="1"/>
        </dgm:presLayoutVars>
      </dgm:prSet>
      <dgm:spPr/>
      <dgm:t>
        <a:bodyPr/>
        <a:lstStyle/>
        <a:p>
          <a:endParaRPr lang="en-US"/>
        </a:p>
      </dgm:t>
    </dgm:pt>
    <dgm:pt modelId="{76C78BEA-E976-45AF-9AD1-680EC35B13FC}" type="pres">
      <dgm:prSet presAssocID="{79282A16-BC25-4040-B9CA-440816045110}" presName="parTrans" presStyleLbl="sibTrans2D1" presStyleIdx="2" presStyleCnt="7"/>
      <dgm:spPr/>
      <dgm:t>
        <a:bodyPr/>
        <a:lstStyle/>
        <a:p>
          <a:endParaRPr lang="en-US"/>
        </a:p>
      </dgm:t>
    </dgm:pt>
    <dgm:pt modelId="{14EB43A6-6232-4DD7-9643-C1397DD5C040}" type="pres">
      <dgm:prSet presAssocID="{79282A16-BC25-4040-B9CA-440816045110}" presName="connectorText" presStyleLbl="sibTrans2D1" presStyleIdx="2" presStyleCnt="7"/>
      <dgm:spPr/>
      <dgm:t>
        <a:bodyPr/>
        <a:lstStyle/>
        <a:p>
          <a:endParaRPr lang="en-US"/>
        </a:p>
      </dgm:t>
    </dgm:pt>
    <dgm:pt modelId="{E01EE55B-C3F9-4556-AC10-B89363523EDE}" type="pres">
      <dgm:prSet presAssocID="{2C1B349B-68E8-450C-A721-040BBA337006}" presName="node" presStyleLbl="node1" presStyleIdx="2" presStyleCnt="7">
        <dgm:presLayoutVars>
          <dgm:bulletEnabled val="1"/>
        </dgm:presLayoutVars>
      </dgm:prSet>
      <dgm:spPr/>
      <dgm:t>
        <a:bodyPr/>
        <a:lstStyle/>
        <a:p>
          <a:endParaRPr lang="en-US"/>
        </a:p>
      </dgm:t>
    </dgm:pt>
    <dgm:pt modelId="{06662146-BDE3-4282-9BE0-4091F034ECF9}" type="pres">
      <dgm:prSet presAssocID="{6A29601A-2274-4FED-B694-13C83B0070D4}" presName="parTrans" presStyleLbl="sibTrans2D1" presStyleIdx="3" presStyleCnt="7"/>
      <dgm:spPr/>
      <dgm:t>
        <a:bodyPr/>
        <a:lstStyle/>
        <a:p>
          <a:endParaRPr lang="en-US"/>
        </a:p>
      </dgm:t>
    </dgm:pt>
    <dgm:pt modelId="{457E0277-83C0-4173-BA48-C654424F7CE6}" type="pres">
      <dgm:prSet presAssocID="{6A29601A-2274-4FED-B694-13C83B0070D4}" presName="connectorText" presStyleLbl="sibTrans2D1" presStyleIdx="3" presStyleCnt="7"/>
      <dgm:spPr/>
      <dgm:t>
        <a:bodyPr/>
        <a:lstStyle/>
        <a:p>
          <a:endParaRPr lang="en-US"/>
        </a:p>
      </dgm:t>
    </dgm:pt>
    <dgm:pt modelId="{31619B0D-2B41-480B-A99A-943C7360B697}" type="pres">
      <dgm:prSet presAssocID="{A198A5A9-A56F-49E5-A3DD-5BA24E1542EF}" presName="node" presStyleLbl="node1" presStyleIdx="3" presStyleCnt="7">
        <dgm:presLayoutVars>
          <dgm:bulletEnabled val="1"/>
        </dgm:presLayoutVars>
      </dgm:prSet>
      <dgm:spPr/>
      <dgm:t>
        <a:bodyPr/>
        <a:lstStyle/>
        <a:p>
          <a:endParaRPr lang="en-US"/>
        </a:p>
      </dgm:t>
    </dgm:pt>
    <dgm:pt modelId="{91C2ADD7-F29F-451D-ADCF-1F6BDCCB13E5}" type="pres">
      <dgm:prSet presAssocID="{767B62C2-0B94-4426-8DFD-C212D7974380}" presName="parTrans" presStyleLbl="sibTrans2D1" presStyleIdx="4" presStyleCnt="7"/>
      <dgm:spPr/>
      <dgm:t>
        <a:bodyPr/>
        <a:lstStyle/>
        <a:p>
          <a:endParaRPr lang="en-US"/>
        </a:p>
      </dgm:t>
    </dgm:pt>
    <dgm:pt modelId="{58B9D826-EB2F-438A-ADBB-3E116E381F79}" type="pres">
      <dgm:prSet presAssocID="{767B62C2-0B94-4426-8DFD-C212D7974380}" presName="connectorText" presStyleLbl="sibTrans2D1" presStyleIdx="4" presStyleCnt="7"/>
      <dgm:spPr/>
      <dgm:t>
        <a:bodyPr/>
        <a:lstStyle/>
        <a:p>
          <a:endParaRPr lang="en-US"/>
        </a:p>
      </dgm:t>
    </dgm:pt>
    <dgm:pt modelId="{2271DA05-92D8-435A-BDCA-BDB611B9EE32}" type="pres">
      <dgm:prSet presAssocID="{F865C324-7ADC-47C3-B333-AE19F989E3B1}" presName="node" presStyleLbl="node1" presStyleIdx="4" presStyleCnt="7">
        <dgm:presLayoutVars>
          <dgm:bulletEnabled val="1"/>
        </dgm:presLayoutVars>
      </dgm:prSet>
      <dgm:spPr/>
      <dgm:t>
        <a:bodyPr/>
        <a:lstStyle/>
        <a:p>
          <a:endParaRPr lang="en-US"/>
        </a:p>
      </dgm:t>
    </dgm:pt>
    <dgm:pt modelId="{A6937D1B-CF1C-448E-806E-CA16835F4AA6}" type="pres">
      <dgm:prSet presAssocID="{EB5C0376-3CAB-49F2-916D-077D42123401}" presName="parTrans" presStyleLbl="sibTrans2D1" presStyleIdx="5" presStyleCnt="7"/>
      <dgm:spPr/>
      <dgm:t>
        <a:bodyPr/>
        <a:lstStyle/>
        <a:p>
          <a:endParaRPr lang="en-US"/>
        </a:p>
      </dgm:t>
    </dgm:pt>
    <dgm:pt modelId="{EC4E3624-729B-4BE6-84D7-789A4FCB9CB2}" type="pres">
      <dgm:prSet presAssocID="{EB5C0376-3CAB-49F2-916D-077D42123401}" presName="connectorText" presStyleLbl="sibTrans2D1" presStyleIdx="5" presStyleCnt="7"/>
      <dgm:spPr/>
      <dgm:t>
        <a:bodyPr/>
        <a:lstStyle/>
        <a:p>
          <a:endParaRPr lang="en-US"/>
        </a:p>
      </dgm:t>
    </dgm:pt>
    <dgm:pt modelId="{C70E8229-0CC4-49DF-A6A7-873BD9950EA1}" type="pres">
      <dgm:prSet presAssocID="{5FA0A97C-7D81-4250-BFAB-5CD4270B237B}" presName="node" presStyleLbl="node1" presStyleIdx="5" presStyleCnt="7">
        <dgm:presLayoutVars>
          <dgm:bulletEnabled val="1"/>
        </dgm:presLayoutVars>
      </dgm:prSet>
      <dgm:spPr/>
      <dgm:t>
        <a:bodyPr/>
        <a:lstStyle/>
        <a:p>
          <a:endParaRPr lang="en-US"/>
        </a:p>
      </dgm:t>
    </dgm:pt>
    <dgm:pt modelId="{90505B81-0F86-4775-B2D0-C2992C91295A}" type="pres">
      <dgm:prSet presAssocID="{612E8707-3944-43BB-BB6D-D50987B7BB63}" presName="parTrans" presStyleLbl="sibTrans2D1" presStyleIdx="6" presStyleCnt="7"/>
      <dgm:spPr/>
      <dgm:t>
        <a:bodyPr/>
        <a:lstStyle/>
        <a:p>
          <a:endParaRPr lang="en-US"/>
        </a:p>
      </dgm:t>
    </dgm:pt>
    <dgm:pt modelId="{579CC5A9-A12E-4E29-80F0-22B0D34BEE72}" type="pres">
      <dgm:prSet presAssocID="{612E8707-3944-43BB-BB6D-D50987B7BB63}" presName="connectorText" presStyleLbl="sibTrans2D1" presStyleIdx="6" presStyleCnt="7"/>
      <dgm:spPr/>
      <dgm:t>
        <a:bodyPr/>
        <a:lstStyle/>
        <a:p>
          <a:endParaRPr lang="en-US"/>
        </a:p>
      </dgm:t>
    </dgm:pt>
    <dgm:pt modelId="{734DB555-5391-40C3-98EB-7268921DE4AD}" type="pres">
      <dgm:prSet presAssocID="{5ABDF6D7-8677-4732-B764-9A2F64D4085C}" presName="node" presStyleLbl="node1" presStyleIdx="6" presStyleCnt="7">
        <dgm:presLayoutVars>
          <dgm:bulletEnabled val="1"/>
        </dgm:presLayoutVars>
      </dgm:prSet>
      <dgm:spPr/>
      <dgm:t>
        <a:bodyPr/>
        <a:lstStyle/>
        <a:p>
          <a:endParaRPr lang="en-US"/>
        </a:p>
      </dgm:t>
    </dgm:pt>
  </dgm:ptLst>
  <dgm:cxnLst>
    <dgm:cxn modelId="{2BE8A59A-F798-45E1-9744-0EB22677F205}" type="presOf" srcId="{6A29601A-2274-4FED-B694-13C83B0070D4}" destId="{457E0277-83C0-4173-BA48-C654424F7CE6}" srcOrd="1" destOrd="0" presId="urn:microsoft.com/office/officeart/2005/8/layout/radial5"/>
    <dgm:cxn modelId="{97D61F85-2078-490D-996C-DABC3172FCA7}" type="presOf" srcId="{767B62C2-0B94-4426-8DFD-C212D7974380}" destId="{58B9D826-EB2F-438A-ADBB-3E116E381F79}" srcOrd="1" destOrd="0" presId="urn:microsoft.com/office/officeart/2005/8/layout/radial5"/>
    <dgm:cxn modelId="{4D30D8EC-8B66-4A15-8B42-46FBAA289E82}" srcId="{1BB0F5E9-9DF2-434C-8EBB-065A62990946}" destId="{5ABDF6D7-8677-4732-B764-9A2F64D4085C}" srcOrd="6" destOrd="0" parTransId="{612E8707-3944-43BB-BB6D-D50987B7BB63}" sibTransId="{93039AC1-252C-4949-A42D-B20B50E34700}"/>
    <dgm:cxn modelId="{EC76F972-45F5-4780-9D27-A4C12ABD776F}" type="presOf" srcId="{612E8707-3944-43BB-BB6D-D50987B7BB63}" destId="{90505B81-0F86-4775-B2D0-C2992C91295A}" srcOrd="0" destOrd="0" presId="urn:microsoft.com/office/officeart/2005/8/layout/radial5"/>
    <dgm:cxn modelId="{8CF1014A-8E73-4633-A798-9D23E3F17567}" srcId="{1BB0F5E9-9DF2-434C-8EBB-065A62990946}" destId="{C807F77E-08A7-46C9-8995-EF1F84922205}" srcOrd="1" destOrd="0" parTransId="{6B27F18D-3BD0-4307-B36E-9636507DA8E7}" sibTransId="{4FC65EE3-70F0-496F-BA02-415905F6620F}"/>
    <dgm:cxn modelId="{E07A55BB-BE80-4FED-99C7-E6D0174C227D}" srcId="{070F4B34-CD84-42D2-B98B-8EA78F3486BE}" destId="{99421D60-E9B7-4AF2-8422-27A63759ADD8}" srcOrd="1" destOrd="0" parTransId="{49CF680C-ED2E-4E37-A1C3-67F7D6CE9F2B}" sibTransId="{1EDD3B6F-D62B-4266-96F4-54185E3859EF}"/>
    <dgm:cxn modelId="{AA227F02-DDD9-41DA-854B-C06FC9DE7000}" type="presOf" srcId="{EB5C0376-3CAB-49F2-916D-077D42123401}" destId="{EC4E3624-729B-4BE6-84D7-789A4FCB9CB2}" srcOrd="1" destOrd="0" presId="urn:microsoft.com/office/officeart/2005/8/layout/radial5"/>
    <dgm:cxn modelId="{F8B7754F-D5A5-4AE2-AA4D-D3986A641C35}" srcId="{070F4B34-CD84-42D2-B98B-8EA78F3486BE}" destId="{1BB0F5E9-9DF2-434C-8EBB-065A62990946}" srcOrd="0" destOrd="0" parTransId="{E9CF6EDB-170D-4C51-BC57-F82209498D5A}" sibTransId="{921E1651-41E1-432B-9E3B-9895D103A02A}"/>
    <dgm:cxn modelId="{9C48F492-5EED-47D3-AEE7-108867F50845}" type="presOf" srcId="{79282A16-BC25-4040-B9CA-440816045110}" destId="{14EB43A6-6232-4DD7-9643-C1397DD5C040}" srcOrd="1" destOrd="0" presId="urn:microsoft.com/office/officeart/2005/8/layout/radial5"/>
    <dgm:cxn modelId="{C17BDED6-010F-431F-998B-5E6FE03A5441}" type="presOf" srcId="{EB5C0376-3CAB-49F2-916D-077D42123401}" destId="{A6937D1B-CF1C-448E-806E-CA16835F4AA6}" srcOrd="0" destOrd="0" presId="urn:microsoft.com/office/officeart/2005/8/layout/radial5"/>
    <dgm:cxn modelId="{45FA853D-2D2C-4373-8C7F-E2B0A81B6226}" type="presOf" srcId="{612E8707-3944-43BB-BB6D-D50987B7BB63}" destId="{579CC5A9-A12E-4E29-80F0-22B0D34BEE72}" srcOrd="1" destOrd="0" presId="urn:microsoft.com/office/officeart/2005/8/layout/radial5"/>
    <dgm:cxn modelId="{4EDAC051-7570-4F69-883B-259C2816ACCE}" srcId="{1BB0F5E9-9DF2-434C-8EBB-065A62990946}" destId="{74CCF16A-5234-4929-87DF-95AC4EEFD93F}" srcOrd="0" destOrd="0" parTransId="{C6C7F7B0-3B5E-44CB-9A70-EB253C3DCB58}" sibTransId="{3188B070-4EBF-4112-BC50-13B3CC75B18E}"/>
    <dgm:cxn modelId="{7E172782-5055-408D-9FF0-F5988B980913}" type="presOf" srcId="{A198A5A9-A56F-49E5-A3DD-5BA24E1542EF}" destId="{31619B0D-2B41-480B-A99A-943C7360B697}" srcOrd="0" destOrd="0" presId="urn:microsoft.com/office/officeart/2005/8/layout/radial5"/>
    <dgm:cxn modelId="{F7BC6C9F-6FD3-4C2A-A6F6-CD63E419F180}" type="presOf" srcId="{C6C7F7B0-3B5E-44CB-9A70-EB253C3DCB58}" destId="{460BB3D0-029A-4CD1-9BC2-275B27CF4AE8}" srcOrd="0" destOrd="0" presId="urn:microsoft.com/office/officeart/2005/8/layout/radial5"/>
    <dgm:cxn modelId="{D4785B00-B2E6-4CC0-B0B4-2AFCFE9F1EE6}" srcId="{1BB0F5E9-9DF2-434C-8EBB-065A62990946}" destId="{F865C324-7ADC-47C3-B333-AE19F989E3B1}" srcOrd="4" destOrd="0" parTransId="{767B62C2-0B94-4426-8DFD-C212D7974380}" sibTransId="{2493CA1B-DF2E-4601-AD9A-5D2F9FEF086A}"/>
    <dgm:cxn modelId="{F26E339A-271F-4F2C-8F0A-4CFEF5A2A4B2}" type="presOf" srcId="{070F4B34-CD84-42D2-B98B-8EA78F3486BE}" destId="{48390845-F668-43C2-B325-74E2582E70BF}" srcOrd="0" destOrd="0" presId="urn:microsoft.com/office/officeart/2005/8/layout/radial5"/>
    <dgm:cxn modelId="{0FF35946-9D3F-45E0-89C8-C205CEDF712E}" type="presOf" srcId="{C807F77E-08A7-46C9-8995-EF1F84922205}" destId="{3A86E985-A1EB-42B2-BC75-6629C6479180}" srcOrd="0" destOrd="0" presId="urn:microsoft.com/office/officeart/2005/8/layout/radial5"/>
    <dgm:cxn modelId="{720B80A3-DFBA-495C-AE31-F4F3ED8619BD}" srcId="{1BB0F5E9-9DF2-434C-8EBB-065A62990946}" destId="{2C1B349B-68E8-450C-A721-040BBA337006}" srcOrd="2" destOrd="0" parTransId="{79282A16-BC25-4040-B9CA-440816045110}" sibTransId="{2999CAE3-E102-42B5-9BE1-186BE50BA7D9}"/>
    <dgm:cxn modelId="{F84B06D9-D411-4904-818B-EC1D2BAF3824}" srcId="{1BB0F5E9-9DF2-434C-8EBB-065A62990946}" destId="{5FA0A97C-7D81-4250-BFAB-5CD4270B237B}" srcOrd="5" destOrd="0" parTransId="{EB5C0376-3CAB-49F2-916D-077D42123401}" sibTransId="{A971E77F-AB3C-47E1-8B27-7C3BF340BAF5}"/>
    <dgm:cxn modelId="{12B77291-1E76-4D2B-A899-CF28B671E42F}" type="presOf" srcId="{5FA0A97C-7D81-4250-BFAB-5CD4270B237B}" destId="{C70E8229-0CC4-49DF-A6A7-873BD9950EA1}" srcOrd="0" destOrd="0" presId="urn:microsoft.com/office/officeart/2005/8/layout/radial5"/>
    <dgm:cxn modelId="{068F2A0B-56D3-481E-A397-9E3A99A6730F}" type="presOf" srcId="{6A29601A-2274-4FED-B694-13C83B0070D4}" destId="{06662146-BDE3-4282-9BE0-4091F034ECF9}" srcOrd="0" destOrd="0" presId="urn:microsoft.com/office/officeart/2005/8/layout/radial5"/>
    <dgm:cxn modelId="{24EF2FB9-1A6A-4AC2-AC74-16B05FB68B32}" type="presOf" srcId="{C6C7F7B0-3B5E-44CB-9A70-EB253C3DCB58}" destId="{099562B8-8E84-40DA-8D9F-97711FCF231A}" srcOrd="1" destOrd="0" presId="urn:microsoft.com/office/officeart/2005/8/layout/radial5"/>
    <dgm:cxn modelId="{1748319A-DCB8-415C-B0A9-C2BFA358EB18}" type="presOf" srcId="{74CCF16A-5234-4929-87DF-95AC4EEFD93F}" destId="{C8D419F1-903D-44A3-8DAC-09C87E6F44FF}" srcOrd="0" destOrd="0" presId="urn:microsoft.com/office/officeart/2005/8/layout/radial5"/>
    <dgm:cxn modelId="{0B539851-ABC9-47D8-815C-C1F87B2656D2}" type="presOf" srcId="{F865C324-7ADC-47C3-B333-AE19F989E3B1}" destId="{2271DA05-92D8-435A-BDCA-BDB611B9EE32}" srcOrd="0" destOrd="0" presId="urn:microsoft.com/office/officeart/2005/8/layout/radial5"/>
    <dgm:cxn modelId="{E0AB094B-74CD-412E-8DC6-6F46D120DCFC}" type="presOf" srcId="{2C1B349B-68E8-450C-A721-040BBA337006}" destId="{E01EE55B-C3F9-4556-AC10-B89363523EDE}" srcOrd="0" destOrd="0" presId="urn:microsoft.com/office/officeart/2005/8/layout/radial5"/>
    <dgm:cxn modelId="{7A52115D-FD5F-4783-91B8-5EA49801C4D6}" srcId="{1BB0F5E9-9DF2-434C-8EBB-065A62990946}" destId="{A198A5A9-A56F-49E5-A3DD-5BA24E1542EF}" srcOrd="3" destOrd="0" parTransId="{6A29601A-2274-4FED-B694-13C83B0070D4}" sibTransId="{8D75D77B-43B6-4CDE-9DE2-7B5F17C0A720}"/>
    <dgm:cxn modelId="{674C7604-6430-4456-86BE-84C27E96BC40}" type="presOf" srcId="{5ABDF6D7-8677-4732-B764-9A2F64D4085C}" destId="{734DB555-5391-40C3-98EB-7268921DE4AD}" srcOrd="0" destOrd="0" presId="urn:microsoft.com/office/officeart/2005/8/layout/radial5"/>
    <dgm:cxn modelId="{B4472ED4-9A92-40F8-B447-D2EF20A23315}" type="presOf" srcId="{6B27F18D-3BD0-4307-B36E-9636507DA8E7}" destId="{1872AD30-9780-479B-ACDE-76862DA2FD94}" srcOrd="0" destOrd="0" presId="urn:microsoft.com/office/officeart/2005/8/layout/radial5"/>
    <dgm:cxn modelId="{4717C2AF-D002-425A-9F67-DA4240025743}" type="presOf" srcId="{79282A16-BC25-4040-B9CA-440816045110}" destId="{76C78BEA-E976-45AF-9AD1-680EC35B13FC}" srcOrd="0" destOrd="0" presId="urn:microsoft.com/office/officeart/2005/8/layout/radial5"/>
    <dgm:cxn modelId="{9958F6A0-3160-4669-B743-DB609142E656}" type="presOf" srcId="{6B27F18D-3BD0-4307-B36E-9636507DA8E7}" destId="{55DA85EE-429B-4DC2-B171-C205CD17A192}" srcOrd="1" destOrd="0" presId="urn:microsoft.com/office/officeart/2005/8/layout/radial5"/>
    <dgm:cxn modelId="{6C41C5C0-A14F-41B4-8199-F50AA57E5720}" type="presOf" srcId="{767B62C2-0B94-4426-8DFD-C212D7974380}" destId="{91C2ADD7-F29F-451D-ADCF-1F6BDCCB13E5}" srcOrd="0" destOrd="0" presId="urn:microsoft.com/office/officeart/2005/8/layout/radial5"/>
    <dgm:cxn modelId="{5E3DE77A-4345-4C1E-B5A3-F32A209273EA}" type="presOf" srcId="{1BB0F5E9-9DF2-434C-8EBB-065A62990946}" destId="{0E55260F-8255-4AC8-9CC9-53782F1FB479}" srcOrd="0" destOrd="0" presId="urn:microsoft.com/office/officeart/2005/8/layout/radial5"/>
    <dgm:cxn modelId="{8BB60CDA-000D-4786-B0D5-9004A57D977E}" type="presParOf" srcId="{48390845-F668-43C2-B325-74E2582E70BF}" destId="{0E55260F-8255-4AC8-9CC9-53782F1FB479}" srcOrd="0" destOrd="0" presId="urn:microsoft.com/office/officeart/2005/8/layout/radial5"/>
    <dgm:cxn modelId="{B9C96652-8674-4DB8-830C-0122C9A5E79E}" type="presParOf" srcId="{48390845-F668-43C2-B325-74E2582E70BF}" destId="{460BB3D0-029A-4CD1-9BC2-275B27CF4AE8}" srcOrd="1" destOrd="0" presId="urn:microsoft.com/office/officeart/2005/8/layout/radial5"/>
    <dgm:cxn modelId="{372B44A9-207E-438C-ABBA-6C22445BDA96}" type="presParOf" srcId="{460BB3D0-029A-4CD1-9BC2-275B27CF4AE8}" destId="{099562B8-8E84-40DA-8D9F-97711FCF231A}" srcOrd="0" destOrd="0" presId="urn:microsoft.com/office/officeart/2005/8/layout/radial5"/>
    <dgm:cxn modelId="{9B2F3C53-065A-42A6-BBC9-094483E4191B}" type="presParOf" srcId="{48390845-F668-43C2-B325-74E2582E70BF}" destId="{C8D419F1-903D-44A3-8DAC-09C87E6F44FF}" srcOrd="2" destOrd="0" presId="urn:microsoft.com/office/officeart/2005/8/layout/radial5"/>
    <dgm:cxn modelId="{559AA705-9CE8-4935-BE1B-2E1E293619B4}" type="presParOf" srcId="{48390845-F668-43C2-B325-74E2582E70BF}" destId="{1872AD30-9780-479B-ACDE-76862DA2FD94}" srcOrd="3" destOrd="0" presId="urn:microsoft.com/office/officeart/2005/8/layout/radial5"/>
    <dgm:cxn modelId="{01592B04-4921-4585-BDA6-B7B4974B9CEF}" type="presParOf" srcId="{1872AD30-9780-479B-ACDE-76862DA2FD94}" destId="{55DA85EE-429B-4DC2-B171-C205CD17A192}" srcOrd="0" destOrd="0" presId="urn:microsoft.com/office/officeart/2005/8/layout/radial5"/>
    <dgm:cxn modelId="{0D5DC60F-9E6E-40AC-8CD0-FBCBF3A09922}" type="presParOf" srcId="{48390845-F668-43C2-B325-74E2582E70BF}" destId="{3A86E985-A1EB-42B2-BC75-6629C6479180}" srcOrd="4" destOrd="0" presId="urn:microsoft.com/office/officeart/2005/8/layout/radial5"/>
    <dgm:cxn modelId="{0C94DFE1-DD17-46A0-83D9-798BC6A8B2F1}" type="presParOf" srcId="{48390845-F668-43C2-B325-74E2582E70BF}" destId="{76C78BEA-E976-45AF-9AD1-680EC35B13FC}" srcOrd="5" destOrd="0" presId="urn:microsoft.com/office/officeart/2005/8/layout/radial5"/>
    <dgm:cxn modelId="{0B827C96-F281-4EC5-B09F-DC70987D4FD1}" type="presParOf" srcId="{76C78BEA-E976-45AF-9AD1-680EC35B13FC}" destId="{14EB43A6-6232-4DD7-9643-C1397DD5C040}" srcOrd="0" destOrd="0" presId="urn:microsoft.com/office/officeart/2005/8/layout/radial5"/>
    <dgm:cxn modelId="{D90046CC-BD7B-48FC-8958-3D24146913AD}" type="presParOf" srcId="{48390845-F668-43C2-B325-74E2582E70BF}" destId="{E01EE55B-C3F9-4556-AC10-B89363523EDE}" srcOrd="6" destOrd="0" presId="urn:microsoft.com/office/officeart/2005/8/layout/radial5"/>
    <dgm:cxn modelId="{577715E6-DCF4-4927-8DBD-938774B14E61}" type="presParOf" srcId="{48390845-F668-43C2-B325-74E2582E70BF}" destId="{06662146-BDE3-4282-9BE0-4091F034ECF9}" srcOrd="7" destOrd="0" presId="urn:microsoft.com/office/officeart/2005/8/layout/radial5"/>
    <dgm:cxn modelId="{85605A1E-66E5-4E99-93BD-B7CD32B437A0}" type="presParOf" srcId="{06662146-BDE3-4282-9BE0-4091F034ECF9}" destId="{457E0277-83C0-4173-BA48-C654424F7CE6}" srcOrd="0" destOrd="0" presId="urn:microsoft.com/office/officeart/2005/8/layout/radial5"/>
    <dgm:cxn modelId="{4803D2C5-F0D9-47BB-BE09-CC68E7AB5964}" type="presParOf" srcId="{48390845-F668-43C2-B325-74E2582E70BF}" destId="{31619B0D-2B41-480B-A99A-943C7360B697}" srcOrd="8" destOrd="0" presId="urn:microsoft.com/office/officeart/2005/8/layout/radial5"/>
    <dgm:cxn modelId="{7B9D6A0C-5356-4D2D-A73B-BB2B62BD2D8D}" type="presParOf" srcId="{48390845-F668-43C2-B325-74E2582E70BF}" destId="{91C2ADD7-F29F-451D-ADCF-1F6BDCCB13E5}" srcOrd="9" destOrd="0" presId="urn:microsoft.com/office/officeart/2005/8/layout/radial5"/>
    <dgm:cxn modelId="{5129029B-4F18-4B10-8BC7-B8A0336CFF9C}" type="presParOf" srcId="{91C2ADD7-F29F-451D-ADCF-1F6BDCCB13E5}" destId="{58B9D826-EB2F-438A-ADBB-3E116E381F79}" srcOrd="0" destOrd="0" presId="urn:microsoft.com/office/officeart/2005/8/layout/radial5"/>
    <dgm:cxn modelId="{29715EA4-1039-4985-8E16-229309F0F6C1}" type="presParOf" srcId="{48390845-F668-43C2-B325-74E2582E70BF}" destId="{2271DA05-92D8-435A-BDCA-BDB611B9EE32}" srcOrd="10" destOrd="0" presId="urn:microsoft.com/office/officeart/2005/8/layout/radial5"/>
    <dgm:cxn modelId="{9141CC08-C0F1-420E-8B13-24816E9B9E12}" type="presParOf" srcId="{48390845-F668-43C2-B325-74E2582E70BF}" destId="{A6937D1B-CF1C-448E-806E-CA16835F4AA6}" srcOrd="11" destOrd="0" presId="urn:microsoft.com/office/officeart/2005/8/layout/radial5"/>
    <dgm:cxn modelId="{C4C6D9D0-4DCA-4626-B3FC-5079B0D4DE9D}" type="presParOf" srcId="{A6937D1B-CF1C-448E-806E-CA16835F4AA6}" destId="{EC4E3624-729B-4BE6-84D7-789A4FCB9CB2}" srcOrd="0" destOrd="0" presId="urn:microsoft.com/office/officeart/2005/8/layout/radial5"/>
    <dgm:cxn modelId="{2ED8AC9C-9918-4793-8681-44FA7F647216}" type="presParOf" srcId="{48390845-F668-43C2-B325-74E2582E70BF}" destId="{C70E8229-0CC4-49DF-A6A7-873BD9950EA1}" srcOrd="12" destOrd="0" presId="urn:microsoft.com/office/officeart/2005/8/layout/radial5"/>
    <dgm:cxn modelId="{7850F7D1-EB82-48D5-970F-A52133E31AC0}" type="presParOf" srcId="{48390845-F668-43C2-B325-74E2582E70BF}" destId="{90505B81-0F86-4775-B2D0-C2992C91295A}" srcOrd="13" destOrd="0" presId="urn:microsoft.com/office/officeart/2005/8/layout/radial5"/>
    <dgm:cxn modelId="{27CDF422-7EF4-4450-9129-79662E1DE6A3}" type="presParOf" srcId="{90505B81-0F86-4775-B2D0-C2992C91295A}" destId="{579CC5A9-A12E-4E29-80F0-22B0D34BEE72}" srcOrd="0" destOrd="0" presId="urn:microsoft.com/office/officeart/2005/8/layout/radial5"/>
    <dgm:cxn modelId="{77ED653C-651B-4F6D-B576-E0A6696F53EF}" type="presParOf" srcId="{48390845-F668-43C2-B325-74E2582E70BF}" destId="{734DB555-5391-40C3-98EB-7268921DE4AD}"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A6EC3-5311-4264-B9FD-3BB015E277B1}">
      <dsp:nvSpPr>
        <dsp:cNvPr id="0" name=""/>
        <dsp:cNvSpPr/>
      </dsp:nvSpPr>
      <dsp:spPr>
        <a:xfrm>
          <a:off x="610209" y="202512"/>
          <a:ext cx="2956102" cy="2956187"/>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596EF9-7D25-4B13-AD9F-B641365F8BFE}">
      <dsp:nvSpPr>
        <dsp:cNvPr id="0" name=""/>
        <dsp:cNvSpPr/>
      </dsp:nvSpPr>
      <dsp:spPr>
        <a:xfrm>
          <a:off x="3562045" y="1079832"/>
          <a:ext cx="1771954" cy="1175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refers to biological differences; chromosomes, hormonal profiles, internal and external sex organs.</a:t>
          </a:r>
          <a:endParaRPr lang="en-US" sz="1300" kern="1200" dirty="0"/>
        </a:p>
      </dsp:txBody>
      <dsp:txXfrm>
        <a:off x="3562045" y="1079832"/>
        <a:ext cx="1771954" cy="1175378"/>
      </dsp:txXfrm>
    </dsp:sp>
    <dsp:sp modelId="{209A4CFA-7C19-4BD6-8E05-CEFB301E6AF3}">
      <dsp:nvSpPr>
        <dsp:cNvPr id="0" name=""/>
        <dsp:cNvSpPr/>
      </dsp:nvSpPr>
      <dsp:spPr>
        <a:xfrm>
          <a:off x="1263091" y="1272772"/>
          <a:ext cx="1649272" cy="824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Sex = male and female</a:t>
          </a:r>
          <a:endParaRPr lang="en-US" sz="1900" kern="1200" dirty="0"/>
        </a:p>
      </dsp:txBody>
      <dsp:txXfrm>
        <a:off x="1263091" y="1272772"/>
        <a:ext cx="1649272" cy="824538"/>
      </dsp:txXfrm>
    </dsp:sp>
    <dsp:sp modelId="{3E98244B-96D2-4D15-90DC-DD8F4D5D2252}">
      <dsp:nvSpPr>
        <dsp:cNvPr id="0" name=""/>
        <dsp:cNvSpPr/>
      </dsp:nvSpPr>
      <dsp:spPr>
        <a:xfrm>
          <a:off x="0" y="2097311"/>
          <a:ext cx="2539517" cy="2540591"/>
        </a:xfrm>
        <a:prstGeom prst="blockArc">
          <a:avLst>
            <a:gd name="adj1" fmla="val 0"/>
            <a:gd name="adj2" fmla="val 18900000"/>
            <a:gd name="adj3" fmla="val 12740"/>
          </a:avLst>
        </a:prstGeom>
        <a:solidFill>
          <a:schemeClr val="accent2">
            <a:hueOff val="-7250441"/>
            <a:satOff val="-20410"/>
            <a:lumOff val="20391"/>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237A2D-A05B-4E23-91E0-D34DAC2E689B}">
      <dsp:nvSpPr>
        <dsp:cNvPr id="0" name=""/>
        <dsp:cNvSpPr/>
      </dsp:nvSpPr>
      <dsp:spPr>
        <a:xfrm>
          <a:off x="2754477" y="2799433"/>
          <a:ext cx="1771954" cy="1175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describes the characteristics that a society or culture delineates as </a:t>
          </a:r>
          <a:r>
            <a:rPr lang="en-US" sz="1300" b="1" kern="1200" dirty="0" smtClean="0"/>
            <a:t>masculine</a:t>
          </a:r>
          <a:r>
            <a:rPr lang="en-US" sz="1300" kern="1200" dirty="0" smtClean="0"/>
            <a:t> or </a:t>
          </a:r>
          <a:r>
            <a:rPr lang="en-US" sz="1300" b="1" kern="1200" dirty="0" smtClean="0"/>
            <a:t>feminine</a:t>
          </a:r>
          <a:r>
            <a:rPr lang="en-US" sz="1300" kern="1200" dirty="0" smtClean="0"/>
            <a:t>.</a:t>
          </a:r>
          <a:endParaRPr lang="en-US" sz="1300" kern="1200" dirty="0"/>
        </a:p>
      </dsp:txBody>
      <dsp:txXfrm>
        <a:off x="2754477" y="2799433"/>
        <a:ext cx="1771954" cy="1175378"/>
      </dsp:txXfrm>
    </dsp:sp>
    <dsp:sp modelId="{4DB79926-E8CA-4842-9601-BFB103FA1A8D}">
      <dsp:nvSpPr>
        <dsp:cNvPr id="0" name=""/>
        <dsp:cNvSpPr/>
      </dsp:nvSpPr>
      <dsp:spPr>
        <a:xfrm>
          <a:off x="438454" y="2974631"/>
          <a:ext cx="1649272" cy="824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Gender = masculine and feminine</a:t>
          </a:r>
        </a:p>
      </dsp:txBody>
      <dsp:txXfrm>
        <a:off x="438454" y="2974631"/>
        <a:ext cx="1649272" cy="824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10EFC-CE96-4E36-8A48-E746B02F941A}">
      <dsp:nvSpPr>
        <dsp:cNvPr id="0" name=""/>
        <dsp:cNvSpPr/>
      </dsp:nvSpPr>
      <dsp:spPr>
        <a:xfrm>
          <a:off x="2743201" y="496"/>
          <a:ext cx="4754880" cy="1936526"/>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Female entrepreneurs start businesses with less capital, less access to credit, less experience, less schooling and less access to credit and lower level of management skills </a:t>
          </a:r>
          <a:endParaRPr lang="en-US" sz="1400" kern="1200" dirty="0"/>
        </a:p>
        <a:p>
          <a:pPr marL="114300" lvl="1" indent="-114300" algn="l" defTabSz="622300">
            <a:lnSpc>
              <a:spcPct val="90000"/>
            </a:lnSpc>
            <a:spcBef>
              <a:spcPct val="0"/>
            </a:spcBef>
            <a:spcAft>
              <a:spcPct val="15000"/>
            </a:spcAft>
            <a:buChar char="••"/>
          </a:pPr>
          <a:r>
            <a:rPr lang="en-US" sz="1400" kern="1200" dirty="0" smtClean="0"/>
            <a:t>Social norms, which forces women to choose socially acceptable sectors and based on their perception of what they are capable of achieving </a:t>
          </a:r>
          <a:endParaRPr lang="en-US" sz="1400" kern="1200" dirty="0"/>
        </a:p>
      </dsp:txBody>
      <dsp:txXfrm>
        <a:off x="2743201" y="242562"/>
        <a:ext cx="4028683" cy="1452394"/>
      </dsp:txXfrm>
    </dsp:sp>
    <dsp:sp modelId="{0A38ED5F-993A-48F3-9DBE-B1E5130BDFF9}">
      <dsp:nvSpPr>
        <dsp:cNvPr id="0" name=""/>
        <dsp:cNvSpPr/>
      </dsp:nvSpPr>
      <dsp:spPr>
        <a:xfrm>
          <a:off x="426718" y="496"/>
          <a:ext cx="2316482" cy="1936526"/>
        </a:xfrm>
        <a:prstGeom prst="round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smtClean="0"/>
            <a:t>Constraint-driven factors</a:t>
          </a:r>
          <a:endParaRPr lang="en-US" sz="2600" kern="1200" dirty="0"/>
        </a:p>
      </dsp:txBody>
      <dsp:txXfrm>
        <a:off x="521251" y="95029"/>
        <a:ext cx="2127416" cy="1747460"/>
      </dsp:txXfrm>
    </dsp:sp>
    <dsp:sp modelId="{24672DC6-7A51-4C6D-B5AB-8A797ABBE069}">
      <dsp:nvSpPr>
        <dsp:cNvPr id="0" name=""/>
        <dsp:cNvSpPr/>
      </dsp:nvSpPr>
      <dsp:spPr>
        <a:xfrm>
          <a:off x="2743201" y="2130675"/>
          <a:ext cx="4754880" cy="1936526"/>
        </a:xfrm>
        <a:prstGeom prst="rightArrow">
          <a:avLst>
            <a:gd name="adj1" fmla="val 75000"/>
            <a:gd name="adj2" fmla="val 50000"/>
          </a:avLst>
        </a:prstGeom>
        <a:solidFill>
          <a:schemeClr val="accent3">
            <a:tint val="40000"/>
            <a:alpha val="90000"/>
            <a:hueOff val="-856679"/>
            <a:satOff val="-16719"/>
            <a:lumOff val="-1706"/>
            <a:alphaOff val="0"/>
          </a:schemeClr>
        </a:solidFill>
        <a:ln w="12700" cap="flat" cmpd="sng" algn="ctr">
          <a:solidFill>
            <a:schemeClr val="accent3">
              <a:tint val="40000"/>
              <a:alpha val="90000"/>
              <a:hueOff val="-856679"/>
              <a:satOff val="-16719"/>
              <a:lumOff val="-1706"/>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Perception of opportunity, self confidence and fear from failure.  Women are more risk averse and unwilling to go thorough competitive situations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Gender differences in motivations; encouragements from peers to start new business and networks to success</a:t>
          </a:r>
          <a:endParaRPr lang="en-US" sz="1400" kern="1200" dirty="0"/>
        </a:p>
        <a:p>
          <a:pPr marL="114300" lvl="1" indent="-114300" algn="l" defTabSz="622300">
            <a:lnSpc>
              <a:spcPct val="90000"/>
            </a:lnSpc>
            <a:spcBef>
              <a:spcPct val="0"/>
            </a:spcBef>
            <a:spcAft>
              <a:spcPct val="15000"/>
            </a:spcAft>
            <a:buChar char="••"/>
          </a:pPr>
          <a:r>
            <a:rPr lang="en-US" sz="1400" kern="1200" dirty="0" smtClean="0"/>
            <a:t>Nature and nurture explains the difference</a:t>
          </a:r>
          <a:endParaRPr lang="en-US" sz="1400" kern="1200" dirty="0"/>
        </a:p>
      </dsp:txBody>
      <dsp:txXfrm>
        <a:off x="2743201" y="2372741"/>
        <a:ext cx="4028683" cy="1452394"/>
      </dsp:txXfrm>
    </dsp:sp>
    <dsp:sp modelId="{62CAB8D6-0B7F-4757-948E-FE034750B12A}">
      <dsp:nvSpPr>
        <dsp:cNvPr id="0" name=""/>
        <dsp:cNvSpPr/>
      </dsp:nvSpPr>
      <dsp:spPr>
        <a:xfrm>
          <a:off x="426718" y="2130675"/>
          <a:ext cx="2316482" cy="1936526"/>
        </a:xfrm>
        <a:prstGeom prst="roundRect">
          <a:avLst/>
        </a:prstGeom>
        <a:solidFill>
          <a:schemeClr val="accent3">
            <a:hueOff val="-570339"/>
            <a:satOff val="-10420"/>
            <a:lumOff val="-470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smtClean="0"/>
            <a:t>Performance-driven factors </a:t>
          </a:r>
          <a:endParaRPr lang="en-US" sz="2600" kern="1200" dirty="0"/>
        </a:p>
      </dsp:txBody>
      <dsp:txXfrm>
        <a:off x="521251" y="2225208"/>
        <a:ext cx="2127416" cy="1747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FEE5-9CB6-4A78-A5AF-036E8F40AF79}">
      <dsp:nvSpPr>
        <dsp:cNvPr id="0" name=""/>
        <dsp:cNvSpPr/>
      </dsp:nvSpPr>
      <dsp:spPr>
        <a:xfrm rot="5400000">
          <a:off x="-193428" y="195905"/>
          <a:ext cx="1289521" cy="90266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Recognition</a:t>
          </a:r>
          <a:endParaRPr lang="en-US" sz="1000" b="1" kern="1200" dirty="0"/>
        </a:p>
      </dsp:txBody>
      <dsp:txXfrm rot="-5400000">
        <a:off x="1" y="453808"/>
        <a:ext cx="902664" cy="386857"/>
      </dsp:txXfrm>
    </dsp:sp>
    <dsp:sp modelId="{596D90D3-C4D9-4B3E-9B3C-EA12EA87C635}">
      <dsp:nvSpPr>
        <dsp:cNvPr id="0" name=""/>
        <dsp:cNvSpPr/>
      </dsp:nvSpPr>
      <dsp:spPr>
        <a:xfrm rot="5400000">
          <a:off x="3956538" y="-3051395"/>
          <a:ext cx="838188" cy="694593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i="1" u="sng" kern="1200" dirty="0" smtClean="0"/>
            <a:t>Recognition</a:t>
          </a:r>
          <a:r>
            <a:rPr lang="en-US" sz="1200" kern="1200" dirty="0" smtClean="0"/>
            <a:t> of unpaid care work so that it is “seen” and acknowledged as being “work” and “production.” Programs may then adapt interventions in light of a better understanding of care work, or include compensation for the work. </a:t>
          </a:r>
          <a:endParaRPr lang="en-US" sz="1200" kern="1200" dirty="0"/>
        </a:p>
      </dsp:txBody>
      <dsp:txXfrm rot="-5400000">
        <a:off x="902665" y="43395"/>
        <a:ext cx="6905018" cy="756354"/>
      </dsp:txXfrm>
    </dsp:sp>
    <dsp:sp modelId="{27ED04FB-9677-4F56-8453-E9CC32E4911D}">
      <dsp:nvSpPr>
        <dsp:cNvPr id="0" name=""/>
        <dsp:cNvSpPr/>
      </dsp:nvSpPr>
      <dsp:spPr>
        <a:xfrm rot="5400000">
          <a:off x="-193428" y="1339213"/>
          <a:ext cx="1289521" cy="902664"/>
        </a:xfrm>
        <a:prstGeom prst="chevron">
          <a:avLst/>
        </a:prstGeom>
        <a:solidFill>
          <a:schemeClr val="accent2">
            <a:hueOff val="-2416814"/>
            <a:satOff val="-6803"/>
            <a:lumOff val="6797"/>
            <a:alphaOff val="0"/>
          </a:schemeClr>
        </a:solidFill>
        <a:ln w="12700" cap="flat" cmpd="sng" algn="ctr">
          <a:solidFill>
            <a:schemeClr val="accent2">
              <a:hueOff val="-2416814"/>
              <a:satOff val="-6803"/>
              <a:lumOff val="6797"/>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2416814"/>
              <a:satOff val="-6803"/>
              <a:lumOff val="6797"/>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Reduction</a:t>
          </a:r>
          <a:endParaRPr lang="en-US" sz="1000" b="1" kern="1200" dirty="0"/>
        </a:p>
      </dsp:txBody>
      <dsp:txXfrm rot="-5400000">
        <a:off x="1" y="1597116"/>
        <a:ext cx="902664" cy="386857"/>
      </dsp:txXfrm>
    </dsp:sp>
    <dsp:sp modelId="{B4120D98-E008-4031-85D8-50652F5E9CC9}">
      <dsp:nvSpPr>
        <dsp:cNvPr id="0" name=""/>
        <dsp:cNvSpPr/>
      </dsp:nvSpPr>
      <dsp:spPr>
        <a:xfrm rot="5400000">
          <a:off x="3956538" y="-1908087"/>
          <a:ext cx="838188" cy="6945935"/>
        </a:xfrm>
        <a:prstGeom prst="round2SameRect">
          <a:avLst/>
        </a:prstGeom>
        <a:solidFill>
          <a:schemeClr val="lt1">
            <a:alpha val="90000"/>
            <a:hueOff val="0"/>
            <a:satOff val="0"/>
            <a:lumOff val="0"/>
            <a:alphaOff val="0"/>
          </a:schemeClr>
        </a:solidFill>
        <a:ln w="12700" cap="flat" cmpd="sng" algn="ctr">
          <a:solidFill>
            <a:schemeClr val="accent2">
              <a:hueOff val="-2416814"/>
              <a:satOff val="-6803"/>
              <a:lumOff val="6797"/>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i="1" u="sng" kern="1200" dirty="0" smtClean="0"/>
            <a:t>Reduction</a:t>
          </a:r>
          <a:r>
            <a:rPr lang="en-US" sz="1200" kern="1200" dirty="0" smtClean="0"/>
            <a:t> of unpaid care work so that the burden of certain tasks is reduced. Interventions can support markets to better deliver a specific service (healthcare) or product (fuel efficient stoves). For example, if healthcare services are closer, women’s time accessing facilities is reduced. </a:t>
          </a:r>
          <a:endParaRPr lang="en-US" sz="1200" kern="1200" dirty="0"/>
        </a:p>
      </dsp:txBody>
      <dsp:txXfrm rot="-5400000">
        <a:off x="902665" y="1186703"/>
        <a:ext cx="6905018" cy="756354"/>
      </dsp:txXfrm>
    </dsp:sp>
    <dsp:sp modelId="{8F057592-F20E-4493-A7D8-620609EC68F7}">
      <dsp:nvSpPr>
        <dsp:cNvPr id="0" name=""/>
        <dsp:cNvSpPr/>
      </dsp:nvSpPr>
      <dsp:spPr>
        <a:xfrm rot="5400000">
          <a:off x="-193428" y="2482521"/>
          <a:ext cx="1289521" cy="902664"/>
        </a:xfrm>
        <a:prstGeom prst="chevron">
          <a:avLst/>
        </a:prstGeom>
        <a:solidFill>
          <a:schemeClr val="accent2">
            <a:hueOff val="-4833627"/>
            <a:satOff val="-13607"/>
            <a:lumOff val="13594"/>
            <a:alphaOff val="0"/>
          </a:schemeClr>
        </a:solidFill>
        <a:ln w="12700" cap="flat" cmpd="sng" algn="ctr">
          <a:solidFill>
            <a:schemeClr val="accent2">
              <a:hueOff val="-4833627"/>
              <a:satOff val="-13607"/>
              <a:lumOff val="13594"/>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4833627"/>
              <a:satOff val="-13607"/>
              <a:lumOff val="13594"/>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Redistribution</a:t>
          </a:r>
          <a:endParaRPr lang="en-US" sz="1000" b="1" kern="1200" dirty="0"/>
        </a:p>
      </dsp:txBody>
      <dsp:txXfrm rot="-5400000">
        <a:off x="1" y="2740424"/>
        <a:ext cx="902664" cy="386857"/>
      </dsp:txXfrm>
    </dsp:sp>
    <dsp:sp modelId="{02BED275-AF39-412E-993C-D9D201AF583F}">
      <dsp:nvSpPr>
        <dsp:cNvPr id="0" name=""/>
        <dsp:cNvSpPr/>
      </dsp:nvSpPr>
      <dsp:spPr>
        <a:xfrm rot="5400000">
          <a:off x="3956538" y="-764779"/>
          <a:ext cx="838188" cy="6945935"/>
        </a:xfrm>
        <a:prstGeom prst="round2SameRect">
          <a:avLst/>
        </a:prstGeom>
        <a:solidFill>
          <a:schemeClr val="lt1">
            <a:alpha val="90000"/>
            <a:hueOff val="0"/>
            <a:satOff val="0"/>
            <a:lumOff val="0"/>
            <a:alphaOff val="0"/>
          </a:schemeClr>
        </a:solidFill>
        <a:ln w="12700" cap="flat" cmpd="sng" algn="ctr">
          <a:solidFill>
            <a:schemeClr val="accent2">
              <a:hueOff val="-4833627"/>
              <a:satOff val="-13607"/>
              <a:lumOff val="13594"/>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i="1" u="sng" kern="1200" dirty="0" smtClean="0"/>
            <a:t>Redistribution</a:t>
          </a:r>
          <a:r>
            <a:rPr lang="en-US" sz="1200" kern="1200" dirty="0" smtClean="0"/>
            <a:t>, so that the total unpaid care work to be done is more fairly distributed among households, communities, state and the private sector. For example, factories may be supported to develop childcare facilities. </a:t>
          </a:r>
          <a:endParaRPr lang="en-US" sz="1200" kern="1200" dirty="0"/>
        </a:p>
      </dsp:txBody>
      <dsp:txXfrm rot="-5400000">
        <a:off x="902665" y="2330011"/>
        <a:ext cx="6905018" cy="756354"/>
      </dsp:txXfrm>
    </dsp:sp>
    <dsp:sp modelId="{F087D886-6F92-49CE-88B5-C0B508F25794}">
      <dsp:nvSpPr>
        <dsp:cNvPr id="0" name=""/>
        <dsp:cNvSpPr/>
      </dsp:nvSpPr>
      <dsp:spPr>
        <a:xfrm rot="5400000">
          <a:off x="-193428" y="3625829"/>
          <a:ext cx="1289521" cy="902664"/>
        </a:xfrm>
        <a:prstGeom prst="chevron">
          <a:avLst/>
        </a:prstGeom>
        <a:solidFill>
          <a:schemeClr val="accent2">
            <a:hueOff val="-7250441"/>
            <a:satOff val="-20410"/>
            <a:lumOff val="20391"/>
            <a:alphaOff val="0"/>
          </a:schemeClr>
        </a:solidFill>
        <a:ln w="12700" cap="flat" cmpd="sng" algn="ctr">
          <a:solidFill>
            <a:schemeClr val="accent2">
              <a:hueOff val="-7250441"/>
              <a:satOff val="-20410"/>
              <a:lumOff val="20391"/>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7250441"/>
              <a:satOff val="-20410"/>
              <a:lumOff val="20391"/>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Representation</a:t>
          </a:r>
          <a:endParaRPr lang="en-US" sz="1000" b="1" kern="1200" dirty="0"/>
        </a:p>
      </dsp:txBody>
      <dsp:txXfrm rot="-5400000">
        <a:off x="1" y="3883732"/>
        <a:ext cx="902664" cy="386857"/>
      </dsp:txXfrm>
    </dsp:sp>
    <dsp:sp modelId="{69780941-F85C-4002-ADDD-BFE75BA02805}">
      <dsp:nvSpPr>
        <dsp:cNvPr id="0" name=""/>
        <dsp:cNvSpPr/>
      </dsp:nvSpPr>
      <dsp:spPr>
        <a:xfrm rot="5400000">
          <a:off x="3956538" y="378528"/>
          <a:ext cx="838188" cy="6945935"/>
        </a:xfrm>
        <a:prstGeom prst="round2SameRect">
          <a:avLst/>
        </a:prstGeom>
        <a:solidFill>
          <a:schemeClr val="lt1">
            <a:alpha val="90000"/>
            <a:hueOff val="0"/>
            <a:satOff val="0"/>
            <a:lumOff val="0"/>
            <a:alphaOff val="0"/>
          </a:schemeClr>
        </a:solidFill>
        <a:ln w="12700" cap="flat" cmpd="sng" algn="ctr">
          <a:solidFill>
            <a:schemeClr val="accent2">
              <a:hueOff val="-7250441"/>
              <a:satOff val="-20410"/>
              <a:lumOff val="20391"/>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i="1" u="sng" kern="1200" dirty="0" smtClean="0"/>
            <a:t>Representation</a:t>
          </a:r>
          <a:r>
            <a:rPr lang="en-US" sz="1200" kern="1200" dirty="0" smtClean="0"/>
            <a:t>, by increasing women’s voice in their household and community, or their access to leadership positions. Often cooperative or community leaders are male, with decisions taken often failing to reflect women’s specific needs. By increasing women’s voice and providing them with spaces to discuss their issues and raise them to the community, some unpaid care work constraints can improve.</a:t>
          </a:r>
          <a:endParaRPr lang="en-US" sz="1200" kern="1200" dirty="0"/>
        </a:p>
      </dsp:txBody>
      <dsp:txXfrm rot="-5400000">
        <a:off x="902665" y="3473319"/>
        <a:ext cx="6905018" cy="756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5260F-8255-4AC8-9CC9-53782F1FB479}">
      <dsp:nvSpPr>
        <dsp:cNvPr id="0" name=""/>
        <dsp:cNvSpPr/>
      </dsp:nvSpPr>
      <dsp:spPr>
        <a:xfrm>
          <a:off x="3110296" y="1686798"/>
          <a:ext cx="1295497" cy="1295497"/>
        </a:xfrm>
        <a:prstGeom prst="ellipse">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Challenges</a:t>
          </a:r>
          <a:endParaRPr lang="en-US" sz="1150" b="1" kern="1200" dirty="0"/>
        </a:p>
      </dsp:txBody>
      <dsp:txXfrm>
        <a:off x="3300017" y="1876519"/>
        <a:ext cx="916055" cy="916055"/>
      </dsp:txXfrm>
    </dsp:sp>
    <dsp:sp modelId="{460BB3D0-029A-4CD1-9BC2-275B27CF4AE8}">
      <dsp:nvSpPr>
        <dsp:cNvPr id="0" name=""/>
        <dsp:cNvSpPr/>
      </dsp:nvSpPr>
      <dsp:spPr>
        <a:xfrm rot="16200000">
          <a:off x="3620459" y="1214757"/>
          <a:ext cx="275170" cy="440469"/>
        </a:xfrm>
        <a:prstGeom prst="rightArrow">
          <a:avLst>
            <a:gd name="adj1" fmla="val 60000"/>
            <a:gd name="adj2" fmla="val 5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3661735" y="1344127"/>
        <a:ext cx="192619" cy="264281"/>
      </dsp:txXfrm>
    </dsp:sp>
    <dsp:sp modelId="{C8D419F1-903D-44A3-8DAC-09C87E6F44FF}">
      <dsp:nvSpPr>
        <dsp:cNvPr id="0" name=""/>
        <dsp:cNvSpPr/>
      </dsp:nvSpPr>
      <dsp:spPr>
        <a:xfrm>
          <a:off x="3175070" y="1660"/>
          <a:ext cx="1165948" cy="1165948"/>
        </a:xfrm>
        <a:prstGeom prst="ellipse">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Challenging social expectations</a:t>
          </a:r>
          <a:endParaRPr lang="en-US" sz="1150" b="1" kern="1200" dirty="0"/>
        </a:p>
      </dsp:txBody>
      <dsp:txXfrm>
        <a:off x="3345819" y="172409"/>
        <a:ext cx="824450" cy="824450"/>
      </dsp:txXfrm>
    </dsp:sp>
    <dsp:sp modelId="{1872AD30-9780-479B-ACDE-76862DA2FD94}">
      <dsp:nvSpPr>
        <dsp:cNvPr id="0" name=""/>
        <dsp:cNvSpPr/>
      </dsp:nvSpPr>
      <dsp:spPr>
        <a:xfrm rot="19285714">
          <a:off x="4323760" y="1553449"/>
          <a:ext cx="275170" cy="440469"/>
        </a:xfrm>
        <a:prstGeom prst="rightArrow">
          <a:avLst>
            <a:gd name="adj1" fmla="val 60000"/>
            <a:gd name="adj2" fmla="val 50000"/>
          </a:avLst>
        </a:prstGeom>
        <a:solidFill>
          <a:schemeClr val="accent4">
            <a:hueOff val="1269934"/>
            <a:satOff val="-219"/>
            <a:lumOff val="179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4332765" y="1667278"/>
        <a:ext cx="192619" cy="264281"/>
      </dsp:txXfrm>
    </dsp:sp>
    <dsp:sp modelId="{3A86E985-A1EB-42B2-BC75-6629C6479180}">
      <dsp:nvSpPr>
        <dsp:cNvPr id="0" name=""/>
        <dsp:cNvSpPr/>
      </dsp:nvSpPr>
      <dsp:spPr>
        <a:xfrm>
          <a:off x="4543208" y="660520"/>
          <a:ext cx="1165948" cy="1165948"/>
        </a:xfrm>
        <a:prstGeom prst="ellipse">
          <a:avLst/>
        </a:prstGeom>
        <a:solidFill>
          <a:schemeClr val="accent4">
            <a:hueOff val="1269934"/>
            <a:satOff val="-219"/>
            <a:lumOff val="179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Limited access to funding</a:t>
          </a:r>
          <a:endParaRPr lang="en-US" sz="1150" b="1" kern="1200" dirty="0"/>
        </a:p>
      </dsp:txBody>
      <dsp:txXfrm>
        <a:off x="4713957" y="831269"/>
        <a:ext cx="824450" cy="824450"/>
      </dsp:txXfrm>
    </dsp:sp>
    <dsp:sp modelId="{76C78BEA-E976-45AF-9AD1-680EC35B13FC}">
      <dsp:nvSpPr>
        <dsp:cNvPr id="0" name=""/>
        <dsp:cNvSpPr/>
      </dsp:nvSpPr>
      <dsp:spPr>
        <a:xfrm rot="771429">
          <a:off x="4497462" y="2314483"/>
          <a:ext cx="275170" cy="440469"/>
        </a:xfrm>
        <a:prstGeom prst="rightArrow">
          <a:avLst>
            <a:gd name="adj1" fmla="val 60000"/>
            <a:gd name="adj2" fmla="val 50000"/>
          </a:avLst>
        </a:prstGeom>
        <a:solidFill>
          <a:schemeClr val="accent4">
            <a:hueOff val="2539867"/>
            <a:satOff val="-438"/>
            <a:lumOff val="359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4498497" y="2393392"/>
        <a:ext cx="192619" cy="264281"/>
      </dsp:txXfrm>
    </dsp:sp>
    <dsp:sp modelId="{E01EE55B-C3F9-4556-AC10-B89363523EDE}">
      <dsp:nvSpPr>
        <dsp:cNvPr id="0" name=""/>
        <dsp:cNvSpPr/>
      </dsp:nvSpPr>
      <dsp:spPr>
        <a:xfrm>
          <a:off x="4881109" y="2140966"/>
          <a:ext cx="1165948" cy="1165948"/>
        </a:xfrm>
        <a:prstGeom prst="ellipse">
          <a:avLst/>
        </a:prstGeom>
        <a:solidFill>
          <a:schemeClr val="accent4">
            <a:hueOff val="2539867"/>
            <a:satOff val="-438"/>
            <a:lumOff val="359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Playing with the boys</a:t>
          </a:r>
          <a:endParaRPr lang="en-US" sz="1150" b="1" kern="1200" dirty="0"/>
        </a:p>
      </dsp:txBody>
      <dsp:txXfrm>
        <a:off x="5051858" y="2311715"/>
        <a:ext cx="824450" cy="824450"/>
      </dsp:txXfrm>
    </dsp:sp>
    <dsp:sp modelId="{06662146-BDE3-4282-9BE0-4091F034ECF9}">
      <dsp:nvSpPr>
        <dsp:cNvPr id="0" name=""/>
        <dsp:cNvSpPr/>
      </dsp:nvSpPr>
      <dsp:spPr>
        <a:xfrm rot="3857143">
          <a:off x="4010762" y="2924785"/>
          <a:ext cx="275170" cy="440469"/>
        </a:xfrm>
        <a:prstGeom prst="rightArrow">
          <a:avLst>
            <a:gd name="adj1" fmla="val 60000"/>
            <a:gd name="adj2" fmla="val 50000"/>
          </a:avLst>
        </a:prstGeom>
        <a:solidFill>
          <a:schemeClr val="accent4">
            <a:hueOff val="3809801"/>
            <a:satOff val="-658"/>
            <a:lumOff val="5393"/>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4034129" y="2975691"/>
        <a:ext cx="192619" cy="264281"/>
      </dsp:txXfrm>
    </dsp:sp>
    <dsp:sp modelId="{31619B0D-2B41-480B-A99A-943C7360B697}">
      <dsp:nvSpPr>
        <dsp:cNvPr id="0" name=""/>
        <dsp:cNvSpPr/>
      </dsp:nvSpPr>
      <dsp:spPr>
        <a:xfrm>
          <a:off x="3934329" y="3328191"/>
          <a:ext cx="1165948" cy="1165948"/>
        </a:xfrm>
        <a:prstGeom prst="ellipse">
          <a:avLst/>
        </a:prstGeom>
        <a:solidFill>
          <a:schemeClr val="accent4">
            <a:hueOff val="3809801"/>
            <a:satOff val="-658"/>
            <a:lumOff val="5393"/>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Owning your accomplishments</a:t>
          </a:r>
          <a:endParaRPr lang="en-US" sz="1150" b="1" kern="1200" dirty="0"/>
        </a:p>
      </dsp:txBody>
      <dsp:txXfrm>
        <a:off x="4105078" y="3498940"/>
        <a:ext cx="824450" cy="824450"/>
      </dsp:txXfrm>
    </dsp:sp>
    <dsp:sp modelId="{91C2ADD7-F29F-451D-ADCF-1F6BDCCB13E5}">
      <dsp:nvSpPr>
        <dsp:cNvPr id="0" name=""/>
        <dsp:cNvSpPr/>
      </dsp:nvSpPr>
      <dsp:spPr>
        <a:xfrm rot="6942857">
          <a:off x="3230156" y="2924785"/>
          <a:ext cx="275170" cy="440469"/>
        </a:xfrm>
        <a:prstGeom prst="rightArrow">
          <a:avLst>
            <a:gd name="adj1" fmla="val 60000"/>
            <a:gd name="adj2" fmla="val 50000"/>
          </a:avLst>
        </a:prstGeom>
        <a:solidFill>
          <a:schemeClr val="accent4">
            <a:hueOff val="5079735"/>
            <a:satOff val="-877"/>
            <a:lumOff val="719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rot="10800000">
        <a:off x="3289340" y="2975691"/>
        <a:ext cx="192619" cy="264281"/>
      </dsp:txXfrm>
    </dsp:sp>
    <dsp:sp modelId="{2271DA05-92D8-435A-BDCA-BDB611B9EE32}">
      <dsp:nvSpPr>
        <dsp:cNvPr id="0" name=""/>
        <dsp:cNvSpPr/>
      </dsp:nvSpPr>
      <dsp:spPr>
        <a:xfrm>
          <a:off x="2415812" y="3328191"/>
          <a:ext cx="1165948" cy="1165948"/>
        </a:xfrm>
        <a:prstGeom prst="ellipse">
          <a:avLst/>
        </a:prstGeom>
        <a:solidFill>
          <a:schemeClr val="accent4">
            <a:hueOff val="5079735"/>
            <a:satOff val="-877"/>
            <a:lumOff val="719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Building a support network</a:t>
          </a:r>
          <a:endParaRPr lang="en-US" sz="1150" b="1" kern="1200" dirty="0"/>
        </a:p>
      </dsp:txBody>
      <dsp:txXfrm>
        <a:off x="2586561" y="3498940"/>
        <a:ext cx="824450" cy="824450"/>
      </dsp:txXfrm>
    </dsp:sp>
    <dsp:sp modelId="{A6937D1B-CF1C-448E-806E-CA16835F4AA6}">
      <dsp:nvSpPr>
        <dsp:cNvPr id="0" name=""/>
        <dsp:cNvSpPr/>
      </dsp:nvSpPr>
      <dsp:spPr>
        <a:xfrm rot="10028571">
          <a:off x="2743457" y="2314483"/>
          <a:ext cx="275170" cy="440469"/>
        </a:xfrm>
        <a:prstGeom prst="rightArrow">
          <a:avLst>
            <a:gd name="adj1" fmla="val 60000"/>
            <a:gd name="adj2" fmla="val 50000"/>
          </a:avLst>
        </a:prstGeom>
        <a:solidFill>
          <a:schemeClr val="accent4">
            <a:hueOff val="6349668"/>
            <a:satOff val="-1096"/>
            <a:lumOff val="898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rot="10800000">
        <a:off x="2824973" y="2393392"/>
        <a:ext cx="192619" cy="264281"/>
      </dsp:txXfrm>
    </dsp:sp>
    <dsp:sp modelId="{C70E8229-0CC4-49DF-A6A7-873BD9950EA1}">
      <dsp:nvSpPr>
        <dsp:cNvPr id="0" name=""/>
        <dsp:cNvSpPr/>
      </dsp:nvSpPr>
      <dsp:spPr>
        <a:xfrm>
          <a:off x="1469031" y="2140966"/>
          <a:ext cx="1165948" cy="1165948"/>
        </a:xfrm>
        <a:prstGeom prst="ellipse">
          <a:avLst/>
        </a:prstGeom>
        <a:solidFill>
          <a:schemeClr val="accent4">
            <a:hueOff val="6349668"/>
            <a:satOff val="-1096"/>
            <a:lumOff val="898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Balancing business and family life</a:t>
          </a:r>
          <a:endParaRPr lang="en-US" sz="1150" b="1" kern="1200" dirty="0"/>
        </a:p>
      </dsp:txBody>
      <dsp:txXfrm>
        <a:off x="1639780" y="2311715"/>
        <a:ext cx="824450" cy="824450"/>
      </dsp:txXfrm>
    </dsp:sp>
    <dsp:sp modelId="{90505B81-0F86-4775-B2D0-C2992C91295A}">
      <dsp:nvSpPr>
        <dsp:cNvPr id="0" name=""/>
        <dsp:cNvSpPr/>
      </dsp:nvSpPr>
      <dsp:spPr>
        <a:xfrm rot="13114286">
          <a:off x="2917158" y="1553449"/>
          <a:ext cx="275170" cy="440469"/>
        </a:xfrm>
        <a:prstGeom prst="rightArrow">
          <a:avLst>
            <a:gd name="adj1" fmla="val 60000"/>
            <a:gd name="adj2" fmla="val 50000"/>
          </a:avLst>
        </a:prstGeom>
        <a:solidFill>
          <a:schemeClr val="accent4">
            <a:hueOff val="7619602"/>
            <a:satOff val="-1315"/>
            <a:lumOff val="1078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rot="10800000">
        <a:off x="2990704" y="1667278"/>
        <a:ext cx="192619" cy="264281"/>
      </dsp:txXfrm>
    </dsp:sp>
    <dsp:sp modelId="{734DB555-5391-40C3-98EB-7268921DE4AD}">
      <dsp:nvSpPr>
        <dsp:cNvPr id="0" name=""/>
        <dsp:cNvSpPr/>
      </dsp:nvSpPr>
      <dsp:spPr>
        <a:xfrm>
          <a:off x="1806933" y="660520"/>
          <a:ext cx="1165948" cy="1165948"/>
        </a:xfrm>
        <a:prstGeom prst="ellipse">
          <a:avLst/>
        </a:prstGeom>
        <a:solidFill>
          <a:schemeClr val="accent4">
            <a:hueOff val="7619602"/>
            <a:satOff val="-1315"/>
            <a:lumOff val="1078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11175">
            <a:lnSpc>
              <a:spcPct val="90000"/>
            </a:lnSpc>
            <a:spcBef>
              <a:spcPct val="0"/>
            </a:spcBef>
            <a:spcAft>
              <a:spcPct val="35000"/>
            </a:spcAft>
          </a:pPr>
          <a:r>
            <a:rPr lang="en-US" sz="1150" b="1" kern="1200" dirty="0" smtClean="0"/>
            <a:t>Coping with a fear of failure</a:t>
          </a:r>
          <a:endParaRPr lang="en-US" sz="1150" b="1" kern="1200" dirty="0"/>
        </a:p>
      </dsp:txBody>
      <dsp:txXfrm>
        <a:off x="1977682" y="831269"/>
        <a:ext cx="824450" cy="82445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0"/>
            <a:ext cx="3038475" cy="466725"/>
          </a:xfrm>
          <a:prstGeom prst="rect">
            <a:avLst/>
          </a:prstGeom>
        </p:spPr>
        <p:txBody>
          <a:bodyPr vert="horz" lIns="91440" tIns="45720" rIns="91440" bIns="45720" rtlCol="0"/>
          <a:lstStyle>
            <a:lvl1pPr algn="r">
              <a:defRPr sz="1200"/>
            </a:lvl1pPr>
          </a:lstStyle>
          <a:p>
            <a:fld id="{9A43533E-5CB7-4542-A434-3F80F2535D50}" type="datetime1">
              <a:rPr lang="en-US" smtClean="0"/>
              <a:t>7/29/2019</a:t>
            </a:fld>
            <a:endParaRPr lang="en-US"/>
          </a:p>
        </p:txBody>
      </p:sp>
      <p:sp>
        <p:nvSpPr>
          <p:cNvPr id="4" name="Footer Placeholder 3"/>
          <p:cNvSpPr>
            <a:spLocks noGrp="1"/>
          </p:cNvSpPr>
          <p:nvPr>
            <p:ph type="ftr" sz="quarter" idx="2"/>
          </p:nvPr>
        </p:nvSpPr>
        <p:spPr>
          <a:xfrm>
            <a:off x="2"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7"/>
            <a:ext cx="3038475" cy="466725"/>
          </a:xfrm>
          <a:prstGeom prst="rect">
            <a:avLst/>
          </a:prstGeom>
        </p:spPr>
        <p:txBody>
          <a:bodyPr vert="horz" lIns="91440" tIns="45720" rIns="91440" bIns="45720" rtlCol="0" anchor="b"/>
          <a:lstStyle>
            <a:lvl1pPr algn="r">
              <a:defRPr sz="1200"/>
            </a:lvl1pPr>
          </a:lstStyle>
          <a:p>
            <a:fld id="{5A3A622B-799B-4662-A50E-1A537D36C8FB}" type="slidenum">
              <a:rPr lang="en-US" smtClean="0"/>
              <a:t>‹#›</a:t>
            </a:fld>
            <a:endParaRPr lang="en-US"/>
          </a:p>
        </p:txBody>
      </p:sp>
    </p:spTree>
    <p:extLst>
      <p:ext uri="{BB962C8B-B14F-4D97-AF65-F5344CB8AC3E}">
        <p14:creationId xmlns:p14="http://schemas.microsoft.com/office/powerpoint/2010/main" val="258910588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58BEDDB8-87BB-4A34-9E23-3F4789FA7BC2}" type="datetime1">
              <a:rPr lang="en-US" smtClean="0"/>
              <a:t>7/29/2019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AF153123-B966-4E88-B1FD-77A6BD6D21EC}" type="slidenum">
              <a:rPr lang="en-US" smtClean="0"/>
              <a:t>‹#›</a:t>
            </a:fld>
            <a:endParaRPr lang="en-US" dirty="0"/>
          </a:p>
        </p:txBody>
      </p:sp>
    </p:spTree>
    <p:extLst>
      <p:ext uri="{BB962C8B-B14F-4D97-AF65-F5344CB8AC3E}">
        <p14:creationId xmlns:p14="http://schemas.microsoft.com/office/powerpoint/2010/main" val="2720466735"/>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3151188" y="492125"/>
            <a:ext cx="3284537" cy="2462213"/>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 name="Date Placeholder 2"/>
          <p:cNvSpPr>
            <a:spLocks noGrp="1"/>
          </p:cNvSpPr>
          <p:nvPr>
            <p:ph type="dt" idx="11"/>
          </p:nvPr>
        </p:nvSpPr>
        <p:spPr/>
        <p:txBody>
          <a:bodyPr/>
          <a:lstStyle/>
          <a:p>
            <a:fld id="{CFCD93BF-4CB7-47E2-A0D4-174377194E29}" type="datetime1">
              <a:rPr lang="en-US" smtClean="0"/>
              <a:t>7/29/2019</a:t>
            </a:fld>
            <a:endParaRPr lang="en-US" dirty="0"/>
          </a:p>
        </p:txBody>
      </p:sp>
      <p:sp>
        <p:nvSpPr>
          <p:cNvPr id="5" name="Header Placeholder 4"/>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38583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44887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842850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86048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36271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47728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37842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27571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47603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72342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81541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12632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91828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56313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7A7F0D4-C600-42BA-9A6C-D56F88F2256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43735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rgbClr val="02688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75285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210977"/>
      </p:ext>
    </p:extLst>
  </p:cSld>
  <p:clrMapOvr>
    <a:masterClrMapping/>
  </p:clrMapOvr>
  <p:transition spd="slow" advClick="0" advTm="10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lIns="90810" tIns="45399" rIns="90810" bIns="453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0860E139-BF83-4EC8-81E2-32F53DD364D7}" type="slidenum">
              <a:rPr lang="en-US"/>
              <a:pPr>
                <a:defRPr/>
              </a:pPr>
              <a:t>‹#›</a:t>
            </a:fld>
            <a:endParaRPr lang="en-US" dirty="0"/>
          </a:p>
        </p:txBody>
      </p:sp>
    </p:spTree>
    <p:extLst>
      <p:ext uri="{BB962C8B-B14F-4D97-AF65-F5344CB8AC3E}">
        <p14:creationId xmlns:p14="http://schemas.microsoft.com/office/powerpoint/2010/main" val="816623005"/>
      </p:ext>
    </p:extLst>
  </p:cSld>
  <p:clrMapOvr>
    <a:masterClrMapping/>
  </p:clrMapOvr>
  <p:transition spd="slow" advClick="0" advTm="10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lIns="90810" tIns="45399" rIns="90810" bIns="45399" anchor="t"/>
          <a:lstStyle>
            <a:lvl1pPr algn="l">
              <a:defRPr sz="363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1"/>
            <a:ext cx="7772400" cy="1500187"/>
          </a:xfrm>
          <a:prstGeom prst="rect">
            <a:avLst/>
          </a:prstGeom>
        </p:spPr>
        <p:txBody>
          <a:bodyPr lIns="90810" tIns="45399" rIns="90810" bIns="45399" anchor="b"/>
          <a:lstStyle>
            <a:lvl1pPr marL="0" indent="0">
              <a:buNone/>
              <a:defRPr sz="1818">
                <a:solidFill>
                  <a:schemeClr val="tx1">
                    <a:tint val="75000"/>
                  </a:schemeClr>
                </a:solidFill>
              </a:defRPr>
            </a:lvl1pPr>
            <a:lvl2pPr marL="412760" indent="0">
              <a:buNone/>
              <a:defRPr sz="1636">
                <a:solidFill>
                  <a:schemeClr val="tx1">
                    <a:tint val="75000"/>
                  </a:schemeClr>
                </a:solidFill>
              </a:defRPr>
            </a:lvl2pPr>
            <a:lvl3pPr marL="825526" indent="0">
              <a:buNone/>
              <a:defRPr sz="1455">
                <a:solidFill>
                  <a:schemeClr val="tx1">
                    <a:tint val="75000"/>
                  </a:schemeClr>
                </a:solidFill>
              </a:defRPr>
            </a:lvl3pPr>
            <a:lvl4pPr marL="1238277" indent="0">
              <a:buNone/>
              <a:defRPr sz="1273">
                <a:solidFill>
                  <a:schemeClr val="tx1">
                    <a:tint val="75000"/>
                  </a:schemeClr>
                </a:solidFill>
              </a:defRPr>
            </a:lvl4pPr>
            <a:lvl5pPr marL="1651044" indent="0">
              <a:buNone/>
              <a:defRPr sz="1273">
                <a:solidFill>
                  <a:schemeClr val="tx1">
                    <a:tint val="75000"/>
                  </a:schemeClr>
                </a:solidFill>
              </a:defRPr>
            </a:lvl5pPr>
            <a:lvl6pPr marL="2063792" indent="0">
              <a:buNone/>
              <a:defRPr sz="1273">
                <a:solidFill>
                  <a:schemeClr val="tx1">
                    <a:tint val="75000"/>
                  </a:schemeClr>
                </a:solidFill>
              </a:defRPr>
            </a:lvl6pPr>
            <a:lvl7pPr marL="2476550" indent="0">
              <a:buNone/>
              <a:defRPr sz="1273">
                <a:solidFill>
                  <a:schemeClr val="tx1">
                    <a:tint val="75000"/>
                  </a:schemeClr>
                </a:solidFill>
              </a:defRPr>
            </a:lvl7pPr>
            <a:lvl8pPr marL="2889303" indent="0">
              <a:buNone/>
              <a:defRPr sz="1273">
                <a:solidFill>
                  <a:schemeClr val="tx1">
                    <a:tint val="75000"/>
                  </a:schemeClr>
                </a:solidFill>
              </a:defRPr>
            </a:lvl8pPr>
            <a:lvl9pPr marL="3302068" indent="0">
              <a:buNone/>
              <a:defRPr sz="127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3100E888-913C-4D03-8C5B-17247F620C10}" type="slidenum">
              <a:rPr lang="en-US"/>
              <a:pPr>
                <a:defRPr/>
              </a:pPr>
              <a:t>‹#›</a:t>
            </a:fld>
            <a:endParaRPr lang="en-US" dirty="0"/>
          </a:p>
        </p:txBody>
      </p:sp>
    </p:spTree>
    <p:extLst>
      <p:ext uri="{BB962C8B-B14F-4D97-AF65-F5344CB8AC3E}">
        <p14:creationId xmlns:p14="http://schemas.microsoft.com/office/powerpoint/2010/main" val="4073189070"/>
      </p:ext>
    </p:extLst>
  </p:cSld>
  <p:clrMapOvr>
    <a:masterClrMapping/>
  </p:clrMapOvr>
  <p:transition spd="slow" advClick="0" advTm="10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0810" tIns="45399" rIns="90810" bIns="45399"/>
          <a:lstStyle>
            <a:lvl1pPr>
              <a:defRPr sz="2545"/>
            </a:lvl1pPr>
            <a:lvl2pPr>
              <a:defRPr sz="2182"/>
            </a:lvl2pPr>
            <a:lvl3pPr>
              <a:defRPr sz="1818"/>
            </a:lvl3pPr>
            <a:lvl4pPr>
              <a:defRPr sz="1636"/>
            </a:lvl4pPr>
            <a:lvl5pPr>
              <a:defRPr sz="1636"/>
            </a:lvl5pPr>
            <a:lvl6pPr>
              <a:defRPr sz="1636"/>
            </a:lvl6pPr>
            <a:lvl7pPr>
              <a:defRPr sz="1636"/>
            </a:lvl7pPr>
            <a:lvl8pPr>
              <a:defRPr sz="1636"/>
            </a:lvl8pPr>
            <a:lvl9pPr>
              <a:defRPr sz="1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0810" tIns="45399" rIns="90810" bIns="45399"/>
          <a:lstStyle>
            <a:lvl1pPr>
              <a:defRPr sz="2545"/>
            </a:lvl1pPr>
            <a:lvl2pPr>
              <a:defRPr sz="2182"/>
            </a:lvl2pPr>
            <a:lvl3pPr>
              <a:defRPr sz="1818"/>
            </a:lvl3pPr>
            <a:lvl4pPr>
              <a:defRPr sz="1636"/>
            </a:lvl4pPr>
            <a:lvl5pPr>
              <a:defRPr sz="1636"/>
            </a:lvl5pPr>
            <a:lvl6pPr>
              <a:defRPr sz="1636"/>
            </a:lvl6pPr>
            <a:lvl7pPr>
              <a:defRPr sz="1636"/>
            </a:lvl7pPr>
            <a:lvl8pPr>
              <a:defRPr sz="1636"/>
            </a:lvl8pPr>
            <a:lvl9pPr>
              <a:defRPr sz="1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6" name="Footer Placeholder 5"/>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A658226A-FDAC-4333-9879-C4329582E17E}" type="slidenum">
              <a:rPr lang="en-US"/>
              <a:pPr>
                <a:defRPr/>
              </a:pPr>
              <a:t>‹#›</a:t>
            </a:fld>
            <a:endParaRPr lang="en-US" dirty="0"/>
          </a:p>
        </p:txBody>
      </p:sp>
    </p:spTree>
    <p:extLst>
      <p:ext uri="{BB962C8B-B14F-4D97-AF65-F5344CB8AC3E}">
        <p14:creationId xmlns:p14="http://schemas.microsoft.com/office/powerpoint/2010/main" val="1105727731"/>
      </p:ext>
    </p:extLst>
  </p:cSld>
  <p:clrMapOvr>
    <a:masterClrMapping/>
  </p:clrMapOvr>
  <p:transition spd="slow" advClick="0" advTm="10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a:prstGeom prst="rect">
            <a:avLst/>
          </a:prstGeom>
        </p:spPr>
        <p:txBody>
          <a:bodyPr lIns="90810" tIns="45399" rIns="90810" bIns="45399" anchor="b"/>
          <a:lstStyle>
            <a:lvl1pPr marL="0" indent="0">
              <a:buNone/>
              <a:defRPr sz="2182" b="1"/>
            </a:lvl1pPr>
            <a:lvl2pPr marL="412760" indent="0">
              <a:buNone/>
              <a:defRPr sz="1818" b="1"/>
            </a:lvl2pPr>
            <a:lvl3pPr marL="825526" indent="0">
              <a:buNone/>
              <a:defRPr sz="1636" b="1"/>
            </a:lvl3pPr>
            <a:lvl4pPr marL="1238277" indent="0">
              <a:buNone/>
              <a:defRPr sz="1455" b="1"/>
            </a:lvl4pPr>
            <a:lvl5pPr marL="1651044" indent="0">
              <a:buNone/>
              <a:defRPr sz="1455" b="1"/>
            </a:lvl5pPr>
            <a:lvl6pPr marL="2063792" indent="0">
              <a:buNone/>
              <a:defRPr sz="1455" b="1"/>
            </a:lvl6pPr>
            <a:lvl7pPr marL="2476550" indent="0">
              <a:buNone/>
              <a:defRPr sz="1455" b="1"/>
            </a:lvl7pPr>
            <a:lvl8pPr marL="2889303" indent="0">
              <a:buNone/>
              <a:defRPr sz="1455" b="1"/>
            </a:lvl8pPr>
            <a:lvl9pPr marL="3302068" indent="0">
              <a:buNone/>
              <a:defRPr sz="1455"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a:prstGeom prst="rect">
            <a:avLst/>
          </a:prstGeom>
        </p:spPr>
        <p:txBody>
          <a:bodyPr lIns="90810" tIns="45399" rIns="90810" bIns="45399"/>
          <a:lstStyle>
            <a:lvl1pPr>
              <a:defRPr sz="2182"/>
            </a:lvl1pPr>
            <a:lvl2pPr>
              <a:defRPr sz="1818"/>
            </a:lvl2pPr>
            <a:lvl3pPr>
              <a:defRPr sz="1636"/>
            </a:lvl3pPr>
            <a:lvl4pPr>
              <a:defRPr sz="1455"/>
            </a:lvl4pPr>
            <a:lvl5pPr>
              <a:defRPr sz="1455"/>
            </a:lvl5pPr>
            <a:lvl6pPr>
              <a:defRPr sz="1455"/>
            </a:lvl6pPr>
            <a:lvl7pPr>
              <a:defRPr sz="1455"/>
            </a:lvl7pPr>
            <a:lvl8pPr>
              <a:defRPr sz="1455"/>
            </a:lvl8pPr>
            <a:lvl9pPr>
              <a:defRPr sz="14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7"/>
            <a:ext cx="4041775" cy="639762"/>
          </a:xfrm>
          <a:prstGeom prst="rect">
            <a:avLst/>
          </a:prstGeom>
        </p:spPr>
        <p:txBody>
          <a:bodyPr lIns="90810" tIns="45399" rIns="90810" bIns="45399" anchor="b"/>
          <a:lstStyle>
            <a:lvl1pPr marL="0" indent="0">
              <a:buNone/>
              <a:defRPr sz="2182" b="1"/>
            </a:lvl1pPr>
            <a:lvl2pPr marL="412760" indent="0">
              <a:buNone/>
              <a:defRPr sz="1818" b="1"/>
            </a:lvl2pPr>
            <a:lvl3pPr marL="825526" indent="0">
              <a:buNone/>
              <a:defRPr sz="1636" b="1"/>
            </a:lvl3pPr>
            <a:lvl4pPr marL="1238277" indent="0">
              <a:buNone/>
              <a:defRPr sz="1455" b="1"/>
            </a:lvl4pPr>
            <a:lvl5pPr marL="1651044" indent="0">
              <a:buNone/>
              <a:defRPr sz="1455" b="1"/>
            </a:lvl5pPr>
            <a:lvl6pPr marL="2063792" indent="0">
              <a:buNone/>
              <a:defRPr sz="1455" b="1"/>
            </a:lvl6pPr>
            <a:lvl7pPr marL="2476550" indent="0">
              <a:buNone/>
              <a:defRPr sz="1455" b="1"/>
            </a:lvl7pPr>
            <a:lvl8pPr marL="2889303" indent="0">
              <a:buNone/>
              <a:defRPr sz="1455" b="1"/>
            </a:lvl8pPr>
            <a:lvl9pPr marL="3302068" indent="0">
              <a:buNone/>
              <a:defRPr sz="1455" b="1"/>
            </a:lvl9pPr>
          </a:lstStyle>
          <a:p>
            <a:pPr lvl="0"/>
            <a:r>
              <a:rPr lang="en-US" smtClean="0"/>
              <a:t>Click to edit Master text styles</a:t>
            </a:r>
          </a:p>
        </p:txBody>
      </p:sp>
      <p:sp>
        <p:nvSpPr>
          <p:cNvPr id="6" name="Content Placeholder 5"/>
          <p:cNvSpPr>
            <a:spLocks noGrp="1"/>
          </p:cNvSpPr>
          <p:nvPr>
            <p:ph sz="quarter" idx="4"/>
          </p:nvPr>
        </p:nvSpPr>
        <p:spPr>
          <a:xfrm>
            <a:off x="4645092" y="2174879"/>
            <a:ext cx="4041775" cy="3951288"/>
          </a:xfrm>
          <a:prstGeom prst="rect">
            <a:avLst/>
          </a:prstGeom>
        </p:spPr>
        <p:txBody>
          <a:bodyPr lIns="90810" tIns="45399" rIns="90810" bIns="45399"/>
          <a:lstStyle>
            <a:lvl1pPr>
              <a:defRPr sz="2182"/>
            </a:lvl1pPr>
            <a:lvl2pPr>
              <a:defRPr sz="1818"/>
            </a:lvl2pPr>
            <a:lvl3pPr>
              <a:defRPr sz="1636"/>
            </a:lvl3pPr>
            <a:lvl4pPr>
              <a:defRPr sz="1455"/>
            </a:lvl4pPr>
            <a:lvl5pPr>
              <a:defRPr sz="1455"/>
            </a:lvl5pPr>
            <a:lvl6pPr>
              <a:defRPr sz="1455"/>
            </a:lvl6pPr>
            <a:lvl7pPr>
              <a:defRPr sz="1455"/>
            </a:lvl7pPr>
            <a:lvl8pPr>
              <a:defRPr sz="1455"/>
            </a:lvl8pPr>
            <a:lvl9pPr>
              <a:defRPr sz="14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8" name="Footer Placeholder 7"/>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9" name="Slide Number Placeholder 8"/>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7B8FC831-6A7A-471F-9002-4C83BFAB33B4}" type="slidenum">
              <a:rPr lang="en-US"/>
              <a:pPr>
                <a:defRPr/>
              </a:pPr>
              <a:t>‹#›</a:t>
            </a:fld>
            <a:endParaRPr lang="en-US" dirty="0"/>
          </a:p>
        </p:txBody>
      </p:sp>
    </p:spTree>
    <p:extLst>
      <p:ext uri="{BB962C8B-B14F-4D97-AF65-F5344CB8AC3E}">
        <p14:creationId xmlns:p14="http://schemas.microsoft.com/office/powerpoint/2010/main" val="794880262"/>
      </p:ext>
    </p:extLst>
  </p:cSld>
  <p:clrMapOvr>
    <a:masterClrMapping/>
  </p:clrMapOvr>
  <p:transition spd="slow" advClick="0" advTm="10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smtClean="0"/>
              <a:t>Click to edit Master title style</a:t>
            </a:r>
            <a:endParaRPr lang="en-US"/>
          </a:p>
        </p:txBody>
      </p:sp>
      <p:sp>
        <p:nvSpPr>
          <p:cNvPr id="3" name="Date Placeholder 2"/>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4" name="Footer Placeholder 3"/>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5" name="Slide Number Placeholder 4"/>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9FEEB6F0-0B76-4E36-AAD6-F92D90E54911}" type="slidenum">
              <a:rPr lang="en-US"/>
              <a:pPr>
                <a:defRPr/>
              </a:pPr>
              <a:t>‹#›</a:t>
            </a:fld>
            <a:endParaRPr lang="en-US" dirty="0"/>
          </a:p>
        </p:txBody>
      </p:sp>
    </p:spTree>
    <p:extLst>
      <p:ext uri="{BB962C8B-B14F-4D97-AF65-F5344CB8AC3E}">
        <p14:creationId xmlns:p14="http://schemas.microsoft.com/office/powerpoint/2010/main" val="1278012642"/>
      </p:ext>
    </p:extLst>
  </p:cSld>
  <p:clrMapOvr>
    <a:masterClrMapping/>
  </p:clrMapOvr>
  <p:transition spd="slow" advClick="0" advTm="10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3" name="Footer Placeholder 2"/>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4" name="Slide Number Placeholder 3"/>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B2289C71-4EDA-4967-A344-CF55AA0AD45F}" type="slidenum">
              <a:rPr lang="en-US"/>
              <a:pPr>
                <a:defRPr/>
              </a:pPr>
              <a:t>‹#›</a:t>
            </a:fld>
            <a:endParaRPr lang="en-US" dirty="0"/>
          </a:p>
        </p:txBody>
      </p:sp>
    </p:spTree>
    <p:extLst>
      <p:ext uri="{BB962C8B-B14F-4D97-AF65-F5344CB8AC3E}">
        <p14:creationId xmlns:p14="http://schemas.microsoft.com/office/powerpoint/2010/main" val="1067893499"/>
      </p:ext>
    </p:extLst>
  </p:cSld>
  <p:clrMapOvr>
    <a:masterClrMapping/>
  </p:clrMapOvr>
  <p:transition spd="slow" advClick="0" advTm="10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lIns="90810" tIns="45399" rIns="90810" bIns="45399" anchor="b"/>
          <a:lstStyle>
            <a:lvl1pPr algn="l">
              <a:defRPr sz="1818"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a:prstGeom prst="rect">
            <a:avLst/>
          </a:prstGeom>
        </p:spPr>
        <p:txBody>
          <a:bodyPr lIns="90810" tIns="45399" rIns="90810" bIns="45399"/>
          <a:lstStyle>
            <a:lvl1pPr>
              <a:defRPr sz="2818"/>
            </a:lvl1pPr>
            <a:lvl2pPr>
              <a:defRPr sz="2545"/>
            </a:lvl2pPr>
            <a:lvl3pPr>
              <a:defRPr sz="2182"/>
            </a:lvl3pPr>
            <a:lvl4pPr>
              <a:defRPr sz="1818"/>
            </a:lvl4pPr>
            <a:lvl5pPr>
              <a:defRPr sz="1818"/>
            </a:lvl5pPr>
            <a:lvl6pPr>
              <a:defRPr sz="1818"/>
            </a:lvl6pPr>
            <a:lvl7pPr>
              <a:defRPr sz="1818"/>
            </a:lvl7pPr>
            <a:lvl8pPr>
              <a:defRPr sz="1818"/>
            </a:lvl8pPr>
            <a:lvl9pPr>
              <a:defRPr sz="181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3"/>
            <a:ext cx="3008313" cy="4691063"/>
          </a:xfrm>
          <a:prstGeom prst="rect">
            <a:avLst/>
          </a:prstGeom>
        </p:spPr>
        <p:txBody>
          <a:bodyPr lIns="90810" tIns="45399" rIns="90810" bIns="45399"/>
          <a:lstStyle>
            <a:lvl1pPr marL="0" indent="0">
              <a:buNone/>
              <a:defRPr sz="1273"/>
            </a:lvl1pPr>
            <a:lvl2pPr marL="412760" indent="0">
              <a:buNone/>
              <a:defRPr sz="1091"/>
            </a:lvl2pPr>
            <a:lvl3pPr marL="825526" indent="0">
              <a:buNone/>
              <a:defRPr sz="909"/>
            </a:lvl3pPr>
            <a:lvl4pPr marL="1238277" indent="0">
              <a:buNone/>
              <a:defRPr sz="818"/>
            </a:lvl4pPr>
            <a:lvl5pPr marL="1651044" indent="0">
              <a:buNone/>
              <a:defRPr sz="818"/>
            </a:lvl5pPr>
            <a:lvl6pPr marL="2063792" indent="0">
              <a:buNone/>
              <a:defRPr sz="818"/>
            </a:lvl6pPr>
            <a:lvl7pPr marL="2476550" indent="0">
              <a:buNone/>
              <a:defRPr sz="818"/>
            </a:lvl7pPr>
            <a:lvl8pPr marL="2889303" indent="0">
              <a:buNone/>
              <a:defRPr sz="818"/>
            </a:lvl8pPr>
            <a:lvl9pPr marL="3302068" indent="0">
              <a:buNone/>
              <a:defRPr sz="818"/>
            </a:lvl9pPr>
          </a:lstStyle>
          <a:p>
            <a:pPr lvl="0"/>
            <a:r>
              <a:rPr lang="en-US" smtClean="0"/>
              <a:t>Click to edit Master text styles</a:t>
            </a:r>
          </a:p>
        </p:txBody>
      </p:sp>
      <p:sp>
        <p:nvSpPr>
          <p:cNvPr id="5" name="Date Placeholder 4"/>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6" name="Footer Placeholder 5"/>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FCC0AFA6-8EE6-470F-8CBF-66ADB3229CF9}" type="slidenum">
              <a:rPr lang="en-US"/>
              <a:pPr>
                <a:defRPr/>
              </a:pPr>
              <a:t>‹#›</a:t>
            </a:fld>
            <a:endParaRPr lang="en-US" dirty="0"/>
          </a:p>
        </p:txBody>
      </p:sp>
    </p:spTree>
    <p:extLst>
      <p:ext uri="{BB962C8B-B14F-4D97-AF65-F5344CB8AC3E}">
        <p14:creationId xmlns:p14="http://schemas.microsoft.com/office/powerpoint/2010/main" val="1464181273"/>
      </p:ext>
    </p:extLst>
  </p:cSld>
  <p:clrMapOvr>
    <a:masterClrMapping/>
  </p:clrMapOvr>
  <p:transition spd="slow" advClick="0" advTm="1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lIns="90810" tIns="45399" rIns="90810" bIns="45399" anchor="b"/>
          <a:lstStyle>
            <a:lvl1pPr algn="l">
              <a:defRPr sz="181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0810" tIns="45399" rIns="90810" bIns="45399"/>
          <a:lstStyle>
            <a:lvl1pPr marL="0" indent="0">
              <a:buNone/>
              <a:defRPr sz="2818"/>
            </a:lvl1pPr>
            <a:lvl2pPr marL="412760" indent="0">
              <a:buNone/>
              <a:defRPr sz="2545"/>
            </a:lvl2pPr>
            <a:lvl3pPr marL="825526" indent="0">
              <a:buNone/>
              <a:defRPr sz="2182"/>
            </a:lvl3pPr>
            <a:lvl4pPr marL="1238277" indent="0">
              <a:buNone/>
              <a:defRPr sz="1818"/>
            </a:lvl4pPr>
            <a:lvl5pPr marL="1651044" indent="0">
              <a:buNone/>
              <a:defRPr sz="1818"/>
            </a:lvl5pPr>
            <a:lvl6pPr marL="2063792" indent="0">
              <a:buNone/>
              <a:defRPr sz="1818"/>
            </a:lvl6pPr>
            <a:lvl7pPr marL="2476550" indent="0">
              <a:buNone/>
              <a:defRPr sz="1818"/>
            </a:lvl7pPr>
            <a:lvl8pPr marL="2889303" indent="0">
              <a:buNone/>
              <a:defRPr sz="1818"/>
            </a:lvl8pPr>
            <a:lvl9pPr marL="3302068" indent="0">
              <a:buNone/>
              <a:defRPr sz="1818"/>
            </a:lvl9pPr>
          </a:lstStyle>
          <a:p>
            <a:pPr lvl="0"/>
            <a:endParaRPr lang="en-US" noProof="0" dirty="0"/>
          </a:p>
        </p:txBody>
      </p:sp>
      <p:sp>
        <p:nvSpPr>
          <p:cNvPr id="4" name="Text Placeholder 3"/>
          <p:cNvSpPr>
            <a:spLocks noGrp="1"/>
          </p:cNvSpPr>
          <p:nvPr>
            <p:ph type="body" sz="half" idx="2"/>
          </p:nvPr>
        </p:nvSpPr>
        <p:spPr>
          <a:xfrm>
            <a:off x="1792288" y="5367342"/>
            <a:ext cx="5486400" cy="804862"/>
          </a:xfrm>
          <a:prstGeom prst="rect">
            <a:avLst/>
          </a:prstGeom>
        </p:spPr>
        <p:txBody>
          <a:bodyPr lIns="90810" tIns="45399" rIns="90810" bIns="45399"/>
          <a:lstStyle>
            <a:lvl1pPr marL="0" indent="0">
              <a:buNone/>
              <a:defRPr sz="1273"/>
            </a:lvl1pPr>
            <a:lvl2pPr marL="412760" indent="0">
              <a:buNone/>
              <a:defRPr sz="1091"/>
            </a:lvl2pPr>
            <a:lvl3pPr marL="825526" indent="0">
              <a:buNone/>
              <a:defRPr sz="909"/>
            </a:lvl3pPr>
            <a:lvl4pPr marL="1238277" indent="0">
              <a:buNone/>
              <a:defRPr sz="818"/>
            </a:lvl4pPr>
            <a:lvl5pPr marL="1651044" indent="0">
              <a:buNone/>
              <a:defRPr sz="818"/>
            </a:lvl5pPr>
            <a:lvl6pPr marL="2063792" indent="0">
              <a:buNone/>
              <a:defRPr sz="818"/>
            </a:lvl6pPr>
            <a:lvl7pPr marL="2476550" indent="0">
              <a:buNone/>
              <a:defRPr sz="818"/>
            </a:lvl7pPr>
            <a:lvl8pPr marL="2889303" indent="0">
              <a:buNone/>
              <a:defRPr sz="818"/>
            </a:lvl8pPr>
            <a:lvl9pPr marL="3302068" indent="0">
              <a:buNone/>
              <a:defRPr sz="818"/>
            </a:lvl9pPr>
          </a:lstStyle>
          <a:p>
            <a:pPr lvl="0"/>
            <a:r>
              <a:rPr lang="en-US" smtClean="0"/>
              <a:t>Click to edit Master text styles</a:t>
            </a:r>
          </a:p>
        </p:txBody>
      </p:sp>
      <p:sp>
        <p:nvSpPr>
          <p:cNvPr id="5" name="Date Placeholder 4"/>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6" name="Footer Placeholder 5"/>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105CCC44-212A-4E46-8E41-FE0ACAA47EEF}" type="slidenum">
              <a:rPr lang="en-US"/>
              <a:pPr>
                <a:defRPr/>
              </a:pPr>
              <a:t>‹#›</a:t>
            </a:fld>
            <a:endParaRPr lang="en-US" dirty="0"/>
          </a:p>
        </p:txBody>
      </p:sp>
    </p:spTree>
    <p:extLst>
      <p:ext uri="{BB962C8B-B14F-4D97-AF65-F5344CB8AC3E}">
        <p14:creationId xmlns:p14="http://schemas.microsoft.com/office/powerpoint/2010/main" val="4271451582"/>
      </p:ext>
    </p:extLst>
  </p:cSld>
  <p:clrMapOvr>
    <a:masterClrMapping/>
  </p:clrMapOvr>
  <p:transition spd="slow" advClick="0" advTm="10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0810" tIns="45399" rIns="90810" bIns="453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1BA28FEA-CDA3-473E-9592-0489E7BDF8DE}" type="slidenum">
              <a:rPr lang="en-US"/>
              <a:pPr>
                <a:defRPr/>
              </a:pPr>
              <a:t>‹#›</a:t>
            </a:fld>
            <a:endParaRPr lang="en-US" dirty="0"/>
          </a:p>
        </p:txBody>
      </p:sp>
    </p:spTree>
    <p:extLst>
      <p:ext uri="{BB962C8B-B14F-4D97-AF65-F5344CB8AC3E}">
        <p14:creationId xmlns:p14="http://schemas.microsoft.com/office/powerpoint/2010/main" val="3737826291"/>
      </p:ext>
    </p:extLst>
  </p:cSld>
  <p:clrMapOvr>
    <a:masterClrMapping/>
  </p:clrMapOvr>
  <p:transition spd="slow" advClick="0" advTm="10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9"/>
            <a:ext cx="2057400" cy="5851525"/>
          </a:xfrm>
          <a:prstGeom prst="rect">
            <a:avLst/>
          </a:prstGeom>
        </p:spPr>
        <p:txBody>
          <a:bodyPr vert="eaVert" lIns="90810" tIns="45399" rIns="90810" bIns="45399"/>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39"/>
            <a:ext cx="6019800" cy="5851525"/>
          </a:xfrm>
          <a:prstGeom prst="rect">
            <a:avLst/>
          </a:prstGeom>
        </p:spPr>
        <p:txBody>
          <a:bodyPr vert="eaVert" lIns="90810" tIns="45399" rIns="90810" bIns="453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4B7D7F35-8246-4E11-829F-63271BD01389}" type="slidenum">
              <a:rPr lang="en-US"/>
              <a:pPr>
                <a:defRPr/>
              </a:pPr>
              <a:t>‹#›</a:t>
            </a:fld>
            <a:endParaRPr lang="en-US" dirty="0"/>
          </a:p>
        </p:txBody>
      </p:sp>
    </p:spTree>
    <p:extLst>
      <p:ext uri="{BB962C8B-B14F-4D97-AF65-F5344CB8AC3E}">
        <p14:creationId xmlns:p14="http://schemas.microsoft.com/office/powerpoint/2010/main" val="3735073115"/>
      </p:ext>
    </p:extLst>
  </p:cSld>
  <p:clrMapOvr>
    <a:masterClrMapping/>
  </p:clrMapOvr>
  <p:transition spd="slow" advClick="0" advTm="1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2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914400" y="1536192"/>
            <a:ext cx="3657600" cy="4590288"/>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536192"/>
            <a:ext cx="3657600" cy="4590288"/>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68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4962144"/>
            <a:ext cx="7772400" cy="594360"/>
          </a:xfrm>
        </p:spPr>
        <p:txBody>
          <a:bodyPr anchor="b"/>
          <a:lstStyle>
            <a:lvl1pPr algn="ctr">
              <a:defRPr sz="22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85799" y="55626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Content Placeholder 8"/>
          <p:cNvSpPr>
            <a:spLocks noGrp="1"/>
          </p:cNvSpPr>
          <p:nvPr>
            <p:ph sz="quarter" idx="13"/>
          </p:nvPr>
        </p:nvSpPr>
        <p:spPr>
          <a:xfrm>
            <a:off x="685800" y="381000"/>
            <a:ext cx="7772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1143000"/>
            <a:ext cx="8458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5486400" cy="10969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0772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spcBef>
          <a:spcPct val="0"/>
        </a:spcBef>
        <a:buNone/>
        <a:defRPr sz="3200" b="1" kern="1200" cap="none" spc="-100" baseline="0">
          <a:ln>
            <a:noFill/>
          </a:ln>
          <a:solidFill>
            <a:srgbClr val="02688D"/>
          </a:solidFill>
          <a:effectLst/>
          <a:latin typeface="Arial"/>
          <a:ea typeface="+mj-ea"/>
          <a:cs typeface="Arial"/>
        </a:defRPr>
      </a:lvl1pPr>
    </p:titleStyle>
    <p:bodyStyle>
      <a:lvl1pPr marL="342900" indent="-228600" algn="l" defTabSz="914400" rtl="0" eaLnBrk="1" latinLnBrk="0" hangingPunct="1">
        <a:spcBef>
          <a:spcPct val="20000"/>
        </a:spcBef>
        <a:buClr>
          <a:srgbClr val="02688D"/>
        </a:buClr>
        <a:buFont typeface="Arial"/>
        <a:buChar char="•"/>
        <a:defRPr sz="2200" kern="1200">
          <a:solidFill>
            <a:schemeClr val="bg1">
              <a:lumMod val="50000"/>
            </a:schemeClr>
          </a:solidFill>
          <a:latin typeface="Arial"/>
          <a:ea typeface="+mn-ea"/>
          <a:cs typeface="Arial"/>
        </a:defRPr>
      </a:lvl1pPr>
      <a:lvl2pPr marL="640080" indent="-228600" algn="l" defTabSz="914400" rtl="0" eaLnBrk="1" latinLnBrk="0" hangingPunct="1">
        <a:spcBef>
          <a:spcPct val="20000"/>
        </a:spcBef>
        <a:buClr>
          <a:srgbClr val="02688D"/>
        </a:buClr>
        <a:buFont typeface="Arial"/>
        <a:buChar char="•"/>
        <a:defRPr sz="2000" kern="1200">
          <a:solidFill>
            <a:schemeClr val="bg1">
              <a:lumMod val="50000"/>
            </a:schemeClr>
          </a:solidFill>
          <a:latin typeface="Arial"/>
          <a:ea typeface="+mn-ea"/>
          <a:cs typeface="Arial"/>
        </a:defRPr>
      </a:lvl2pPr>
      <a:lvl3pPr marL="1005840" indent="-228600" algn="l" defTabSz="914400" rtl="0" eaLnBrk="1" latinLnBrk="0" hangingPunct="1">
        <a:spcBef>
          <a:spcPct val="20000"/>
        </a:spcBef>
        <a:buClr>
          <a:srgbClr val="02688D"/>
        </a:buClr>
        <a:buFont typeface="Arial"/>
        <a:buChar char="•"/>
        <a:defRPr sz="1800" kern="1200">
          <a:solidFill>
            <a:schemeClr val="bg1">
              <a:lumMod val="50000"/>
            </a:schemeClr>
          </a:solidFill>
          <a:latin typeface="Arial"/>
          <a:ea typeface="+mn-ea"/>
          <a:cs typeface="Arial"/>
        </a:defRPr>
      </a:lvl3pPr>
      <a:lvl4pPr marL="1280160" indent="-228600" algn="l" defTabSz="914400" rtl="0" eaLnBrk="1" latinLnBrk="0" hangingPunct="1">
        <a:spcBef>
          <a:spcPct val="20000"/>
        </a:spcBef>
        <a:buClr>
          <a:srgbClr val="02688D"/>
        </a:buClr>
        <a:buFont typeface="Arial"/>
        <a:buChar char="•"/>
        <a:defRPr sz="1600" kern="1200">
          <a:solidFill>
            <a:schemeClr val="bg1">
              <a:lumMod val="50000"/>
            </a:schemeClr>
          </a:solidFill>
          <a:latin typeface="Arial"/>
          <a:ea typeface="+mn-ea"/>
          <a:cs typeface="Arial"/>
        </a:defRPr>
      </a:lvl4pPr>
      <a:lvl5pPr marL="1554480" indent="-228600" algn="l" defTabSz="914400" rtl="0" eaLnBrk="1" latinLnBrk="0" hangingPunct="1">
        <a:spcBef>
          <a:spcPct val="20000"/>
        </a:spcBef>
        <a:buClr>
          <a:srgbClr val="02688D"/>
        </a:buClr>
        <a:buFont typeface="Arial"/>
        <a:buChar char="•"/>
        <a:defRPr sz="1400" kern="1200" baseline="0">
          <a:solidFill>
            <a:schemeClr val="bg1">
              <a:lumMod val="50000"/>
            </a:schemeClr>
          </a:solidFill>
          <a:latin typeface="Arial"/>
          <a:ea typeface="+mn-ea"/>
          <a:cs typeface="Arial"/>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6140454"/>
            <a:ext cx="9144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495301" y="1192213"/>
            <a:ext cx="8137525" cy="76200"/>
          </a:xfrm>
          <a:prstGeom prst="rect">
            <a:avLst/>
          </a:prstGeom>
          <a:solidFill>
            <a:srgbClr val="0098CF"/>
          </a:solidFill>
          <a:ln>
            <a:noFill/>
          </a:ln>
          <a:effectLst/>
        </p:spPr>
        <p:style>
          <a:lnRef idx="1">
            <a:schemeClr val="accent1"/>
          </a:lnRef>
          <a:fillRef idx="3">
            <a:schemeClr val="accent1"/>
          </a:fillRef>
          <a:effectRef idx="2">
            <a:schemeClr val="accent1"/>
          </a:effectRef>
          <a:fontRef idx="minor">
            <a:schemeClr val="lt1"/>
          </a:fontRef>
        </p:style>
        <p:txBody>
          <a:bodyPr lIns="82555" tIns="41272" rIns="82555" bIns="41272" anchor="ctr"/>
          <a:lstStyle/>
          <a:p>
            <a:pPr algn="ctr" defTabSz="412760">
              <a:defRPr/>
            </a:pPr>
            <a:endParaRPr lang="en-US" sz="1636" dirty="0">
              <a:solidFill>
                <a:prstClr val="white"/>
              </a:solidFill>
            </a:endParaRPr>
          </a:p>
        </p:txBody>
      </p:sp>
      <p:sp>
        <p:nvSpPr>
          <p:cNvPr id="12" name="Rectangle 11"/>
          <p:cNvSpPr/>
          <p:nvPr userDrawn="1"/>
        </p:nvSpPr>
        <p:spPr>
          <a:xfrm>
            <a:off x="495301" y="6026150"/>
            <a:ext cx="8137525" cy="39688"/>
          </a:xfrm>
          <a:prstGeom prst="rect">
            <a:avLst/>
          </a:prstGeom>
          <a:solidFill>
            <a:srgbClr val="005190"/>
          </a:solidFill>
          <a:effectLst/>
        </p:spPr>
        <p:style>
          <a:lnRef idx="1">
            <a:schemeClr val="accent1"/>
          </a:lnRef>
          <a:fillRef idx="3">
            <a:schemeClr val="accent1"/>
          </a:fillRef>
          <a:effectRef idx="2">
            <a:schemeClr val="accent1"/>
          </a:effectRef>
          <a:fontRef idx="minor">
            <a:schemeClr val="lt1"/>
          </a:fontRef>
        </p:style>
        <p:txBody>
          <a:bodyPr lIns="82555" tIns="41272" rIns="82555" bIns="41272" anchor="ctr"/>
          <a:lstStyle/>
          <a:p>
            <a:pPr algn="ctr" defTabSz="412760">
              <a:defRPr/>
            </a:pPr>
            <a:endParaRPr lang="en-US" sz="1636" dirty="0">
              <a:solidFill>
                <a:prstClr val="white"/>
              </a:solidFill>
            </a:endParaRPr>
          </a:p>
        </p:txBody>
      </p:sp>
    </p:spTree>
    <p:extLst>
      <p:ext uri="{BB962C8B-B14F-4D97-AF65-F5344CB8AC3E}">
        <p14:creationId xmlns:p14="http://schemas.microsoft.com/office/powerpoint/2010/main" val="7151781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Click="0" advTm="10000">
    <p:wipe/>
  </p:transition>
  <p:timing>
    <p:tnLst>
      <p:par>
        <p:cTn id="1" dur="indefinite" restart="never" nodeType="tmRoot"/>
      </p:par>
    </p:tnLst>
  </p:timing>
  <p:hf sldNum="0" hdr="0" ftr="0" dt="0"/>
  <p:txStyles>
    <p:titleStyle>
      <a:lvl1pPr algn="ctr" defTabSz="412760" rtl="0" eaLnBrk="0" fontAlgn="base" hangingPunct="0">
        <a:spcBef>
          <a:spcPct val="0"/>
        </a:spcBef>
        <a:spcAft>
          <a:spcPct val="0"/>
        </a:spcAft>
        <a:defRPr sz="4091" kern="1200">
          <a:solidFill>
            <a:schemeClr val="tx1"/>
          </a:solidFill>
          <a:latin typeface="+mj-lt"/>
          <a:ea typeface="+mj-ea"/>
          <a:cs typeface="+mj-cs"/>
        </a:defRPr>
      </a:lvl1pPr>
      <a:lvl2pPr algn="ctr" defTabSz="412760" rtl="0" eaLnBrk="0" fontAlgn="base" hangingPunct="0">
        <a:spcBef>
          <a:spcPct val="0"/>
        </a:spcBef>
        <a:spcAft>
          <a:spcPct val="0"/>
        </a:spcAft>
        <a:defRPr sz="4091">
          <a:solidFill>
            <a:schemeClr val="tx1"/>
          </a:solidFill>
          <a:latin typeface="Calibri" pitchFamily="34" charset="0"/>
        </a:defRPr>
      </a:lvl2pPr>
      <a:lvl3pPr algn="ctr" defTabSz="412760" rtl="0" eaLnBrk="0" fontAlgn="base" hangingPunct="0">
        <a:spcBef>
          <a:spcPct val="0"/>
        </a:spcBef>
        <a:spcAft>
          <a:spcPct val="0"/>
        </a:spcAft>
        <a:defRPr sz="4091">
          <a:solidFill>
            <a:schemeClr val="tx1"/>
          </a:solidFill>
          <a:latin typeface="Calibri" pitchFamily="34" charset="0"/>
        </a:defRPr>
      </a:lvl3pPr>
      <a:lvl4pPr algn="ctr" defTabSz="412760" rtl="0" eaLnBrk="0" fontAlgn="base" hangingPunct="0">
        <a:spcBef>
          <a:spcPct val="0"/>
        </a:spcBef>
        <a:spcAft>
          <a:spcPct val="0"/>
        </a:spcAft>
        <a:defRPr sz="4091">
          <a:solidFill>
            <a:schemeClr val="tx1"/>
          </a:solidFill>
          <a:latin typeface="Calibri" pitchFamily="34" charset="0"/>
        </a:defRPr>
      </a:lvl4pPr>
      <a:lvl5pPr algn="ctr" defTabSz="412760" rtl="0" eaLnBrk="0" fontAlgn="base" hangingPunct="0">
        <a:spcBef>
          <a:spcPct val="0"/>
        </a:spcBef>
        <a:spcAft>
          <a:spcPct val="0"/>
        </a:spcAft>
        <a:defRPr sz="4091">
          <a:solidFill>
            <a:schemeClr val="tx1"/>
          </a:solidFill>
          <a:latin typeface="Calibri" pitchFamily="34" charset="0"/>
        </a:defRPr>
      </a:lvl5pPr>
      <a:lvl6pPr marL="412760" algn="ctr" defTabSz="412760" rtl="0" fontAlgn="base">
        <a:spcBef>
          <a:spcPct val="0"/>
        </a:spcBef>
        <a:spcAft>
          <a:spcPct val="0"/>
        </a:spcAft>
        <a:defRPr sz="4091">
          <a:solidFill>
            <a:schemeClr val="tx1"/>
          </a:solidFill>
          <a:latin typeface="Calibri" pitchFamily="34" charset="0"/>
        </a:defRPr>
      </a:lvl6pPr>
      <a:lvl7pPr marL="825526" algn="ctr" defTabSz="412760" rtl="0" fontAlgn="base">
        <a:spcBef>
          <a:spcPct val="0"/>
        </a:spcBef>
        <a:spcAft>
          <a:spcPct val="0"/>
        </a:spcAft>
        <a:defRPr sz="4091">
          <a:solidFill>
            <a:schemeClr val="tx1"/>
          </a:solidFill>
          <a:latin typeface="Calibri" pitchFamily="34" charset="0"/>
        </a:defRPr>
      </a:lvl7pPr>
      <a:lvl8pPr marL="1238277" algn="ctr" defTabSz="412760" rtl="0" fontAlgn="base">
        <a:spcBef>
          <a:spcPct val="0"/>
        </a:spcBef>
        <a:spcAft>
          <a:spcPct val="0"/>
        </a:spcAft>
        <a:defRPr sz="4091">
          <a:solidFill>
            <a:schemeClr val="tx1"/>
          </a:solidFill>
          <a:latin typeface="Calibri" pitchFamily="34" charset="0"/>
        </a:defRPr>
      </a:lvl8pPr>
      <a:lvl9pPr marL="1651044" algn="ctr" defTabSz="412760" rtl="0" fontAlgn="base">
        <a:spcBef>
          <a:spcPct val="0"/>
        </a:spcBef>
        <a:spcAft>
          <a:spcPct val="0"/>
        </a:spcAft>
        <a:defRPr sz="4091">
          <a:solidFill>
            <a:schemeClr val="tx1"/>
          </a:solidFill>
          <a:latin typeface="Calibri" pitchFamily="34" charset="0"/>
        </a:defRPr>
      </a:lvl9pPr>
    </p:titleStyle>
    <p:bodyStyle>
      <a:lvl1pPr marL="309561" indent="-309561" algn="l" defTabSz="412760" rtl="0" eaLnBrk="0" fontAlgn="base" hangingPunct="0">
        <a:spcBef>
          <a:spcPct val="20000"/>
        </a:spcBef>
        <a:spcAft>
          <a:spcPct val="0"/>
        </a:spcAft>
        <a:buFont typeface="Arial" charset="0"/>
        <a:buChar char="•"/>
        <a:defRPr sz="2818" kern="1200">
          <a:solidFill>
            <a:schemeClr val="tx1"/>
          </a:solidFill>
          <a:latin typeface="+mn-lt"/>
          <a:ea typeface="+mn-ea"/>
          <a:cs typeface="+mn-cs"/>
        </a:defRPr>
      </a:lvl1pPr>
      <a:lvl2pPr marL="670733" indent="-257970" algn="l" defTabSz="412760" rtl="0" eaLnBrk="0" fontAlgn="base" hangingPunct="0">
        <a:spcBef>
          <a:spcPct val="20000"/>
        </a:spcBef>
        <a:spcAft>
          <a:spcPct val="0"/>
        </a:spcAft>
        <a:buFont typeface="Arial" charset="0"/>
        <a:buChar char="–"/>
        <a:defRPr sz="2545" kern="1200">
          <a:solidFill>
            <a:schemeClr val="tx1"/>
          </a:solidFill>
          <a:latin typeface="+mn-lt"/>
          <a:ea typeface="+mn-ea"/>
          <a:cs typeface="+mn-cs"/>
        </a:defRPr>
      </a:lvl2pPr>
      <a:lvl3pPr marL="1031895" indent="-206375" algn="l" defTabSz="412760" rtl="0" eaLnBrk="0" fontAlgn="base" hangingPunct="0">
        <a:spcBef>
          <a:spcPct val="20000"/>
        </a:spcBef>
        <a:spcAft>
          <a:spcPct val="0"/>
        </a:spcAft>
        <a:buFont typeface="Arial" charset="0"/>
        <a:buChar char="•"/>
        <a:defRPr sz="2182" kern="1200">
          <a:solidFill>
            <a:schemeClr val="tx1"/>
          </a:solidFill>
          <a:latin typeface="+mn-lt"/>
          <a:ea typeface="+mn-ea"/>
          <a:cs typeface="+mn-cs"/>
        </a:defRPr>
      </a:lvl3pPr>
      <a:lvl4pPr marL="1444646" indent="-206375" algn="l" defTabSz="412760" rtl="0" eaLnBrk="0" fontAlgn="base" hangingPunct="0">
        <a:spcBef>
          <a:spcPct val="20000"/>
        </a:spcBef>
        <a:spcAft>
          <a:spcPct val="0"/>
        </a:spcAft>
        <a:buFont typeface="Arial" charset="0"/>
        <a:buChar char="–"/>
        <a:defRPr sz="1818" kern="1200">
          <a:solidFill>
            <a:schemeClr val="tx1"/>
          </a:solidFill>
          <a:latin typeface="+mn-lt"/>
          <a:ea typeface="+mn-ea"/>
          <a:cs typeface="+mn-cs"/>
        </a:defRPr>
      </a:lvl4pPr>
      <a:lvl5pPr marL="1857409" indent="-206375" algn="l" defTabSz="412760" rtl="0" eaLnBrk="0" fontAlgn="base" hangingPunct="0">
        <a:spcBef>
          <a:spcPct val="20000"/>
        </a:spcBef>
        <a:spcAft>
          <a:spcPct val="0"/>
        </a:spcAft>
        <a:buFont typeface="Arial" charset="0"/>
        <a:buChar char="»"/>
        <a:defRPr sz="1818" kern="1200">
          <a:solidFill>
            <a:schemeClr val="tx1"/>
          </a:solidFill>
          <a:latin typeface="+mn-lt"/>
          <a:ea typeface="+mn-ea"/>
          <a:cs typeface="+mn-cs"/>
        </a:defRPr>
      </a:lvl5pPr>
      <a:lvl6pPr marL="2270153" indent="-206375" algn="l" defTabSz="412760" rtl="0" eaLnBrk="1" latinLnBrk="0" hangingPunct="1">
        <a:spcBef>
          <a:spcPct val="20000"/>
        </a:spcBef>
        <a:buFont typeface="Arial"/>
        <a:buChar char="•"/>
        <a:defRPr sz="1818" kern="1200">
          <a:solidFill>
            <a:schemeClr val="tx1"/>
          </a:solidFill>
          <a:latin typeface="+mn-lt"/>
          <a:ea typeface="+mn-ea"/>
          <a:cs typeface="+mn-cs"/>
        </a:defRPr>
      </a:lvl6pPr>
      <a:lvl7pPr marL="2682919" indent="-206375" algn="l" defTabSz="412760" rtl="0" eaLnBrk="1" latinLnBrk="0" hangingPunct="1">
        <a:spcBef>
          <a:spcPct val="20000"/>
        </a:spcBef>
        <a:buFont typeface="Arial"/>
        <a:buChar char="•"/>
        <a:defRPr sz="1818" kern="1200">
          <a:solidFill>
            <a:schemeClr val="tx1"/>
          </a:solidFill>
          <a:latin typeface="+mn-lt"/>
          <a:ea typeface="+mn-ea"/>
          <a:cs typeface="+mn-cs"/>
        </a:defRPr>
      </a:lvl7pPr>
      <a:lvl8pPr marL="3095676" indent="-206375" algn="l" defTabSz="412760" rtl="0" eaLnBrk="1" latinLnBrk="0" hangingPunct="1">
        <a:spcBef>
          <a:spcPct val="20000"/>
        </a:spcBef>
        <a:buFont typeface="Arial"/>
        <a:buChar char="•"/>
        <a:defRPr sz="1818" kern="1200">
          <a:solidFill>
            <a:schemeClr val="tx1"/>
          </a:solidFill>
          <a:latin typeface="+mn-lt"/>
          <a:ea typeface="+mn-ea"/>
          <a:cs typeface="+mn-cs"/>
        </a:defRPr>
      </a:lvl8pPr>
      <a:lvl9pPr marL="3508439" indent="-206375" algn="l" defTabSz="412760" rtl="0" eaLnBrk="1" latinLnBrk="0" hangingPunct="1">
        <a:spcBef>
          <a:spcPct val="20000"/>
        </a:spcBef>
        <a:buFont typeface="Arial"/>
        <a:buChar char="•"/>
        <a:defRPr sz="1818" kern="1200">
          <a:solidFill>
            <a:schemeClr val="tx1"/>
          </a:solidFill>
          <a:latin typeface="+mn-lt"/>
          <a:ea typeface="+mn-ea"/>
          <a:cs typeface="+mn-cs"/>
        </a:defRPr>
      </a:lvl9pPr>
    </p:bodyStyle>
    <p:otherStyle>
      <a:defPPr>
        <a:defRPr lang="en-US"/>
      </a:defPPr>
      <a:lvl1pPr marL="0" algn="l" defTabSz="412760" rtl="0" eaLnBrk="1" latinLnBrk="0" hangingPunct="1">
        <a:defRPr sz="1636" kern="1200">
          <a:solidFill>
            <a:schemeClr val="tx1"/>
          </a:solidFill>
          <a:latin typeface="+mn-lt"/>
          <a:ea typeface="+mn-ea"/>
          <a:cs typeface="+mn-cs"/>
        </a:defRPr>
      </a:lvl1pPr>
      <a:lvl2pPr marL="412760" algn="l" defTabSz="412760" rtl="0" eaLnBrk="1" latinLnBrk="0" hangingPunct="1">
        <a:defRPr sz="1636" kern="1200">
          <a:solidFill>
            <a:schemeClr val="tx1"/>
          </a:solidFill>
          <a:latin typeface="+mn-lt"/>
          <a:ea typeface="+mn-ea"/>
          <a:cs typeface="+mn-cs"/>
        </a:defRPr>
      </a:lvl2pPr>
      <a:lvl3pPr marL="825526" algn="l" defTabSz="412760" rtl="0" eaLnBrk="1" latinLnBrk="0" hangingPunct="1">
        <a:defRPr sz="1636" kern="1200">
          <a:solidFill>
            <a:schemeClr val="tx1"/>
          </a:solidFill>
          <a:latin typeface="+mn-lt"/>
          <a:ea typeface="+mn-ea"/>
          <a:cs typeface="+mn-cs"/>
        </a:defRPr>
      </a:lvl3pPr>
      <a:lvl4pPr marL="1238277" algn="l" defTabSz="412760" rtl="0" eaLnBrk="1" latinLnBrk="0" hangingPunct="1">
        <a:defRPr sz="1636" kern="1200">
          <a:solidFill>
            <a:schemeClr val="tx1"/>
          </a:solidFill>
          <a:latin typeface="+mn-lt"/>
          <a:ea typeface="+mn-ea"/>
          <a:cs typeface="+mn-cs"/>
        </a:defRPr>
      </a:lvl4pPr>
      <a:lvl5pPr marL="1651044" algn="l" defTabSz="412760" rtl="0" eaLnBrk="1" latinLnBrk="0" hangingPunct="1">
        <a:defRPr sz="1636" kern="1200">
          <a:solidFill>
            <a:schemeClr val="tx1"/>
          </a:solidFill>
          <a:latin typeface="+mn-lt"/>
          <a:ea typeface="+mn-ea"/>
          <a:cs typeface="+mn-cs"/>
        </a:defRPr>
      </a:lvl5pPr>
      <a:lvl6pPr marL="2063792" algn="l" defTabSz="412760" rtl="0" eaLnBrk="1" latinLnBrk="0" hangingPunct="1">
        <a:defRPr sz="1636" kern="1200">
          <a:solidFill>
            <a:schemeClr val="tx1"/>
          </a:solidFill>
          <a:latin typeface="+mn-lt"/>
          <a:ea typeface="+mn-ea"/>
          <a:cs typeface="+mn-cs"/>
        </a:defRPr>
      </a:lvl6pPr>
      <a:lvl7pPr marL="2476550" algn="l" defTabSz="412760" rtl="0" eaLnBrk="1" latinLnBrk="0" hangingPunct="1">
        <a:defRPr sz="1636" kern="1200">
          <a:solidFill>
            <a:schemeClr val="tx1"/>
          </a:solidFill>
          <a:latin typeface="+mn-lt"/>
          <a:ea typeface="+mn-ea"/>
          <a:cs typeface="+mn-cs"/>
        </a:defRPr>
      </a:lvl7pPr>
      <a:lvl8pPr marL="2889303" algn="l" defTabSz="412760" rtl="0" eaLnBrk="1" latinLnBrk="0" hangingPunct="1">
        <a:defRPr sz="1636" kern="1200">
          <a:solidFill>
            <a:schemeClr val="tx1"/>
          </a:solidFill>
          <a:latin typeface="+mn-lt"/>
          <a:ea typeface="+mn-ea"/>
          <a:cs typeface="+mn-cs"/>
        </a:defRPr>
      </a:lvl8pPr>
      <a:lvl9pPr marL="3302068" algn="l" defTabSz="412760" rtl="0" eaLnBrk="1" latinLnBrk="0" hangingPunct="1">
        <a:defRPr sz="16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hyperlink" Target="http://www.ilo.org/beirut/media-centre/multimedia/features/WCMS_411179_EN/lang--en/index.htm"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www.unfpa.org/resources/frequently-asked-questions-about-gender-equality"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ddit.com/r/LateStageCapitalism/comments/5meie1/equality_vs_equity/"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lideplayer.com/slide/6100845/"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lideplayer.com/slide/5265838/"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unfpa.org/resources/frequently-asked-questions-about-gender-equality"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eige.europa.eu/gender-mainstreaming/methods-tools/gender-planning" TargetMode="Externa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file:///\\192.168.1.200\sharing%20folders\Gender\ARTICLES\2016\gender-tool-analysis.pdf"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ida.se/contentassets/3a820dbd152f4fca98bacde8a8101e15/gender-tool-analysis.pdf"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mquOclPJYPs"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nvZsx3y69bs"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diffen.com/difference/Gender_vs_Sex"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9Aa9W9LlcmY"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m4UMnKlps4E"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bankaletihad.com/content/malika-zakarneh"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k15FI8peQhk"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p:cNvPicPr>
          <p:nvPr/>
        </p:nvPicPr>
        <p:blipFill>
          <a:blip r:embed="rId3">
            <a:extLst>
              <a:ext uri="{28A0092B-C50C-407E-A947-70E740481C1C}">
                <a14:useLocalDpi xmlns:a14="http://schemas.microsoft.com/office/drawing/2010/main" val="0"/>
              </a:ext>
            </a:extLst>
          </a:blip>
          <a:srcRect t="15555" b="12074"/>
          <a:stretch>
            <a:fillRect/>
          </a:stretch>
        </p:blipFill>
        <p:spPr bwMode="auto">
          <a:xfrm>
            <a:off x="0" y="1187643"/>
            <a:ext cx="9144000" cy="48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bwMode="auto">
          <a:xfrm>
            <a:off x="76200" y="838200"/>
            <a:ext cx="89154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3600" b="1">
                <a:solidFill>
                  <a:schemeClr val="tx1"/>
                </a:solidFill>
                <a:latin typeface="Arial" charset="0"/>
                <a:cs typeface="Arial" charset="0"/>
              </a:defRPr>
            </a:lvl1pPr>
            <a:lvl2pPr marL="742950" indent="-285750" defTabSz="457200" eaLnBrk="0" hangingPunct="0">
              <a:defRPr sz="3600" b="1">
                <a:solidFill>
                  <a:schemeClr val="tx1"/>
                </a:solidFill>
                <a:latin typeface="Arial" charset="0"/>
                <a:cs typeface="Arial" charset="0"/>
              </a:defRPr>
            </a:lvl2pPr>
            <a:lvl3pPr marL="1143000" indent="-228600" defTabSz="457200" eaLnBrk="0" hangingPunct="0">
              <a:defRPr sz="3600" b="1">
                <a:solidFill>
                  <a:schemeClr val="tx1"/>
                </a:solidFill>
                <a:latin typeface="Arial" charset="0"/>
                <a:cs typeface="Arial" charset="0"/>
              </a:defRPr>
            </a:lvl3pPr>
            <a:lvl4pPr marL="1600200" indent="-228600" defTabSz="457200" eaLnBrk="0" hangingPunct="0">
              <a:defRPr sz="3600" b="1">
                <a:solidFill>
                  <a:schemeClr val="tx1"/>
                </a:solidFill>
                <a:latin typeface="Arial" charset="0"/>
                <a:cs typeface="Arial" charset="0"/>
              </a:defRPr>
            </a:lvl4pPr>
            <a:lvl5pPr marL="2057400" indent="-228600" defTabSz="457200" eaLnBrk="0" hangingPunct="0">
              <a:defRPr sz="3600" b="1">
                <a:solidFill>
                  <a:schemeClr val="tx1"/>
                </a:solidFill>
                <a:latin typeface="Arial" charset="0"/>
                <a:cs typeface="Arial" charset="0"/>
              </a:defRPr>
            </a:lvl5pPr>
            <a:lvl6pPr marL="2514600" indent="-228600" defTabSz="457200" eaLnBrk="0" fontAlgn="base" hangingPunct="0">
              <a:spcBef>
                <a:spcPct val="0"/>
              </a:spcBef>
              <a:spcAft>
                <a:spcPct val="0"/>
              </a:spcAft>
              <a:defRPr sz="3600" b="1">
                <a:solidFill>
                  <a:schemeClr val="tx1"/>
                </a:solidFill>
                <a:latin typeface="Arial" charset="0"/>
                <a:cs typeface="Arial" charset="0"/>
              </a:defRPr>
            </a:lvl6pPr>
            <a:lvl7pPr marL="2971800" indent="-228600" defTabSz="457200" eaLnBrk="0" fontAlgn="base" hangingPunct="0">
              <a:spcBef>
                <a:spcPct val="0"/>
              </a:spcBef>
              <a:spcAft>
                <a:spcPct val="0"/>
              </a:spcAft>
              <a:defRPr sz="3600" b="1">
                <a:solidFill>
                  <a:schemeClr val="tx1"/>
                </a:solidFill>
                <a:latin typeface="Arial" charset="0"/>
                <a:cs typeface="Arial" charset="0"/>
              </a:defRPr>
            </a:lvl7pPr>
            <a:lvl8pPr marL="3429000" indent="-228600" defTabSz="457200" eaLnBrk="0" fontAlgn="base" hangingPunct="0">
              <a:spcBef>
                <a:spcPct val="0"/>
              </a:spcBef>
              <a:spcAft>
                <a:spcPct val="0"/>
              </a:spcAft>
              <a:defRPr sz="3600" b="1">
                <a:solidFill>
                  <a:schemeClr val="tx1"/>
                </a:solidFill>
                <a:latin typeface="Arial" charset="0"/>
                <a:cs typeface="Arial" charset="0"/>
              </a:defRPr>
            </a:lvl8pPr>
            <a:lvl9pPr marL="3886200" indent="-228600" defTabSz="457200" eaLnBrk="0" fontAlgn="base" hangingPunct="0">
              <a:spcBef>
                <a:spcPct val="0"/>
              </a:spcBef>
              <a:spcAft>
                <a:spcPct val="0"/>
              </a:spcAft>
              <a:defRPr sz="3600" b="1">
                <a:solidFill>
                  <a:schemeClr val="tx1"/>
                </a:solidFill>
                <a:latin typeface="Arial" charset="0"/>
                <a:cs typeface="Arial" charset="0"/>
              </a:defRPr>
            </a:lvl9pPr>
          </a:lstStyle>
          <a:p>
            <a:pPr algn="ctr" eaLnBrk="1" fontAlgn="base" hangingPunct="1">
              <a:spcBef>
                <a:spcPct val="0"/>
              </a:spcBef>
              <a:spcAft>
                <a:spcPct val="0"/>
              </a:spcAft>
            </a:pPr>
            <a:endParaRPr lang="en-US" altLang="en-US" sz="2800" dirty="0" smtClean="0">
              <a:solidFill>
                <a:srgbClr val="FFFFFF"/>
              </a:solidFill>
              <a:latin typeface="+mn-lt"/>
              <a:cs typeface="+mn-cs"/>
            </a:endParaRPr>
          </a:p>
          <a:p>
            <a:pPr algn="ctr" eaLnBrk="1" fontAlgn="base" hangingPunct="1">
              <a:spcBef>
                <a:spcPct val="0"/>
              </a:spcBef>
              <a:spcAft>
                <a:spcPct val="0"/>
              </a:spcAft>
            </a:pPr>
            <a:endParaRPr lang="en-US" altLang="en-US" sz="2800" dirty="0" smtClean="0">
              <a:solidFill>
                <a:srgbClr val="FFFFFF"/>
              </a:solidFill>
              <a:latin typeface="+mn-lt"/>
              <a:cs typeface="+mn-cs"/>
            </a:endParaRPr>
          </a:p>
          <a:p>
            <a:pPr algn="ctr" eaLnBrk="1" fontAlgn="base" hangingPunct="1">
              <a:spcBef>
                <a:spcPct val="0"/>
              </a:spcBef>
              <a:spcAft>
                <a:spcPct val="0"/>
              </a:spcAft>
            </a:pPr>
            <a:endParaRPr lang="en-US" altLang="en-US" sz="2800" dirty="0" smtClean="0">
              <a:solidFill>
                <a:srgbClr val="FFFFFF"/>
              </a:solidFill>
              <a:latin typeface="+mn-lt"/>
              <a:cs typeface="+mn-cs"/>
            </a:endParaRPr>
          </a:p>
          <a:p>
            <a:pPr algn="ctr" eaLnBrk="1" fontAlgn="base" hangingPunct="1">
              <a:spcBef>
                <a:spcPct val="0"/>
              </a:spcBef>
              <a:spcAft>
                <a:spcPct val="0"/>
              </a:spcAft>
            </a:pPr>
            <a:endParaRPr lang="en-US" altLang="en-US" sz="2800" dirty="0">
              <a:solidFill>
                <a:srgbClr val="FFFFFF"/>
              </a:solidFill>
              <a:latin typeface="+mn-lt"/>
              <a:cs typeface="+mn-cs"/>
            </a:endParaRPr>
          </a:p>
          <a:p>
            <a:pPr algn="ctr" eaLnBrk="1" fontAlgn="base" hangingPunct="1">
              <a:spcBef>
                <a:spcPct val="0"/>
              </a:spcBef>
              <a:spcAft>
                <a:spcPct val="0"/>
              </a:spcAft>
            </a:pPr>
            <a:r>
              <a:rPr lang="en-US" altLang="en-US" sz="5500" dirty="0" smtClean="0">
                <a:solidFill>
                  <a:schemeClr val="bg1"/>
                </a:solidFill>
                <a:latin typeface="+mn-lt"/>
                <a:cs typeface="Arial" panose="020B0604020202020204" pitchFamily="34" charset="0"/>
              </a:rPr>
              <a:t>JLGF Gender Material - English</a:t>
            </a:r>
            <a:endParaRPr lang="en-US" altLang="en-US" sz="5500"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727628162"/>
      </p:ext>
    </p:extLst>
  </p:cSld>
  <p:clrMapOvr>
    <a:masterClrMapping/>
  </p:clrMapOvr>
  <p:transition spd="slow" advClick="0" advTm="700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1371600" y="754886"/>
            <a:ext cx="8382000" cy="369332"/>
          </a:xfrm>
          <a:prstGeom prst="rect">
            <a:avLst/>
          </a:prstGeom>
          <a:noFill/>
        </p:spPr>
        <p:txBody>
          <a:bodyPr wrap="square" rtlCol="0">
            <a:spAutoFit/>
          </a:bodyPr>
          <a:lstStyle/>
          <a:p>
            <a:endParaRPr lang="en-US" dirty="0" smtClean="0">
              <a:solidFill>
                <a:prstClr val="black"/>
              </a:solidFill>
            </a:endParaRPr>
          </a:p>
        </p:txBody>
      </p:sp>
      <p:sp>
        <p:nvSpPr>
          <p:cNvPr id="2" name="Rectangle 1"/>
          <p:cNvSpPr/>
          <p:nvPr/>
        </p:nvSpPr>
        <p:spPr>
          <a:xfrm>
            <a:off x="446810" y="955713"/>
            <a:ext cx="8229600" cy="3970318"/>
          </a:xfrm>
          <a:prstGeom prst="rect">
            <a:avLst/>
          </a:prstGeom>
        </p:spPr>
        <p:txBody>
          <a:bodyPr wrap="square">
            <a:spAutoFit/>
          </a:bodyPr>
          <a:lstStyle/>
          <a:p>
            <a:pPr marL="342900" indent="-342900">
              <a:lnSpc>
                <a:spcPct val="150000"/>
              </a:lnSpc>
              <a:buAutoNum type="arabicPeriod"/>
            </a:pPr>
            <a:r>
              <a:rPr lang="en-US" dirty="0" smtClean="0"/>
              <a:t>primary </a:t>
            </a:r>
            <a:r>
              <a:rPr lang="en-US" dirty="0"/>
              <a:t>sex </a:t>
            </a:r>
            <a:r>
              <a:rPr lang="en-US" dirty="0" smtClean="0"/>
              <a:t>characteristics</a:t>
            </a:r>
          </a:p>
          <a:p>
            <a:pPr marL="342900" indent="-342900">
              <a:lnSpc>
                <a:spcPct val="150000"/>
              </a:lnSpc>
              <a:buAutoNum type="arabicPeriod"/>
            </a:pPr>
            <a:r>
              <a:rPr lang="en-US" dirty="0"/>
              <a:t>secondary sex </a:t>
            </a:r>
            <a:r>
              <a:rPr lang="en-US" dirty="0" smtClean="0"/>
              <a:t>characteristics</a:t>
            </a:r>
          </a:p>
          <a:p>
            <a:pPr marL="342900" indent="-342900">
              <a:lnSpc>
                <a:spcPct val="150000"/>
              </a:lnSpc>
              <a:buAutoNum type="arabicPeriod"/>
            </a:pPr>
            <a:r>
              <a:rPr lang="en-US" dirty="0"/>
              <a:t>secondary sex </a:t>
            </a:r>
            <a:r>
              <a:rPr lang="en-US" dirty="0" smtClean="0"/>
              <a:t>characteristics</a:t>
            </a:r>
          </a:p>
          <a:p>
            <a:pPr marL="342900" indent="-342900">
              <a:lnSpc>
                <a:spcPct val="150000"/>
              </a:lnSpc>
              <a:buAutoNum type="arabicPeriod"/>
            </a:pPr>
            <a:r>
              <a:rPr lang="en-US" dirty="0" smtClean="0"/>
              <a:t>Inherited</a:t>
            </a:r>
          </a:p>
          <a:p>
            <a:pPr marL="342900" indent="-342900">
              <a:lnSpc>
                <a:spcPct val="150000"/>
              </a:lnSpc>
              <a:buAutoNum type="arabicPeriod"/>
            </a:pPr>
            <a:r>
              <a:rPr lang="en-US" dirty="0" smtClean="0"/>
              <a:t>Learned</a:t>
            </a:r>
          </a:p>
          <a:p>
            <a:pPr marL="342900" indent="-342900">
              <a:lnSpc>
                <a:spcPct val="150000"/>
              </a:lnSpc>
              <a:buAutoNum type="arabicPeriod"/>
            </a:pPr>
            <a:r>
              <a:rPr lang="en-US" dirty="0" smtClean="0"/>
              <a:t>Gender</a:t>
            </a:r>
          </a:p>
          <a:p>
            <a:pPr marL="342900" indent="-342900">
              <a:lnSpc>
                <a:spcPct val="150000"/>
              </a:lnSpc>
              <a:buAutoNum type="arabicPeriod"/>
            </a:pPr>
            <a:r>
              <a:rPr lang="en-US" dirty="0" smtClean="0"/>
              <a:t>Gender</a:t>
            </a:r>
          </a:p>
          <a:p>
            <a:pPr marL="342900" indent="-342900">
              <a:lnSpc>
                <a:spcPct val="150000"/>
              </a:lnSpc>
              <a:buAutoNum type="arabicPeriod"/>
            </a:pPr>
            <a:r>
              <a:rPr lang="en-US" dirty="0"/>
              <a:t>gender</a:t>
            </a:r>
            <a:endParaRPr lang="en-US" dirty="0" smtClean="0"/>
          </a:p>
          <a:p>
            <a:pPr marL="342900" indent="-342900">
              <a:buAutoNum type="arabicPeriod"/>
            </a:pPr>
            <a:endParaRPr lang="en-US" dirty="0" smtClean="0"/>
          </a:p>
          <a:p>
            <a:endParaRPr lang="en-US" dirty="0">
              <a:solidFill>
                <a:prstClr val="black"/>
              </a:solidFill>
            </a:endParaRPr>
          </a:p>
        </p:txBody>
      </p:sp>
      <p:sp>
        <p:nvSpPr>
          <p:cNvPr id="9" name="TextBox 8"/>
          <p:cNvSpPr txBox="1"/>
          <p:nvPr/>
        </p:nvSpPr>
        <p:spPr>
          <a:xfrm>
            <a:off x="381000" y="5943600"/>
            <a:ext cx="6781800" cy="230832"/>
          </a:xfrm>
          <a:prstGeom prst="rect">
            <a:avLst/>
          </a:prstGeom>
          <a:noFill/>
        </p:spPr>
        <p:txBody>
          <a:bodyPr wrap="square" rtlCol="0">
            <a:spAutoFit/>
          </a:bodyPr>
          <a:lstStyle/>
          <a:p>
            <a:r>
              <a:rPr lang="en-US" sz="900" dirty="0">
                <a:solidFill>
                  <a:prstClr val="black"/>
                </a:solidFill>
                <a:hlinkClick r:id="rId2"/>
              </a:rPr>
              <a:t>https://quizlet.com/72375149/sex-and-gender-flash-cards</a:t>
            </a:r>
            <a:r>
              <a:rPr lang="en-US" sz="900" dirty="0" smtClean="0">
                <a:solidFill>
                  <a:prstClr val="black"/>
                </a:solidFill>
                <a:hlinkClick r:id="rId2"/>
              </a:rPr>
              <a:t>/</a:t>
            </a:r>
            <a:r>
              <a:rPr lang="en-US" sz="900" dirty="0" smtClean="0">
                <a:solidFill>
                  <a:prstClr val="black"/>
                </a:solidFill>
              </a:rPr>
              <a:t> </a:t>
            </a:r>
            <a:endParaRPr lang="en-US" sz="900" dirty="0">
              <a:solidFill>
                <a:prstClr val="black"/>
              </a:solidFill>
            </a:endParaRPr>
          </a:p>
        </p:txBody>
      </p:sp>
      <p:sp>
        <p:nvSpPr>
          <p:cNvPr id="10"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Vs Sex - Answers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882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381000" y="1290145"/>
            <a:ext cx="7772400" cy="5355312"/>
          </a:xfrm>
          <a:prstGeom prst="rect">
            <a:avLst/>
          </a:prstGeom>
          <a:noFill/>
        </p:spPr>
        <p:txBody>
          <a:bodyPr wrap="square" rtlCol="0">
            <a:spAutoFit/>
          </a:bodyPr>
          <a:lstStyle/>
          <a:p>
            <a:r>
              <a:rPr lang="en-US" dirty="0" smtClean="0">
                <a:solidFill>
                  <a:prstClr val="black"/>
                </a:solidFill>
              </a:rPr>
              <a:t>On a Flip Chart, create one column for each of the males and females and decide which of the following careers best suits them and why:</a:t>
            </a:r>
          </a:p>
          <a:p>
            <a:pPr marL="285750" indent="-285750">
              <a:buFont typeface="Arial" panose="020B0604020202020204" pitchFamily="34" charset="0"/>
              <a:buChar char="•"/>
            </a:pPr>
            <a:r>
              <a:rPr lang="en-US" dirty="0" smtClean="0">
                <a:solidFill>
                  <a:prstClr val="black"/>
                </a:solidFill>
              </a:rPr>
              <a:t>Teacher</a:t>
            </a:r>
          </a:p>
          <a:p>
            <a:pPr marL="285750" indent="-285750">
              <a:buFont typeface="Arial" panose="020B0604020202020204" pitchFamily="34" charset="0"/>
              <a:buChar char="•"/>
            </a:pPr>
            <a:r>
              <a:rPr lang="en-US" dirty="0" smtClean="0">
                <a:solidFill>
                  <a:prstClr val="black"/>
                </a:solidFill>
              </a:rPr>
              <a:t>Lawyer</a:t>
            </a:r>
          </a:p>
          <a:p>
            <a:pPr marL="285750" indent="-285750">
              <a:buFont typeface="Arial" panose="020B0604020202020204" pitchFamily="34" charset="0"/>
              <a:buChar char="•"/>
            </a:pPr>
            <a:r>
              <a:rPr lang="en-US" dirty="0" smtClean="0">
                <a:solidFill>
                  <a:prstClr val="black"/>
                </a:solidFill>
              </a:rPr>
              <a:t>Doctor</a:t>
            </a:r>
          </a:p>
          <a:p>
            <a:pPr marL="285750" indent="-285750">
              <a:buFont typeface="Arial" panose="020B0604020202020204" pitchFamily="34" charset="0"/>
              <a:buChar char="•"/>
            </a:pPr>
            <a:r>
              <a:rPr lang="en-US" dirty="0" smtClean="0">
                <a:solidFill>
                  <a:prstClr val="black"/>
                </a:solidFill>
              </a:rPr>
              <a:t>Nurse</a:t>
            </a:r>
          </a:p>
          <a:p>
            <a:pPr marL="285750" indent="-285750">
              <a:buFont typeface="Arial" panose="020B0604020202020204" pitchFamily="34" charset="0"/>
              <a:buChar char="•"/>
            </a:pPr>
            <a:r>
              <a:rPr lang="en-US" dirty="0" smtClean="0">
                <a:solidFill>
                  <a:prstClr val="black"/>
                </a:solidFill>
              </a:rPr>
              <a:t>Nanny </a:t>
            </a:r>
          </a:p>
          <a:p>
            <a:pPr marL="285750" indent="-285750">
              <a:buFont typeface="Arial" panose="020B0604020202020204" pitchFamily="34" charset="0"/>
              <a:buChar char="•"/>
            </a:pPr>
            <a:r>
              <a:rPr lang="en-US" dirty="0" smtClean="0">
                <a:solidFill>
                  <a:prstClr val="black"/>
                </a:solidFill>
              </a:rPr>
              <a:t>Chef</a:t>
            </a:r>
          </a:p>
          <a:p>
            <a:pPr marL="285750" indent="-285750">
              <a:buFont typeface="Arial" panose="020B0604020202020204" pitchFamily="34" charset="0"/>
              <a:buChar char="•"/>
            </a:pPr>
            <a:r>
              <a:rPr lang="en-US" dirty="0" smtClean="0">
                <a:solidFill>
                  <a:prstClr val="black"/>
                </a:solidFill>
              </a:rPr>
              <a:t>Secretary</a:t>
            </a:r>
          </a:p>
          <a:p>
            <a:pPr marL="285750" indent="-285750">
              <a:buFont typeface="Arial" panose="020B0604020202020204" pitchFamily="34" charset="0"/>
              <a:buChar char="•"/>
            </a:pPr>
            <a:r>
              <a:rPr lang="en-US" dirty="0" smtClean="0">
                <a:solidFill>
                  <a:prstClr val="black"/>
                </a:solidFill>
              </a:rPr>
              <a:t>Oil field worker</a:t>
            </a:r>
          </a:p>
          <a:p>
            <a:pPr marL="285750" indent="-285750">
              <a:buFont typeface="Arial" panose="020B0604020202020204" pitchFamily="34" charset="0"/>
              <a:buChar char="•"/>
            </a:pPr>
            <a:r>
              <a:rPr lang="en-US" dirty="0" smtClean="0">
                <a:solidFill>
                  <a:prstClr val="black"/>
                </a:solidFill>
              </a:rPr>
              <a:t>CEO, CFO</a:t>
            </a:r>
          </a:p>
          <a:p>
            <a:pPr marL="285750" indent="-285750">
              <a:buFont typeface="Arial" panose="020B0604020202020204" pitchFamily="34" charset="0"/>
              <a:buChar char="•"/>
            </a:pPr>
            <a:r>
              <a:rPr lang="en-US" dirty="0" smtClean="0">
                <a:solidFill>
                  <a:prstClr val="black"/>
                </a:solidFill>
              </a:rPr>
              <a:t>Waiters/waitress</a:t>
            </a:r>
          </a:p>
          <a:p>
            <a:pPr marL="285750" indent="-285750">
              <a:buFont typeface="Arial" panose="020B0604020202020204" pitchFamily="34" charset="0"/>
              <a:buChar char="•"/>
            </a:pPr>
            <a:r>
              <a:rPr lang="en-US" dirty="0" smtClean="0">
                <a:solidFill>
                  <a:prstClr val="black"/>
                </a:solidFill>
              </a:rPr>
              <a:t>Airhost/airhostess</a:t>
            </a:r>
          </a:p>
          <a:p>
            <a:pPr marL="285750" indent="-285750">
              <a:buFont typeface="Arial" panose="020B0604020202020204" pitchFamily="34" charset="0"/>
              <a:buChar char="•"/>
            </a:pPr>
            <a:r>
              <a:rPr lang="en-US" dirty="0" smtClean="0">
                <a:solidFill>
                  <a:prstClr val="black"/>
                </a:solidFill>
              </a:rPr>
              <a:t>Receptionist </a:t>
            </a:r>
          </a:p>
          <a:p>
            <a:pPr marL="285750" indent="-285750">
              <a:buFont typeface="Arial" panose="020B0604020202020204" pitchFamily="34" charset="0"/>
              <a:buChar char="•"/>
            </a:pPr>
            <a:r>
              <a:rPr lang="en-US" dirty="0" smtClean="0">
                <a:solidFill>
                  <a:prstClr val="black"/>
                </a:solidFill>
              </a:rPr>
              <a:t>Construction worker</a:t>
            </a:r>
          </a:p>
          <a:p>
            <a:pPr marL="285750" indent="-285750">
              <a:buFont typeface="Arial" panose="020B0604020202020204" pitchFamily="34" charset="0"/>
              <a:buChar char="•"/>
            </a:pPr>
            <a:r>
              <a:rPr lang="en-US" dirty="0" smtClean="0">
                <a:solidFill>
                  <a:prstClr val="black"/>
                </a:solidFill>
              </a:rPr>
              <a:t>Driver / Chauffer</a:t>
            </a:r>
          </a:p>
          <a:p>
            <a:pPr marL="285750" indent="-285750">
              <a:buFont typeface="Arial" panose="020B0604020202020204" pitchFamily="34" charset="0"/>
              <a:buChar char="•"/>
            </a:pPr>
            <a:r>
              <a:rPr lang="en-US" dirty="0" smtClean="0">
                <a:solidFill>
                  <a:prstClr val="black"/>
                </a:solidFill>
              </a:rPr>
              <a:t>Engineering</a:t>
            </a:r>
          </a:p>
          <a:p>
            <a:pPr marL="285750" indent="-285750">
              <a:buFont typeface="Arial" panose="020B0604020202020204" pitchFamily="34" charset="0"/>
              <a:buChar char="•"/>
            </a:pPr>
            <a:r>
              <a:rPr lang="en-US" dirty="0" smtClean="0">
                <a:solidFill>
                  <a:prstClr val="black"/>
                </a:solidFill>
              </a:rPr>
              <a:t>Sports coach</a:t>
            </a:r>
          </a:p>
          <a:p>
            <a:pPr marL="285750" indent="-285750">
              <a:buFont typeface="Arial" panose="020B0604020202020204" pitchFamily="34" charset="0"/>
              <a:buChar char="•"/>
            </a:pPr>
            <a:r>
              <a:rPr lang="en-US" dirty="0" smtClean="0">
                <a:solidFill>
                  <a:prstClr val="black"/>
                </a:solidFill>
              </a:rPr>
              <a:t>Artist </a:t>
            </a:r>
          </a:p>
        </p:txBody>
      </p:sp>
      <p:sp>
        <p:nvSpPr>
          <p:cNvPr id="9" name="Title 1"/>
          <p:cNvSpPr txBox="1">
            <a:spLocks/>
          </p:cNvSpPr>
          <p:nvPr/>
        </p:nvSpPr>
        <p:spPr>
          <a:xfrm>
            <a:off x="277090" y="198438"/>
            <a:ext cx="688571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a:t>
            </a:r>
            <a:r>
              <a:rPr lang="en-US" sz="3200" dirty="0">
                <a:solidFill>
                  <a:schemeClr val="accent1"/>
                </a:solidFill>
                <a:latin typeface="Arial" panose="020B0604020202020204" pitchFamily="34" charset="0"/>
                <a:cs typeface="Arial" panose="020B0604020202020204" pitchFamily="34" charset="0"/>
              </a:rPr>
              <a:t>Vs Sex </a:t>
            </a:r>
            <a:r>
              <a:rPr lang="en-US" sz="3200" dirty="0" smtClean="0">
                <a:solidFill>
                  <a:schemeClr val="accent1"/>
                </a:solidFill>
                <a:latin typeface="Arial" panose="020B0604020202020204" pitchFamily="34" charset="0"/>
                <a:cs typeface="Arial" panose="020B0604020202020204" pitchFamily="34" charset="0"/>
              </a:rPr>
              <a:t>- Stereotyping </a:t>
            </a:r>
            <a:r>
              <a:rPr lang="en-US" sz="3200" dirty="0">
                <a:solidFill>
                  <a:schemeClr val="accent1"/>
                </a:solidFill>
                <a:latin typeface="Arial" panose="020B0604020202020204" pitchFamily="34" charset="0"/>
                <a:cs typeface="Arial" panose="020B0604020202020204" pitchFamily="34" charset="0"/>
              </a:rPr>
              <a:t>- Careers</a:t>
            </a:r>
          </a:p>
        </p:txBody>
      </p:sp>
    </p:spTree>
    <p:extLst>
      <p:ext uri="{BB962C8B-B14F-4D97-AF65-F5344CB8AC3E}">
        <p14:creationId xmlns:p14="http://schemas.microsoft.com/office/powerpoint/2010/main" val="2755977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484910" y="1295400"/>
            <a:ext cx="7772400" cy="4801314"/>
          </a:xfrm>
          <a:prstGeom prst="rect">
            <a:avLst/>
          </a:prstGeom>
          <a:noFill/>
        </p:spPr>
        <p:txBody>
          <a:bodyPr wrap="square" rtlCol="0">
            <a:spAutoFit/>
          </a:bodyPr>
          <a:lstStyle/>
          <a:p>
            <a:r>
              <a:rPr lang="en-US" dirty="0" smtClean="0">
                <a:solidFill>
                  <a:prstClr val="black"/>
                </a:solidFill>
              </a:rPr>
              <a:t>On a Flip Chart, create one column for each of the males and females and decide which of the following attributes best describe them and why:</a:t>
            </a:r>
          </a:p>
          <a:p>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Caring</a:t>
            </a:r>
          </a:p>
          <a:p>
            <a:pPr marL="285750" indent="-285750">
              <a:buFont typeface="Arial" panose="020B0604020202020204" pitchFamily="34" charset="0"/>
              <a:buChar char="•"/>
            </a:pPr>
            <a:r>
              <a:rPr lang="en-US" dirty="0" smtClean="0">
                <a:solidFill>
                  <a:prstClr val="black"/>
                </a:solidFill>
              </a:rPr>
              <a:t>Rational/non emotional</a:t>
            </a:r>
          </a:p>
          <a:p>
            <a:pPr marL="285750" indent="-285750">
              <a:buFont typeface="Arial" panose="020B0604020202020204" pitchFamily="34" charset="0"/>
              <a:buChar char="•"/>
            </a:pPr>
            <a:r>
              <a:rPr lang="en-US" dirty="0" smtClean="0">
                <a:solidFill>
                  <a:prstClr val="black"/>
                </a:solidFill>
              </a:rPr>
              <a:t>Selfish</a:t>
            </a:r>
          </a:p>
          <a:p>
            <a:pPr marL="285750" indent="-285750">
              <a:buFont typeface="Arial" panose="020B0604020202020204" pitchFamily="34" charset="0"/>
              <a:buChar char="•"/>
            </a:pPr>
            <a:r>
              <a:rPr lang="en-US" dirty="0" smtClean="0">
                <a:solidFill>
                  <a:prstClr val="black"/>
                </a:solidFill>
              </a:rPr>
              <a:t>Emotional</a:t>
            </a:r>
          </a:p>
          <a:p>
            <a:pPr marL="285750" indent="-285750">
              <a:buFont typeface="Arial" panose="020B0604020202020204" pitchFamily="34" charset="0"/>
              <a:buChar char="•"/>
            </a:pPr>
            <a:r>
              <a:rPr lang="en-US" dirty="0" smtClean="0">
                <a:solidFill>
                  <a:prstClr val="black"/>
                </a:solidFill>
              </a:rPr>
              <a:t>Physically strong</a:t>
            </a:r>
          </a:p>
          <a:p>
            <a:pPr marL="285750" indent="-285750">
              <a:buFont typeface="Arial" panose="020B0604020202020204" pitchFamily="34" charset="0"/>
              <a:buChar char="•"/>
            </a:pPr>
            <a:r>
              <a:rPr lang="en-US" dirty="0" smtClean="0">
                <a:solidFill>
                  <a:prstClr val="black"/>
                </a:solidFill>
              </a:rPr>
              <a:t>Family oriented</a:t>
            </a:r>
          </a:p>
          <a:p>
            <a:pPr marL="285750" indent="-285750">
              <a:buFont typeface="Arial" panose="020B0604020202020204" pitchFamily="34" charset="0"/>
              <a:buChar char="•"/>
            </a:pPr>
            <a:r>
              <a:rPr lang="en-US" dirty="0" smtClean="0">
                <a:solidFill>
                  <a:prstClr val="black"/>
                </a:solidFill>
              </a:rPr>
              <a:t>Individualistic</a:t>
            </a:r>
          </a:p>
          <a:p>
            <a:pPr marL="285750" indent="-285750">
              <a:buFont typeface="Arial" panose="020B0604020202020204" pitchFamily="34" charset="0"/>
              <a:buChar char="•"/>
            </a:pPr>
            <a:r>
              <a:rPr lang="en-US" dirty="0" smtClean="0">
                <a:solidFill>
                  <a:prstClr val="black"/>
                </a:solidFill>
              </a:rPr>
              <a:t>Physically fragile</a:t>
            </a:r>
          </a:p>
          <a:p>
            <a:pPr marL="285750" indent="-285750">
              <a:buFont typeface="Arial" panose="020B0604020202020204" pitchFamily="34" charset="0"/>
              <a:buChar char="•"/>
            </a:pPr>
            <a:r>
              <a:rPr lang="en-US" dirty="0" smtClean="0">
                <a:solidFill>
                  <a:prstClr val="black"/>
                </a:solidFill>
              </a:rPr>
              <a:t>Aggressive</a:t>
            </a:r>
          </a:p>
          <a:p>
            <a:pPr marL="285750" indent="-285750">
              <a:buFont typeface="Arial" panose="020B0604020202020204" pitchFamily="34" charset="0"/>
              <a:buChar char="•"/>
            </a:pPr>
            <a:r>
              <a:rPr lang="en-US" dirty="0" smtClean="0">
                <a:solidFill>
                  <a:prstClr val="black"/>
                </a:solidFill>
              </a:rPr>
              <a:t>Careful </a:t>
            </a:r>
          </a:p>
          <a:p>
            <a:pPr marL="285750" indent="-285750">
              <a:buFont typeface="Arial" panose="020B0604020202020204" pitchFamily="34" charset="0"/>
              <a:buChar char="•"/>
            </a:pPr>
            <a:r>
              <a:rPr lang="en-US" dirty="0" smtClean="0">
                <a:solidFill>
                  <a:prstClr val="black"/>
                </a:solidFill>
              </a:rPr>
              <a:t>Sharing </a:t>
            </a:r>
          </a:p>
          <a:p>
            <a:pPr marL="285750" indent="-285750">
              <a:buFont typeface="Arial" panose="020B0604020202020204" pitchFamily="34" charset="0"/>
              <a:buChar char="•"/>
            </a:pPr>
            <a:r>
              <a:rPr lang="en-US" dirty="0" smtClean="0">
                <a:solidFill>
                  <a:prstClr val="black"/>
                </a:solidFill>
              </a:rPr>
              <a:t>Devotion </a:t>
            </a:r>
          </a:p>
          <a:p>
            <a:pPr marL="285750" indent="-285750">
              <a:buFont typeface="Arial" panose="020B0604020202020204" pitchFamily="34" charset="0"/>
              <a:buChar char="•"/>
            </a:pPr>
            <a:r>
              <a:rPr lang="en-US" dirty="0" smtClean="0">
                <a:solidFill>
                  <a:prstClr val="black"/>
                </a:solidFill>
              </a:rPr>
              <a:t>Dedication</a:t>
            </a: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Loyal </a:t>
            </a:r>
          </a:p>
        </p:txBody>
      </p:sp>
      <p:sp>
        <p:nvSpPr>
          <p:cNvPr id="9" name="Title 1"/>
          <p:cNvSpPr txBox="1">
            <a:spLocks/>
          </p:cNvSpPr>
          <p:nvPr/>
        </p:nvSpPr>
        <p:spPr>
          <a:xfrm>
            <a:off x="1219200" y="1984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a:t>
            </a:r>
            <a:r>
              <a:rPr lang="en-US" sz="3200" dirty="0">
                <a:solidFill>
                  <a:schemeClr val="accent1"/>
                </a:solidFill>
                <a:latin typeface="Arial" panose="020B0604020202020204" pitchFamily="34" charset="0"/>
                <a:cs typeface="Arial" panose="020B0604020202020204" pitchFamily="34" charset="0"/>
              </a:rPr>
              <a:t>Vs Sex </a:t>
            </a:r>
            <a:r>
              <a:rPr lang="en-US" sz="3200" dirty="0" smtClean="0">
                <a:solidFill>
                  <a:schemeClr val="accent1"/>
                </a:solidFill>
                <a:latin typeface="Arial" panose="020B0604020202020204" pitchFamily="34" charset="0"/>
                <a:cs typeface="Arial" panose="020B0604020202020204" pitchFamily="34" charset="0"/>
              </a:rPr>
              <a:t>– Personal Traits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77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362200"/>
            <a:ext cx="8382000" cy="1905000"/>
          </a:xfrm>
        </p:spPr>
        <p:txBody>
          <a:bodyPr anchor="ctr"/>
          <a:lstStyle/>
          <a:p>
            <a:pPr rtl="1"/>
            <a:r>
              <a:rPr lang="en-US" sz="5500" dirty="0">
                <a:solidFill>
                  <a:srgbClr val="FFFFFF"/>
                </a:solidFill>
                <a:latin typeface="+mn-lt"/>
              </a:rPr>
              <a:t>Gender Discrimination</a:t>
            </a:r>
          </a:p>
        </p:txBody>
      </p:sp>
    </p:spTree>
    <p:extLst>
      <p:ext uri="{BB962C8B-B14F-4D97-AF65-F5344CB8AC3E}">
        <p14:creationId xmlns:p14="http://schemas.microsoft.com/office/powerpoint/2010/main" val="2134309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2" name="Picture 1"/>
          <p:cNvPicPr>
            <a:picLocks noChangeAspect="1"/>
          </p:cNvPicPr>
          <p:nvPr/>
        </p:nvPicPr>
        <p:blipFill>
          <a:blip r:embed="rId2"/>
          <a:stretch>
            <a:fillRect/>
          </a:stretch>
        </p:blipFill>
        <p:spPr>
          <a:xfrm>
            <a:off x="1047318" y="691975"/>
            <a:ext cx="1905000" cy="2528296"/>
          </a:xfrm>
          <a:prstGeom prst="rect">
            <a:avLst/>
          </a:prstGeom>
        </p:spPr>
      </p:pic>
      <p:pic>
        <p:nvPicPr>
          <p:cNvPr id="3" name="Picture 2"/>
          <p:cNvPicPr>
            <a:picLocks noChangeAspect="1"/>
          </p:cNvPicPr>
          <p:nvPr/>
        </p:nvPicPr>
        <p:blipFill>
          <a:blip r:embed="rId3"/>
          <a:stretch>
            <a:fillRect/>
          </a:stretch>
        </p:blipFill>
        <p:spPr>
          <a:xfrm>
            <a:off x="3917041" y="697227"/>
            <a:ext cx="1905000" cy="2523044"/>
          </a:xfrm>
          <a:prstGeom prst="rect">
            <a:avLst/>
          </a:prstGeom>
        </p:spPr>
      </p:pic>
      <p:pic>
        <p:nvPicPr>
          <p:cNvPr id="5" name="Picture 4"/>
          <p:cNvPicPr>
            <a:picLocks noChangeAspect="1"/>
          </p:cNvPicPr>
          <p:nvPr/>
        </p:nvPicPr>
        <p:blipFill>
          <a:blip r:embed="rId4"/>
          <a:stretch>
            <a:fillRect/>
          </a:stretch>
        </p:blipFill>
        <p:spPr>
          <a:xfrm>
            <a:off x="6786764" y="691975"/>
            <a:ext cx="1908704" cy="2517349"/>
          </a:xfrm>
          <a:prstGeom prst="rect">
            <a:avLst/>
          </a:prstGeom>
        </p:spPr>
      </p:pic>
      <p:pic>
        <p:nvPicPr>
          <p:cNvPr id="9" name="Picture 8"/>
          <p:cNvPicPr>
            <a:picLocks noChangeAspect="1"/>
          </p:cNvPicPr>
          <p:nvPr/>
        </p:nvPicPr>
        <p:blipFill>
          <a:blip r:embed="rId5"/>
          <a:stretch>
            <a:fillRect/>
          </a:stretch>
        </p:blipFill>
        <p:spPr>
          <a:xfrm>
            <a:off x="1047318" y="3403727"/>
            <a:ext cx="1905000" cy="2494729"/>
          </a:xfrm>
          <a:prstGeom prst="rect">
            <a:avLst/>
          </a:prstGeom>
        </p:spPr>
      </p:pic>
      <p:pic>
        <p:nvPicPr>
          <p:cNvPr id="10" name="Picture 9"/>
          <p:cNvPicPr>
            <a:picLocks noChangeAspect="1"/>
          </p:cNvPicPr>
          <p:nvPr/>
        </p:nvPicPr>
        <p:blipFill>
          <a:blip r:embed="rId6"/>
          <a:stretch>
            <a:fillRect/>
          </a:stretch>
        </p:blipFill>
        <p:spPr>
          <a:xfrm>
            <a:off x="3917041" y="3388487"/>
            <a:ext cx="1905000" cy="2474615"/>
          </a:xfrm>
          <a:prstGeom prst="rect">
            <a:avLst/>
          </a:prstGeom>
        </p:spPr>
      </p:pic>
      <p:pic>
        <p:nvPicPr>
          <p:cNvPr id="11" name="Picture 10"/>
          <p:cNvPicPr>
            <a:picLocks noChangeAspect="1"/>
          </p:cNvPicPr>
          <p:nvPr/>
        </p:nvPicPr>
        <p:blipFill>
          <a:blip r:embed="rId7"/>
          <a:stretch>
            <a:fillRect/>
          </a:stretch>
        </p:blipFill>
        <p:spPr>
          <a:xfrm>
            <a:off x="6786764" y="3380505"/>
            <a:ext cx="1908704" cy="2479851"/>
          </a:xfrm>
          <a:prstGeom prst="rect">
            <a:avLst/>
          </a:prstGeom>
        </p:spPr>
      </p:pic>
      <p:sp>
        <p:nvSpPr>
          <p:cNvPr id="12" name="TextBox 11"/>
          <p:cNvSpPr txBox="1"/>
          <p:nvPr/>
        </p:nvSpPr>
        <p:spPr>
          <a:xfrm>
            <a:off x="373741" y="6152413"/>
            <a:ext cx="7086600" cy="215444"/>
          </a:xfrm>
          <a:prstGeom prst="rect">
            <a:avLst/>
          </a:prstGeom>
          <a:noFill/>
        </p:spPr>
        <p:txBody>
          <a:bodyPr wrap="square" rtlCol="0">
            <a:spAutoFit/>
          </a:bodyPr>
          <a:lstStyle/>
          <a:p>
            <a:r>
              <a:rPr lang="en-US" sz="800" dirty="0">
                <a:hlinkClick r:id="rId8"/>
              </a:rPr>
              <a:t>http://www.ilo.org/beirut/media-centre/multimedia/features/WCMS_411179_EN/lang--en/index.htm</a:t>
            </a:r>
            <a:r>
              <a:rPr lang="en-US" sz="800" dirty="0"/>
              <a:t> </a:t>
            </a:r>
          </a:p>
        </p:txBody>
      </p:sp>
      <p:sp>
        <p:nvSpPr>
          <p:cNvPr id="13" name="Rectangle 12"/>
          <p:cNvSpPr/>
          <p:nvPr/>
        </p:nvSpPr>
        <p:spPr>
          <a:xfrm>
            <a:off x="657910" y="691973"/>
            <a:ext cx="280316" cy="2528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chemeClr val="tx1"/>
                </a:solidFill>
              </a:rPr>
              <a:t>Study Scholarships</a:t>
            </a:r>
            <a:endParaRPr lang="en-US" dirty="0">
              <a:solidFill>
                <a:schemeClr val="tx1"/>
              </a:solidFill>
            </a:endParaRPr>
          </a:p>
        </p:txBody>
      </p:sp>
      <p:sp>
        <p:nvSpPr>
          <p:cNvPr id="14" name="Rectangle 13"/>
          <p:cNvSpPr/>
          <p:nvPr/>
        </p:nvSpPr>
        <p:spPr>
          <a:xfrm>
            <a:off x="3513199" y="691973"/>
            <a:ext cx="280316" cy="2495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chemeClr val="tx1"/>
                </a:solidFill>
              </a:rPr>
              <a:t>Health Insurance Package</a:t>
            </a:r>
            <a:endParaRPr lang="en-US" dirty="0">
              <a:solidFill>
                <a:schemeClr val="tx1"/>
              </a:solidFill>
            </a:endParaRPr>
          </a:p>
        </p:txBody>
      </p:sp>
      <p:sp>
        <p:nvSpPr>
          <p:cNvPr id="15" name="Rectangle 14"/>
          <p:cNvSpPr/>
          <p:nvPr/>
        </p:nvSpPr>
        <p:spPr>
          <a:xfrm>
            <a:off x="6387765" y="691974"/>
            <a:ext cx="280316" cy="2495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chemeClr val="tx1"/>
                </a:solidFill>
              </a:rPr>
              <a:t>Pregnant Job Application</a:t>
            </a:r>
            <a:endParaRPr lang="en-US" dirty="0">
              <a:solidFill>
                <a:schemeClr val="tx1"/>
              </a:solidFill>
            </a:endParaRPr>
          </a:p>
        </p:txBody>
      </p:sp>
      <p:sp>
        <p:nvSpPr>
          <p:cNvPr id="16" name="Rectangle 15"/>
          <p:cNvSpPr/>
          <p:nvPr/>
        </p:nvSpPr>
        <p:spPr>
          <a:xfrm>
            <a:off x="657910" y="3436570"/>
            <a:ext cx="280316" cy="2461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chemeClr val="tx1"/>
                </a:solidFill>
              </a:rPr>
              <a:t>Same Job Different Pay</a:t>
            </a:r>
            <a:endParaRPr lang="en-US" dirty="0">
              <a:solidFill>
                <a:schemeClr val="tx1"/>
              </a:solidFill>
            </a:endParaRPr>
          </a:p>
        </p:txBody>
      </p:sp>
      <p:sp>
        <p:nvSpPr>
          <p:cNvPr id="17" name="Rectangle 16"/>
          <p:cNvSpPr/>
          <p:nvPr/>
        </p:nvSpPr>
        <p:spPr>
          <a:xfrm>
            <a:off x="3513199" y="3436570"/>
            <a:ext cx="280316" cy="2461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chemeClr val="tx1"/>
                </a:solidFill>
              </a:rPr>
              <a:t>Unfair Salaries</a:t>
            </a:r>
            <a:endParaRPr lang="en-US" dirty="0">
              <a:solidFill>
                <a:schemeClr val="tx1"/>
              </a:solidFill>
            </a:endParaRPr>
          </a:p>
        </p:txBody>
      </p:sp>
      <p:sp>
        <p:nvSpPr>
          <p:cNvPr id="18" name="Rectangle 17"/>
          <p:cNvSpPr/>
          <p:nvPr/>
        </p:nvSpPr>
        <p:spPr>
          <a:xfrm>
            <a:off x="6387765" y="3403727"/>
            <a:ext cx="280316" cy="2461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solidFill>
                  <a:schemeClr val="tx1"/>
                </a:solidFill>
              </a:rPr>
              <a:t>Minor Work or Marriage</a:t>
            </a:r>
            <a:endParaRPr lang="en-US" dirty="0">
              <a:solidFill>
                <a:schemeClr val="tx1"/>
              </a:solidFill>
            </a:endParaRPr>
          </a:p>
        </p:txBody>
      </p:sp>
      <p:sp>
        <p:nvSpPr>
          <p:cNvPr id="19" name="Title 1"/>
          <p:cNvSpPr txBox="1">
            <a:spLocks/>
          </p:cNvSpPr>
          <p:nvPr/>
        </p:nvSpPr>
        <p:spPr>
          <a:xfrm>
            <a:off x="1146226" y="143492"/>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Discrimination</a:t>
            </a:r>
          </a:p>
          <a:p>
            <a:pPr algn="ct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69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362200"/>
            <a:ext cx="8382000" cy="1905000"/>
          </a:xfrm>
        </p:spPr>
        <p:txBody>
          <a:bodyPr anchor="ctr"/>
          <a:lstStyle/>
          <a:p>
            <a:pPr rtl="1"/>
            <a:r>
              <a:rPr lang="en-US" sz="5500" dirty="0">
                <a:solidFill>
                  <a:srgbClr val="FFFFFF"/>
                </a:solidFill>
                <a:latin typeface="+mn-lt"/>
              </a:rPr>
              <a:t>Gender Roles and Gender Identity</a:t>
            </a:r>
          </a:p>
        </p:txBody>
      </p:sp>
    </p:spTree>
    <p:extLst>
      <p:ext uri="{BB962C8B-B14F-4D97-AF65-F5344CB8AC3E}">
        <p14:creationId xmlns:p14="http://schemas.microsoft.com/office/powerpoint/2010/main" val="2970218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609600" y="1277306"/>
            <a:ext cx="8077200" cy="4093428"/>
          </a:xfrm>
          <a:prstGeom prst="rect">
            <a:avLst/>
          </a:prstGeom>
          <a:noFill/>
        </p:spPr>
        <p:txBody>
          <a:bodyPr wrap="square" rtlCol="0">
            <a:spAutoFit/>
          </a:bodyPr>
          <a:lstStyle/>
          <a:p>
            <a:r>
              <a:rPr lang="en-US" sz="2000" b="1" dirty="0" smtClean="0"/>
              <a:t>Gender identity</a:t>
            </a:r>
            <a:r>
              <a:rPr lang="en-US" sz="2000" dirty="0" smtClean="0"/>
              <a:t>: </a:t>
            </a:r>
            <a:r>
              <a:rPr lang="en-US" sz="2000" dirty="0"/>
              <a:t>personal conception of oneself as male or female (or rarely, both or neither). This concept is intimately related to the concept of </a:t>
            </a:r>
            <a:r>
              <a:rPr lang="en-US" sz="2000" b="1" dirty="0"/>
              <a:t>gender role</a:t>
            </a:r>
            <a:r>
              <a:rPr lang="en-US" sz="2000" dirty="0"/>
              <a:t>, which is defined as the outward manifestations of personality that reflect the gender identity. </a:t>
            </a:r>
            <a:endParaRPr lang="en-US" sz="2000" dirty="0" smtClean="0"/>
          </a:p>
          <a:p>
            <a:endParaRPr lang="en-US" sz="2000" b="1" dirty="0" smtClean="0"/>
          </a:p>
          <a:p>
            <a:r>
              <a:rPr lang="en-US" sz="2000" b="1" dirty="0" smtClean="0"/>
              <a:t>Gender </a:t>
            </a:r>
            <a:r>
              <a:rPr lang="en-US" sz="2000" b="1" dirty="0"/>
              <a:t>identity</a:t>
            </a:r>
            <a:r>
              <a:rPr lang="en-US" sz="2000" dirty="0"/>
              <a:t>, </a:t>
            </a:r>
            <a:r>
              <a:rPr lang="en-US" sz="2000" dirty="0" smtClean="0"/>
              <a:t>is </a:t>
            </a:r>
            <a:r>
              <a:rPr lang="en-US" sz="2000" dirty="0"/>
              <a:t>self-identified, as a result of a combination of inherent and extrinsic or environmental factors; an individual's multifaceted sense of</a:t>
            </a:r>
          </a:p>
          <a:p>
            <a:r>
              <a:rPr lang="en-US" sz="2000" dirty="0"/>
              <a:t>belonging to the male or female </a:t>
            </a:r>
            <a:r>
              <a:rPr lang="en-US" sz="2000" dirty="0" smtClean="0"/>
              <a:t>sex; </a:t>
            </a:r>
            <a:r>
              <a:rPr lang="en-US" altLang="en-US" sz="2000" dirty="0"/>
              <a:t>One’s awareness of being male or </a:t>
            </a:r>
            <a:r>
              <a:rPr lang="en-US" altLang="en-US" sz="2000" dirty="0" smtClean="0"/>
              <a:t>female; sex assignment</a:t>
            </a:r>
            <a:endParaRPr lang="en-US" sz="2000" dirty="0" smtClean="0"/>
          </a:p>
          <a:p>
            <a:endParaRPr lang="en-US" sz="2000" b="1" dirty="0" smtClean="0"/>
          </a:p>
          <a:p>
            <a:r>
              <a:rPr lang="en-US" sz="2000" b="1" dirty="0" smtClean="0"/>
              <a:t>Gender role</a:t>
            </a:r>
            <a:r>
              <a:rPr lang="en-US" sz="2000" dirty="0"/>
              <a:t>, </a:t>
            </a:r>
            <a:r>
              <a:rPr lang="en-US" sz="2000" dirty="0" smtClean="0"/>
              <a:t>is </a:t>
            </a:r>
            <a:r>
              <a:rPr lang="en-US" sz="2000" dirty="0"/>
              <a:t>manifested within society by observable factors such as behavior and appearance. </a:t>
            </a:r>
            <a:r>
              <a:rPr lang="en-US" sz="2000" dirty="0" smtClean="0"/>
              <a:t>Expectations </a:t>
            </a:r>
            <a:r>
              <a:rPr lang="en-US" sz="2000" dirty="0"/>
              <a:t>for how females and males</a:t>
            </a:r>
          </a:p>
          <a:p>
            <a:r>
              <a:rPr lang="en-US" sz="2000" dirty="0"/>
              <a:t>should think, act, and feel</a:t>
            </a:r>
            <a:endParaRPr lang="en-US" sz="2000" dirty="0">
              <a:solidFill>
                <a:prstClr val="black"/>
              </a:solidFill>
            </a:endParaRPr>
          </a:p>
        </p:txBody>
      </p:sp>
      <p:pic>
        <p:nvPicPr>
          <p:cNvPr id="2" name="Picture 1"/>
          <p:cNvPicPr>
            <a:picLocks noChangeAspect="1"/>
          </p:cNvPicPr>
          <p:nvPr/>
        </p:nvPicPr>
        <p:blipFill>
          <a:blip r:embed="rId2"/>
          <a:stretch>
            <a:fillRect/>
          </a:stretch>
        </p:blipFill>
        <p:spPr>
          <a:xfrm>
            <a:off x="6705600" y="4716412"/>
            <a:ext cx="2086840" cy="1366205"/>
          </a:xfrm>
          <a:prstGeom prst="rect">
            <a:avLst/>
          </a:prstGeom>
        </p:spPr>
      </p:pic>
      <p:sp>
        <p:nvSpPr>
          <p:cNvPr id="9" name="Title 1"/>
          <p:cNvSpPr txBox="1">
            <a:spLocks/>
          </p:cNvSpPr>
          <p:nvPr/>
        </p:nvSpPr>
        <p:spPr>
          <a:xfrm>
            <a:off x="1219200" y="1984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Roles and Gender Identity</a:t>
            </a:r>
          </a:p>
        </p:txBody>
      </p:sp>
    </p:spTree>
    <p:extLst>
      <p:ext uri="{BB962C8B-B14F-4D97-AF65-F5344CB8AC3E}">
        <p14:creationId xmlns:p14="http://schemas.microsoft.com/office/powerpoint/2010/main" val="1645449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484910" y="1176612"/>
            <a:ext cx="7772400" cy="3693319"/>
          </a:xfrm>
          <a:prstGeom prst="rect">
            <a:avLst/>
          </a:prstGeom>
          <a:noFill/>
        </p:spPr>
        <p:txBody>
          <a:bodyPr wrap="square" rtlCol="0">
            <a:spAutoFit/>
          </a:bodyPr>
          <a:lstStyle/>
          <a:p>
            <a:r>
              <a:rPr lang="en-US" dirty="0" smtClean="0">
                <a:solidFill>
                  <a:prstClr val="black"/>
                </a:solidFill>
              </a:rPr>
              <a:t>1.	What </a:t>
            </a:r>
            <a:r>
              <a:rPr lang="en-US" dirty="0">
                <a:solidFill>
                  <a:prstClr val="black"/>
                </a:solidFill>
              </a:rPr>
              <a:t>were traditional gender roles like</a:t>
            </a:r>
            <a:r>
              <a:rPr lang="en-US" dirty="0" smtClean="0">
                <a:solidFill>
                  <a:prstClr val="black"/>
                </a:solidFill>
              </a:rPr>
              <a:t>?</a:t>
            </a:r>
          </a:p>
          <a:p>
            <a:pPr marL="342900" indent="-342900">
              <a:buAutoNum type="arabicPeriod"/>
            </a:pPr>
            <a:endParaRPr lang="en-US" dirty="0">
              <a:solidFill>
                <a:prstClr val="black"/>
              </a:solidFill>
            </a:endParaRPr>
          </a:p>
          <a:p>
            <a:pPr marL="742950" lvl="1" indent="-285750">
              <a:buFont typeface="Wingdings" panose="05000000000000000000" pitchFamily="2" charset="2"/>
              <a:buChar char="q"/>
            </a:pPr>
            <a:r>
              <a:rPr lang="en-US" dirty="0">
                <a:solidFill>
                  <a:prstClr val="black"/>
                </a:solidFill>
              </a:rPr>
              <a:t>Men and women shared tasks of providing financially for the family</a:t>
            </a:r>
          </a:p>
          <a:p>
            <a:pPr marL="742950" lvl="1" indent="-285750">
              <a:buFont typeface="Wingdings" panose="05000000000000000000" pitchFamily="2" charset="2"/>
              <a:buChar char="q"/>
            </a:pPr>
            <a:r>
              <a:rPr lang="en-US" dirty="0">
                <a:solidFill>
                  <a:prstClr val="black"/>
                </a:solidFill>
              </a:rPr>
              <a:t>Men provided financially and women took care of household chores</a:t>
            </a:r>
          </a:p>
          <a:p>
            <a:pPr marL="742950" lvl="1" indent="-285750">
              <a:buFont typeface="Wingdings" panose="05000000000000000000" pitchFamily="2" charset="2"/>
              <a:buChar char="q"/>
            </a:pPr>
            <a:r>
              <a:rPr lang="en-US" dirty="0">
                <a:solidFill>
                  <a:prstClr val="black"/>
                </a:solidFill>
              </a:rPr>
              <a:t>Men took care of the children while the women took care of the home</a:t>
            </a:r>
          </a:p>
          <a:p>
            <a:pPr marL="742950" lvl="1" indent="-285750">
              <a:buFont typeface="Wingdings" panose="05000000000000000000" pitchFamily="2" charset="2"/>
              <a:buChar char="q"/>
            </a:pPr>
            <a:r>
              <a:rPr lang="en-US" dirty="0">
                <a:solidFill>
                  <a:prstClr val="black"/>
                </a:solidFill>
              </a:rPr>
              <a:t>All are correct</a:t>
            </a:r>
          </a:p>
          <a:p>
            <a:endParaRPr lang="en-US" dirty="0" smtClean="0">
              <a:solidFill>
                <a:prstClr val="black"/>
              </a:solidFill>
            </a:endParaRPr>
          </a:p>
          <a:p>
            <a:r>
              <a:rPr lang="en-US" dirty="0" smtClean="0">
                <a:solidFill>
                  <a:prstClr val="black"/>
                </a:solidFill>
              </a:rPr>
              <a:t>2. 	What </a:t>
            </a:r>
            <a:r>
              <a:rPr lang="en-US" dirty="0">
                <a:solidFill>
                  <a:prstClr val="black"/>
                </a:solidFill>
              </a:rPr>
              <a:t>are gender roles</a:t>
            </a:r>
            <a:r>
              <a:rPr lang="en-US" dirty="0" smtClean="0">
                <a:solidFill>
                  <a:prstClr val="black"/>
                </a:solidFill>
              </a:rPr>
              <a:t>?</a:t>
            </a:r>
          </a:p>
          <a:p>
            <a:endParaRPr lang="en-US" dirty="0">
              <a:solidFill>
                <a:prstClr val="black"/>
              </a:solidFill>
            </a:endParaRPr>
          </a:p>
          <a:p>
            <a:pPr marL="742950" lvl="1" indent="-285750">
              <a:buFont typeface="Wingdings" panose="05000000000000000000" pitchFamily="2" charset="2"/>
              <a:buChar char="q"/>
            </a:pPr>
            <a:r>
              <a:rPr lang="en-US" dirty="0">
                <a:solidFill>
                  <a:prstClr val="black"/>
                </a:solidFill>
              </a:rPr>
              <a:t>Socially acceptable rules of behavior for men and </a:t>
            </a:r>
            <a:r>
              <a:rPr lang="en-US" dirty="0" smtClean="0">
                <a:solidFill>
                  <a:prstClr val="black"/>
                </a:solidFill>
              </a:rPr>
              <a:t>women </a:t>
            </a:r>
          </a:p>
          <a:p>
            <a:pPr marL="742950" lvl="1" indent="-285750">
              <a:buFont typeface="Wingdings" panose="05000000000000000000" pitchFamily="2" charset="2"/>
              <a:buChar char="q"/>
            </a:pPr>
            <a:r>
              <a:rPr lang="en-US" dirty="0" smtClean="0">
                <a:solidFill>
                  <a:prstClr val="black"/>
                </a:solidFill>
              </a:rPr>
              <a:t>Characters </a:t>
            </a:r>
            <a:r>
              <a:rPr lang="en-US" dirty="0">
                <a:solidFill>
                  <a:prstClr val="black"/>
                </a:solidFill>
              </a:rPr>
              <a:t>that men and women play in the theater</a:t>
            </a:r>
          </a:p>
          <a:p>
            <a:pPr marL="742950" lvl="1" indent="-285750">
              <a:buFont typeface="Wingdings" panose="05000000000000000000" pitchFamily="2" charset="2"/>
              <a:buChar char="q"/>
            </a:pPr>
            <a:r>
              <a:rPr lang="en-US" dirty="0">
                <a:solidFill>
                  <a:prstClr val="black"/>
                </a:solidFill>
              </a:rPr>
              <a:t>Characters that have to be played by men or women</a:t>
            </a:r>
          </a:p>
          <a:p>
            <a:pPr marL="742950" lvl="1" indent="-285750">
              <a:buFont typeface="Wingdings" panose="05000000000000000000" pitchFamily="2" charset="2"/>
              <a:buChar char="q"/>
            </a:pPr>
            <a:r>
              <a:rPr lang="en-US" dirty="0">
                <a:solidFill>
                  <a:prstClr val="black"/>
                </a:solidFill>
              </a:rPr>
              <a:t>The physical differences between men and women</a:t>
            </a:r>
          </a:p>
        </p:txBody>
      </p:sp>
      <p:pic>
        <p:nvPicPr>
          <p:cNvPr id="2" name="Picture 1"/>
          <p:cNvPicPr>
            <a:picLocks noChangeAspect="1"/>
          </p:cNvPicPr>
          <p:nvPr/>
        </p:nvPicPr>
        <p:blipFill>
          <a:blip r:embed="rId2"/>
          <a:stretch>
            <a:fillRect/>
          </a:stretch>
        </p:blipFill>
        <p:spPr>
          <a:xfrm>
            <a:off x="7045845" y="4751143"/>
            <a:ext cx="1600200" cy="1192457"/>
          </a:xfrm>
          <a:prstGeom prst="rect">
            <a:avLst/>
          </a:prstGeom>
        </p:spPr>
      </p:pic>
      <p:sp>
        <p:nvSpPr>
          <p:cNvPr id="9" name="Title 1"/>
          <p:cNvSpPr txBox="1">
            <a:spLocks/>
          </p:cNvSpPr>
          <p:nvPr/>
        </p:nvSpPr>
        <p:spPr>
          <a:xfrm>
            <a:off x="1219200" y="1984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Roles </a:t>
            </a:r>
            <a:r>
              <a:rPr lang="en-US" sz="3200" dirty="0" smtClean="0">
                <a:solidFill>
                  <a:schemeClr val="accent1"/>
                </a:solidFill>
                <a:latin typeface="Arial" panose="020B0604020202020204" pitchFamily="34" charset="0"/>
                <a:cs typeface="Arial" panose="020B0604020202020204" pitchFamily="34" charset="0"/>
              </a:rPr>
              <a:t>- Quiz</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167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12" name="TextBox 11"/>
          <p:cNvSpPr txBox="1"/>
          <p:nvPr/>
        </p:nvSpPr>
        <p:spPr>
          <a:xfrm>
            <a:off x="1170710" y="4343400"/>
            <a:ext cx="6781800" cy="1323439"/>
          </a:xfrm>
          <a:prstGeom prst="rect">
            <a:avLst/>
          </a:prstGeom>
          <a:noFill/>
        </p:spPr>
        <p:txBody>
          <a:bodyPr wrap="square" rtlCol="0">
            <a:spAutoFit/>
          </a:bodyPr>
          <a:lstStyle/>
          <a:p>
            <a:r>
              <a:rPr lang="en-US" sz="2000" dirty="0" smtClean="0">
                <a:solidFill>
                  <a:prstClr val="black"/>
                </a:solidFill>
              </a:rPr>
              <a:t>What do you as a </a:t>
            </a:r>
            <a:r>
              <a:rPr lang="en-US" sz="2000" i="1" dirty="0" smtClean="0">
                <a:solidFill>
                  <a:prstClr val="black"/>
                </a:solidFill>
              </a:rPr>
              <a:t>wife</a:t>
            </a:r>
            <a:r>
              <a:rPr lang="en-US" sz="2000" i="1" dirty="0">
                <a:solidFill>
                  <a:prstClr val="black"/>
                </a:solidFill>
              </a:rPr>
              <a:t>, mother, </a:t>
            </a:r>
            <a:r>
              <a:rPr lang="en-US" sz="2000" i="1" dirty="0" smtClean="0">
                <a:solidFill>
                  <a:prstClr val="black"/>
                </a:solidFill>
              </a:rPr>
              <a:t>sister</a:t>
            </a:r>
            <a:r>
              <a:rPr lang="en-US" sz="2000" dirty="0" smtClean="0">
                <a:solidFill>
                  <a:prstClr val="black"/>
                </a:solidFill>
              </a:rPr>
              <a:t> </a:t>
            </a:r>
            <a:r>
              <a:rPr lang="en-US" sz="2000" b="1" i="1" dirty="0" smtClean="0">
                <a:solidFill>
                  <a:prstClr val="black"/>
                </a:solidFill>
              </a:rPr>
              <a:t>(female) </a:t>
            </a:r>
            <a:r>
              <a:rPr lang="en-US" sz="2000" b="1" dirty="0" smtClean="0">
                <a:solidFill>
                  <a:prstClr val="black"/>
                </a:solidFill>
              </a:rPr>
              <a:t>and</a:t>
            </a:r>
            <a:r>
              <a:rPr lang="en-US" sz="2000" dirty="0" smtClean="0">
                <a:solidFill>
                  <a:prstClr val="black"/>
                </a:solidFill>
              </a:rPr>
              <a:t> </a:t>
            </a:r>
            <a:r>
              <a:rPr lang="en-US" sz="2000" dirty="0">
                <a:solidFill>
                  <a:prstClr val="black"/>
                </a:solidFill>
              </a:rPr>
              <a:t>your </a:t>
            </a:r>
            <a:r>
              <a:rPr lang="en-US" sz="2000" i="1" dirty="0">
                <a:solidFill>
                  <a:prstClr val="black"/>
                </a:solidFill>
              </a:rPr>
              <a:t>husband, father, </a:t>
            </a:r>
            <a:r>
              <a:rPr lang="en-US" sz="2000" i="1" dirty="0" smtClean="0">
                <a:solidFill>
                  <a:prstClr val="black"/>
                </a:solidFill>
              </a:rPr>
              <a:t>or brother </a:t>
            </a:r>
            <a:r>
              <a:rPr lang="en-US" sz="2000" b="1" i="1" dirty="0" smtClean="0">
                <a:solidFill>
                  <a:prstClr val="black"/>
                </a:solidFill>
              </a:rPr>
              <a:t>(male) </a:t>
            </a:r>
            <a:r>
              <a:rPr lang="en-US" sz="2000" dirty="0" smtClean="0">
                <a:solidFill>
                  <a:prstClr val="black"/>
                </a:solidFill>
              </a:rPr>
              <a:t>do during the 24 hours per day?</a:t>
            </a:r>
          </a:p>
          <a:p>
            <a:r>
              <a:rPr lang="en-US" sz="2000" dirty="0" smtClean="0">
                <a:solidFill>
                  <a:prstClr val="black"/>
                </a:solidFill>
              </a:rPr>
              <a:t>Take 15-20 minutes to fill up the matrix in the following page </a:t>
            </a:r>
            <a:endParaRPr lang="en-US" sz="2000" dirty="0">
              <a:solidFill>
                <a:prstClr val="black"/>
              </a:solidFill>
            </a:endParaRPr>
          </a:p>
        </p:txBody>
      </p:sp>
      <p:pic>
        <p:nvPicPr>
          <p:cNvPr id="13" name="Picture 2" descr="Image result for daytime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710" y="1143000"/>
            <a:ext cx="6781800" cy="28956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219200" y="1984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a:t>
            </a:r>
            <a:r>
              <a:rPr lang="en-US" sz="3200" dirty="0" smtClean="0">
                <a:solidFill>
                  <a:schemeClr val="accent1"/>
                </a:solidFill>
                <a:latin typeface="Arial" panose="020B0604020202020204" pitchFamily="34" charset="0"/>
                <a:cs typeface="Arial" panose="020B0604020202020204" pitchFamily="34" charset="0"/>
              </a:rPr>
              <a:t>Roles - Exercise</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776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graphicFrame>
        <p:nvGraphicFramePr>
          <p:cNvPr id="2" name="Table 1"/>
          <p:cNvGraphicFramePr>
            <a:graphicFrameLocks noGrp="1"/>
          </p:cNvGraphicFramePr>
          <p:nvPr>
            <p:extLst/>
          </p:nvPr>
        </p:nvGraphicFramePr>
        <p:xfrm>
          <a:off x="457200" y="228604"/>
          <a:ext cx="8305799" cy="6223167"/>
        </p:xfrm>
        <a:graphic>
          <a:graphicData uri="http://schemas.openxmlformats.org/drawingml/2006/table">
            <a:tbl>
              <a:tblPr firstRow="1" firstCol="1" bandRow="1"/>
              <a:tblGrid>
                <a:gridCol w="986869">
                  <a:extLst>
                    <a:ext uri="{9D8B030D-6E8A-4147-A177-3AD203B41FA5}">
                      <a16:colId xmlns:a16="http://schemas.microsoft.com/office/drawing/2014/main" val="20000"/>
                    </a:ext>
                  </a:extLst>
                </a:gridCol>
                <a:gridCol w="3659465">
                  <a:extLst>
                    <a:ext uri="{9D8B030D-6E8A-4147-A177-3AD203B41FA5}">
                      <a16:colId xmlns:a16="http://schemas.microsoft.com/office/drawing/2014/main" val="20001"/>
                    </a:ext>
                  </a:extLst>
                </a:gridCol>
                <a:gridCol w="3659465">
                  <a:extLst>
                    <a:ext uri="{9D8B030D-6E8A-4147-A177-3AD203B41FA5}">
                      <a16:colId xmlns:a16="http://schemas.microsoft.com/office/drawing/2014/main" val="20002"/>
                    </a:ext>
                  </a:extLst>
                </a:gridCol>
              </a:tblGrid>
              <a:tr h="248324">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Hour/Day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He (husband, father, brother)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She (wife, mother, sister)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6862">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6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endParaRPr lang="en-US"/>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276862">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7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endParaRPr lang="en-US"/>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276862">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8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endParaRPr lang="en-US"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276862">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9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endParaRPr lang="en-US"/>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276862">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10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endParaRPr lang="en-US"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11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6"/>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12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7"/>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2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9"/>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3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4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1"/>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5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6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3"/>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7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14"/>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8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15"/>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9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16"/>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10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17"/>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11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18"/>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12 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19"/>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1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20"/>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2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21"/>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3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22"/>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4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23"/>
                  </a:ext>
                </a:extLst>
              </a:tr>
              <a:tr h="241607">
                <a:tc>
                  <a:txBody>
                    <a:bodyPr/>
                    <a:lstStyle/>
                    <a:p>
                      <a:pPr marL="42545"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5 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tc>
                  <a:txBody>
                    <a:bodyPr/>
                    <a:lstStyle/>
                    <a:p>
                      <a:pPr marL="42545"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CC"/>
                    </a:solidFill>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3824966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362200"/>
            <a:ext cx="8382000" cy="1905000"/>
          </a:xfrm>
        </p:spPr>
        <p:txBody>
          <a:bodyPr anchor="ctr"/>
          <a:lstStyle/>
          <a:p>
            <a:pPr rtl="1"/>
            <a:r>
              <a:rPr lang="en-US" sz="5500" dirty="0">
                <a:solidFill>
                  <a:srgbClr val="FFFFFF"/>
                </a:solidFill>
                <a:latin typeface="+mn-lt"/>
              </a:rPr>
              <a:t>Gender </a:t>
            </a:r>
            <a:r>
              <a:rPr lang="en-US" sz="5500" dirty="0" smtClean="0">
                <a:solidFill>
                  <a:srgbClr val="FFFFFF"/>
                </a:solidFill>
                <a:latin typeface="+mn-lt"/>
              </a:rPr>
              <a:t>Concepts</a:t>
            </a:r>
            <a:endParaRPr lang="ar-JO" sz="5500" dirty="0">
              <a:solidFill>
                <a:srgbClr val="FFFFFF"/>
              </a:solidFill>
              <a:latin typeface="+mn-lt"/>
            </a:endParaRPr>
          </a:p>
        </p:txBody>
      </p:sp>
    </p:spTree>
    <p:extLst>
      <p:ext uri="{BB962C8B-B14F-4D97-AF65-F5344CB8AC3E}">
        <p14:creationId xmlns:p14="http://schemas.microsoft.com/office/powerpoint/2010/main" val="1770900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38200" y="990600"/>
            <a:ext cx="7391400" cy="4572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200000"/>
              </a:lnSpc>
              <a:buFont typeface="Wingdings" panose="05000000000000000000" pitchFamily="2" charset="2"/>
              <a:buChar char="Ø"/>
              <a:defRPr/>
            </a:pPr>
            <a:r>
              <a:rPr lang="en-US" sz="2000" b="1" dirty="0" smtClean="0">
                <a:solidFill>
                  <a:prstClr val="black"/>
                </a:solidFill>
              </a:rPr>
              <a:t>What does SHE do all day long?</a:t>
            </a:r>
          </a:p>
          <a:p>
            <a:pPr marL="342900" indent="-342900" algn="l">
              <a:lnSpc>
                <a:spcPct val="200000"/>
              </a:lnSpc>
              <a:buFont typeface="Wingdings" panose="05000000000000000000" pitchFamily="2" charset="2"/>
              <a:buChar char="Ø"/>
              <a:defRPr/>
            </a:pPr>
            <a:r>
              <a:rPr lang="en-US" sz="2000" b="1" dirty="0" smtClean="0">
                <a:solidFill>
                  <a:prstClr val="black"/>
                </a:solidFill>
              </a:rPr>
              <a:t>What does HE do all day long?</a:t>
            </a:r>
          </a:p>
          <a:p>
            <a:pPr marL="342900" indent="-342900" algn="l">
              <a:lnSpc>
                <a:spcPct val="200000"/>
              </a:lnSpc>
              <a:buFont typeface="Wingdings" panose="05000000000000000000" pitchFamily="2" charset="2"/>
              <a:buChar char="Ø"/>
              <a:defRPr/>
            </a:pPr>
            <a:r>
              <a:rPr lang="en-US" sz="2000" b="1" dirty="0" smtClean="0">
                <a:solidFill>
                  <a:prstClr val="black"/>
                </a:solidFill>
              </a:rPr>
              <a:t>How many hours does SHE work inside the house?</a:t>
            </a:r>
          </a:p>
          <a:p>
            <a:pPr marL="342900" indent="-342900" algn="l">
              <a:lnSpc>
                <a:spcPct val="200000"/>
              </a:lnSpc>
              <a:buFont typeface="Wingdings" panose="05000000000000000000" pitchFamily="2" charset="2"/>
              <a:buChar char="Ø"/>
              <a:defRPr/>
            </a:pPr>
            <a:r>
              <a:rPr lang="en-US" sz="2000" b="1" dirty="0" smtClean="0">
                <a:solidFill>
                  <a:prstClr val="black"/>
                </a:solidFill>
              </a:rPr>
              <a:t>How many hours does </a:t>
            </a:r>
            <a:r>
              <a:rPr lang="en-US" sz="2000" b="1" dirty="0">
                <a:solidFill>
                  <a:prstClr val="black"/>
                </a:solidFill>
              </a:rPr>
              <a:t>HE work inside the </a:t>
            </a:r>
            <a:r>
              <a:rPr lang="en-US" sz="2000" b="1" dirty="0" smtClean="0">
                <a:solidFill>
                  <a:prstClr val="black"/>
                </a:solidFill>
              </a:rPr>
              <a:t>house?</a:t>
            </a:r>
          </a:p>
          <a:p>
            <a:pPr marL="342900" indent="-342900" algn="l">
              <a:lnSpc>
                <a:spcPct val="200000"/>
              </a:lnSpc>
              <a:buFont typeface="Wingdings" panose="05000000000000000000" pitchFamily="2" charset="2"/>
              <a:buChar char="Ø"/>
              <a:defRPr/>
            </a:pPr>
            <a:r>
              <a:rPr lang="en-US" sz="2000" b="1" dirty="0">
                <a:solidFill>
                  <a:prstClr val="black"/>
                </a:solidFill>
              </a:rPr>
              <a:t>How many hours does SHE work </a:t>
            </a:r>
            <a:r>
              <a:rPr lang="en-US" sz="2000" b="1" dirty="0" smtClean="0">
                <a:solidFill>
                  <a:prstClr val="black"/>
                </a:solidFill>
              </a:rPr>
              <a:t>outside </a:t>
            </a:r>
            <a:r>
              <a:rPr lang="en-US" sz="2000" b="1" dirty="0">
                <a:solidFill>
                  <a:prstClr val="black"/>
                </a:solidFill>
              </a:rPr>
              <a:t>the house?</a:t>
            </a:r>
          </a:p>
          <a:p>
            <a:pPr marL="342900" indent="-342900" algn="l">
              <a:lnSpc>
                <a:spcPct val="200000"/>
              </a:lnSpc>
              <a:buFont typeface="Wingdings" panose="05000000000000000000" pitchFamily="2" charset="2"/>
              <a:buChar char="Ø"/>
              <a:defRPr/>
            </a:pPr>
            <a:r>
              <a:rPr lang="en-US" sz="2000" b="1" dirty="0">
                <a:solidFill>
                  <a:prstClr val="black"/>
                </a:solidFill>
              </a:rPr>
              <a:t>How many hours does HE work </a:t>
            </a:r>
            <a:r>
              <a:rPr lang="en-US" sz="2000" b="1" dirty="0" smtClean="0">
                <a:solidFill>
                  <a:prstClr val="black"/>
                </a:solidFill>
              </a:rPr>
              <a:t>outside </a:t>
            </a:r>
            <a:r>
              <a:rPr lang="en-US" sz="2000" b="1" dirty="0">
                <a:solidFill>
                  <a:prstClr val="black"/>
                </a:solidFill>
              </a:rPr>
              <a:t>the house</a:t>
            </a:r>
            <a:r>
              <a:rPr lang="en-US" sz="2000" b="1" dirty="0" smtClean="0">
                <a:solidFill>
                  <a:prstClr val="black"/>
                </a:solidFill>
              </a:rPr>
              <a:t>?</a:t>
            </a:r>
          </a:p>
          <a:p>
            <a:pPr marL="342900" indent="-342900" algn="l">
              <a:lnSpc>
                <a:spcPct val="200000"/>
              </a:lnSpc>
              <a:buFont typeface="Wingdings" panose="05000000000000000000" pitchFamily="2" charset="2"/>
              <a:buChar char="Ø"/>
              <a:defRPr/>
            </a:pPr>
            <a:r>
              <a:rPr lang="en-US" sz="2000" b="1" dirty="0" smtClean="0">
                <a:solidFill>
                  <a:prstClr val="black"/>
                </a:solidFill>
              </a:rPr>
              <a:t>Who works more? What do you think?</a:t>
            </a:r>
            <a:endParaRPr lang="en-US" sz="2000" b="1" dirty="0">
              <a:solidFill>
                <a:prstClr val="black"/>
              </a:solidFill>
            </a:endParaRPr>
          </a:p>
          <a:p>
            <a:pPr marL="342900" indent="-342900" algn="l">
              <a:buFont typeface="Wingdings" panose="05000000000000000000" pitchFamily="2" charset="2"/>
              <a:buChar char="Ø"/>
              <a:defRPr/>
            </a:pPr>
            <a:endParaRPr lang="en-US" sz="2000" b="1" dirty="0">
              <a:solidFill>
                <a:prstClr val="black"/>
              </a:solidFill>
            </a:endParaRPr>
          </a:p>
        </p:txBody>
      </p:sp>
      <p:sp>
        <p:nvSpPr>
          <p:cNvPr id="9" name="Title 1"/>
          <p:cNvSpPr txBox="1">
            <a:spLocks/>
          </p:cNvSpPr>
          <p:nvPr/>
        </p:nvSpPr>
        <p:spPr>
          <a:xfrm>
            <a:off x="1219200" y="1984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Roles </a:t>
            </a:r>
            <a:r>
              <a:rPr lang="en-US" sz="3200" dirty="0" smtClean="0">
                <a:solidFill>
                  <a:schemeClr val="accent1"/>
                </a:solidFill>
                <a:latin typeface="Arial" panose="020B0604020202020204" pitchFamily="34" charset="0"/>
                <a:cs typeface="Arial" panose="020B0604020202020204" pitchFamily="34" charset="0"/>
              </a:rPr>
              <a:t>- Exercise</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117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362200"/>
            <a:ext cx="8382000" cy="1905000"/>
          </a:xfrm>
        </p:spPr>
        <p:txBody>
          <a:bodyPr anchor="ctr"/>
          <a:lstStyle/>
          <a:p>
            <a:pPr rtl="1"/>
            <a:r>
              <a:rPr lang="en-US" sz="5500" dirty="0">
                <a:solidFill>
                  <a:srgbClr val="FFFFFF"/>
                </a:solidFill>
                <a:latin typeface="+mn-lt"/>
              </a:rPr>
              <a:t>Gender Equity, Equality and Empowerment</a:t>
            </a:r>
          </a:p>
        </p:txBody>
      </p:sp>
    </p:spTree>
    <p:extLst>
      <p:ext uri="{BB962C8B-B14F-4D97-AF65-F5344CB8AC3E}">
        <p14:creationId xmlns:p14="http://schemas.microsoft.com/office/powerpoint/2010/main" val="4149872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2" name="Rectangle 1"/>
          <p:cNvSpPr/>
          <p:nvPr/>
        </p:nvSpPr>
        <p:spPr>
          <a:xfrm>
            <a:off x="609600" y="1286803"/>
            <a:ext cx="8153400" cy="4801314"/>
          </a:xfrm>
          <a:prstGeom prst="rect">
            <a:avLst/>
          </a:prstGeom>
        </p:spPr>
        <p:txBody>
          <a:bodyPr wrap="square">
            <a:spAutoFit/>
          </a:bodyPr>
          <a:lstStyle/>
          <a:p>
            <a:pPr algn="just"/>
            <a:r>
              <a:rPr lang="en-US" b="1" dirty="0">
                <a:solidFill>
                  <a:prstClr val="black"/>
                </a:solidFill>
              </a:rPr>
              <a:t>Gender equity </a:t>
            </a:r>
            <a:r>
              <a:rPr lang="en-US" dirty="0">
                <a:solidFill>
                  <a:prstClr val="black"/>
                </a:solidFill>
              </a:rPr>
              <a:t>is the process of being fair to women and men. To ensure fairness, strategies and measures must often be available to compensate for women’s historical and social disadvantages that prevent women and men from otherwise operating on a level playing field. </a:t>
            </a:r>
            <a:r>
              <a:rPr lang="en-US" b="1" i="1" dirty="0" smtClean="0">
                <a:solidFill>
                  <a:prstClr val="black"/>
                </a:solidFill>
              </a:rPr>
              <a:t>Equity </a:t>
            </a:r>
            <a:r>
              <a:rPr lang="en-US" b="1" i="1" dirty="0">
                <a:solidFill>
                  <a:prstClr val="black"/>
                </a:solidFill>
              </a:rPr>
              <a:t>leads to equality</a:t>
            </a:r>
            <a:r>
              <a:rPr lang="en-US" dirty="0">
                <a:solidFill>
                  <a:prstClr val="black"/>
                </a:solidFill>
              </a:rPr>
              <a:t>. </a:t>
            </a:r>
            <a:endParaRPr lang="en-US" dirty="0" smtClean="0">
              <a:solidFill>
                <a:prstClr val="black"/>
              </a:solidFill>
            </a:endParaRPr>
          </a:p>
          <a:p>
            <a:pPr algn="just"/>
            <a:endParaRPr lang="en-US" b="1" dirty="0" smtClean="0">
              <a:solidFill>
                <a:prstClr val="black"/>
              </a:solidFill>
            </a:endParaRPr>
          </a:p>
          <a:p>
            <a:pPr algn="just"/>
            <a:r>
              <a:rPr lang="en-US" b="1" dirty="0" smtClean="0">
                <a:solidFill>
                  <a:prstClr val="black"/>
                </a:solidFill>
              </a:rPr>
              <a:t>Gender </a:t>
            </a:r>
            <a:r>
              <a:rPr lang="en-US" b="1" dirty="0">
                <a:solidFill>
                  <a:prstClr val="black"/>
                </a:solidFill>
              </a:rPr>
              <a:t>equality </a:t>
            </a:r>
            <a:r>
              <a:rPr lang="en-US" dirty="0">
                <a:solidFill>
                  <a:prstClr val="black"/>
                </a:solidFill>
              </a:rPr>
              <a:t>requires equal enjoyment by women and men of socially-valued goods, opportunities, resources and rewards. Where gender inequality exists, it is generally women who are excluded or disadvantaged in relation to decision-making and access to economic and social resources. </a:t>
            </a:r>
            <a:r>
              <a:rPr lang="en-US" b="1" dirty="0">
                <a:solidFill>
                  <a:prstClr val="black"/>
                </a:solidFill>
              </a:rPr>
              <a:t>It does not often result in equal outcomes for men and women. </a:t>
            </a:r>
            <a:endParaRPr lang="en-US" dirty="0" smtClean="0">
              <a:solidFill>
                <a:prstClr val="black"/>
              </a:solidFill>
            </a:endParaRPr>
          </a:p>
          <a:p>
            <a:pPr algn="just"/>
            <a:endParaRPr lang="en-US" dirty="0" smtClean="0">
              <a:solidFill>
                <a:prstClr val="black"/>
              </a:solidFill>
            </a:endParaRPr>
          </a:p>
          <a:p>
            <a:pPr algn="just"/>
            <a:r>
              <a:rPr lang="en-US" dirty="0" smtClean="0">
                <a:solidFill>
                  <a:prstClr val="black"/>
                </a:solidFill>
              </a:rPr>
              <a:t>Gender </a:t>
            </a:r>
            <a:r>
              <a:rPr lang="en-US" dirty="0">
                <a:solidFill>
                  <a:prstClr val="black"/>
                </a:solidFill>
              </a:rPr>
              <a:t>equality does not mean that men and women become the same; only that access to opportunities and life changes is neither dependent on, nor constrained by, their sex. Achieving gender equality requires </a:t>
            </a:r>
            <a:r>
              <a:rPr lang="en-US" b="1" dirty="0">
                <a:solidFill>
                  <a:prstClr val="black"/>
                </a:solidFill>
              </a:rPr>
              <a:t>women’s empowerment </a:t>
            </a:r>
            <a:r>
              <a:rPr lang="en-US" dirty="0">
                <a:solidFill>
                  <a:prstClr val="black"/>
                </a:solidFill>
              </a:rPr>
              <a:t>to ensure that decision-making at private and public levels, and access to resources are no longer weighted in men’s </a:t>
            </a:r>
            <a:r>
              <a:rPr lang="en-US" dirty="0" smtClean="0">
                <a:solidFill>
                  <a:prstClr val="black"/>
                </a:solidFill>
              </a:rPr>
              <a:t>favor, </a:t>
            </a:r>
            <a:r>
              <a:rPr lang="en-US" dirty="0">
                <a:solidFill>
                  <a:prstClr val="black"/>
                </a:solidFill>
              </a:rPr>
              <a:t>so that both women and men can fully participate as equal partners in productive and reproductive life.</a:t>
            </a:r>
          </a:p>
        </p:txBody>
      </p:sp>
      <p:sp>
        <p:nvSpPr>
          <p:cNvPr id="3" name="TextBox 2"/>
          <p:cNvSpPr txBox="1"/>
          <p:nvPr/>
        </p:nvSpPr>
        <p:spPr>
          <a:xfrm>
            <a:off x="609600" y="6096000"/>
            <a:ext cx="6400800" cy="215444"/>
          </a:xfrm>
          <a:prstGeom prst="rect">
            <a:avLst/>
          </a:prstGeom>
          <a:noFill/>
        </p:spPr>
        <p:txBody>
          <a:bodyPr wrap="square" rtlCol="0">
            <a:spAutoFit/>
          </a:bodyPr>
          <a:lstStyle/>
          <a:p>
            <a:r>
              <a:rPr lang="en-US" sz="800" dirty="0">
                <a:hlinkClick r:id="rId2"/>
              </a:rPr>
              <a:t>http://</a:t>
            </a:r>
            <a:r>
              <a:rPr lang="en-US" sz="800" dirty="0" smtClean="0">
                <a:hlinkClick r:id="rId2"/>
              </a:rPr>
              <a:t>www.unfpa.org/resources/frequently-asked-questions-about-gender-equality</a:t>
            </a:r>
            <a:r>
              <a:rPr lang="en-US" sz="800" dirty="0" smtClean="0"/>
              <a:t> </a:t>
            </a:r>
            <a:endParaRPr lang="en-US" sz="800" dirty="0"/>
          </a:p>
        </p:txBody>
      </p:sp>
      <p:sp>
        <p:nvSpPr>
          <p:cNvPr id="9" name="Title 1"/>
          <p:cNvSpPr txBox="1">
            <a:spLocks/>
          </p:cNvSpPr>
          <p:nvPr/>
        </p:nvSpPr>
        <p:spPr>
          <a:xfrm>
            <a:off x="1066800" y="228600"/>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Equity, Equality and Empowerment</a:t>
            </a:r>
          </a:p>
        </p:txBody>
      </p:sp>
    </p:spTree>
    <p:extLst>
      <p:ext uri="{BB962C8B-B14F-4D97-AF65-F5344CB8AC3E}">
        <p14:creationId xmlns:p14="http://schemas.microsoft.com/office/powerpoint/2010/main" val="776089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5" name="Picture 4"/>
          <p:cNvPicPr>
            <a:picLocks noChangeAspect="1"/>
          </p:cNvPicPr>
          <p:nvPr/>
        </p:nvPicPr>
        <p:blipFill>
          <a:blip r:embed="rId2"/>
          <a:stretch>
            <a:fillRect/>
          </a:stretch>
        </p:blipFill>
        <p:spPr>
          <a:xfrm>
            <a:off x="1238250" y="1047750"/>
            <a:ext cx="6667500" cy="4762500"/>
          </a:xfrm>
          <a:prstGeom prst="rect">
            <a:avLst/>
          </a:prstGeom>
        </p:spPr>
      </p:pic>
      <p:sp>
        <p:nvSpPr>
          <p:cNvPr id="9" name="TextBox 8"/>
          <p:cNvSpPr txBox="1"/>
          <p:nvPr/>
        </p:nvSpPr>
        <p:spPr>
          <a:xfrm>
            <a:off x="533400" y="5943600"/>
            <a:ext cx="5181600" cy="215444"/>
          </a:xfrm>
          <a:prstGeom prst="rect">
            <a:avLst/>
          </a:prstGeom>
          <a:noFill/>
        </p:spPr>
        <p:txBody>
          <a:bodyPr wrap="square" rtlCol="0">
            <a:spAutoFit/>
          </a:bodyPr>
          <a:lstStyle/>
          <a:p>
            <a:r>
              <a:rPr lang="en-US" sz="800" dirty="0">
                <a:hlinkClick r:id="rId3"/>
              </a:rPr>
              <a:t>https://www.reddit.com/r/LateStageCapitalism/comments/5meie1/equality_vs_equity/</a:t>
            </a:r>
            <a:r>
              <a:rPr lang="en-US" sz="800" dirty="0"/>
              <a:t> </a:t>
            </a:r>
          </a:p>
        </p:txBody>
      </p:sp>
      <p:sp>
        <p:nvSpPr>
          <p:cNvPr id="10" name="Title 1"/>
          <p:cNvSpPr txBox="1">
            <a:spLocks/>
          </p:cNvSpPr>
          <p:nvPr/>
        </p:nvSpPr>
        <p:spPr>
          <a:xfrm>
            <a:off x="1066800" y="152400"/>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Equity vs Equality</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388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2" name="Picture 1"/>
          <p:cNvPicPr>
            <a:picLocks noChangeAspect="1"/>
          </p:cNvPicPr>
          <p:nvPr/>
        </p:nvPicPr>
        <p:blipFill>
          <a:blip r:embed="rId2"/>
          <a:stretch>
            <a:fillRect/>
          </a:stretch>
        </p:blipFill>
        <p:spPr>
          <a:xfrm>
            <a:off x="609600" y="838200"/>
            <a:ext cx="7924799" cy="5181600"/>
          </a:xfrm>
          <a:prstGeom prst="rect">
            <a:avLst/>
          </a:prstGeom>
        </p:spPr>
      </p:pic>
      <p:sp>
        <p:nvSpPr>
          <p:cNvPr id="9" name="Title 1"/>
          <p:cNvSpPr txBox="1">
            <a:spLocks/>
          </p:cNvSpPr>
          <p:nvPr/>
        </p:nvSpPr>
        <p:spPr>
          <a:xfrm>
            <a:off x="1066800" y="74941"/>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a:t>
            </a:r>
            <a:r>
              <a:rPr lang="en-US" sz="3200" dirty="0" smtClean="0">
                <a:solidFill>
                  <a:schemeClr val="accent1"/>
                </a:solidFill>
                <a:latin typeface="Arial" panose="020B0604020202020204" pitchFamily="34" charset="0"/>
                <a:cs typeface="Arial" panose="020B0604020202020204" pitchFamily="34" charset="0"/>
              </a:rPr>
              <a:t>Equality</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110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362200"/>
            <a:ext cx="8382000" cy="2438400"/>
          </a:xfrm>
        </p:spPr>
        <p:txBody>
          <a:bodyPr anchor="ctr"/>
          <a:lstStyle/>
          <a:p>
            <a:pPr rtl="1"/>
            <a:r>
              <a:rPr lang="en-US" sz="5500" dirty="0" smtClean="0">
                <a:solidFill>
                  <a:srgbClr val="FFFFFF"/>
                </a:solidFill>
                <a:latin typeface="+mn-lt"/>
              </a:rPr>
              <a:t>Development of Gender Policies</a:t>
            </a:r>
            <a:br>
              <a:rPr lang="en-US" sz="5500" dirty="0" smtClean="0">
                <a:solidFill>
                  <a:srgbClr val="FFFFFF"/>
                </a:solidFill>
                <a:latin typeface="+mn-lt"/>
              </a:rPr>
            </a:br>
            <a:r>
              <a:rPr lang="en-US" sz="5500" dirty="0" smtClean="0">
                <a:solidFill>
                  <a:srgbClr val="FFFFFF"/>
                </a:solidFill>
                <a:latin typeface="+mn-lt"/>
              </a:rPr>
              <a:t>WID, WAD &amp; GAD</a:t>
            </a:r>
            <a:endParaRPr lang="en-US" sz="5500" dirty="0">
              <a:solidFill>
                <a:srgbClr val="FFFFFF"/>
              </a:solidFill>
              <a:latin typeface="+mn-lt"/>
            </a:endParaRPr>
          </a:p>
        </p:txBody>
      </p:sp>
    </p:spTree>
    <p:extLst>
      <p:ext uri="{BB962C8B-B14F-4D97-AF65-F5344CB8AC3E}">
        <p14:creationId xmlns:p14="http://schemas.microsoft.com/office/powerpoint/2010/main" val="993780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9144000" cy="533400"/>
          </a:xfrm>
          <a:prstGeom prst="rect">
            <a:avLst/>
          </a:prstGeom>
          <a:solidFill>
            <a:schemeClr val="bg1">
              <a:lumMod val="9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prstClr val="black"/>
                </a:solidFill>
              </a:rPr>
              <a:t>Development of Gender Policies</a:t>
            </a:r>
            <a:endParaRPr lang="en-US" sz="2000" b="1" dirty="0">
              <a:solidFill>
                <a:prstClr val="black"/>
              </a:solidFill>
            </a:endParaRPr>
          </a:p>
        </p:txBody>
      </p:sp>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graphicFrame>
        <p:nvGraphicFramePr>
          <p:cNvPr id="3" name="Table 2"/>
          <p:cNvGraphicFramePr>
            <a:graphicFrameLocks noGrp="1"/>
          </p:cNvGraphicFramePr>
          <p:nvPr>
            <p:extLst/>
          </p:nvPr>
        </p:nvGraphicFramePr>
        <p:xfrm>
          <a:off x="457200" y="772104"/>
          <a:ext cx="8382000" cy="5263859"/>
        </p:xfrm>
        <a:graphic>
          <a:graphicData uri="http://schemas.openxmlformats.org/drawingml/2006/table">
            <a:tbl>
              <a:tblPr firstRow="1" firstCol="1" bandRow="1"/>
              <a:tblGrid>
                <a:gridCol w="853722">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483556">
                  <a:extLst>
                    <a:ext uri="{9D8B030D-6E8A-4147-A177-3AD203B41FA5}">
                      <a16:colId xmlns:a16="http://schemas.microsoft.com/office/drawing/2014/main" val="20002"/>
                    </a:ext>
                  </a:extLst>
                </a:gridCol>
                <a:gridCol w="2250722">
                  <a:extLst>
                    <a:ext uri="{9D8B030D-6E8A-4147-A177-3AD203B41FA5}">
                      <a16:colId xmlns:a16="http://schemas.microsoft.com/office/drawing/2014/main" val="20003"/>
                    </a:ext>
                  </a:extLst>
                </a:gridCol>
              </a:tblGrid>
              <a:tr h="386150">
                <a:tc>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WID</a:t>
                      </a:r>
                      <a:br>
                        <a:rPr lang="en-US" sz="1200" b="1" dirty="0">
                          <a:effectLst/>
                          <a:latin typeface="Calibri" panose="020F0502020204030204" pitchFamily="34" charset="0"/>
                          <a:ea typeface="Calibri" panose="020F0502020204030204" pitchFamily="34" charset="0"/>
                          <a:cs typeface="Arial" panose="020B0604020202020204" pitchFamily="34" charset="0"/>
                        </a:rPr>
                      </a:br>
                      <a:r>
                        <a:rPr lang="en-US" sz="1200" b="1" dirty="0">
                          <a:effectLst/>
                          <a:latin typeface="Calibri" panose="020F0502020204030204" pitchFamily="34" charset="0"/>
                          <a:ea typeface="Calibri" panose="020F0502020204030204" pitchFamily="34" charset="0"/>
                          <a:cs typeface="Arial" panose="020B0604020202020204" pitchFamily="34" charset="0"/>
                        </a:rPr>
                        <a:t>Women in Development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WAD</a:t>
                      </a:r>
                      <a:br>
                        <a:rPr lang="en-US" sz="1200" b="1" dirty="0">
                          <a:effectLst/>
                          <a:latin typeface="Calibri" panose="020F0502020204030204" pitchFamily="34" charset="0"/>
                          <a:ea typeface="Calibri" panose="020F0502020204030204" pitchFamily="34" charset="0"/>
                          <a:cs typeface="Arial" panose="020B0604020202020204" pitchFamily="34" charset="0"/>
                        </a:rPr>
                      </a:br>
                      <a:r>
                        <a:rPr lang="en-US" sz="1200" b="1" dirty="0">
                          <a:effectLst/>
                          <a:latin typeface="Calibri" panose="020F0502020204030204" pitchFamily="34" charset="0"/>
                          <a:ea typeface="Calibri" panose="020F0502020204030204" pitchFamily="34" charset="0"/>
                          <a:cs typeface="Arial" panose="020B0604020202020204" pitchFamily="34" charset="0"/>
                        </a:rPr>
                        <a:t>Women and Development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GAD</a:t>
                      </a:r>
                      <a:br>
                        <a:rPr lang="en-US" sz="1200" b="1" dirty="0">
                          <a:effectLst/>
                          <a:latin typeface="Calibri" panose="020F0502020204030204" pitchFamily="34" charset="0"/>
                          <a:ea typeface="Calibri" panose="020F0502020204030204" pitchFamily="34" charset="0"/>
                          <a:cs typeface="Arial" panose="020B0604020202020204" pitchFamily="34" charset="0"/>
                        </a:rPr>
                      </a:br>
                      <a:r>
                        <a:rPr lang="en-US" sz="1200" b="1" dirty="0">
                          <a:effectLst/>
                          <a:latin typeface="Calibri" panose="020F0502020204030204" pitchFamily="34" charset="0"/>
                          <a:ea typeface="Calibri" panose="020F0502020204030204" pitchFamily="34" charset="0"/>
                          <a:cs typeface="Arial" panose="020B0604020202020204" pitchFamily="34" charset="0"/>
                        </a:rPr>
                        <a:t>Gender and Development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10000"/>
                  </a:ext>
                </a:extLst>
              </a:tr>
              <a:tr h="425692">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Origin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Early 1970s post WW II phenomena term articulated by American liberal Feminists</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Mid 70s as a critique of modernization theory and WID</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In the 1980s</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5050">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Theoretical Base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Linked with Modernization Theory-Targets individuals as the catalyst for social change, no structural change</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Dependency Theory</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Socialist Feminist thinking</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5050">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Approach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Seeks to integrate women into the development process</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Seeks to involve women as active participation of development</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Seeks to empower women and transform unequal relations between women and men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1303">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Focus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Women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Women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Men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2850">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The Problem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Exclusion of women from the mainstream development process</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Women have always been part of development process but their contribution not recognized, development had negative impact on women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Unequal relations of power that prevent equitable development and women’s full participation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83950">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Strategies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Equality before law, education, increase women’s productivity and income, increase women’s ability to manage their households</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Women focused development, women as economic actors in both public and private domain</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Analysis of women’s contribution inside and outside household, looks at total social structure</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82850">
                <a:tc>
                  <a:txBody>
                    <a:bodyPr/>
                    <a:lstStyle/>
                    <a:p>
                      <a:pPr marL="0" marR="0">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Critique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342900" marR="0" lvl="0" indent="-342900" rtl="0">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Arial" panose="020B0604020202020204" pitchFamily="34" charset="0"/>
                        </a:rPr>
                        <a:t>Accepted existing social structure</a:t>
                      </a:r>
                    </a:p>
                    <a:p>
                      <a:pPr marL="342900" marR="0" lvl="0" indent="-342900">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Arial" panose="020B0604020202020204" pitchFamily="34" charset="0"/>
                        </a:rPr>
                        <a:t>Didn’t question source of women’s oppression and subordination</a:t>
                      </a:r>
                    </a:p>
                    <a:p>
                      <a:pPr marL="342900" marR="0" lvl="0" indent="-342900">
                        <a:lnSpc>
                          <a:spcPct val="115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Arial" panose="020B0604020202020204" pitchFamily="34" charset="0"/>
                        </a:rPr>
                        <a:t>Treated women as homogeneous category</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15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Focus only on women’s productive aspect ignoring the reproductive aspect</a:t>
                      </a: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Doesn’t question the relations between gender roles</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 </a:t>
                      </a:r>
                    </a:p>
                  </a:txBody>
                  <a:tcPr marL="45428" marR="45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4"/>
          <p:cNvSpPr txBox="1"/>
          <p:nvPr/>
        </p:nvSpPr>
        <p:spPr>
          <a:xfrm>
            <a:off x="304800" y="5988255"/>
            <a:ext cx="4267200" cy="215444"/>
          </a:xfrm>
          <a:prstGeom prst="rect">
            <a:avLst/>
          </a:prstGeom>
          <a:noFill/>
        </p:spPr>
        <p:txBody>
          <a:bodyPr wrap="square" rtlCol="0">
            <a:spAutoFit/>
          </a:bodyPr>
          <a:lstStyle/>
          <a:p>
            <a:r>
              <a:rPr lang="en-US" sz="800" dirty="0">
                <a:hlinkClick r:id="rId2"/>
              </a:rPr>
              <a:t>http://slideplayer.com/slide/6100845</a:t>
            </a:r>
            <a:r>
              <a:rPr lang="en-US" sz="800" dirty="0" smtClean="0">
                <a:hlinkClick r:id="rId2"/>
              </a:rPr>
              <a:t>/</a:t>
            </a:r>
            <a:r>
              <a:rPr lang="en-US" sz="800" dirty="0" smtClean="0"/>
              <a:t> </a:t>
            </a:r>
            <a:endParaRPr lang="en-US" sz="800" dirty="0"/>
          </a:p>
        </p:txBody>
      </p:sp>
    </p:spTree>
    <p:extLst>
      <p:ext uri="{BB962C8B-B14F-4D97-AF65-F5344CB8AC3E}">
        <p14:creationId xmlns:p14="http://schemas.microsoft.com/office/powerpoint/2010/main" val="4141790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410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1"/>
            <a:ext cx="7540625"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5988277"/>
            <a:ext cx="5410200" cy="215444"/>
          </a:xfrm>
          <a:prstGeom prst="rect">
            <a:avLst/>
          </a:prstGeom>
          <a:noFill/>
        </p:spPr>
        <p:txBody>
          <a:bodyPr wrap="square" rtlCol="0">
            <a:spAutoFit/>
          </a:bodyPr>
          <a:lstStyle/>
          <a:p>
            <a:r>
              <a:rPr lang="en-US" sz="800" dirty="0">
                <a:hlinkClick r:id="rId3"/>
              </a:rPr>
              <a:t>http://slideplayer.com/slide/5265838</a:t>
            </a:r>
            <a:r>
              <a:rPr lang="en-US" sz="800" dirty="0" smtClean="0">
                <a:hlinkClick r:id="rId3"/>
              </a:rPr>
              <a:t>/</a:t>
            </a:r>
            <a:r>
              <a:rPr lang="en-US" sz="800" dirty="0" smtClean="0"/>
              <a:t> </a:t>
            </a:r>
            <a:endParaRPr lang="en-US" sz="800" dirty="0"/>
          </a:p>
        </p:txBody>
      </p:sp>
      <p:sp>
        <p:nvSpPr>
          <p:cNvPr id="9" name="Title 1"/>
          <p:cNvSpPr txBox="1">
            <a:spLocks/>
          </p:cNvSpPr>
          <p:nvPr/>
        </p:nvSpPr>
        <p:spPr>
          <a:xfrm>
            <a:off x="1066800" y="-28903"/>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WID, WAD &amp; GAD</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231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pPr rtl="1"/>
            <a:r>
              <a:rPr lang="en-US" sz="5500" dirty="0">
                <a:solidFill>
                  <a:srgbClr val="FFFFFF"/>
                </a:solidFill>
                <a:latin typeface="+mn-lt"/>
              </a:rPr>
              <a:t>Gender Mainstreaming, Planning, Analysis &amp; Responsive Budgeting</a:t>
            </a:r>
          </a:p>
        </p:txBody>
      </p:sp>
    </p:spTree>
    <p:extLst>
      <p:ext uri="{BB962C8B-B14F-4D97-AF65-F5344CB8AC3E}">
        <p14:creationId xmlns:p14="http://schemas.microsoft.com/office/powerpoint/2010/main" val="13766056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2" name="Rectangle 1"/>
          <p:cNvSpPr/>
          <p:nvPr/>
        </p:nvSpPr>
        <p:spPr>
          <a:xfrm>
            <a:off x="580008" y="1295400"/>
            <a:ext cx="8140999" cy="3139321"/>
          </a:xfrm>
          <a:prstGeom prst="rect">
            <a:avLst/>
          </a:prstGeom>
        </p:spPr>
        <p:txBody>
          <a:bodyPr wrap="square">
            <a:spAutoFit/>
          </a:bodyPr>
          <a:lstStyle/>
          <a:p>
            <a:pPr algn="just"/>
            <a:r>
              <a:rPr lang="en-US" b="1" dirty="0">
                <a:solidFill>
                  <a:prstClr val="black"/>
                </a:solidFill>
              </a:rPr>
              <a:t>Gender mainstreaming</a:t>
            </a:r>
            <a:r>
              <a:rPr lang="en-US" dirty="0">
                <a:solidFill>
                  <a:prstClr val="black"/>
                </a:solidFill>
              </a:rPr>
              <a:t> is a strategy for integrating gender concerns in the analysis, formulation and monitoring of policies, </a:t>
            </a:r>
            <a:r>
              <a:rPr lang="en-US" dirty="0" smtClean="0">
                <a:solidFill>
                  <a:prstClr val="black"/>
                </a:solidFill>
              </a:rPr>
              <a:t>programs </a:t>
            </a:r>
            <a:r>
              <a:rPr lang="en-US" dirty="0">
                <a:solidFill>
                  <a:prstClr val="black"/>
                </a:solidFill>
              </a:rPr>
              <a:t>and projects. It is therefore a means to an end, not an end in itself; a process, not a goal. </a:t>
            </a:r>
            <a:endParaRPr lang="en-US" dirty="0" smtClean="0">
              <a:solidFill>
                <a:prstClr val="black"/>
              </a:solidFill>
            </a:endParaRPr>
          </a:p>
          <a:p>
            <a:pPr algn="just"/>
            <a:endParaRPr lang="en-US" dirty="0" smtClean="0">
              <a:solidFill>
                <a:prstClr val="black"/>
              </a:solidFill>
            </a:endParaRPr>
          </a:p>
          <a:p>
            <a:pPr algn="just"/>
            <a:r>
              <a:rPr lang="en-US" dirty="0" smtClean="0">
                <a:solidFill>
                  <a:prstClr val="black"/>
                </a:solidFill>
              </a:rPr>
              <a:t>The </a:t>
            </a:r>
            <a:r>
              <a:rPr lang="en-US" b="1" dirty="0">
                <a:solidFill>
                  <a:prstClr val="black"/>
                </a:solidFill>
              </a:rPr>
              <a:t>purpose</a:t>
            </a:r>
            <a:r>
              <a:rPr lang="en-US" dirty="0">
                <a:solidFill>
                  <a:prstClr val="black"/>
                </a:solidFill>
              </a:rPr>
              <a:t> </a:t>
            </a:r>
            <a:r>
              <a:rPr lang="en-US" dirty="0" smtClean="0">
                <a:solidFill>
                  <a:prstClr val="black"/>
                </a:solidFill>
              </a:rPr>
              <a:t>is </a:t>
            </a:r>
            <a:r>
              <a:rPr lang="en-US" dirty="0">
                <a:solidFill>
                  <a:prstClr val="black"/>
                </a:solidFill>
              </a:rPr>
              <a:t>to </a:t>
            </a:r>
            <a:r>
              <a:rPr lang="en-US" u="sng" dirty="0">
                <a:solidFill>
                  <a:prstClr val="black"/>
                </a:solidFill>
              </a:rPr>
              <a:t>promote gender equality </a:t>
            </a:r>
            <a:r>
              <a:rPr lang="en-US" dirty="0">
                <a:solidFill>
                  <a:prstClr val="black"/>
                </a:solidFill>
              </a:rPr>
              <a:t>and the empowerment of women in population and development activities. This requires addressing both the condition, as well as the position, of women and men in society. Gender mainstreaming therefore aims to </a:t>
            </a:r>
            <a:r>
              <a:rPr lang="en-US" u="sng" dirty="0">
                <a:solidFill>
                  <a:prstClr val="black"/>
                </a:solidFill>
              </a:rPr>
              <a:t>strengthen the legitimacy of gender equality </a:t>
            </a:r>
            <a:r>
              <a:rPr lang="en-US" dirty="0">
                <a:solidFill>
                  <a:prstClr val="black"/>
                </a:solidFill>
              </a:rPr>
              <a:t>values by addressing known gender disparities and gaps in such areas as the division of labour between men and women; access to and control over resources; access to services, information and opportunities; and distribution of power and decision-making. </a:t>
            </a:r>
            <a:endParaRPr lang="en-US" dirty="0" smtClean="0">
              <a:solidFill>
                <a:prstClr val="black"/>
              </a:solidFill>
            </a:endParaRPr>
          </a:p>
        </p:txBody>
      </p:sp>
      <p:sp>
        <p:nvSpPr>
          <p:cNvPr id="9" name="TextBox 8"/>
          <p:cNvSpPr txBox="1"/>
          <p:nvPr/>
        </p:nvSpPr>
        <p:spPr>
          <a:xfrm>
            <a:off x="609600" y="5944314"/>
            <a:ext cx="6400800" cy="215444"/>
          </a:xfrm>
          <a:prstGeom prst="rect">
            <a:avLst/>
          </a:prstGeom>
          <a:noFill/>
        </p:spPr>
        <p:txBody>
          <a:bodyPr wrap="square" rtlCol="0">
            <a:spAutoFit/>
          </a:bodyPr>
          <a:lstStyle/>
          <a:p>
            <a:r>
              <a:rPr lang="en-US" sz="800" dirty="0">
                <a:hlinkClick r:id="rId2"/>
              </a:rPr>
              <a:t>http://</a:t>
            </a:r>
            <a:r>
              <a:rPr lang="en-US" sz="800" dirty="0" smtClean="0">
                <a:hlinkClick r:id="rId2"/>
              </a:rPr>
              <a:t>www.unfpa.org/resources/frequently-asked-questions-about-gender-equality</a:t>
            </a:r>
            <a:r>
              <a:rPr lang="en-US" sz="800" dirty="0" smtClean="0"/>
              <a:t> </a:t>
            </a:r>
            <a:endParaRPr lang="en-US" sz="800" dirty="0"/>
          </a:p>
        </p:txBody>
      </p:sp>
      <p:pic>
        <p:nvPicPr>
          <p:cNvPr id="5" name="Picture 4"/>
          <p:cNvPicPr>
            <a:picLocks noChangeAspect="1"/>
          </p:cNvPicPr>
          <p:nvPr/>
        </p:nvPicPr>
        <p:blipFill>
          <a:blip r:embed="rId3"/>
          <a:stretch>
            <a:fillRect/>
          </a:stretch>
        </p:blipFill>
        <p:spPr>
          <a:xfrm>
            <a:off x="7014839" y="4648617"/>
            <a:ext cx="1706168" cy="1309687"/>
          </a:xfrm>
          <a:prstGeom prst="rect">
            <a:avLst/>
          </a:prstGeom>
        </p:spPr>
      </p:pic>
      <p:sp>
        <p:nvSpPr>
          <p:cNvPr id="10" name="Title 1"/>
          <p:cNvSpPr txBox="1">
            <a:spLocks/>
          </p:cNvSpPr>
          <p:nvPr/>
        </p:nvSpPr>
        <p:spPr>
          <a:xfrm>
            <a:off x="1066800" y="-28903"/>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Mainstreaming</a:t>
            </a:r>
          </a:p>
        </p:txBody>
      </p:sp>
    </p:spTree>
    <p:extLst>
      <p:ext uri="{BB962C8B-B14F-4D97-AF65-F5344CB8AC3E}">
        <p14:creationId xmlns:p14="http://schemas.microsoft.com/office/powerpoint/2010/main" val="2087873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10" name="TextBox 9"/>
          <p:cNvSpPr txBox="1"/>
          <p:nvPr/>
        </p:nvSpPr>
        <p:spPr>
          <a:xfrm>
            <a:off x="685800" y="1295400"/>
            <a:ext cx="8077200"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prstClr val="black"/>
                </a:solidFill>
              </a:rPr>
              <a:t>Gender Vs Sex</a:t>
            </a:r>
          </a:p>
          <a:p>
            <a:pPr marL="285750" indent="-285750">
              <a:lnSpc>
                <a:spcPct val="150000"/>
              </a:lnSpc>
              <a:buFont typeface="Arial" panose="020B0604020202020204" pitchFamily="34" charset="0"/>
              <a:buChar char="•"/>
            </a:pPr>
            <a:r>
              <a:rPr lang="en-US" sz="1600" b="1" dirty="0">
                <a:solidFill>
                  <a:prstClr val="black"/>
                </a:solidFill>
              </a:rPr>
              <a:t>Gender Discrimination</a:t>
            </a:r>
          </a:p>
          <a:p>
            <a:pPr marL="285750" indent="-285750">
              <a:lnSpc>
                <a:spcPct val="150000"/>
              </a:lnSpc>
              <a:buFont typeface="Arial" panose="020B0604020202020204" pitchFamily="34" charset="0"/>
              <a:buChar char="•"/>
            </a:pPr>
            <a:r>
              <a:rPr lang="en-US" sz="1600" b="1" dirty="0">
                <a:solidFill>
                  <a:prstClr val="black"/>
                </a:solidFill>
              </a:rPr>
              <a:t>Gender Roles and Gender Identity</a:t>
            </a:r>
          </a:p>
          <a:p>
            <a:pPr marL="285750" indent="-285750">
              <a:lnSpc>
                <a:spcPct val="150000"/>
              </a:lnSpc>
              <a:buFont typeface="Arial" panose="020B0604020202020204" pitchFamily="34" charset="0"/>
              <a:buChar char="•"/>
            </a:pPr>
            <a:r>
              <a:rPr lang="en-US" sz="1600" b="1" dirty="0" smtClean="0">
                <a:solidFill>
                  <a:prstClr val="black"/>
                </a:solidFill>
              </a:rPr>
              <a:t>Gender </a:t>
            </a:r>
            <a:r>
              <a:rPr lang="en-US" sz="1600" b="1" dirty="0">
                <a:solidFill>
                  <a:prstClr val="black"/>
                </a:solidFill>
              </a:rPr>
              <a:t>Equity, Equality and Empowerment</a:t>
            </a:r>
          </a:p>
          <a:p>
            <a:pPr marL="285750" indent="-285750">
              <a:lnSpc>
                <a:spcPct val="150000"/>
              </a:lnSpc>
              <a:buFont typeface="Arial" panose="020B0604020202020204" pitchFamily="34" charset="0"/>
              <a:buChar char="•"/>
            </a:pPr>
            <a:r>
              <a:rPr lang="en-US" sz="1600" b="1" dirty="0">
                <a:solidFill>
                  <a:prstClr val="black"/>
                </a:solidFill>
              </a:rPr>
              <a:t>Development of Gender Policies </a:t>
            </a:r>
            <a:r>
              <a:rPr lang="en-US" sz="1600" b="1" dirty="0" smtClean="0">
                <a:solidFill>
                  <a:prstClr val="black"/>
                </a:solidFill>
              </a:rPr>
              <a:t>(WID</a:t>
            </a:r>
            <a:r>
              <a:rPr lang="en-US" sz="1600" b="1" dirty="0">
                <a:solidFill>
                  <a:prstClr val="black"/>
                </a:solidFill>
              </a:rPr>
              <a:t>, WAD &amp; </a:t>
            </a:r>
            <a:r>
              <a:rPr lang="en-US" sz="1600" b="1" dirty="0" smtClean="0">
                <a:solidFill>
                  <a:prstClr val="black"/>
                </a:solidFill>
              </a:rPr>
              <a:t>GAD)</a:t>
            </a:r>
          </a:p>
          <a:p>
            <a:pPr marL="285750" indent="-285750">
              <a:lnSpc>
                <a:spcPct val="150000"/>
              </a:lnSpc>
              <a:buFont typeface="Arial" panose="020B0604020202020204" pitchFamily="34" charset="0"/>
              <a:buChar char="•"/>
            </a:pPr>
            <a:r>
              <a:rPr lang="en-US" sz="1600" b="1" dirty="0">
                <a:solidFill>
                  <a:prstClr val="black"/>
                </a:solidFill>
              </a:rPr>
              <a:t>Gender Mainstreaming</a:t>
            </a:r>
          </a:p>
          <a:p>
            <a:pPr marL="285750" indent="-285750">
              <a:lnSpc>
                <a:spcPct val="150000"/>
              </a:lnSpc>
              <a:buFont typeface="Arial" panose="020B0604020202020204" pitchFamily="34" charset="0"/>
              <a:buChar char="•"/>
            </a:pPr>
            <a:r>
              <a:rPr lang="en-US" sz="1600" b="1" dirty="0">
                <a:solidFill>
                  <a:prstClr val="black"/>
                </a:solidFill>
              </a:rPr>
              <a:t>Gender </a:t>
            </a:r>
            <a:r>
              <a:rPr lang="en-US" sz="1600" b="1" dirty="0" smtClean="0">
                <a:solidFill>
                  <a:prstClr val="black"/>
                </a:solidFill>
              </a:rPr>
              <a:t>Planning</a:t>
            </a:r>
          </a:p>
          <a:p>
            <a:pPr marL="285750" indent="-285750">
              <a:lnSpc>
                <a:spcPct val="150000"/>
              </a:lnSpc>
              <a:buFont typeface="Arial" panose="020B0604020202020204" pitchFamily="34" charset="0"/>
              <a:buChar char="•"/>
            </a:pPr>
            <a:r>
              <a:rPr lang="en-US" sz="1600" b="1" dirty="0" smtClean="0">
                <a:solidFill>
                  <a:prstClr val="black"/>
                </a:solidFill>
              </a:rPr>
              <a:t>Gender Analysis</a:t>
            </a:r>
          </a:p>
          <a:p>
            <a:pPr marL="285750" indent="-285750">
              <a:lnSpc>
                <a:spcPct val="150000"/>
              </a:lnSpc>
              <a:buFont typeface="Arial" panose="020B0604020202020204" pitchFamily="34" charset="0"/>
              <a:buChar char="•"/>
            </a:pPr>
            <a:r>
              <a:rPr lang="en-US" sz="1600" b="1" dirty="0">
                <a:solidFill>
                  <a:prstClr val="black"/>
                </a:solidFill>
              </a:rPr>
              <a:t>Productive and Reproductive Work </a:t>
            </a:r>
          </a:p>
          <a:p>
            <a:pPr marL="285750" indent="-285750">
              <a:lnSpc>
                <a:spcPct val="150000"/>
              </a:lnSpc>
              <a:buFont typeface="Arial" panose="020B0604020202020204" pitchFamily="34" charset="0"/>
              <a:buChar char="•"/>
            </a:pPr>
            <a:r>
              <a:rPr lang="en-US" sz="1600" b="1" dirty="0">
                <a:solidFill>
                  <a:prstClr val="black"/>
                </a:solidFill>
              </a:rPr>
              <a:t>Gender Responsive </a:t>
            </a:r>
            <a:r>
              <a:rPr lang="en-US" sz="1600" b="1" dirty="0" smtClean="0">
                <a:solidFill>
                  <a:prstClr val="black"/>
                </a:solidFill>
              </a:rPr>
              <a:t>Budgeting</a:t>
            </a:r>
          </a:p>
        </p:txBody>
      </p:sp>
      <p:sp>
        <p:nvSpPr>
          <p:cNvPr id="9"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Concepts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733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Rectangle 2"/>
          <p:cNvSpPr/>
          <p:nvPr/>
        </p:nvSpPr>
        <p:spPr>
          <a:xfrm>
            <a:off x="675443" y="1338400"/>
            <a:ext cx="8077200" cy="2862322"/>
          </a:xfrm>
          <a:prstGeom prst="rect">
            <a:avLst/>
          </a:prstGeom>
        </p:spPr>
        <p:txBody>
          <a:bodyPr wrap="square">
            <a:spAutoFit/>
          </a:bodyPr>
          <a:lstStyle/>
          <a:p>
            <a:pPr algn="just"/>
            <a:r>
              <a:rPr lang="en-US" b="1" dirty="0">
                <a:solidFill>
                  <a:prstClr val="black"/>
                </a:solidFill>
              </a:rPr>
              <a:t>Gender planning </a:t>
            </a:r>
            <a:r>
              <a:rPr lang="en-US" dirty="0">
                <a:solidFill>
                  <a:prstClr val="black"/>
                </a:solidFill>
              </a:rPr>
              <a:t>is an active approach to planning which takes gender as a key variable and seeks to integrate an explicit gender dimension into policies or action. It consists of planning the implementation phase of policies or programs from a gender perspective.</a:t>
            </a:r>
          </a:p>
          <a:p>
            <a:pPr algn="just"/>
            <a:endParaRPr lang="en-US" dirty="0">
              <a:solidFill>
                <a:prstClr val="black"/>
              </a:solidFill>
            </a:endParaRPr>
          </a:p>
          <a:p>
            <a:pPr algn="just"/>
            <a:r>
              <a:rPr lang="en-US" dirty="0">
                <a:solidFill>
                  <a:prstClr val="black"/>
                </a:solidFill>
              </a:rPr>
              <a:t>Planning from a gender perspective requires the recognition of gender gaps and structural gender inequalities in each context. A gender diagnosis must always be the first phase of the gender planning methodology. Which is based on the rationale that women and men have different gender roles and different access to and control over resources which lead to structural gender inequalities</a:t>
            </a:r>
            <a:r>
              <a:rPr lang="en-US" dirty="0">
                <a:solidFill>
                  <a:srgbClr val="333333"/>
                </a:solidFill>
                <a:latin typeface="Roboto"/>
              </a:rPr>
              <a:t>. </a:t>
            </a:r>
            <a:endParaRPr lang="en-US" dirty="0"/>
          </a:p>
        </p:txBody>
      </p:sp>
      <p:pic>
        <p:nvPicPr>
          <p:cNvPr id="5" name="Picture 4"/>
          <p:cNvPicPr>
            <a:picLocks noChangeAspect="1"/>
          </p:cNvPicPr>
          <p:nvPr/>
        </p:nvPicPr>
        <p:blipFill>
          <a:blip r:embed="rId2"/>
          <a:stretch>
            <a:fillRect/>
          </a:stretch>
        </p:blipFill>
        <p:spPr>
          <a:xfrm>
            <a:off x="6477000" y="4772025"/>
            <a:ext cx="2286000" cy="1171575"/>
          </a:xfrm>
          <a:prstGeom prst="rect">
            <a:avLst/>
          </a:prstGeom>
        </p:spPr>
      </p:pic>
      <p:sp>
        <p:nvSpPr>
          <p:cNvPr id="9" name="TextBox 8"/>
          <p:cNvSpPr txBox="1"/>
          <p:nvPr/>
        </p:nvSpPr>
        <p:spPr>
          <a:xfrm>
            <a:off x="675443" y="5916318"/>
            <a:ext cx="5410200" cy="215444"/>
          </a:xfrm>
          <a:prstGeom prst="rect">
            <a:avLst/>
          </a:prstGeom>
          <a:noFill/>
        </p:spPr>
        <p:txBody>
          <a:bodyPr wrap="square" rtlCol="0">
            <a:spAutoFit/>
          </a:bodyPr>
          <a:lstStyle/>
          <a:p>
            <a:r>
              <a:rPr lang="en-US" sz="800" dirty="0">
                <a:hlinkClick r:id="rId3"/>
              </a:rPr>
              <a:t>http://eige.europa.eu/gender-mainstreaming/methods-tools/gender-planning</a:t>
            </a:r>
            <a:r>
              <a:rPr lang="en-US" sz="800" dirty="0"/>
              <a:t> </a:t>
            </a:r>
          </a:p>
        </p:txBody>
      </p:sp>
      <p:sp>
        <p:nvSpPr>
          <p:cNvPr id="10" name="Title 1"/>
          <p:cNvSpPr txBox="1">
            <a:spLocks/>
          </p:cNvSpPr>
          <p:nvPr/>
        </p:nvSpPr>
        <p:spPr>
          <a:xfrm>
            <a:off x="1066800" y="-28903"/>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a:t>
            </a:r>
            <a:r>
              <a:rPr lang="en-US" sz="3200" dirty="0" smtClean="0">
                <a:solidFill>
                  <a:schemeClr val="accent1"/>
                </a:solidFill>
                <a:latin typeface="Arial" panose="020B0604020202020204" pitchFamily="34" charset="0"/>
                <a:cs typeface="Arial" panose="020B0604020202020204" pitchFamily="34" charset="0"/>
              </a:rPr>
              <a:t>Planning</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6791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2" name="Rectangle 1"/>
          <p:cNvSpPr/>
          <p:nvPr/>
        </p:nvSpPr>
        <p:spPr>
          <a:xfrm>
            <a:off x="865910" y="1203240"/>
            <a:ext cx="7700672" cy="3970318"/>
          </a:xfrm>
          <a:prstGeom prst="rect">
            <a:avLst/>
          </a:prstGeom>
        </p:spPr>
        <p:txBody>
          <a:bodyPr wrap="square">
            <a:spAutoFit/>
          </a:bodyPr>
          <a:lstStyle/>
          <a:p>
            <a:pPr algn="just"/>
            <a:r>
              <a:rPr lang="en-US" b="1" dirty="0" smtClean="0">
                <a:solidFill>
                  <a:prstClr val="black"/>
                </a:solidFill>
              </a:rPr>
              <a:t>Gender </a:t>
            </a:r>
            <a:r>
              <a:rPr lang="en-US" b="1" dirty="0">
                <a:solidFill>
                  <a:prstClr val="black"/>
                </a:solidFill>
              </a:rPr>
              <a:t>Analysis </a:t>
            </a:r>
            <a:r>
              <a:rPr lang="en-US" dirty="0">
                <a:solidFill>
                  <a:prstClr val="black"/>
                </a:solidFill>
              </a:rPr>
              <a:t>highlights the differences between and among women, men, girls and boys in terms of their relative distribution of resources, opportunities, constraints</a:t>
            </a:r>
          </a:p>
          <a:p>
            <a:pPr algn="just"/>
            <a:r>
              <a:rPr lang="en-US" dirty="0">
                <a:solidFill>
                  <a:prstClr val="black"/>
                </a:solidFill>
              </a:rPr>
              <a:t>and power in a given context. Performing a gender analysis allows us to develop responses that are better suited to remedy gender-based inequalities and meet the needs of different population groups. Gender analysis is the starting point for gender mainstreaming. Before cooperation processes begin, any decisions are made and plans are outlined, the gender equality situation in a given context must be analyzed and expected results identified. </a:t>
            </a:r>
          </a:p>
          <a:p>
            <a:pPr lvl="0" algn="just"/>
            <a:endParaRPr lang="en-US" dirty="0">
              <a:solidFill>
                <a:prstClr val="black"/>
              </a:solidFill>
            </a:endParaRPr>
          </a:p>
          <a:p>
            <a:pPr lvl="0" algn="just"/>
            <a:r>
              <a:rPr lang="en-US" dirty="0">
                <a:solidFill>
                  <a:prstClr val="black"/>
                </a:solidFill>
              </a:rPr>
              <a:t>Gender analysis focuses on understanding and documenting the differences in gender roles, activities, needs, and opportunities in a given context. Gender analysis involves the disaggregation of quantitative data by gender.</a:t>
            </a:r>
          </a:p>
          <a:p>
            <a:pPr algn="just"/>
            <a:endParaRPr lang="en-US" dirty="0"/>
          </a:p>
        </p:txBody>
      </p:sp>
      <p:sp>
        <p:nvSpPr>
          <p:cNvPr id="5"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5956756"/>
            <a:ext cx="8302625" cy="215444"/>
          </a:xfrm>
          <a:prstGeom prst="rect">
            <a:avLst/>
          </a:prstGeom>
          <a:noFill/>
        </p:spPr>
        <p:txBody>
          <a:bodyPr wrap="square" rtlCol="0">
            <a:spAutoFit/>
          </a:bodyPr>
          <a:lstStyle/>
          <a:p>
            <a:r>
              <a:rPr lang="en-US" sz="800" dirty="0">
                <a:hlinkClick r:id="rId2" action="ppaction://hlinkfile"/>
              </a:rPr>
              <a:t>file://192.168.1.200/sharing%20folders/Gender/ARTICLES/2016/gender-tool-analysis.pdf</a:t>
            </a:r>
            <a:r>
              <a:rPr lang="en-US" sz="800" dirty="0"/>
              <a:t> </a:t>
            </a:r>
          </a:p>
        </p:txBody>
      </p:sp>
      <p:pic>
        <p:nvPicPr>
          <p:cNvPr id="11" name="Picture 10"/>
          <p:cNvPicPr>
            <a:picLocks noChangeAspect="1"/>
          </p:cNvPicPr>
          <p:nvPr/>
        </p:nvPicPr>
        <p:blipFill>
          <a:blip r:embed="rId3"/>
          <a:stretch>
            <a:fillRect/>
          </a:stretch>
        </p:blipFill>
        <p:spPr>
          <a:xfrm>
            <a:off x="5334000" y="5214748"/>
            <a:ext cx="3685062" cy="774615"/>
          </a:xfrm>
          <a:prstGeom prst="rect">
            <a:avLst/>
          </a:prstGeom>
        </p:spPr>
      </p:pic>
      <p:sp>
        <p:nvSpPr>
          <p:cNvPr id="12" name="Title 1"/>
          <p:cNvSpPr txBox="1">
            <a:spLocks/>
          </p:cNvSpPr>
          <p:nvPr/>
        </p:nvSpPr>
        <p:spPr>
          <a:xfrm>
            <a:off x="1066800" y="-28903"/>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a:t>
            </a:r>
            <a:r>
              <a:rPr lang="en-US" sz="3200" dirty="0" smtClean="0">
                <a:solidFill>
                  <a:schemeClr val="accent1"/>
                </a:solidFill>
                <a:latin typeface="Arial" panose="020B0604020202020204" pitchFamily="34" charset="0"/>
                <a:cs typeface="Arial" panose="020B0604020202020204" pitchFamily="34" charset="0"/>
              </a:rPr>
              <a:t>Analysis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553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2" name="Rectangle 1"/>
          <p:cNvSpPr/>
          <p:nvPr/>
        </p:nvSpPr>
        <p:spPr>
          <a:xfrm>
            <a:off x="533400" y="1111188"/>
            <a:ext cx="8153400" cy="3862596"/>
          </a:xfrm>
          <a:prstGeom prst="rect">
            <a:avLst/>
          </a:prstGeom>
        </p:spPr>
        <p:txBody>
          <a:bodyPr wrap="square">
            <a:spAutoFit/>
          </a:bodyPr>
          <a:lstStyle/>
          <a:p>
            <a:pPr algn="just"/>
            <a:r>
              <a:rPr lang="en-US" sz="1750" b="1" dirty="0">
                <a:solidFill>
                  <a:prstClr val="black"/>
                </a:solidFill>
              </a:rPr>
              <a:t>Productive work </a:t>
            </a:r>
            <a:r>
              <a:rPr lang="en-US" sz="1750" dirty="0">
                <a:solidFill>
                  <a:prstClr val="black"/>
                </a:solidFill>
              </a:rPr>
              <a:t>relates to any work that </a:t>
            </a:r>
            <a:r>
              <a:rPr lang="en-US" sz="1750" u="sng" dirty="0">
                <a:solidFill>
                  <a:prstClr val="black"/>
                </a:solidFill>
              </a:rPr>
              <a:t>generates </a:t>
            </a:r>
            <a:r>
              <a:rPr lang="en-US" sz="1750" u="sng" dirty="0" smtClean="0">
                <a:solidFill>
                  <a:prstClr val="black"/>
                </a:solidFill>
              </a:rPr>
              <a:t>an income</a:t>
            </a:r>
            <a:r>
              <a:rPr lang="en-US" sz="1750" dirty="0">
                <a:solidFill>
                  <a:prstClr val="black"/>
                </a:solidFill>
              </a:rPr>
              <a:t>. </a:t>
            </a:r>
            <a:endParaRPr lang="en-US" sz="1750" dirty="0" smtClean="0">
              <a:solidFill>
                <a:prstClr val="black"/>
              </a:solidFill>
            </a:endParaRPr>
          </a:p>
          <a:p>
            <a:pPr algn="just"/>
            <a:r>
              <a:rPr lang="en-US" sz="1750" i="1" dirty="0" smtClean="0">
                <a:solidFill>
                  <a:prstClr val="black"/>
                </a:solidFill>
              </a:rPr>
              <a:t>Men’s </a:t>
            </a:r>
            <a:r>
              <a:rPr lang="en-US" sz="1750" i="1" dirty="0">
                <a:solidFill>
                  <a:prstClr val="black"/>
                </a:solidFill>
              </a:rPr>
              <a:t>productive work </a:t>
            </a:r>
            <a:r>
              <a:rPr lang="en-US" sz="1750" dirty="0">
                <a:solidFill>
                  <a:prstClr val="black"/>
                </a:solidFill>
              </a:rPr>
              <a:t>commonly takes </a:t>
            </a:r>
            <a:r>
              <a:rPr lang="en-US" sz="1750" dirty="0" smtClean="0">
                <a:solidFill>
                  <a:prstClr val="black"/>
                </a:solidFill>
              </a:rPr>
              <a:t>place outside </a:t>
            </a:r>
            <a:r>
              <a:rPr lang="en-US" sz="1750" dirty="0">
                <a:solidFill>
                  <a:prstClr val="black"/>
                </a:solidFill>
              </a:rPr>
              <a:t>the sphere of the household and more </a:t>
            </a:r>
            <a:r>
              <a:rPr lang="en-US" sz="1750" dirty="0" smtClean="0">
                <a:solidFill>
                  <a:prstClr val="black"/>
                </a:solidFill>
              </a:rPr>
              <a:t>commonly generates </a:t>
            </a:r>
            <a:r>
              <a:rPr lang="en-US" sz="1750" dirty="0">
                <a:solidFill>
                  <a:prstClr val="black"/>
                </a:solidFill>
              </a:rPr>
              <a:t>monetary income. </a:t>
            </a:r>
            <a:endParaRPr lang="en-US" sz="1750" dirty="0" smtClean="0">
              <a:solidFill>
                <a:prstClr val="black"/>
              </a:solidFill>
            </a:endParaRPr>
          </a:p>
          <a:p>
            <a:pPr algn="just"/>
            <a:r>
              <a:rPr lang="en-US" sz="1750" i="1" dirty="0" smtClean="0">
                <a:solidFill>
                  <a:prstClr val="black"/>
                </a:solidFill>
              </a:rPr>
              <a:t>Women’s </a:t>
            </a:r>
            <a:r>
              <a:rPr lang="en-US" sz="1750" i="1" dirty="0">
                <a:solidFill>
                  <a:prstClr val="black"/>
                </a:solidFill>
              </a:rPr>
              <a:t>productive </a:t>
            </a:r>
            <a:r>
              <a:rPr lang="en-US" sz="1750" i="1" dirty="0" smtClean="0">
                <a:solidFill>
                  <a:prstClr val="black"/>
                </a:solidFill>
              </a:rPr>
              <a:t>work </a:t>
            </a:r>
            <a:r>
              <a:rPr lang="en-US" sz="1750" dirty="0" smtClean="0">
                <a:solidFill>
                  <a:prstClr val="black"/>
                </a:solidFill>
              </a:rPr>
              <a:t>commonly </a:t>
            </a:r>
            <a:r>
              <a:rPr lang="en-US" sz="1750" dirty="0">
                <a:solidFill>
                  <a:prstClr val="black"/>
                </a:solidFill>
              </a:rPr>
              <a:t>occurs within the household sphere and is </a:t>
            </a:r>
            <a:r>
              <a:rPr lang="en-US" sz="1750" dirty="0" smtClean="0">
                <a:solidFill>
                  <a:prstClr val="black"/>
                </a:solidFill>
              </a:rPr>
              <a:t> generally less </a:t>
            </a:r>
            <a:r>
              <a:rPr lang="en-US" sz="1750" dirty="0">
                <a:solidFill>
                  <a:prstClr val="black"/>
                </a:solidFill>
              </a:rPr>
              <a:t>valued, and often not even taken into account.</a:t>
            </a:r>
          </a:p>
          <a:p>
            <a:pPr algn="just"/>
            <a:endParaRPr lang="en-US" sz="1750" b="1" dirty="0" smtClean="0">
              <a:solidFill>
                <a:prstClr val="black"/>
              </a:solidFill>
            </a:endParaRPr>
          </a:p>
          <a:p>
            <a:pPr algn="just"/>
            <a:r>
              <a:rPr lang="en-US" sz="1750" b="1" dirty="0" smtClean="0">
                <a:solidFill>
                  <a:prstClr val="black"/>
                </a:solidFill>
              </a:rPr>
              <a:t>Reproductive </a:t>
            </a:r>
            <a:r>
              <a:rPr lang="en-US" sz="1750" b="1" dirty="0">
                <a:solidFill>
                  <a:prstClr val="black"/>
                </a:solidFill>
              </a:rPr>
              <a:t>work </a:t>
            </a:r>
            <a:r>
              <a:rPr lang="en-US" sz="1750" dirty="0">
                <a:solidFill>
                  <a:prstClr val="black"/>
                </a:solidFill>
              </a:rPr>
              <a:t>relates to work in the </a:t>
            </a:r>
            <a:r>
              <a:rPr lang="en-US" sz="1750" dirty="0" smtClean="0">
                <a:solidFill>
                  <a:prstClr val="black"/>
                </a:solidFill>
              </a:rPr>
              <a:t>household, raising </a:t>
            </a:r>
            <a:r>
              <a:rPr lang="en-US" sz="1750" dirty="0">
                <a:solidFill>
                  <a:prstClr val="black"/>
                </a:solidFill>
              </a:rPr>
              <a:t>children, cooking and cleaning. It is commonly </a:t>
            </a:r>
            <a:r>
              <a:rPr lang="en-US" sz="1750" dirty="0" smtClean="0">
                <a:solidFill>
                  <a:prstClr val="black"/>
                </a:solidFill>
              </a:rPr>
              <a:t>assumed to </a:t>
            </a:r>
            <a:r>
              <a:rPr lang="en-US" sz="1750" dirty="0">
                <a:solidFill>
                  <a:prstClr val="black"/>
                </a:solidFill>
              </a:rPr>
              <a:t>be the responsibility of women, yet men also </a:t>
            </a:r>
            <a:r>
              <a:rPr lang="en-US" sz="1750" dirty="0" smtClean="0">
                <a:solidFill>
                  <a:prstClr val="black"/>
                </a:solidFill>
              </a:rPr>
              <a:t>often perform </a:t>
            </a:r>
            <a:r>
              <a:rPr lang="en-US" sz="1750" dirty="0">
                <a:solidFill>
                  <a:prstClr val="black"/>
                </a:solidFill>
              </a:rPr>
              <a:t>reproductive work, for instance, taking care </a:t>
            </a:r>
            <a:r>
              <a:rPr lang="en-US" sz="1750" dirty="0" smtClean="0">
                <a:solidFill>
                  <a:prstClr val="black"/>
                </a:solidFill>
              </a:rPr>
              <a:t>of machines </a:t>
            </a:r>
            <a:r>
              <a:rPr lang="en-US" sz="1750" dirty="0">
                <a:solidFill>
                  <a:prstClr val="black"/>
                </a:solidFill>
              </a:rPr>
              <a:t>or washing the car. Reproductive work </a:t>
            </a:r>
            <a:r>
              <a:rPr lang="en-US" sz="1750" dirty="0" smtClean="0">
                <a:solidFill>
                  <a:prstClr val="black"/>
                </a:solidFill>
              </a:rPr>
              <a:t>generally </a:t>
            </a:r>
            <a:r>
              <a:rPr lang="en-US" sz="1750" u="sng" dirty="0" smtClean="0">
                <a:solidFill>
                  <a:prstClr val="black"/>
                </a:solidFill>
              </a:rPr>
              <a:t>does </a:t>
            </a:r>
            <a:r>
              <a:rPr lang="en-US" sz="1750" u="sng" dirty="0">
                <a:solidFill>
                  <a:prstClr val="black"/>
                </a:solidFill>
              </a:rPr>
              <a:t>not generate any income</a:t>
            </a:r>
            <a:r>
              <a:rPr lang="en-US" sz="1750" dirty="0">
                <a:solidFill>
                  <a:prstClr val="black"/>
                </a:solidFill>
              </a:rPr>
              <a:t>, yet has an impact on </a:t>
            </a:r>
            <a:r>
              <a:rPr lang="en-US" sz="1750" dirty="0" smtClean="0">
                <a:solidFill>
                  <a:prstClr val="black"/>
                </a:solidFill>
              </a:rPr>
              <a:t>family (and </a:t>
            </a:r>
            <a:r>
              <a:rPr lang="en-US" sz="1750" dirty="0">
                <a:solidFill>
                  <a:prstClr val="black"/>
                </a:solidFill>
              </a:rPr>
              <a:t>societal) economy. </a:t>
            </a:r>
            <a:endParaRPr lang="en-US" sz="1750" dirty="0" smtClean="0">
              <a:solidFill>
                <a:prstClr val="black"/>
              </a:solidFill>
            </a:endParaRPr>
          </a:p>
          <a:p>
            <a:pPr algn="just"/>
            <a:r>
              <a:rPr lang="en-US" sz="1750" dirty="0" smtClean="0">
                <a:solidFill>
                  <a:prstClr val="black"/>
                </a:solidFill>
              </a:rPr>
              <a:t>As </a:t>
            </a:r>
            <a:r>
              <a:rPr lang="en-US" sz="1750" dirty="0">
                <a:solidFill>
                  <a:prstClr val="black"/>
                </a:solidFill>
              </a:rPr>
              <a:t>it is associated with the </a:t>
            </a:r>
            <a:r>
              <a:rPr lang="en-US" sz="1750" dirty="0" smtClean="0">
                <a:solidFill>
                  <a:prstClr val="black"/>
                </a:solidFill>
              </a:rPr>
              <a:t>women’s sphere</a:t>
            </a:r>
            <a:r>
              <a:rPr lang="en-US" sz="1750" dirty="0">
                <a:solidFill>
                  <a:prstClr val="black"/>
                </a:solidFill>
              </a:rPr>
              <a:t>, it is less valued than productive work and often </a:t>
            </a:r>
            <a:r>
              <a:rPr lang="en-US" sz="1750" dirty="0" smtClean="0">
                <a:solidFill>
                  <a:prstClr val="black"/>
                </a:solidFill>
              </a:rPr>
              <a:t>not considered</a:t>
            </a:r>
            <a:r>
              <a:rPr lang="en-US" sz="1750" dirty="0">
                <a:solidFill>
                  <a:prstClr val="black"/>
                </a:solidFill>
              </a:rPr>
              <a:t>. Girls often have to take on the </a:t>
            </a:r>
            <a:r>
              <a:rPr lang="en-US" sz="1750" dirty="0" smtClean="0">
                <a:solidFill>
                  <a:prstClr val="black"/>
                </a:solidFill>
              </a:rPr>
              <a:t>reproductive tasks </a:t>
            </a:r>
            <a:r>
              <a:rPr lang="en-US" sz="1750" dirty="0">
                <a:solidFill>
                  <a:prstClr val="black"/>
                </a:solidFill>
              </a:rPr>
              <a:t>if the mothers are to engage in productive work</a:t>
            </a:r>
            <a:endParaRPr lang="en-US" dirty="0">
              <a:solidFill>
                <a:prstClr val="black"/>
              </a:solidFill>
            </a:endParaRPr>
          </a:p>
        </p:txBody>
      </p:sp>
      <p:sp>
        <p:nvSpPr>
          <p:cNvPr id="3" name="TextBox 2"/>
          <p:cNvSpPr txBox="1"/>
          <p:nvPr/>
        </p:nvSpPr>
        <p:spPr>
          <a:xfrm>
            <a:off x="533400" y="5933390"/>
            <a:ext cx="4696690" cy="215444"/>
          </a:xfrm>
          <a:prstGeom prst="rect">
            <a:avLst/>
          </a:prstGeom>
          <a:noFill/>
        </p:spPr>
        <p:txBody>
          <a:bodyPr wrap="square" rtlCol="0">
            <a:spAutoFit/>
          </a:bodyPr>
          <a:lstStyle/>
          <a:p>
            <a:r>
              <a:rPr lang="en-US" sz="800" dirty="0">
                <a:solidFill>
                  <a:prstClr val="black"/>
                </a:solidFill>
                <a:hlinkClick r:id="rId2"/>
              </a:rPr>
              <a:t>http://</a:t>
            </a:r>
            <a:r>
              <a:rPr lang="en-US" sz="800" dirty="0" smtClean="0">
                <a:solidFill>
                  <a:prstClr val="black"/>
                </a:solidFill>
                <a:hlinkClick r:id="rId2"/>
              </a:rPr>
              <a:t>www.sida.se/contentassets/3a820dbd152f4fca98bacde8a8101e15/gender-tool-analysis.pdf</a:t>
            </a:r>
            <a:r>
              <a:rPr lang="en-US" sz="800" dirty="0" smtClean="0">
                <a:solidFill>
                  <a:prstClr val="black"/>
                </a:solidFill>
              </a:rPr>
              <a:t> </a:t>
            </a:r>
            <a:endParaRPr lang="en-US" sz="800" dirty="0">
              <a:solidFill>
                <a:prstClr val="black"/>
              </a:solidFill>
            </a:endParaRPr>
          </a:p>
        </p:txBody>
      </p:sp>
      <p:pic>
        <p:nvPicPr>
          <p:cNvPr id="5" name="Picture 4"/>
          <p:cNvPicPr>
            <a:picLocks noChangeAspect="1"/>
          </p:cNvPicPr>
          <p:nvPr/>
        </p:nvPicPr>
        <p:blipFill>
          <a:blip r:embed="rId3"/>
          <a:stretch>
            <a:fillRect/>
          </a:stretch>
        </p:blipFill>
        <p:spPr>
          <a:xfrm>
            <a:off x="7054788" y="4676610"/>
            <a:ext cx="1892423" cy="1419317"/>
          </a:xfrm>
          <a:prstGeom prst="rect">
            <a:avLst/>
          </a:prstGeom>
        </p:spPr>
      </p:pic>
      <p:sp>
        <p:nvSpPr>
          <p:cNvPr id="9" name="Title 1"/>
          <p:cNvSpPr txBox="1">
            <a:spLocks/>
          </p:cNvSpPr>
          <p:nvPr/>
        </p:nvSpPr>
        <p:spPr>
          <a:xfrm>
            <a:off x="1100678" y="151582"/>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Productive and Reproductive Work </a:t>
            </a:r>
          </a:p>
        </p:txBody>
      </p:sp>
    </p:spTree>
    <p:extLst>
      <p:ext uri="{BB962C8B-B14F-4D97-AF65-F5344CB8AC3E}">
        <p14:creationId xmlns:p14="http://schemas.microsoft.com/office/powerpoint/2010/main" val="938645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1092" y="4178533"/>
            <a:ext cx="9144000" cy="533400"/>
          </a:xfrm>
          <a:prstGeom prst="rect">
            <a:avLst/>
          </a:prstGeom>
          <a:solidFill>
            <a:schemeClr val="bg1">
              <a:lumMod val="9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prstClr val="black"/>
                </a:solidFill>
              </a:rPr>
              <a:t>Gender Responsive Budgeting</a:t>
            </a:r>
            <a:endParaRPr lang="en-US" sz="2000" b="1" dirty="0">
              <a:solidFill>
                <a:prstClr val="black"/>
              </a:solidFill>
            </a:endParaRPr>
          </a:p>
        </p:txBody>
      </p:sp>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10" name="Rectangle 9"/>
          <p:cNvSpPr/>
          <p:nvPr/>
        </p:nvSpPr>
        <p:spPr>
          <a:xfrm>
            <a:off x="599209" y="1336573"/>
            <a:ext cx="7924801" cy="2785378"/>
          </a:xfrm>
          <a:prstGeom prst="rect">
            <a:avLst/>
          </a:prstGeom>
        </p:spPr>
        <p:txBody>
          <a:bodyPr wrap="square">
            <a:spAutoFit/>
          </a:bodyPr>
          <a:lstStyle/>
          <a:p>
            <a:pPr algn="just"/>
            <a:r>
              <a:rPr lang="en-US" sz="1750" b="1" dirty="0">
                <a:solidFill>
                  <a:prstClr val="black"/>
                </a:solidFill>
              </a:rPr>
              <a:t>Gender responsive budgeting (GRB) </a:t>
            </a:r>
            <a:r>
              <a:rPr lang="en-US" sz="1750" dirty="0">
                <a:solidFill>
                  <a:prstClr val="black"/>
                </a:solidFill>
              </a:rPr>
              <a:t>is a tool that aims at integrating gender perspectives in the budgeting process. It should be viewed as an influential element of managerial activities related to development of budgets of different levels, which provides important information to specialists making decisions about allocation of</a:t>
            </a:r>
          </a:p>
          <a:p>
            <a:pPr algn="just"/>
            <a:r>
              <a:rPr lang="en-US" sz="1750" dirty="0">
                <a:solidFill>
                  <a:prstClr val="black"/>
                </a:solidFill>
              </a:rPr>
              <a:t>budget funds. It brings together two issues that are not commonly associated with one another: gender equality and public financial management. GRB argues that gender equality principles should be incorporated into all stages of the budget process</a:t>
            </a:r>
            <a:r>
              <a:rPr lang="en-US" sz="1750" dirty="0" smtClean="0">
                <a:solidFill>
                  <a:prstClr val="black"/>
                </a:solidFill>
              </a:rPr>
              <a:t>.</a:t>
            </a:r>
          </a:p>
          <a:p>
            <a:pPr algn="just"/>
            <a:endParaRPr lang="en-US" sz="1750" dirty="0" smtClean="0">
              <a:solidFill>
                <a:prstClr val="black"/>
              </a:solidFill>
            </a:endParaRPr>
          </a:p>
          <a:p>
            <a:pPr algn="just"/>
            <a:r>
              <a:rPr lang="en-US" sz="1750" dirty="0">
                <a:solidFill>
                  <a:prstClr val="black"/>
                </a:solidFill>
                <a:hlinkClick r:id="rId2"/>
              </a:rPr>
              <a:t>https://</a:t>
            </a:r>
            <a:r>
              <a:rPr lang="en-US" sz="1750" dirty="0" smtClean="0">
                <a:solidFill>
                  <a:prstClr val="black"/>
                </a:solidFill>
                <a:hlinkClick r:id="rId2"/>
              </a:rPr>
              <a:t>www.youtube.com/watch?v=mquOclPJYPs</a:t>
            </a:r>
            <a:r>
              <a:rPr lang="en-US" sz="1750" dirty="0" smtClean="0">
                <a:solidFill>
                  <a:prstClr val="black"/>
                </a:solidFill>
              </a:rPr>
              <a:t> </a:t>
            </a:r>
            <a:endParaRPr lang="en-US" sz="1750" dirty="0">
              <a:solidFill>
                <a:prstClr val="black"/>
              </a:solidFill>
            </a:endParaRPr>
          </a:p>
        </p:txBody>
      </p:sp>
      <p:pic>
        <p:nvPicPr>
          <p:cNvPr id="11" name="Picture 10"/>
          <p:cNvPicPr>
            <a:picLocks noChangeAspect="1"/>
          </p:cNvPicPr>
          <p:nvPr/>
        </p:nvPicPr>
        <p:blipFill>
          <a:blip r:embed="rId3"/>
          <a:stretch>
            <a:fillRect/>
          </a:stretch>
        </p:blipFill>
        <p:spPr>
          <a:xfrm>
            <a:off x="5105400" y="4178533"/>
            <a:ext cx="3717508" cy="1982671"/>
          </a:xfrm>
          <a:prstGeom prst="rect">
            <a:avLst/>
          </a:prstGeom>
        </p:spPr>
      </p:pic>
      <p:sp>
        <p:nvSpPr>
          <p:cNvPr id="9" name="Title 1"/>
          <p:cNvSpPr txBox="1">
            <a:spLocks/>
          </p:cNvSpPr>
          <p:nvPr/>
        </p:nvSpPr>
        <p:spPr>
          <a:xfrm>
            <a:off x="457200" y="213335"/>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Responsive Budgeting</a:t>
            </a:r>
          </a:p>
        </p:txBody>
      </p:sp>
    </p:spTree>
    <p:extLst>
      <p:ext uri="{BB962C8B-B14F-4D97-AF65-F5344CB8AC3E}">
        <p14:creationId xmlns:p14="http://schemas.microsoft.com/office/powerpoint/2010/main" val="6412598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pPr rtl="1"/>
            <a:r>
              <a:rPr lang="en-US" sz="5500" dirty="0">
                <a:solidFill>
                  <a:srgbClr val="FFFFFF"/>
                </a:solidFill>
                <a:latin typeface="+mn-lt"/>
              </a:rPr>
              <a:t>Gender </a:t>
            </a:r>
            <a:r>
              <a:rPr lang="en-US" sz="5500" dirty="0" smtClean="0">
                <a:solidFill>
                  <a:srgbClr val="FFFFFF"/>
                </a:solidFill>
                <a:latin typeface="+mn-lt"/>
              </a:rPr>
              <a:t>Gap</a:t>
            </a:r>
            <a:endParaRPr lang="en-US" sz="5500" dirty="0">
              <a:solidFill>
                <a:srgbClr val="FFFFFF"/>
              </a:solidFill>
              <a:latin typeface="+mn-lt"/>
            </a:endParaRPr>
          </a:p>
        </p:txBody>
      </p:sp>
    </p:spTree>
    <p:extLst>
      <p:ext uri="{BB962C8B-B14F-4D97-AF65-F5344CB8AC3E}">
        <p14:creationId xmlns:p14="http://schemas.microsoft.com/office/powerpoint/2010/main" val="327152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28972" y="838200"/>
            <a:ext cx="8422657" cy="5199043"/>
          </a:xfrm>
          <a:prstGeom prst="rect">
            <a:avLst/>
          </a:prstGeom>
        </p:spPr>
      </p:pic>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3900059" y="970625"/>
            <a:ext cx="4960448" cy="2308324"/>
          </a:xfrm>
          <a:prstGeom prst="rect">
            <a:avLst/>
          </a:prstGeom>
          <a:noFill/>
        </p:spPr>
        <p:txBody>
          <a:bodyPr wrap="square" rtlCol="0">
            <a:spAutoFit/>
          </a:bodyPr>
          <a:lstStyle/>
          <a:p>
            <a:r>
              <a:rPr lang="en-US" b="1" dirty="0" smtClean="0">
                <a:solidFill>
                  <a:prstClr val="black"/>
                </a:solidFill>
              </a:rPr>
              <a:t>Gender Gap </a:t>
            </a:r>
            <a:r>
              <a:rPr lang="en-US" dirty="0">
                <a:solidFill>
                  <a:prstClr val="black"/>
                </a:solidFill>
              </a:rPr>
              <a:t>the differences between women and men, especially as reflected in social, political, intellectual, cultural, or economic attainments or attitudes. </a:t>
            </a:r>
            <a:endParaRPr lang="en-US" dirty="0" smtClean="0">
              <a:solidFill>
                <a:prstClr val="black"/>
              </a:solidFill>
            </a:endParaRPr>
          </a:p>
          <a:p>
            <a:r>
              <a:rPr lang="en-US" dirty="0" smtClean="0">
                <a:solidFill>
                  <a:prstClr val="black"/>
                </a:solidFill>
              </a:rPr>
              <a:t>Differences </a:t>
            </a:r>
            <a:r>
              <a:rPr lang="en-US" dirty="0">
                <a:solidFill>
                  <a:prstClr val="black"/>
                </a:solidFill>
              </a:rPr>
              <a:t>are </a:t>
            </a:r>
            <a:r>
              <a:rPr lang="en-US" dirty="0" smtClean="0">
                <a:solidFill>
                  <a:prstClr val="black"/>
                </a:solidFill>
              </a:rPr>
              <a:t>seen, for example, in </a:t>
            </a:r>
            <a:r>
              <a:rPr lang="en-US" dirty="0">
                <a:solidFill>
                  <a:prstClr val="black"/>
                </a:solidFill>
              </a:rPr>
              <a:t>the percentages of men and women in the labor force, the types of occupations they choose, and their relative incomes or hourly wages.</a:t>
            </a:r>
          </a:p>
        </p:txBody>
      </p:sp>
      <p:sp>
        <p:nvSpPr>
          <p:cNvPr id="9"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a:t>
            </a:r>
            <a:r>
              <a:rPr lang="en-US" sz="3200" dirty="0" smtClean="0">
                <a:solidFill>
                  <a:schemeClr val="accent1"/>
                </a:solidFill>
                <a:latin typeface="Arial" panose="020B0604020202020204" pitchFamily="34" charset="0"/>
                <a:cs typeface="Arial" panose="020B0604020202020204" pitchFamily="34" charset="0"/>
              </a:rPr>
              <a:t>Gap</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095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3" name="Picture 2"/>
          <p:cNvPicPr>
            <a:picLocks noChangeAspect="1"/>
          </p:cNvPicPr>
          <p:nvPr/>
        </p:nvPicPr>
        <p:blipFill>
          <a:blip r:embed="rId2"/>
          <a:stretch>
            <a:fillRect/>
          </a:stretch>
        </p:blipFill>
        <p:spPr>
          <a:xfrm>
            <a:off x="3674461" y="1921756"/>
            <a:ext cx="2446243" cy="2967396"/>
          </a:xfrm>
          <a:prstGeom prst="rect">
            <a:avLst/>
          </a:prstGeom>
        </p:spPr>
      </p:pic>
      <p:pic>
        <p:nvPicPr>
          <p:cNvPr id="10" name="Picture 9"/>
          <p:cNvPicPr>
            <a:picLocks noChangeAspect="1"/>
          </p:cNvPicPr>
          <p:nvPr/>
        </p:nvPicPr>
        <p:blipFill>
          <a:blip r:embed="rId3"/>
          <a:stretch>
            <a:fillRect/>
          </a:stretch>
        </p:blipFill>
        <p:spPr>
          <a:xfrm>
            <a:off x="137632" y="762000"/>
            <a:ext cx="3529510" cy="3352800"/>
          </a:xfrm>
          <a:prstGeom prst="rect">
            <a:avLst/>
          </a:prstGeom>
        </p:spPr>
      </p:pic>
      <p:pic>
        <p:nvPicPr>
          <p:cNvPr id="12" name="Picture 11"/>
          <p:cNvPicPr>
            <a:picLocks noChangeAspect="1"/>
          </p:cNvPicPr>
          <p:nvPr/>
        </p:nvPicPr>
        <p:blipFill>
          <a:blip r:embed="rId4"/>
          <a:stretch>
            <a:fillRect/>
          </a:stretch>
        </p:blipFill>
        <p:spPr>
          <a:xfrm>
            <a:off x="6212279" y="3124200"/>
            <a:ext cx="2892881" cy="2985117"/>
          </a:xfrm>
          <a:prstGeom prst="rect">
            <a:avLst/>
          </a:prstGeom>
        </p:spPr>
      </p:pic>
      <p:sp>
        <p:nvSpPr>
          <p:cNvPr id="9" name="Title 1"/>
          <p:cNvSpPr txBox="1">
            <a:spLocks/>
          </p:cNvSpPr>
          <p:nvPr/>
        </p:nvSpPr>
        <p:spPr>
          <a:xfrm>
            <a:off x="990600" y="-31531"/>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a:t>
            </a:r>
            <a:r>
              <a:rPr lang="en-US" sz="3200" dirty="0" smtClean="0">
                <a:solidFill>
                  <a:schemeClr val="accent1"/>
                </a:solidFill>
                <a:latin typeface="Arial" panose="020B0604020202020204" pitchFamily="34" charset="0"/>
                <a:cs typeface="Arial" panose="020B0604020202020204" pitchFamily="34" charset="0"/>
              </a:rPr>
              <a:t>Gap</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958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16" name="Picture 15"/>
          <p:cNvPicPr>
            <a:picLocks noChangeAspect="1"/>
          </p:cNvPicPr>
          <p:nvPr/>
        </p:nvPicPr>
        <p:blipFill>
          <a:blip r:embed="rId2"/>
          <a:stretch>
            <a:fillRect/>
          </a:stretch>
        </p:blipFill>
        <p:spPr>
          <a:xfrm>
            <a:off x="609600" y="1066800"/>
            <a:ext cx="7239000" cy="5486400"/>
          </a:xfrm>
          <a:prstGeom prst="rect">
            <a:avLst/>
          </a:prstGeom>
        </p:spPr>
      </p:pic>
      <p:sp>
        <p:nvSpPr>
          <p:cNvPr id="6" name="Title 1"/>
          <p:cNvSpPr txBox="1">
            <a:spLocks/>
          </p:cNvSpPr>
          <p:nvPr/>
        </p:nvSpPr>
        <p:spPr>
          <a:xfrm>
            <a:off x="-152400" y="46038"/>
            <a:ext cx="7400278"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800" dirty="0">
                <a:solidFill>
                  <a:schemeClr val="accent1"/>
                </a:solidFill>
                <a:latin typeface="Arial" panose="020B0604020202020204" pitchFamily="34" charset="0"/>
                <a:cs typeface="Arial" panose="020B0604020202020204" pitchFamily="34" charset="0"/>
              </a:rPr>
              <a:t>Gender Gap - Women and Development</a:t>
            </a:r>
          </a:p>
        </p:txBody>
      </p:sp>
    </p:spTree>
    <p:extLst>
      <p:ext uri="{BB962C8B-B14F-4D97-AF65-F5344CB8AC3E}">
        <p14:creationId xmlns:p14="http://schemas.microsoft.com/office/powerpoint/2010/main" val="3311017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15" name="Picture 14"/>
          <p:cNvPicPr>
            <a:picLocks noChangeAspect="1"/>
          </p:cNvPicPr>
          <p:nvPr/>
        </p:nvPicPr>
        <p:blipFill>
          <a:blip r:embed="rId2"/>
          <a:stretch>
            <a:fillRect/>
          </a:stretch>
        </p:blipFill>
        <p:spPr>
          <a:xfrm>
            <a:off x="152400" y="873711"/>
            <a:ext cx="8754788" cy="4929619"/>
          </a:xfrm>
          <a:prstGeom prst="rect">
            <a:avLst/>
          </a:prstGeom>
        </p:spPr>
      </p:pic>
      <p:sp>
        <p:nvSpPr>
          <p:cNvPr id="2" name="Oval 1"/>
          <p:cNvSpPr/>
          <p:nvPr/>
        </p:nvSpPr>
        <p:spPr>
          <a:xfrm>
            <a:off x="7391400" y="3581400"/>
            <a:ext cx="15157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4114800" y="3200400"/>
            <a:ext cx="3200400" cy="6096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762000" y="0"/>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Gap </a:t>
            </a:r>
            <a:r>
              <a:rPr lang="en-US" sz="3200" dirty="0" smtClean="0">
                <a:solidFill>
                  <a:schemeClr val="accent1"/>
                </a:solidFill>
                <a:latin typeface="Arial" panose="020B0604020202020204" pitchFamily="34" charset="0"/>
                <a:cs typeface="Arial" panose="020B0604020202020204" pitchFamily="34" charset="0"/>
              </a:rPr>
              <a:t>– Closing the Gap</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331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11" name="Picture 10"/>
          <p:cNvPicPr>
            <a:picLocks noChangeAspect="1"/>
          </p:cNvPicPr>
          <p:nvPr/>
        </p:nvPicPr>
        <p:blipFill>
          <a:blip r:embed="rId2"/>
          <a:stretch>
            <a:fillRect/>
          </a:stretch>
        </p:blipFill>
        <p:spPr>
          <a:xfrm>
            <a:off x="381001" y="790985"/>
            <a:ext cx="8648654" cy="5359022"/>
          </a:xfrm>
          <a:prstGeom prst="rect">
            <a:avLst/>
          </a:prstGeom>
        </p:spPr>
      </p:pic>
      <p:sp>
        <p:nvSpPr>
          <p:cNvPr id="9" name="Title 1"/>
          <p:cNvSpPr txBox="1">
            <a:spLocks/>
          </p:cNvSpPr>
          <p:nvPr/>
        </p:nvSpPr>
        <p:spPr>
          <a:xfrm>
            <a:off x="762000" y="21021"/>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Gap </a:t>
            </a:r>
            <a:r>
              <a:rPr lang="en-US" sz="3200" dirty="0" smtClean="0">
                <a:solidFill>
                  <a:schemeClr val="accent1"/>
                </a:solidFill>
                <a:latin typeface="Arial" panose="020B0604020202020204" pitchFamily="34" charset="0"/>
                <a:cs typeface="Arial" panose="020B0604020202020204" pitchFamily="34" charset="0"/>
              </a:rPr>
              <a:t>– Good to Know</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362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362200"/>
            <a:ext cx="8382000" cy="1905000"/>
          </a:xfrm>
        </p:spPr>
        <p:txBody>
          <a:bodyPr anchor="ctr"/>
          <a:lstStyle/>
          <a:p>
            <a:pPr rtl="1"/>
            <a:r>
              <a:rPr lang="en-US" sz="5500" dirty="0">
                <a:solidFill>
                  <a:srgbClr val="FFFFFF"/>
                </a:solidFill>
                <a:latin typeface="+mn-lt"/>
              </a:rPr>
              <a:t>Gender Vs Sex</a:t>
            </a:r>
          </a:p>
        </p:txBody>
      </p:sp>
    </p:spTree>
    <p:extLst>
      <p:ext uri="{BB962C8B-B14F-4D97-AF65-F5344CB8AC3E}">
        <p14:creationId xmlns:p14="http://schemas.microsoft.com/office/powerpoint/2010/main" val="430626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10" name="Picture 9"/>
          <p:cNvPicPr>
            <a:picLocks noChangeAspect="1"/>
          </p:cNvPicPr>
          <p:nvPr/>
        </p:nvPicPr>
        <p:blipFill>
          <a:blip r:embed="rId2"/>
          <a:stretch>
            <a:fillRect/>
          </a:stretch>
        </p:blipFill>
        <p:spPr>
          <a:xfrm>
            <a:off x="304800" y="914400"/>
            <a:ext cx="3962400" cy="1552575"/>
          </a:xfrm>
          <a:prstGeom prst="rect">
            <a:avLst/>
          </a:prstGeom>
        </p:spPr>
      </p:pic>
      <p:pic>
        <p:nvPicPr>
          <p:cNvPr id="2" name="Picture 1"/>
          <p:cNvPicPr>
            <a:picLocks noChangeAspect="1"/>
          </p:cNvPicPr>
          <p:nvPr/>
        </p:nvPicPr>
        <p:blipFill>
          <a:blip r:embed="rId3"/>
          <a:stretch>
            <a:fillRect/>
          </a:stretch>
        </p:blipFill>
        <p:spPr>
          <a:xfrm>
            <a:off x="2984311" y="2586037"/>
            <a:ext cx="5867400" cy="3467100"/>
          </a:xfrm>
          <a:prstGeom prst="rect">
            <a:avLst/>
          </a:prstGeom>
        </p:spPr>
      </p:pic>
      <p:sp>
        <p:nvSpPr>
          <p:cNvPr id="9"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Gap - </a:t>
            </a:r>
            <a:r>
              <a:rPr lang="en-US" sz="3200" dirty="0" smtClean="0">
                <a:solidFill>
                  <a:schemeClr val="accent1"/>
                </a:solidFill>
                <a:latin typeface="Arial" panose="020B0604020202020204" pitchFamily="34" charset="0"/>
                <a:cs typeface="Arial" panose="020B0604020202020204" pitchFamily="34" charset="0"/>
              </a:rPr>
              <a:t>Facts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431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766155"/>
            <a:ext cx="9067800" cy="539790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Pay Gap Among Different Sectors</a:t>
            </a:r>
          </a:p>
        </p:txBody>
      </p:sp>
    </p:spTree>
    <p:extLst>
      <p:ext uri="{BB962C8B-B14F-4D97-AF65-F5344CB8AC3E}">
        <p14:creationId xmlns:p14="http://schemas.microsoft.com/office/powerpoint/2010/main" val="26622295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462455" y="1373853"/>
            <a:ext cx="8153400" cy="4385816"/>
          </a:xfrm>
          <a:prstGeom prst="rect">
            <a:avLst/>
          </a:prstGeom>
          <a:noFill/>
        </p:spPr>
        <p:txBody>
          <a:bodyPr wrap="square" rtlCol="0">
            <a:spAutoFit/>
          </a:bodyPr>
          <a:lstStyle/>
          <a:p>
            <a:r>
              <a:rPr lang="en-US" b="1" dirty="0" smtClean="0">
                <a:solidFill>
                  <a:prstClr val="black"/>
                </a:solidFill>
              </a:rPr>
              <a:t>Performance of Female Led Vs. Male Led Firms*</a:t>
            </a:r>
          </a:p>
          <a:p>
            <a:endParaRPr lang="en-US" b="1" dirty="0" smtClean="0">
              <a:solidFill>
                <a:prstClr val="black"/>
              </a:solidFill>
            </a:endParaRPr>
          </a:p>
          <a:p>
            <a:pPr marL="285750" indent="-285750">
              <a:lnSpc>
                <a:spcPct val="150000"/>
              </a:lnSpc>
              <a:buFont typeface="Arial" panose="020B0604020202020204" pitchFamily="34" charset="0"/>
              <a:buChar char="•"/>
            </a:pPr>
            <a:r>
              <a:rPr lang="en-US" dirty="0" smtClean="0">
                <a:solidFill>
                  <a:prstClr val="black"/>
                </a:solidFill>
              </a:rPr>
              <a:t>Lower entrepreneurs frequency rates among women </a:t>
            </a:r>
            <a:r>
              <a:rPr lang="en-US" dirty="0" smtClean="0">
                <a:solidFill>
                  <a:prstClr val="black"/>
                </a:solidFill>
                <a:sym typeface="Wingdings" panose="05000000000000000000" pitchFamily="2" charset="2"/>
              </a:rPr>
              <a:t> necessity entrepreneurs</a:t>
            </a: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Women led firms are concentrated in low-technology, low-growth, and low-productivity </a:t>
            </a:r>
            <a:r>
              <a:rPr lang="en-US" dirty="0">
                <a:solidFill>
                  <a:prstClr val="black"/>
                </a:solidFill>
                <a:sym typeface="Wingdings" panose="05000000000000000000" pitchFamily="2" charset="2"/>
              </a:rPr>
              <a:t>sectors </a:t>
            </a:r>
            <a:endParaRPr lang="en-US" dirty="0" smtClean="0">
              <a:solidFill>
                <a:prstClr val="black"/>
              </a:solidFill>
              <a:sym typeface="Wingdings" panose="05000000000000000000" pitchFamily="2" charset="2"/>
            </a:endParaRP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Women owned businesses are considerably smaller</a:t>
            </a: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Women led firms achieve lower ROC and lower profitability</a:t>
            </a: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Performance gaps tends to be larger in lower income per capita levels   </a:t>
            </a: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No gender differences in some performance indicators </a:t>
            </a: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In similar sectors, women led firms perform as peer firms led by men</a:t>
            </a:r>
          </a:p>
          <a:p>
            <a:pPr marL="285750" indent="-285750">
              <a:lnSpc>
                <a:spcPct val="150000"/>
              </a:lnSpc>
              <a:buFont typeface="Arial" panose="020B0604020202020204" pitchFamily="34" charset="0"/>
              <a:buChar char="•"/>
            </a:pPr>
            <a:r>
              <a:rPr lang="en-US" dirty="0" smtClean="0">
                <a:solidFill>
                  <a:prstClr val="black"/>
                </a:solidFill>
                <a:sym typeface="Wingdings" panose="05000000000000000000" pitchFamily="2" charset="2"/>
              </a:rPr>
              <a:t>Women led business have higher share of women employment</a:t>
            </a:r>
            <a:r>
              <a:rPr lang="en-US" dirty="0" smtClean="0">
                <a:solidFill>
                  <a:prstClr val="black"/>
                </a:solidFill>
              </a:rPr>
              <a:t>	</a:t>
            </a:r>
            <a:endParaRPr lang="en-US" dirty="0">
              <a:solidFill>
                <a:prstClr val="black"/>
              </a:solidFill>
            </a:endParaRPr>
          </a:p>
        </p:txBody>
      </p:sp>
      <p:sp>
        <p:nvSpPr>
          <p:cNvPr id="9" name="TextBox 8"/>
          <p:cNvSpPr txBox="1"/>
          <p:nvPr/>
        </p:nvSpPr>
        <p:spPr>
          <a:xfrm>
            <a:off x="462455" y="6019800"/>
            <a:ext cx="7924800" cy="230832"/>
          </a:xfrm>
          <a:prstGeom prst="rect">
            <a:avLst/>
          </a:prstGeom>
          <a:noFill/>
        </p:spPr>
        <p:txBody>
          <a:bodyPr wrap="square" rtlCol="0">
            <a:spAutoFit/>
          </a:bodyPr>
          <a:lstStyle/>
          <a:p>
            <a:r>
              <a:rPr lang="en-US" sz="900" b="1" i="1" dirty="0" smtClean="0"/>
              <a:t>*Supporting Growth Oriented Women Entrepreneurs: A Review of the Evidence and Key Challenges – Sep 2014 – World Bank Group</a:t>
            </a:r>
            <a:endParaRPr lang="en-US" sz="900" b="1" i="1" dirty="0"/>
          </a:p>
        </p:txBody>
      </p:sp>
      <p:sp>
        <p:nvSpPr>
          <p:cNvPr id="10" name="Title 1"/>
          <p:cNvSpPr txBox="1">
            <a:spLocks/>
          </p:cNvSpPr>
          <p:nvPr/>
        </p:nvSpPr>
        <p:spPr>
          <a:xfrm>
            <a:off x="844889" y="232222"/>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Entrepreneurs and Gender Performance Gap</a:t>
            </a:r>
          </a:p>
        </p:txBody>
      </p:sp>
    </p:spTree>
    <p:extLst>
      <p:ext uri="{BB962C8B-B14F-4D97-AF65-F5344CB8AC3E}">
        <p14:creationId xmlns:p14="http://schemas.microsoft.com/office/powerpoint/2010/main" val="15130294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457200" y="1021670"/>
            <a:ext cx="8153400" cy="923330"/>
          </a:xfrm>
          <a:prstGeom prst="rect">
            <a:avLst/>
          </a:prstGeom>
          <a:noFill/>
        </p:spPr>
        <p:txBody>
          <a:bodyPr wrap="square" rtlCol="0">
            <a:spAutoFit/>
          </a:bodyPr>
          <a:lstStyle/>
          <a:p>
            <a:endParaRPr lang="en-US" b="1" dirty="0">
              <a:solidFill>
                <a:prstClr val="black"/>
              </a:solidFill>
            </a:endParaRPr>
          </a:p>
          <a:p>
            <a:pPr marL="342900" indent="-342900">
              <a:buAutoNum type="arabicPeriod" startAt="2"/>
            </a:pPr>
            <a:endParaRPr lang="en-US" b="1" dirty="0">
              <a:solidFill>
                <a:prstClr val="black"/>
              </a:solidFill>
            </a:endParaRPr>
          </a:p>
          <a:p>
            <a:endParaRPr lang="en-US" dirty="0">
              <a:solidFill>
                <a:prstClr val="black"/>
              </a:solidFill>
            </a:endParaRPr>
          </a:p>
        </p:txBody>
      </p:sp>
      <p:graphicFrame>
        <p:nvGraphicFramePr>
          <p:cNvPr id="9" name="Diagram 8"/>
          <p:cNvGraphicFramePr/>
          <p:nvPr>
            <p:extLst/>
          </p:nvPr>
        </p:nvGraphicFramePr>
        <p:xfrm>
          <a:off x="762000" y="1143000"/>
          <a:ext cx="7924800" cy="4067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457200" y="5562600"/>
            <a:ext cx="7924800" cy="230832"/>
          </a:xfrm>
          <a:prstGeom prst="rect">
            <a:avLst/>
          </a:prstGeom>
          <a:noFill/>
        </p:spPr>
        <p:txBody>
          <a:bodyPr wrap="square" rtlCol="0">
            <a:spAutoFit/>
          </a:bodyPr>
          <a:lstStyle/>
          <a:p>
            <a:r>
              <a:rPr lang="en-US" sz="900" b="1" i="1" dirty="0" smtClean="0"/>
              <a:t>*Supporting Growth Oriented Women Entrepreneurs: A Review of the Evidence and Key Challenges – Sep 2014 – World Bank Group</a:t>
            </a:r>
            <a:endParaRPr lang="en-US" sz="900" b="1" i="1" dirty="0"/>
          </a:p>
        </p:txBody>
      </p:sp>
      <p:sp>
        <p:nvSpPr>
          <p:cNvPr id="11"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What Explains Performance Gap?*</a:t>
            </a:r>
          </a:p>
        </p:txBody>
      </p:sp>
    </p:spTree>
    <p:extLst>
      <p:ext uri="{BB962C8B-B14F-4D97-AF65-F5344CB8AC3E}">
        <p14:creationId xmlns:p14="http://schemas.microsoft.com/office/powerpoint/2010/main" val="1253550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484910" y="1152617"/>
            <a:ext cx="8153400" cy="3785652"/>
          </a:xfrm>
          <a:prstGeom prst="rect">
            <a:avLst/>
          </a:prstGeom>
          <a:noFill/>
        </p:spPr>
        <p:txBody>
          <a:bodyPr wrap="square" rtlCol="0">
            <a:spAutoFit/>
          </a:bodyPr>
          <a:lstStyle/>
          <a:p>
            <a:r>
              <a:rPr lang="en-US" sz="2000" b="1" u="sng" dirty="0" smtClean="0">
                <a:solidFill>
                  <a:srgbClr val="000000"/>
                </a:solidFill>
                <a:latin typeface="+mj-lt"/>
              </a:rPr>
              <a:t>The Pad Man</a:t>
            </a:r>
          </a:p>
          <a:p>
            <a:endParaRPr lang="en-US" b="1" u="sng" dirty="0" smtClean="0">
              <a:solidFill>
                <a:srgbClr val="000000"/>
              </a:solidFill>
              <a:latin typeface="+mj-lt"/>
            </a:endParaRPr>
          </a:p>
          <a:p>
            <a:endParaRPr lang="en-US" b="1" dirty="0" smtClean="0">
              <a:solidFill>
                <a:prstClr val="black"/>
              </a:solidFill>
              <a:hlinkClick r:id="rId2"/>
            </a:endParaRPr>
          </a:p>
          <a:p>
            <a:r>
              <a:rPr lang="en-US" sz="1400" dirty="0" smtClean="0">
                <a:solidFill>
                  <a:srgbClr val="000000"/>
                </a:solidFill>
                <a:latin typeface="YouTube Noto"/>
              </a:rPr>
              <a:t>1.	</a:t>
            </a:r>
            <a:r>
              <a:rPr lang="en-US" sz="1400" dirty="0" err="1" smtClean="0">
                <a:solidFill>
                  <a:srgbClr val="000000"/>
                </a:solidFill>
                <a:latin typeface="YouTube Noto"/>
              </a:rPr>
              <a:t>Arunachalam</a:t>
            </a:r>
            <a:r>
              <a:rPr lang="en-US" sz="1400" dirty="0" smtClean="0">
                <a:solidFill>
                  <a:srgbClr val="000000"/>
                </a:solidFill>
                <a:latin typeface="YouTube Noto"/>
              </a:rPr>
              <a:t> </a:t>
            </a:r>
            <a:r>
              <a:rPr lang="en-US" sz="1400" dirty="0" err="1">
                <a:solidFill>
                  <a:srgbClr val="000000"/>
                </a:solidFill>
                <a:latin typeface="YouTube Noto"/>
              </a:rPr>
              <a:t>Muruganantham</a:t>
            </a:r>
            <a:r>
              <a:rPr lang="en-US" sz="1400" dirty="0">
                <a:solidFill>
                  <a:srgbClr val="000000"/>
                </a:solidFill>
                <a:latin typeface="YouTube Noto"/>
              </a:rPr>
              <a:t>: How I started a sanitary napkin revolution!</a:t>
            </a:r>
            <a:endParaRPr lang="en-US" sz="1400" dirty="0">
              <a:solidFill>
                <a:srgbClr val="000000"/>
              </a:solidFill>
              <a:latin typeface="YouTube Noto"/>
              <a:hlinkClick r:id="rId2"/>
            </a:endParaRPr>
          </a:p>
          <a:p>
            <a:endParaRPr lang="en-US" b="1" dirty="0" smtClean="0">
              <a:solidFill>
                <a:prstClr val="black"/>
              </a:solidFill>
              <a:hlinkClick r:id="rId2"/>
            </a:endParaRPr>
          </a:p>
          <a:p>
            <a:r>
              <a:rPr lang="en-US" b="1" dirty="0">
                <a:solidFill>
                  <a:prstClr val="black"/>
                </a:solidFill>
                <a:hlinkClick r:id="rId2"/>
              </a:rPr>
              <a:t>https://</a:t>
            </a:r>
            <a:r>
              <a:rPr lang="en-US" b="1" dirty="0" smtClean="0">
                <a:solidFill>
                  <a:prstClr val="black"/>
                </a:solidFill>
                <a:hlinkClick r:id="rId2"/>
              </a:rPr>
              <a:t>www.youtube.com/watch?v=zkQL7UJYDIY</a:t>
            </a:r>
          </a:p>
          <a:p>
            <a:endParaRPr lang="en-US" b="1" dirty="0">
              <a:solidFill>
                <a:prstClr val="black"/>
              </a:solidFill>
              <a:hlinkClick r:id="rId2"/>
            </a:endParaRPr>
          </a:p>
          <a:p>
            <a:r>
              <a:rPr lang="en-US" sz="1400" dirty="0" smtClean="0">
                <a:solidFill>
                  <a:srgbClr val="000000"/>
                </a:solidFill>
                <a:latin typeface="YouTube Noto"/>
              </a:rPr>
              <a:t>2.	Rags </a:t>
            </a:r>
            <a:r>
              <a:rPr lang="en-US" sz="1400" dirty="0">
                <a:solidFill>
                  <a:srgbClr val="000000"/>
                </a:solidFill>
                <a:latin typeface="YouTube Noto"/>
              </a:rPr>
              <a:t>to Pads</a:t>
            </a:r>
          </a:p>
          <a:p>
            <a:endParaRPr lang="en-US" b="1" dirty="0" smtClean="0">
              <a:solidFill>
                <a:prstClr val="black"/>
              </a:solidFill>
              <a:hlinkClick r:id="rId2"/>
            </a:endParaRPr>
          </a:p>
          <a:p>
            <a:r>
              <a:rPr lang="en-US" b="1" dirty="0">
                <a:solidFill>
                  <a:prstClr val="black"/>
                </a:solidFill>
                <a:hlinkClick r:id="rId2"/>
              </a:rPr>
              <a:t>https://</a:t>
            </a:r>
            <a:r>
              <a:rPr lang="en-US" b="1" dirty="0" smtClean="0">
                <a:solidFill>
                  <a:prstClr val="black"/>
                </a:solidFill>
                <a:hlinkClick r:id="rId2"/>
              </a:rPr>
              <a:t>www.youtube.com/watch?v=2aAWvEFehB8</a:t>
            </a:r>
          </a:p>
          <a:p>
            <a:endParaRPr lang="en-US" b="1" dirty="0">
              <a:solidFill>
                <a:prstClr val="black"/>
              </a:solidFill>
              <a:hlinkClick r:id="rId2"/>
            </a:endParaRPr>
          </a:p>
          <a:p>
            <a:r>
              <a:rPr lang="en-US" sz="1400" dirty="0" smtClean="0">
                <a:solidFill>
                  <a:srgbClr val="000000"/>
                </a:solidFill>
                <a:latin typeface="YouTube Noto"/>
              </a:rPr>
              <a:t>3.	India's </a:t>
            </a:r>
            <a:r>
              <a:rPr lang="en-US" sz="1400" dirty="0">
                <a:solidFill>
                  <a:srgbClr val="000000"/>
                </a:solidFill>
                <a:latin typeface="YouTube Noto"/>
              </a:rPr>
              <a:t>Menstruation Man</a:t>
            </a:r>
          </a:p>
          <a:p>
            <a:endParaRPr lang="en-US" b="1" dirty="0" smtClean="0">
              <a:solidFill>
                <a:prstClr val="black"/>
              </a:solidFill>
              <a:hlinkClick r:id=""/>
            </a:endParaRPr>
          </a:p>
          <a:p>
            <a:r>
              <a:rPr lang="en-US" b="1" dirty="0" smtClean="0">
                <a:solidFill>
                  <a:prstClr val="black"/>
                </a:solidFill>
                <a:hlinkClick r:id=""/>
              </a:rPr>
              <a:t>https</a:t>
            </a:r>
            <a:r>
              <a:rPr lang="en-US" b="1" dirty="0">
                <a:solidFill>
                  <a:prstClr val="black"/>
                </a:solidFill>
                <a:hlinkClick r:id="rId2"/>
              </a:rPr>
              <a:t>://</a:t>
            </a:r>
            <a:r>
              <a:rPr lang="en-US" b="1" dirty="0" smtClean="0">
                <a:solidFill>
                  <a:prstClr val="black"/>
                </a:solidFill>
                <a:hlinkClick r:id="rId2"/>
              </a:rPr>
              <a:t>www.youtube.com/watch?v=nvZsx3y69bs</a:t>
            </a:r>
            <a:r>
              <a:rPr lang="en-US" b="1" dirty="0" smtClean="0">
                <a:solidFill>
                  <a:prstClr val="black"/>
                </a:solidFill>
              </a:rPr>
              <a:t> </a:t>
            </a:r>
            <a:endParaRPr lang="en-US" dirty="0">
              <a:solidFill>
                <a:prstClr val="black"/>
              </a:solidFill>
            </a:endParaRPr>
          </a:p>
        </p:txBody>
      </p:sp>
      <p:sp>
        <p:nvSpPr>
          <p:cNvPr id="9"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Related Challenges – Men Also Face Challenges</a:t>
            </a:r>
          </a:p>
        </p:txBody>
      </p:sp>
    </p:spTree>
    <p:extLst>
      <p:ext uri="{BB962C8B-B14F-4D97-AF65-F5344CB8AC3E}">
        <p14:creationId xmlns:p14="http://schemas.microsoft.com/office/powerpoint/2010/main" val="21150232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pPr rtl="1"/>
            <a:r>
              <a:rPr lang="en-US" sz="5500" dirty="0">
                <a:solidFill>
                  <a:srgbClr val="FFFFFF"/>
                </a:solidFill>
                <a:latin typeface="+mn-lt"/>
              </a:rPr>
              <a:t>Introduction to Gender Gap in Jordan </a:t>
            </a:r>
          </a:p>
        </p:txBody>
      </p:sp>
    </p:spTree>
    <p:extLst>
      <p:ext uri="{BB962C8B-B14F-4D97-AF65-F5344CB8AC3E}">
        <p14:creationId xmlns:p14="http://schemas.microsoft.com/office/powerpoint/2010/main" val="2041803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143000"/>
            <a:ext cx="76200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a:p>
            <a:pPr algn="l">
              <a:defRPr/>
            </a:pPr>
            <a:endParaRPr lang="en-US" sz="2000" b="1" dirty="0">
              <a:solidFill>
                <a:prstClr val="black"/>
              </a:solidFill>
            </a:endParaRPr>
          </a:p>
          <a:p>
            <a:pPr algn="l">
              <a:defRPr/>
            </a:pPr>
            <a:endParaRPr lang="en-US" sz="2000" b="1" dirty="0" smtClean="0">
              <a:solidFill>
                <a:prstClr val="black"/>
              </a:solidFill>
            </a:endParaRPr>
          </a:p>
          <a:p>
            <a:pPr algn="l">
              <a:defRPr/>
            </a:pPr>
            <a:endParaRPr lang="en-US" sz="2000" b="1" dirty="0" smtClean="0">
              <a:solidFill>
                <a:srgbClr val="FF0000"/>
              </a:solidFill>
            </a:endParaRPr>
          </a:p>
        </p:txBody>
      </p:sp>
      <p:pic>
        <p:nvPicPr>
          <p:cNvPr id="2" name="Picture 1"/>
          <p:cNvPicPr>
            <a:picLocks noChangeAspect="1"/>
          </p:cNvPicPr>
          <p:nvPr/>
        </p:nvPicPr>
        <p:blipFill>
          <a:blip r:embed="rId2"/>
          <a:stretch>
            <a:fillRect/>
          </a:stretch>
        </p:blipFill>
        <p:spPr>
          <a:xfrm>
            <a:off x="685800" y="1303907"/>
            <a:ext cx="7620000" cy="4944493"/>
          </a:xfrm>
          <a:prstGeom prst="rect">
            <a:avLst/>
          </a:prstGeom>
          <a:ln w="28575">
            <a:solidFill>
              <a:schemeClr val="accent1">
                <a:lumMod val="60000"/>
                <a:lumOff val="40000"/>
              </a:schemeClr>
            </a:solidFill>
          </a:ln>
        </p:spPr>
      </p:pic>
      <p:cxnSp>
        <p:nvCxnSpPr>
          <p:cNvPr id="10" name="Straight Arrow Connector 9"/>
          <p:cNvCxnSpPr>
            <a:stCxn id="15" idx="3"/>
          </p:cNvCxnSpPr>
          <p:nvPr/>
        </p:nvCxnSpPr>
        <p:spPr>
          <a:xfrm flipH="1">
            <a:off x="4648200" y="3898777"/>
            <a:ext cx="2590800" cy="12891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15" idx="3"/>
          </p:cNvCxnSpPr>
          <p:nvPr/>
        </p:nvCxnSpPr>
        <p:spPr>
          <a:xfrm flipH="1">
            <a:off x="6591300" y="3898777"/>
            <a:ext cx="647700" cy="13590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10-Point Star 14"/>
          <p:cNvSpPr/>
          <p:nvPr/>
        </p:nvSpPr>
        <p:spPr>
          <a:xfrm>
            <a:off x="6858000" y="3441577"/>
            <a:ext cx="762000" cy="457200"/>
          </a:xfrm>
          <a:prstGeom prst="star1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smtClean="0">
                <a:solidFill>
                  <a:schemeClr val="tx1"/>
                </a:solidFill>
              </a:rPr>
              <a:t>Very low</a:t>
            </a:r>
            <a:endParaRPr lang="en-US" sz="1100" dirty="0">
              <a:solidFill>
                <a:schemeClr val="tx1"/>
              </a:solidFill>
            </a:endParaRPr>
          </a:p>
        </p:txBody>
      </p:sp>
      <p:sp>
        <p:nvSpPr>
          <p:cNvPr id="20" name="TextBox 19"/>
          <p:cNvSpPr txBox="1"/>
          <p:nvPr/>
        </p:nvSpPr>
        <p:spPr>
          <a:xfrm>
            <a:off x="0" y="6248400"/>
            <a:ext cx="3551068" cy="215444"/>
          </a:xfrm>
          <a:prstGeom prst="rect">
            <a:avLst/>
          </a:prstGeom>
          <a:noFill/>
        </p:spPr>
        <p:txBody>
          <a:bodyPr wrap="square" rtlCol="0">
            <a:spAutoFit/>
          </a:bodyPr>
          <a:lstStyle/>
          <a:p>
            <a:r>
              <a:rPr lang="en-US" sz="800" b="1" i="1" dirty="0" smtClean="0">
                <a:latin typeface="Arial" pitchFamily="34" charset="0"/>
                <a:cs typeface="Arial" pitchFamily="34" charset="0"/>
              </a:rPr>
              <a:t>Sources:  WEF The Global Gender Gap Report 2016</a:t>
            </a:r>
            <a:endParaRPr lang="en-US" sz="800" b="1" i="1" dirty="0">
              <a:latin typeface="Arial" pitchFamily="34" charset="0"/>
              <a:cs typeface="Arial" pitchFamily="34" charset="0"/>
            </a:endParaRPr>
          </a:p>
        </p:txBody>
      </p:sp>
      <p:sp>
        <p:nvSpPr>
          <p:cNvPr id="12" name="Title 1"/>
          <p:cNvSpPr txBox="1">
            <a:spLocks/>
          </p:cNvSpPr>
          <p:nvPr/>
        </p:nvSpPr>
        <p:spPr>
          <a:xfrm>
            <a:off x="688428" y="206945"/>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800" dirty="0">
                <a:solidFill>
                  <a:schemeClr val="accent1"/>
                </a:solidFill>
                <a:latin typeface="Arial" panose="020B0604020202020204" pitchFamily="34" charset="0"/>
                <a:cs typeface="Arial" panose="020B0604020202020204" pitchFamily="34" charset="0"/>
              </a:rPr>
              <a:t>Jordan’s Global Gender Gap Index Rank’s 134 out of 144</a:t>
            </a:r>
          </a:p>
        </p:txBody>
      </p:sp>
    </p:spTree>
    <p:extLst>
      <p:ext uri="{BB962C8B-B14F-4D97-AF65-F5344CB8AC3E}">
        <p14:creationId xmlns:p14="http://schemas.microsoft.com/office/powerpoint/2010/main" val="225180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143000"/>
            <a:ext cx="76200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a:p>
            <a:pPr algn="l">
              <a:defRPr/>
            </a:pPr>
            <a:endParaRPr lang="en-US" sz="2000" b="1" dirty="0">
              <a:solidFill>
                <a:prstClr val="black"/>
              </a:solidFill>
            </a:endParaRPr>
          </a:p>
          <a:p>
            <a:pPr algn="l">
              <a:defRPr/>
            </a:pPr>
            <a:endParaRPr lang="en-US" sz="2000" b="1" dirty="0" smtClean="0">
              <a:solidFill>
                <a:prstClr val="black"/>
              </a:solidFill>
            </a:endParaRPr>
          </a:p>
          <a:p>
            <a:pPr algn="l">
              <a:defRPr/>
            </a:pPr>
            <a:endParaRPr lang="en-US" sz="2000" b="1" dirty="0" smtClean="0">
              <a:solidFill>
                <a:srgbClr val="FF0000"/>
              </a:solidFill>
            </a:endParaRPr>
          </a:p>
        </p:txBody>
      </p:sp>
      <p:pic>
        <p:nvPicPr>
          <p:cNvPr id="3" name="Picture 2"/>
          <p:cNvPicPr>
            <a:picLocks noChangeAspect="1"/>
          </p:cNvPicPr>
          <p:nvPr/>
        </p:nvPicPr>
        <p:blipFill>
          <a:blip r:embed="rId2"/>
          <a:stretch>
            <a:fillRect/>
          </a:stretch>
        </p:blipFill>
        <p:spPr>
          <a:xfrm>
            <a:off x="457091" y="1143000"/>
            <a:ext cx="6143625" cy="5075230"/>
          </a:xfrm>
          <a:prstGeom prst="rect">
            <a:avLst/>
          </a:prstGeom>
          <a:ln w="28575">
            <a:solidFill>
              <a:schemeClr val="accent1"/>
            </a:solidFill>
          </a:ln>
        </p:spPr>
      </p:pic>
      <p:sp>
        <p:nvSpPr>
          <p:cNvPr id="5" name="TextBox 4"/>
          <p:cNvSpPr txBox="1"/>
          <p:nvPr/>
        </p:nvSpPr>
        <p:spPr>
          <a:xfrm>
            <a:off x="6734723" y="1295400"/>
            <a:ext cx="19812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Rank out of 144</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Very low labour force participation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Average wage equality for similar 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Very low estimated earned income</a:t>
            </a:r>
            <a:endParaRPr lang="en-US" dirty="0"/>
          </a:p>
        </p:txBody>
      </p:sp>
      <p:sp>
        <p:nvSpPr>
          <p:cNvPr id="9" name="Left Brace 8"/>
          <p:cNvSpPr/>
          <p:nvPr/>
        </p:nvSpPr>
        <p:spPr>
          <a:xfrm>
            <a:off x="28683" y="1524000"/>
            <a:ext cx="685801" cy="1371600"/>
          </a:xfrm>
          <a:prstGeom prst="leftBrace">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38100">
                <a:solidFill>
                  <a:sysClr val="windowText" lastClr="000000"/>
                </a:solidFill>
              </a:ln>
            </a:endParaRPr>
          </a:p>
        </p:txBody>
      </p:sp>
      <p:sp>
        <p:nvSpPr>
          <p:cNvPr id="10" name="TextBox 9"/>
          <p:cNvSpPr txBox="1"/>
          <p:nvPr/>
        </p:nvSpPr>
        <p:spPr>
          <a:xfrm>
            <a:off x="277764" y="6262908"/>
            <a:ext cx="3551068" cy="215444"/>
          </a:xfrm>
          <a:prstGeom prst="rect">
            <a:avLst/>
          </a:prstGeom>
          <a:noFill/>
        </p:spPr>
        <p:txBody>
          <a:bodyPr wrap="square" rtlCol="0">
            <a:spAutoFit/>
          </a:bodyPr>
          <a:lstStyle/>
          <a:p>
            <a:r>
              <a:rPr lang="en-US" sz="800" b="1" i="1" dirty="0" smtClean="0">
                <a:latin typeface="Arial" pitchFamily="34" charset="0"/>
                <a:cs typeface="Arial" pitchFamily="34" charset="0"/>
              </a:rPr>
              <a:t>Sources:  WEF The Global Gender Gap Report 2016</a:t>
            </a:r>
            <a:endParaRPr lang="en-US" sz="800" b="1" i="1" dirty="0">
              <a:latin typeface="Arial" pitchFamily="34" charset="0"/>
              <a:cs typeface="Arial" pitchFamily="34" charset="0"/>
            </a:endParaRPr>
          </a:p>
        </p:txBody>
      </p:sp>
      <p:sp>
        <p:nvSpPr>
          <p:cNvPr id="11"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Economic Participation &amp; Opportunity</a:t>
            </a:r>
          </a:p>
        </p:txBody>
      </p:sp>
    </p:spTree>
    <p:extLst>
      <p:ext uri="{BB962C8B-B14F-4D97-AF65-F5344CB8AC3E}">
        <p14:creationId xmlns:p14="http://schemas.microsoft.com/office/powerpoint/2010/main" val="387265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143000"/>
            <a:ext cx="76200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a:p>
            <a:pPr algn="l">
              <a:defRPr/>
            </a:pPr>
            <a:endParaRPr lang="en-US" sz="2000" b="1" dirty="0">
              <a:solidFill>
                <a:prstClr val="black"/>
              </a:solidFill>
            </a:endParaRPr>
          </a:p>
          <a:p>
            <a:pPr algn="l">
              <a:defRPr/>
            </a:pPr>
            <a:endParaRPr lang="en-US" sz="2000" b="1" dirty="0" smtClean="0">
              <a:solidFill>
                <a:prstClr val="black"/>
              </a:solidFill>
            </a:endParaRPr>
          </a:p>
          <a:p>
            <a:pPr algn="l">
              <a:defRPr/>
            </a:pPr>
            <a:endParaRPr lang="en-US" sz="2000" b="1" dirty="0" smtClean="0">
              <a:solidFill>
                <a:srgbClr val="FF0000"/>
              </a:solidFill>
            </a:endParaRPr>
          </a:p>
        </p:txBody>
      </p:sp>
      <p:pic>
        <p:nvPicPr>
          <p:cNvPr id="3" name="Picture 2"/>
          <p:cNvPicPr>
            <a:picLocks noChangeAspect="1"/>
          </p:cNvPicPr>
          <p:nvPr/>
        </p:nvPicPr>
        <p:blipFill>
          <a:blip r:embed="rId2"/>
          <a:stretch>
            <a:fillRect/>
          </a:stretch>
        </p:blipFill>
        <p:spPr>
          <a:xfrm>
            <a:off x="475797" y="1075610"/>
            <a:ext cx="4572000" cy="5163979"/>
          </a:xfrm>
          <a:prstGeom prst="rect">
            <a:avLst/>
          </a:prstGeom>
          <a:ln w="28575">
            <a:solidFill>
              <a:schemeClr val="accent1">
                <a:lumMod val="60000"/>
                <a:lumOff val="40000"/>
              </a:schemeClr>
            </a:solidFill>
          </a:ln>
        </p:spPr>
      </p:pic>
      <p:sp>
        <p:nvSpPr>
          <p:cNvPr id="2" name="TextBox 1"/>
          <p:cNvSpPr txBox="1"/>
          <p:nvPr/>
        </p:nvSpPr>
        <p:spPr>
          <a:xfrm>
            <a:off x="5373210" y="1120676"/>
            <a:ext cx="3581400" cy="4616648"/>
          </a:xfrm>
          <a:prstGeom prst="rect">
            <a:avLst/>
          </a:prstGeom>
          <a:noFill/>
        </p:spPr>
        <p:txBody>
          <a:bodyPr wrap="square" rtlCol="0">
            <a:spAutoFit/>
          </a:bodyPr>
          <a:lstStyle/>
          <a:p>
            <a:r>
              <a:rPr lang="en-US" b="1" dirty="0" smtClean="0"/>
              <a:t>Workforce Participation:</a:t>
            </a:r>
          </a:p>
          <a:p>
            <a:pPr marL="285750" indent="-285750">
              <a:buFont typeface="Arial" panose="020B0604020202020204" pitchFamily="34" charset="0"/>
              <a:buChar char="•"/>
            </a:pPr>
            <a:r>
              <a:rPr lang="en-US" dirty="0" smtClean="0"/>
              <a:t>High unemployed women adults 3 to 1.</a:t>
            </a:r>
          </a:p>
          <a:p>
            <a:pPr marL="285750" indent="-285750">
              <a:buFont typeface="Arial" panose="020B0604020202020204" pitchFamily="34" charset="0"/>
              <a:buChar char="•"/>
            </a:pPr>
            <a:r>
              <a:rPr lang="en-US" dirty="0" smtClean="0"/>
              <a:t>Both family male &amp; female contributes to work.</a:t>
            </a:r>
          </a:p>
          <a:p>
            <a:pPr marL="285750" indent="-285750">
              <a:buFont typeface="Arial" panose="020B0604020202020204" pitchFamily="34" charset="0"/>
              <a:buChar char="•"/>
            </a:pPr>
            <a:endParaRPr lang="en-US" dirty="0" smtClean="0"/>
          </a:p>
          <a:p>
            <a:r>
              <a:rPr lang="en-US" b="1" dirty="0" smtClean="0"/>
              <a:t>Economic Leadership:</a:t>
            </a:r>
          </a:p>
          <a:p>
            <a:r>
              <a:rPr lang="en-US" dirty="0" smtClean="0"/>
              <a:t>Ability of women to rise to positions of leadership is above average</a:t>
            </a:r>
          </a:p>
          <a:p>
            <a:endParaRPr lang="en-US" dirty="0"/>
          </a:p>
          <a:p>
            <a:r>
              <a:rPr lang="en-US" b="1" dirty="0" smtClean="0"/>
              <a:t>Access to Assets:</a:t>
            </a:r>
          </a:p>
          <a:p>
            <a:r>
              <a:rPr lang="en-US" dirty="0" smtClean="0"/>
              <a:t>16 females to 33 males who owns an account in financial institution</a:t>
            </a:r>
          </a:p>
          <a:p>
            <a:endParaRPr lang="en-US" dirty="0"/>
          </a:p>
          <a:p>
            <a:r>
              <a:rPr lang="en-US" sz="1200" b="1" i="1" dirty="0"/>
              <a:t>*Data on a scale from 0 to 1 (0 = worst score, 1 = best score)</a:t>
            </a:r>
          </a:p>
          <a:p>
            <a:endParaRPr lang="en-US" dirty="0"/>
          </a:p>
        </p:txBody>
      </p:sp>
      <p:cxnSp>
        <p:nvCxnSpPr>
          <p:cNvPr id="10" name="Straight Arrow Connector 9"/>
          <p:cNvCxnSpPr/>
          <p:nvPr/>
        </p:nvCxnSpPr>
        <p:spPr>
          <a:xfrm flipH="1">
            <a:off x="1866900" y="2590800"/>
            <a:ext cx="19050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a:off x="1943100" y="1371600"/>
            <a:ext cx="17526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a:off x="3551068" y="3657600"/>
            <a:ext cx="8382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3524065" y="4953000"/>
            <a:ext cx="3048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220832" y="6360467"/>
            <a:ext cx="3551068" cy="215444"/>
          </a:xfrm>
          <a:prstGeom prst="rect">
            <a:avLst/>
          </a:prstGeom>
          <a:noFill/>
        </p:spPr>
        <p:txBody>
          <a:bodyPr wrap="square" rtlCol="0">
            <a:spAutoFit/>
          </a:bodyPr>
          <a:lstStyle/>
          <a:p>
            <a:r>
              <a:rPr lang="en-US" sz="800" b="1" i="1" dirty="0" smtClean="0">
                <a:latin typeface="Arial" pitchFamily="34" charset="0"/>
                <a:cs typeface="Arial" pitchFamily="34" charset="0"/>
              </a:rPr>
              <a:t>Sources:  WEF The Global Gender Gap Report 2016</a:t>
            </a:r>
            <a:endParaRPr lang="en-US" sz="800" b="1" i="1" dirty="0">
              <a:latin typeface="Arial" pitchFamily="34" charset="0"/>
              <a:cs typeface="Arial" pitchFamily="34" charset="0"/>
            </a:endParaRPr>
          </a:p>
        </p:txBody>
      </p:sp>
      <p:sp>
        <p:nvSpPr>
          <p:cNvPr id="14" name="Title 1"/>
          <p:cNvSpPr txBox="1">
            <a:spLocks/>
          </p:cNvSpPr>
          <p:nvPr/>
        </p:nvSpPr>
        <p:spPr>
          <a:xfrm>
            <a:off x="1219200" y="46038"/>
            <a:ext cx="5581432"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Economic Participation &amp; Opportunity</a:t>
            </a:r>
          </a:p>
        </p:txBody>
      </p:sp>
    </p:spTree>
    <p:extLst>
      <p:ext uri="{BB962C8B-B14F-4D97-AF65-F5344CB8AC3E}">
        <p14:creationId xmlns:p14="http://schemas.microsoft.com/office/powerpoint/2010/main" val="4226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pic>
        <p:nvPicPr>
          <p:cNvPr id="2" name="Picture 1"/>
          <p:cNvPicPr>
            <a:picLocks noChangeAspect="1"/>
          </p:cNvPicPr>
          <p:nvPr/>
        </p:nvPicPr>
        <p:blipFill>
          <a:blip r:embed="rId2"/>
          <a:stretch>
            <a:fillRect/>
          </a:stretch>
        </p:blipFill>
        <p:spPr>
          <a:xfrm>
            <a:off x="495300" y="1481491"/>
            <a:ext cx="8153400" cy="3409950"/>
          </a:xfrm>
          <a:prstGeom prst="rect">
            <a:avLst/>
          </a:prstGeom>
        </p:spPr>
      </p:pic>
      <p:sp>
        <p:nvSpPr>
          <p:cNvPr id="5" name="TextBox 4"/>
          <p:cNvSpPr txBox="1"/>
          <p:nvPr/>
        </p:nvSpPr>
        <p:spPr>
          <a:xfrm>
            <a:off x="381000" y="1000135"/>
            <a:ext cx="8686800" cy="584775"/>
          </a:xfrm>
          <a:prstGeom prst="rect">
            <a:avLst/>
          </a:prstGeom>
          <a:noFill/>
        </p:spPr>
        <p:txBody>
          <a:bodyPr wrap="square" rtlCol="0">
            <a:spAutoFit/>
          </a:bodyPr>
          <a:lstStyle/>
          <a:p>
            <a:r>
              <a:rPr lang="en-US" dirty="0" smtClean="0"/>
              <a:t>Entrepreneurship Prevalence Rate by Gender in Selected Countries </a:t>
            </a:r>
            <a:r>
              <a:rPr lang="en-US" sz="1400" i="1" dirty="0" smtClean="0"/>
              <a:t>Gender Gap Decreases From Left to Right</a:t>
            </a:r>
            <a:endParaRPr lang="en-US" sz="1400" i="1" dirty="0"/>
          </a:p>
        </p:txBody>
      </p:sp>
      <p:sp>
        <p:nvSpPr>
          <p:cNvPr id="9" name="TextBox 8"/>
          <p:cNvSpPr txBox="1"/>
          <p:nvPr/>
        </p:nvSpPr>
        <p:spPr>
          <a:xfrm>
            <a:off x="345489" y="5897790"/>
            <a:ext cx="8686800" cy="215444"/>
          </a:xfrm>
          <a:prstGeom prst="rect">
            <a:avLst/>
          </a:prstGeom>
          <a:noFill/>
        </p:spPr>
        <p:txBody>
          <a:bodyPr wrap="square" rtlCol="0">
            <a:spAutoFit/>
          </a:bodyPr>
          <a:lstStyle/>
          <a:p>
            <a:r>
              <a:rPr lang="en-US" sz="800" b="1" i="1" dirty="0" smtClean="0"/>
              <a:t>Source: World Bank Group Trade &amp; Competitiveness – Supporting Growth Oriented Women Entrepreneurs: A Review of the Evidence &amp; Key Challenges - Sep </a:t>
            </a:r>
            <a:r>
              <a:rPr lang="en-US" sz="800" b="1" i="1" dirty="0"/>
              <a:t>2015 </a:t>
            </a:r>
          </a:p>
        </p:txBody>
      </p:sp>
      <p:sp>
        <p:nvSpPr>
          <p:cNvPr id="10" name="24-Point Star 9"/>
          <p:cNvSpPr/>
          <p:nvPr/>
        </p:nvSpPr>
        <p:spPr>
          <a:xfrm>
            <a:off x="852055" y="3675128"/>
            <a:ext cx="277090" cy="609600"/>
          </a:xfrm>
          <a:prstGeom prst="star24">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4" name="Straight Arrow Connector 13"/>
          <p:cNvCxnSpPr/>
          <p:nvPr/>
        </p:nvCxnSpPr>
        <p:spPr>
          <a:xfrm flipH="1">
            <a:off x="1129145" y="1963516"/>
            <a:ext cx="3117341" cy="192268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505200" y="1481491"/>
            <a:ext cx="2133600" cy="482025"/>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smtClean="0"/>
              <a:t>Highest Gender Gap is in Jordan</a:t>
            </a:r>
            <a:endParaRPr lang="en-US" sz="1100" b="1" dirty="0"/>
          </a:p>
        </p:txBody>
      </p:sp>
      <p:sp>
        <p:nvSpPr>
          <p:cNvPr id="22" name="TextBox 21"/>
          <p:cNvSpPr txBox="1"/>
          <p:nvPr/>
        </p:nvSpPr>
        <p:spPr>
          <a:xfrm>
            <a:off x="381000" y="5190485"/>
            <a:ext cx="8686800" cy="646331"/>
          </a:xfrm>
          <a:prstGeom prst="rect">
            <a:avLst/>
          </a:prstGeom>
          <a:noFill/>
        </p:spPr>
        <p:txBody>
          <a:bodyPr wrap="square" rtlCol="0">
            <a:spAutoFit/>
          </a:bodyPr>
          <a:lstStyle/>
          <a:p>
            <a:r>
              <a:rPr lang="en-US" dirty="0" smtClean="0"/>
              <a:t>It measures female led firms growth in terms of employment and productivity gains vis-a-vis </a:t>
            </a:r>
            <a:r>
              <a:rPr lang="en-US" dirty="0"/>
              <a:t>men led firms  </a:t>
            </a:r>
            <a:endParaRPr lang="en-US" sz="1400" i="1" dirty="0"/>
          </a:p>
        </p:txBody>
      </p:sp>
      <p:sp>
        <p:nvSpPr>
          <p:cNvPr id="13"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Entrepreneurship and the Gender Gap in performance</a:t>
            </a:r>
          </a:p>
        </p:txBody>
      </p:sp>
    </p:spTree>
    <p:extLst>
      <p:ext uri="{BB962C8B-B14F-4D97-AF65-F5344CB8AC3E}">
        <p14:creationId xmlns:p14="http://schemas.microsoft.com/office/powerpoint/2010/main" val="1955084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graphicFrame>
        <p:nvGraphicFramePr>
          <p:cNvPr id="2" name="Diagram 1"/>
          <p:cNvGraphicFramePr/>
          <p:nvPr>
            <p:extLst>
              <p:ext uri="{D42A27DB-BD31-4B8C-83A1-F6EECF244321}">
                <p14:modId xmlns:p14="http://schemas.microsoft.com/office/powerpoint/2010/main" val="857347147"/>
              </p:ext>
            </p:extLst>
          </p:nvPr>
        </p:nvGraphicFramePr>
        <p:xfrm>
          <a:off x="509155" y="1155677"/>
          <a:ext cx="5334000" cy="4840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954110" y="1190615"/>
            <a:ext cx="2667000" cy="4770537"/>
          </a:xfrm>
          <a:prstGeom prst="rect">
            <a:avLst/>
          </a:prstGeom>
          <a:noFill/>
        </p:spPr>
        <p:txBody>
          <a:bodyPr wrap="square" rtlCol="0">
            <a:spAutoFit/>
          </a:bodyPr>
          <a:lstStyle/>
          <a:p>
            <a:r>
              <a:rPr lang="en-US" sz="1600" dirty="0" smtClean="0"/>
              <a:t>Your </a:t>
            </a:r>
            <a:r>
              <a:rPr lang="en-US" sz="1600" b="1" dirty="0"/>
              <a:t>sex</a:t>
            </a:r>
            <a:r>
              <a:rPr lang="en-US" sz="1600" dirty="0"/>
              <a:t> as male or female is a biological fact that is </a:t>
            </a:r>
            <a:r>
              <a:rPr lang="en-US" sz="1600" b="1" dirty="0"/>
              <a:t>the same in any culture</a:t>
            </a:r>
            <a:r>
              <a:rPr lang="en-US" sz="1600" dirty="0"/>
              <a:t>, what that sex means in terms of your </a:t>
            </a:r>
            <a:r>
              <a:rPr lang="en-US" sz="1600" b="1" dirty="0"/>
              <a:t>gender role </a:t>
            </a:r>
            <a:r>
              <a:rPr lang="en-US" sz="1600" dirty="0"/>
              <a:t>as a 'man' or a 'woman' in society can be quite </a:t>
            </a:r>
            <a:r>
              <a:rPr lang="en-US" sz="1600" b="1" dirty="0"/>
              <a:t>different cross culturally</a:t>
            </a:r>
            <a:r>
              <a:rPr lang="en-US" sz="1600" dirty="0"/>
              <a:t>. </a:t>
            </a:r>
            <a:endParaRPr lang="en-US" sz="1600" dirty="0" smtClean="0"/>
          </a:p>
          <a:p>
            <a:endParaRPr lang="en-US" sz="1600" dirty="0"/>
          </a:p>
          <a:p>
            <a:r>
              <a:rPr lang="en-US" sz="1600" dirty="0" smtClean="0"/>
              <a:t>These </a:t>
            </a:r>
            <a:r>
              <a:rPr lang="en-US" sz="1600" dirty="0"/>
              <a:t>'gender roles' have an impact on the health of the individual</a:t>
            </a:r>
            <a:r>
              <a:rPr lang="en-US" sz="1600" dirty="0" smtClean="0"/>
              <a:t>.</a:t>
            </a:r>
          </a:p>
          <a:p>
            <a:endParaRPr lang="en-US" sz="1600" dirty="0"/>
          </a:p>
          <a:p>
            <a:r>
              <a:rPr lang="en-US" sz="1600" dirty="0"/>
              <a:t>In sociological terms </a:t>
            </a:r>
            <a:r>
              <a:rPr lang="en-US" sz="1600" b="1" dirty="0"/>
              <a:t>'gender role</a:t>
            </a:r>
            <a:r>
              <a:rPr lang="en-US" sz="1600" dirty="0"/>
              <a:t>' refers to the </a:t>
            </a:r>
            <a:r>
              <a:rPr lang="en-US" sz="1600" b="1" dirty="0"/>
              <a:t>characteristics</a:t>
            </a:r>
            <a:r>
              <a:rPr lang="en-US" sz="1600" dirty="0"/>
              <a:t> and </a:t>
            </a:r>
            <a:r>
              <a:rPr lang="en-US" sz="1600" b="1" dirty="0" smtClean="0"/>
              <a:t>behaviors</a:t>
            </a:r>
            <a:r>
              <a:rPr lang="en-US" sz="1600" dirty="0" smtClean="0"/>
              <a:t> </a:t>
            </a:r>
            <a:r>
              <a:rPr lang="en-US" sz="1600" dirty="0"/>
              <a:t>that different cultures attribute to the sexes. </a:t>
            </a:r>
            <a:endParaRPr lang="en-US" sz="1600" dirty="0" smtClean="0"/>
          </a:p>
          <a:p>
            <a:endParaRPr lang="en-US" sz="1600" dirty="0"/>
          </a:p>
        </p:txBody>
      </p:sp>
      <p:sp>
        <p:nvSpPr>
          <p:cNvPr id="9"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Vs Sex</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66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pPr rtl="1"/>
            <a:r>
              <a:rPr lang="en-US" sz="5500" dirty="0">
                <a:solidFill>
                  <a:srgbClr val="FFFFFF"/>
                </a:solidFill>
                <a:latin typeface="+mn-lt"/>
              </a:rPr>
              <a:t>Gender Diversity in </a:t>
            </a:r>
            <a:r>
              <a:rPr lang="en-US" sz="5500" dirty="0" smtClean="0">
                <a:solidFill>
                  <a:srgbClr val="FFFFFF"/>
                </a:solidFill>
                <a:latin typeface="+mn-lt"/>
              </a:rPr>
              <a:t>Jordan - Exercise </a:t>
            </a:r>
            <a:endParaRPr lang="en-US" sz="5500" dirty="0">
              <a:solidFill>
                <a:srgbClr val="FFFFFF"/>
              </a:solidFill>
              <a:latin typeface="+mn-lt"/>
            </a:endParaRPr>
          </a:p>
        </p:txBody>
      </p:sp>
    </p:spTree>
    <p:extLst>
      <p:ext uri="{BB962C8B-B14F-4D97-AF65-F5344CB8AC3E}">
        <p14:creationId xmlns:p14="http://schemas.microsoft.com/office/powerpoint/2010/main" val="12078405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55152"/>
            <a:ext cx="8305800" cy="4801314"/>
          </a:xfrm>
          <a:prstGeom prst="rect">
            <a:avLst/>
          </a:prstGeom>
          <a:noFill/>
        </p:spPr>
        <p:txBody>
          <a:bodyPr wrap="square" rtlCol="0">
            <a:spAutoFit/>
          </a:bodyPr>
          <a:lstStyle/>
          <a:p>
            <a:r>
              <a:rPr lang="en-US" dirty="0" smtClean="0"/>
              <a:t>A research paper on the impact of Gender Diversity on the Economic Performance of Companies in Jordan was published in Sep 2015 by the IFC. Some quotations were taken from country leaders from both sexes regarding gender diversity in companies. Based on that, kindly follow the following instructions: </a:t>
            </a:r>
          </a:p>
          <a:p>
            <a:endParaRPr lang="en-US" dirty="0"/>
          </a:p>
          <a:p>
            <a:pPr marL="285750" indent="-285750">
              <a:buFont typeface="Wingdings" panose="05000000000000000000" pitchFamily="2" charset="2"/>
              <a:buChar char="q"/>
            </a:pPr>
            <a:r>
              <a:rPr lang="en-US" dirty="0" smtClean="0"/>
              <a:t>Trainees should be divided into 5 groups</a:t>
            </a:r>
          </a:p>
          <a:p>
            <a:pPr marL="285750" indent="-285750">
              <a:buFont typeface="Wingdings" panose="05000000000000000000" pitchFamily="2" charset="2"/>
              <a:buChar char="q"/>
            </a:pPr>
            <a:endParaRPr lang="en-US" dirty="0" smtClean="0"/>
          </a:p>
          <a:p>
            <a:pPr marL="285750" indent="-285750">
              <a:buFont typeface="Wingdings" panose="05000000000000000000" pitchFamily="2" charset="2"/>
              <a:buChar char="q"/>
            </a:pPr>
            <a:r>
              <a:rPr lang="en-US" dirty="0" smtClean="0"/>
              <a:t>Each group will be given one of the quotes presented in the following slide</a:t>
            </a:r>
          </a:p>
          <a:p>
            <a:pPr marL="285750" indent="-285750">
              <a:buFont typeface="Wingdings" panose="05000000000000000000" pitchFamily="2" charset="2"/>
              <a:buChar char="q"/>
            </a:pPr>
            <a:endParaRPr lang="en-US" dirty="0" smtClean="0"/>
          </a:p>
          <a:p>
            <a:pPr marL="285750" indent="-285750">
              <a:buFont typeface="Wingdings" panose="05000000000000000000" pitchFamily="2" charset="2"/>
              <a:buChar char="q"/>
            </a:pPr>
            <a:r>
              <a:rPr lang="en-US" dirty="0" smtClean="0"/>
              <a:t>Each group will briefly comment on the quotations by referring to:</a:t>
            </a:r>
          </a:p>
          <a:p>
            <a:pPr marL="742950" lvl="1" indent="-285750">
              <a:buFont typeface="Wingdings" panose="05000000000000000000" pitchFamily="2" charset="2"/>
              <a:buChar char="ü"/>
            </a:pPr>
            <a:r>
              <a:rPr lang="en-US" dirty="0"/>
              <a:t>Do you agree or disagree with the speaker’s opinion?</a:t>
            </a:r>
          </a:p>
          <a:p>
            <a:pPr marL="742950" lvl="1" indent="-285750">
              <a:buFont typeface="Wingdings" panose="05000000000000000000" pitchFamily="2" charset="2"/>
              <a:buChar char="ü"/>
            </a:pPr>
            <a:r>
              <a:rPr lang="en-US" dirty="0" smtClean="0"/>
              <a:t>In your opinion, what are opportunities and threats facing women leaders in Jordan?</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q"/>
            </a:pPr>
            <a:r>
              <a:rPr lang="en-US" dirty="0" smtClean="0"/>
              <a:t>Each group should represent and share their comments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smtClean="0"/>
              <a:t>Group discussions</a:t>
            </a:r>
          </a:p>
        </p:txBody>
      </p:sp>
      <p:sp>
        <p:nvSpPr>
          <p:cNvPr id="8"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Diversity in Jordan</a:t>
            </a:r>
          </a:p>
        </p:txBody>
      </p:sp>
    </p:spTree>
    <p:extLst>
      <p:ext uri="{BB962C8B-B14F-4D97-AF65-F5344CB8AC3E}">
        <p14:creationId xmlns:p14="http://schemas.microsoft.com/office/powerpoint/2010/main" val="32055251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952500" y="807163"/>
            <a:ext cx="76200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a:p>
            <a:pPr algn="l">
              <a:defRPr/>
            </a:pPr>
            <a:endParaRPr lang="en-US" sz="2000" b="1" dirty="0">
              <a:solidFill>
                <a:prstClr val="black"/>
              </a:solidFill>
            </a:endParaRPr>
          </a:p>
          <a:p>
            <a:pPr algn="l">
              <a:defRPr/>
            </a:pPr>
            <a:endParaRPr lang="en-US" sz="2000" b="1" dirty="0" smtClean="0">
              <a:solidFill>
                <a:prstClr val="black"/>
              </a:solidFill>
            </a:endParaRPr>
          </a:p>
          <a:p>
            <a:pPr algn="l">
              <a:defRPr/>
            </a:pPr>
            <a:endParaRPr lang="en-US" sz="2000" b="1" dirty="0" smtClean="0">
              <a:solidFill>
                <a:srgbClr val="FF0000"/>
              </a:solidFill>
            </a:endParaRPr>
          </a:p>
        </p:txBody>
      </p:sp>
      <p:sp>
        <p:nvSpPr>
          <p:cNvPr id="16" name="Rounded Rectangular Callout 15"/>
          <p:cNvSpPr/>
          <p:nvPr/>
        </p:nvSpPr>
        <p:spPr>
          <a:xfrm rot="982206">
            <a:off x="6267915" y="3853241"/>
            <a:ext cx="2580282" cy="1591076"/>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tx1"/>
                </a:solidFill>
              </a:rPr>
              <a:t>“ there are opportunities, but I believe women need to be seen as more active in their fields to become future leaders and board members”</a:t>
            </a:r>
          </a:p>
          <a:p>
            <a:pPr algn="ctr"/>
            <a:r>
              <a:rPr lang="en-US" sz="1000" b="1" i="1" dirty="0">
                <a:solidFill>
                  <a:schemeClr val="tx1"/>
                </a:solidFill>
              </a:rPr>
              <a:t>Source: Ghassan </a:t>
            </a:r>
            <a:r>
              <a:rPr lang="en-US" sz="1000" b="1" i="1" dirty="0" smtClean="0">
                <a:solidFill>
                  <a:schemeClr val="tx1"/>
                </a:solidFill>
              </a:rPr>
              <a:t>Nuqul – Vice Chair of Nuqul Group</a:t>
            </a:r>
            <a:endParaRPr lang="en-US" sz="1000" b="1" i="1" dirty="0">
              <a:solidFill>
                <a:schemeClr val="tx1"/>
              </a:solidFill>
            </a:endParaRPr>
          </a:p>
        </p:txBody>
      </p:sp>
      <p:sp>
        <p:nvSpPr>
          <p:cNvPr id="17" name="TextBox 16"/>
          <p:cNvSpPr txBox="1"/>
          <p:nvPr/>
        </p:nvSpPr>
        <p:spPr>
          <a:xfrm>
            <a:off x="0" y="5963333"/>
            <a:ext cx="3551068" cy="215444"/>
          </a:xfrm>
          <a:prstGeom prst="rect">
            <a:avLst/>
          </a:prstGeom>
          <a:noFill/>
        </p:spPr>
        <p:txBody>
          <a:bodyPr wrap="square" rtlCol="0">
            <a:spAutoFit/>
          </a:bodyPr>
          <a:lstStyle/>
          <a:p>
            <a:r>
              <a:rPr lang="en-US" sz="800" b="1" i="1" dirty="0" smtClean="0">
                <a:latin typeface="Arial" pitchFamily="34" charset="0"/>
                <a:cs typeface="Arial" pitchFamily="34" charset="0"/>
              </a:rPr>
              <a:t>Sources:  IFC Jordan Gender Report Sep 2015</a:t>
            </a:r>
            <a:endParaRPr lang="en-US" sz="800" b="1" i="1" dirty="0">
              <a:latin typeface="Arial" pitchFamily="34" charset="0"/>
              <a:cs typeface="Arial" pitchFamily="34" charset="0"/>
            </a:endParaRPr>
          </a:p>
        </p:txBody>
      </p:sp>
      <p:sp>
        <p:nvSpPr>
          <p:cNvPr id="18" name="Oval Callout 17"/>
          <p:cNvSpPr/>
          <p:nvPr/>
        </p:nvSpPr>
        <p:spPr>
          <a:xfrm rot="801905">
            <a:off x="5458100" y="856796"/>
            <a:ext cx="3618613" cy="2521963"/>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solidFill>
                  <a:schemeClr val="tx1"/>
                </a:solidFill>
              </a:rPr>
              <a:t>“Diversity </a:t>
            </a:r>
            <a:r>
              <a:rPr lang="en-US" sz="1400" dirty="0">
                <a:solidFill>
                  <a:schemeClr val="tx1"/>
                </a:solidFill>
              </a:rPr>
              <a:t>Leads to good corporate governance because it brings more ideas, as men might be concerned with maintaining strong internal control, while women might be concerned with succession and developing senior staff, which will lead to better corporate </a:t>
            </a:r>
            <a:r>
              <a:rPr lang="en-US" sz="1400" dirty="0" smtClean="0">
                <a:solidFill>
                  <a:schemeClr val="tx1"/>
                </a:solidFill>
              </a:rPr>
              <a:t>governance”</a:t>
            </a:r>
            <a:endParaRPr lang="en-US" sz="1400" dirty="0">
              <a:solidFill>
                <a:schemeClr val="tx1"/>
              </a:solidFill>
            </a:endParaRPr>
          </a:p>
          <a:p>
            <a:pPr algn="ctr"/>
            <a:r>
              <a:rPr lang="en-US" sz="1000" b="1" i="1" dirty="0">
                <a:solidFill>
                  <a:schemeClr val="tx1"/>
                </a:solidFill>
              </a:rPr>
              <a:t>Source: Suhail al </a:t>
            </a:r>
            <a:r>
              <a:rPr lang="en-US" sz="1000" b="1" i="1" dirty="0" smtClean="0">
                <a:solidFill>
                  <a:schemeClr val="tx1"/>
                </a:solidFill>
              </a:rPr>
              <a:t>Ali – Former minster of industry</a:t>
            </a:r>
            <a:endParaRPr lang="en-US" sz="1000" b="1" i="1" dirty="0">
              <a:solidFill>
                <a:schemeClr val="tx1"/>
              </a:solidFill>
            </a:endParaRPr>
          </a:p>
        </p:txBody>
      </p:sp>
      <p:sp>
        <p:nvSpPr>
          <p:cNvPr id="19" name="Oval Callout 18"/>
          <p:cNvSpPr/>
          <p:nvPr/>
        </p:nvSpPr>
        <p:spPr>
          <a:xfrm rot="20360969">
            <a:off x="106259" y="2942146"/>
            <a:ext cx="3367182" cy="2509145"/>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100" dirty="0">
              <a:solidFill>
                <a:schemeClr val="tx1"/>
              </a:solidFill>
            </a:endParaRPr>
          </a:p>
          <a:p>
            <a:pPr algn="ctr"/>
            <a:r>
              <a:rPr lang="en-US" sz="1400" dirty="0" smtClean="0">
                <a:solidFill>
                  <a:schemeClr val="tx1"/>
                </a:solidFill>
              </a:rPr>
              <a:t>“It </a:t>
            </a:r>
            <a:r>
              <a:rPr lang="en-US" sz="1400" dirty="0">
                <a:solidFill>
                  <a:schemeClr val="tx1"/>
                </a:solidFill>
              </a:rPr>
              <a:t>was good to see women reaching such positions with their qualifications and professionalism. The dynamics certainly change, as male domination seemed to decrease, which enhances the implementation of </a:t>
            </a:r>
            <a:r>
              <a:rPr lang="en-US" sz="1400" dirty="0" smtClean="0">
                <a:solidFill>
                  <a:schemeClr val="tx1"/>
                </a:solidFill>
              </a:rPr>
              <a:t>decisions” </a:t>
            </a:r>
            <a:endParaRPr lang="en-US" sz="1400" dirty="0">
              <a:solidFill>
                <a:schemeClr val="tx1"/>
              </a:solidFill>
            </a:endParaRPr>
          </a:p>
          <a:p>
            <a:pPr algn="ctr"/>
            <a:r>
              <a:rPr lang="en-US" sz="1000" b="1" i="1" dirty="0">
                <a:solidFill>
                  <a:schemeClr val="tx1"/>
                </a:solidFill>
              </a:rPr>
              <a:t>Source: Suhail </a:t>
            </a:r>
            <a:r>
              <a:rPr lang="en-US" sz="1000" b="1" i="1" dirty="0" err="1" smtClean="0">
                <a:solidFill>
                  <a:schemeClr val="tx1"/>
                </a:solidFill>
              </a:rPr>
              <a:t>Jouaneh</a:t>
            </a:r>
            <a:r>
              <a:rPr lang="en-US" sz="1000" b="1" i="1" dirty="0" smtClean="0">
                <a:solidFill>
                  <a:schemeClr val="tx1"/>
                </a:solidFill>
              </a:rPr>
              <a:t> – member of advisory educational board of Baptist Schools Jordan</a:t>
            </a:r>
            <a:endParaRPr lang="en-US" sz="1000" b="1" i="1" dirty="0">
              <a:solidFill>
                <a:schemeClr val="tx1"/>
              </a:solidFill>
            </a:endParaRPr>
          </a:p>
        </p:txBody>
      </p:sp>
      <p:sp>
        <p:nvSpPr>
          <p:cNvPr id="20" name="Rectangular Callout 19"/>
          <p:cNvSpPr/>
          <p:nvPr/>
        </p:nvSpPr>
        <p:spPr>
          <a:xfrm>
            <a:off x="319292" y="852928"/>
            <a:ext cx="4999162" cy="1650954"/>
          </a:xfrm>
          <a:prstGeom prst="wedge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“I </a:t>
            </a:r>
            <a:r>
              <a:rPr lang="en-US" sz="1400" dirty="0">
                <a:solidFill>
                  <a:schemeClr val="tx1"/>
                </a:solidFill>
              </a:rPr>
              <a:t>have generally had good experience with women board members. Most women are better listeners than men and take more time in making and weighing decisions. Some women feel that they need to be more macho and they tend to be abrasive, erratic and often wrong. Also, I have witnessed poor cooperation between women on board, which was destructive and </a:t>
            </a:r>
            <a:r>
              <a:rPr lang="en-US" sz="1400" dirty="0" smtClean="0">
                <a:solidFill>
                  <a:schemeClr val="tx1"/>
                </a:solidFill>
              </a:rPr>
              <a:t>alarming”</a:t>
            </a:r>
          </a:p>
          <a:p>
            <a:pPr algn="ctr"/>
            <a:r>
              <a:rPr lang="en-US" sz="1000" b="1" i="1" dirty="0" smtClean="0">
                <a:solidFill>
                  <a:schemeClr val="tx1"/>
                </a:solidFill>
              </a:rPr>
              <a:t>Source: Laith Al </a:t>
            </a:r>
            <a:r>
              <a:rPr lang="en-US" sz="1000" b="1" i="1" dirty="0" err="1" smtClean="0">
                <a:solidFill>
                  <a:schemeClr val="tx1"/>
                </a:solidFill>
              </a:rPr>
              <a:t>Qasem</a:t>
            </a:r>
            <a:r>
              <a:rPr lang="en-US" sz="1000" b="1" i="1" dirty="0" smtClean="0">
                <a:solidFill>
                  <a:schemeClr val="tx1"/>
                </a:solidFill>
              </a:rPr>
              <a:t> – Owner and chair of Arabian Business Consultation</a:t>
            </a:r>
            <a:endParaRPr lang="en-US" sz="1000" b="1" i="1" dirty="0">
              <a:solidFill>
                <a:schemeClr val="tx1"/>
              </a:solidFill>
            </a:endParaRPr>
          </a:p>
        </p:txBody>
      </p:sp>
      <p:sp>
        <p:nvSpPr>
          <p:cNvPr id="23" name="Rectangular Callout 22"/>
          <p:cNvSpPr/>
          <p:nvPr/>
        </p:nvSpPr>
        <p:spPr>
          <a:xfrm>
            <a:off x="3583619" y="3055968"/>
            <a:ext cx="2349439" cy="2719713"/>
          </a:xfrm>
          <a:prstGeom prst="wedge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“Women </a:t>
            </a:r>
            <a:r>
              <a:rPr lang="en-US" sz="1400" dirty="0">
                <a:solidFill>
                  <a:schemeClr val="tx1"/>
                </a:solidFill>
              </a:rPr>
              <a:t>need to work on strengthening their weaknesses and reinforcing their strengths. They also need to increase their capabilities, and build networks. They need to step up and take action, be creative, and stop accepting their inferior status</a:t>
            </a:r>
            <a:r>
              <a:rPr lang="en-US" sz="1400" dirty="0" smtClean="0">
                <a:solidFill>
                  <a:schemeClr val="tx1"/>
                </a:solidFill>
              </a:rPr>
              <a:t>.”</a:t>
            </a:r>
          </a:p>
          <a:p>
            <a:pPr algn="ctr"/>
            <a:r>
              <a:rPr lang="en-US" sz="1000" b="1" i="1" dirty="0">
                <a:solidFill>
                  <a:schemeClr val="tx1"/>
                </a:solidFill>
              </a:rPr>
              <a:t>Source: Lina </a:t>
            </a:r>
            <a:r>
              <a:rPr lang="en-US" sz="1000" b="1" i="1" dirty="0" err="1">
                <a:solidFill>
                  <a:schemeClr val="tx1"/>
                </a:solidFill>
              </a:rPr>
              <a:t>Hundaileh</a:t>
            </a:r>
            <a:r>
              <a:rPr lang="en-US" sz="1000" b="1" i="1" dirty="0">
                <a:solidFill>
                  <a:schemeClr val="tx1"/>
                </a:solidFill>
              </a:rPr>
              <a:t> – president of YEA &amp; Owner and founder </a:t>
            </a:r>
            <a:r>
              <a:rPr lang="en-US" sz="1000" b="1" i="1" dirty="0" smtClean="0">
                <a:solidFill>
                  <a:schemeClr val="tx1"/>
                </a:solidFill>
              </a:rPr>
              <a:t>of chocolate factory </a:t>
            </a:r>
            <a:endParaRPr lang="en-US" sz="1000" b="1" i="1" dirty="0">
              <a:solidFill>
                <a:schemeClr val="tx1"/>
              </a:solidFill>
            </a:endParaRPr>
          </a:p>
        </p:txBody>
      </p:sp>
      <p:sp>
        <p:nvSpPr>
          <p:cNvPr id="12"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Gender Diversity in Jordan</a:t>
            </a:r>
          </a:p>
        </p:txBody>
      </p:sp>
    </p:spTree>
    <p:extLst>
      <p:ext uri="{BB962C8B-B14F-4D97-AF65-F5344CB8AC3E}">
        <p14:creationId xmlns:p14="http://schemas.microsoft.com/office/powerpoint/2010/main" val="5484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r>
              <a:rPr lang="en-US" sz="5500" dirty="0">
                <a:solidFill>
                  <a:srgbClr val="FFFFFF"/>
                </a:solidFill>
                <a:latin typeface="+mn-lt"/>
              </a:rPr>
              <a:t>Challenges Facing Women </a:t>
            </a:r>
            <a:r>
              <a:rPr lang="en-US" sz="5500" dirty="0" smtClean="0">
                <a:solidFill>
                  <a:srgbClr val="FFFFFF"/>
                </a:solidFill>
                <a:latin typeface="+mn-lt"/>
                <a:sym typeface="Wingdings" panose="05000000000000000000" pitchFamily="2" charset="2"/>
              </a:rPr>
              <a:t></a:t>
            </a:r>
            <a:r>
              <a:rPr lang="en-US" sz="5500" dirty="0" smtClean="0">
                <a:solidFill>
                  <a:srgbClr val="FFFFFF"/>
                </a:solidFill>
                <a:latin typeface="+mn-lt"/>
              </a:rPr>
              <a:t>Unpaid </a:t>
            </a:r>
            <a:r>
              <a:rPr lang="en-US" sz="5500" dirty="0">
                <a:solidFill>
                  <a:srgbClr val="FFFFFF"/>
                </a:solidFill>
                <a:latin typeface="+mn-lt"/>
              </a:rPr>
              <a:t>Care Work</a:t>
            </a:r>
            <a:br>
              <a:rPr lang="en-US" sz="5500" dirty="0">
                <a:solidFill>
                  <a:srgbClr val="FFFFFF"/>
                </a:solidFill>
                <a:latin typeface="+mn-lt"/>
              </a:rPr>
            </a:br>
            <a:endParaRPr lang="en-US" sz="5500" dirty="0">
              <a:solidFill>
                <a:srgbClr val="FFFFFF"/>
              </a:solidFill>
              <a:latin typeface="+mn-lt"/>
            </a:endParaRPr>
          </a:p>
        </p:txBody>
      </p:sp>
    </p:spTree>
    <p:extLst>
      <p:ext uri="{BB962C8B-B14F-4D97-AF65-F5344CB8AC3E}">
        <p14:creationId xmlns:p14="http://schemas.microsoft.com/office/powerpoint/2010/main" val="222466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55152"/>
            <a:ext cx="8305800" cy="4524315"/>
          </a:xfrm>
          <a:prstGeom prst="rect">
            <a:avLst/>
          </a:prstGeom>
          <a:noFill/>
        </p:spPr>
        <p:txBody>
          <a:bodyPr wrap="square" rtlCol="0">
            <a:spAutoFit/>
          </a:bodyPr>
          <a:lstStyle/>
          <a:p>
            <a:endParaRPr lang="en-US" dirty="0" smtClean="0">
              <a:solidFill>
                <a:prstClr val="black"/>
              </a:solidFill>
            </a:endParaRPr>
          </a:p>
          <a:p>
            <a:r>
              <a:rPr lang="en-US" dirty="0" smtClean="0">
                <a:solidFill>
                  <a:prstClr val="black"/>
                </a:solidFill>
              </a:rPr>
              <a:t>In groups, comment on the quotations presented in the following slide by addressing the following questions:</a:t>
            </a:r>
          </a:p>
          <a:p>
            <a:endParaRPr lang="en-US" dirty="0">
              <a:solidFill>
                <a:prstClr val="black"/>
              </a:solidFill>
            </a:endParaRPr>
          </a:p>
          <a:p>
            <a:r>
              <a:rPr lang="en-US" dirty="0" smtClean="0">
                <a:solidFill>
                  <a:prstClr val="black"/>
                </a:solidFill>
              </a:rPr>
              <a:t>What is </a:t>
            </a:r>
            <a:r>
              <a:rPr lang="en-US" b="1" u="sng" dirty="0" smtClean="0">
                <a:solidFill>
                  <a:prstClr val="black"/>
                </a:solidFill>
              </a:rPr>
              <a:t>Unpaid Care Work</a:t>
            </a:r>
            <a:r>
              <a:rPr lang="en-US" dirty="0" smtClean="0">
                <a:solidFill>
                  <a:prstClr val="black"/>
                </a:solidFill>
              </a:rPr>
              <a:t> ?</a:t>
            </a:r>
          </a:p>
          <a:p>
            <a:endParaRPr lang="en-US" dirty="0">
              <a:solidFill>
                <a:prstClr val="black"/>
              </a:solidFill>
            </a:endParaRPr>
          </a:p>
          <a:p>
            <a:r>
              <a:rPr lang="en-US" dirty="0" smtClean="0">
                <a:solidFill>
                  <a:prstClr val="black"/>
                </a:solidFill>
              </a:rPr>
              <a:t>Does </a:t>
            </a:r>
            <a:r>
              <a:rPr lang="en-US" b="1" u="sng" dirty="0">
                <a:solidFill>
                  <a:prstClr val="black"/>
                </a:solidFill>
              </a:rPr>
              <a:t>Unpaid Care Work</a:t>
            </a:r>
            <a:r>
              <a:rPr lang="en-US" dirty="0" smtClean="0">
                <a:solidFill>
                  <a:prstClr val="black"/>
                </a:solidFill>
              </a:rPr>
              <a:t> have a positive or negative impact on women’s career, weather employment or entrepreneurship?</a:t>
            </a:r>
          </a:p>
          <a:p>
            <a:endParaRPr lang="en-US" dirty="0">
              <a:solidFill>
                <a:prstClr val="black"/>
              </a:solidFill>
            </a:endParaRPr>
          </a:p>
          <a:p>
            <a:r>
              <a:rPr lang="en-US" dirty="0" smtClean="0">
                <a:solidFill>
                  <a:prstClr val="black"/>
                </a:solidFill>
              </a:rPr>
              <a:t>Is </a:t>
            </a:r>
            <a:r>
              <a:rPr lang="en-US" b="1" u="sng" dirty="0">
                <a:solidFill>
                  <a:prstClr val="black"/>
                </a:solidFill>
              </a:rPr>
              <a:t>Unpaid Care Work</a:t>
            </a:r>
            <a:r>
              <a:rPr lang="en-US" dirty="0">
                <a:solidFill>
                  <a:prstClr val="black"/>
                </a:solidFill>
              </a:rPr>
              <a:t> </a:t>
            </a:r>
            <a:r>
              <a:rPr lang="en-US" dirty="0" smtClean="0">
                <a:solidFill>
                  <a:prstClr val="black"/>
                </a:solidFill>
              </a:rPr>
              <a:t> always a challenge to women’s progress? If so, how can we turn it into a positive catalyst?</a:t>
            </a:r>
          </a:p>
          <a:p>
            <a:endParaRPr lang="en-US" dirty="0">
              <a:solidFill>
                <a:prstClr val="black"/>
              </a:solidFill>
            </a:endParaRPr>
          </a:p>
          <a:p>
            <a:r>
              <a:rPr lang="en-US" dirty="0" smtClean="0">
                <a:solidFill>
                  <a:prstClr val="black"/>
                </a:solidFill>
              </a:rPr>
              <a:t>How can we address and integrate unpaid </a:t>
            </a:r>
            <a:r>
              <a:rPr lang="en-US" dirty="0">
                <a:solidFill>
                  <a:prstClr val="black"/>
                </a:solidFill>
              </a:rPr>
              <a:t>care work within market </a:t>
            </a:r>
            <a:r>
              <a:rPr lang="en-US" dirty="0" smtClean="0">
                <a:solidFill>
                  <a:prstClr val="black"/>
                </a:solidFill>
              </a:rPr>
              <a:t>systems?</a:t>
            </a:r>
            <a:endParaRPr lang="en-US" dirty="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p:txBody>
      </p:sp>
      <p:sp>
        <p:nvSpPr>
          <p:cNvPr id="8"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smtClean="0">
                <a:solidFill>
                  <a:schemeClr val="accent1"/>
                </a:solidFill>
                <a:latin typeface="Arial" panose="020B0604020202020204" pitchFamily="34" charset="0"/>
                <a:cs typeface="Arial" panose="020B0604020202020204" pitchFamily="34" charset="0"/>
              </a:rPr>
              <a:t>Unpaid Care Work</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4033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5" name="Oval Callout 4"/>
          <p:cNvSpPr/>
          <p:nvPr/>
        </p:nvSpPr>
        <p:spPr>
          <a:xfrm rot="20535468">
            <a:off x="233168" y="940470"/>
            <a:ext cx="4445604" cy="2360125"/>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Society, power relations, and social norms identifies care as a ‘natural’ role of women, it is an activity that doesn’t requires training or skills or</a:t>
            </a:r>
          </a:p>
          <a:p>
            <a:pPr algn="ctr"/>
            <a:r>
              <a:rPr lang="en-US" dirty="0">
                <a:solidFill>
                  <a:prstClr val="black"/>
                </a:solidFill>
              </a:rPr>
              <a:t>that produces value, it cannot ‘not’ be done.</a:t>
            </a:r>
          </a:p>
        </p:txBody>
      </p:sp>
      <p:sp>
        <p:nvSpPr>
          <p:cNvPr id="10" name="Cloud Callout 9"/>
          <p:cNvSpPr/>
          <p:nvPr/>
        </p:nvSpPr>
        <p:spPr>
          <a:xfrm rot="604291">
            <a:off x="4638269" y="692644"/>
            <a:ext cx="2590800" cy="358140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prstClr val="black"/>
                </a:solidFill>
              </a:rPr>
              <a:t>Time spent on unpaid care work by women is more than twice that for men, while men spend more time on paid work</a:t>
            </a:r>
          </a:p>
        </p:txBody>
      </p:sp>
      <p:sp>
        <p:nvSpPr>
          <p:cNvPr id="11" name="Explosion 1 10"/>
          <p:cNvSpPr/>
          <p:nvPr/>
        </p:nvSpPr>
        <p:spPr>
          <a:xfrm rot="1000311">
            <a:off x="6893972" y="2496282"/>
            <a:ext cx="2133600" cy="3457790"/>
          </a:xfrm>
          <a:prstGeom prst="irregularSeal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smtClean="0">
              <a:solidFill>
                <a:prstClr val="black"/>
              </a:solidFill>
            </a:endParaRPr>
          </a:p>
          <a:p>
            <a:pPr algn="ctr"/>
            <a:r>
              <a:rPr lang="en-US" sz="1400" dirty="0" smtClean="0">
                <a:solidFill>
                  <a:prstClr val="black"/>
                </a:solidFill>
              </a:rPr>
              <a:t>Women </a:t>
            </a:r>
            <a:r>
              <a:rPr lang="en-US" sz="1400" dirty="0">
                <a:solidFill>
                  <a:prstClr val="black"/>
                </a:solidFill>
              </a:rPr>
              <a:t>are working 1.4 hours for every 1 hour worked by men</a:t>
            </a:r>
          </a:p>
        </p:txBody>
      </p:sp>
      <p:sp>
        <p:nvSpPr>
          <p:cNvPr id="12" name="Rounded Rectangular Callout 11"/>
          <p:cNvSpPr/>
          <p:nvPr/>
        </p:nvSpPr>
        <p:spPr>
          <a:xfrm>
            <a:off x="451539" y="4162711"/>
            <a:ext cx="4343400" cy="1161621"/>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prstClr val="black"/>
                </a:solidFill>
              </a:rPr>
              <a:t>Unpaid care responsibility is a barrier to women’s greater involvement in the </a:t>
            </a:r>
            <a:r>
              <a:rPr lang="en-US" dirty="0" smtClean="0">
                <a:solidFill>
                  <a:prstClr val="black"/>
                </a:solidFill>
              </a:rPr>
              <a:t>labor </a:t>
            </a:r>
            <a:r>
              <a:rPr lang="en-US" dirty="0">
                <a:solidFill>
                  <a:prstClr val="black"/>
                </a:solidFill>
              </a:rPr>
              <a:t>market, affecting productivity, economic growth and poverty reduction.</a:t>
            </a:r>
          </a:p>
        </p:txBody>
      </p:sp>
      <p:sp>
        <p:nvSpPr>
          <p:cNvPr id="15" name="Rectangle 14"/>
          <p:cNvSpPr/>
          <p:nvPr/>
        </p:nvSpPr>
        <p:spPr>
          <a:xfrm>
            <a:off x="457200" y="5835878"/>
            <a:ext cx="8990860" cy="215444"/>
          </a:xfrm>
          <a:prstGeom prst="rect">
            <a:avLst/>
          </a:prstGeom>
        </p:spPr>
        <p:txBody>
          <a:bodyPr wrap="square">
            <a:spAutoFit/>
          </a:bodyPr>
          <a:lstStyle/>
          <a:p>
            <a:r>
              <a:rPr lang="en-US" sz="800" b="1" i="1" dirty="0">
                <a:latin typeface="Arial" pitchFamily="34" charset="0"/>
                <a:cs typeface="Arial" pitchFamily="34" charset="0"/>
              </a:rPr>
              <a:t>Source: https://beamexchange.org/uploads/filer_public/c4/e0/c4e03654-107f-48cb-8e2c-9115c8c9175c/carework.pdf</a:t>
            </a:r>
          </a:p>
        </p:txBody>
      </p:sp>
      <p:sp>
        <p:nvSpPr>
          <p:cNvPr id="13"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smtClean="0">
                <a:solidFill>
                  <a:schemeClr val="accent1"/>
                </a:solidFill>
                <a:latin typeface="Arial" panose="020B0604020202020204" pitchFamily="34" charset="0"/>
                <a:cs typeface="Arial" panose="020B0604020202020204" pitchFamily="34" charset="0"/>
              </a:rPr>
              <a:t>Unpaid Care Work</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3918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533400" y="1008912"/>
            <a:ext cx="7640312" cy="4247317"/>
          </a:xfrm>
          <a:prstGeom prst="rect">
            <a:avLst/>
          </a:prstGeom>
        </p:spPr>
        <p:txBody>
          <a:bodyPr wrap="square">
            <a:spAutoFit/>
          </a:bodyPr>
          <a:lstStyle/>
          <a:p>
            <a:endParaRPr lang="en-US" b="1" u="sng" dirty="0" smtClean="0"/>
          </a:p>
          <a:p>
            <a:endParaRPr lang="en-US" b="1" u="sng" dirty="0" smtClean="0"/>
          </a:p>
          <a:p>
            <a:r>
              <a:rPr lang="en-US" b="1" u="sng" dirty="0" smtClean="0"/>
              <a:t>Unpaid</a:t>
            </a:r>
            <a:r>
              <a:rPr lang="en-US" dirty="0" smtClean="0"/>
              <a:t> </a:t>
            </a:r>
            <a:r>
              <a:rPr lang="en-US" dirty="0" smtClean="0">
                <a:sym typeface="Wingdings" panose="05000000000000000000" pitchFamily="2" charset="2"/>
              </a:rPr>
              <a:t> </a:t>
            </a:r>
            <a:r>
              <a:rPr lang="en-US" dirty="0" smtClean="0"/>
              <a:t>it </a:t>
            </a:r>
            <a:r>
              <a:rPr lang="en-US" dirty="0"/>
              <a:t>arises out of social or contractual obligations, such as marriage or less formal </a:t>
            </a:r>
            <a:r>
              <a:rPr lang="en-US" dirty="0" smtClean="0"/>
              <a:t>societal relationships</a:t>
            </a:r>
            <a:r>
              <a:rPr lang="en-US" dirty="0"/>
              <a:t>; </a:t>
            </a:r>
            <a:endParaRPr lang="en-US" dirty="0" smtClean="0"/>
          </a:p>
          <a:p>
            <a:endParaRPr lang="en-US" b="1" u="sng" dirty="0" smtClean="0"/>
          </a:p>
          <a:p>
            <a:r>
              <a:rPr lang="en-US" b="1" u="sng" dirty="0" smtClean="0"/>
              <a:t>Care</a:t>
            </a:r>
            <a:r>
              <a:rPr lang="en-US" b="1" dirty="0" smtClean="0"/>
              <a:t> </a:t>
            </a:r>
            <a:r>
              <a:rPr lang="en-US" b="1" dirty="0" smtClean="0">
                <a:sym typeface="Wingdings" panose="05000000000000000000" pitchFamily="2" charset="2"/>
              </a:rPr>
              <a:t></a:t>
            </a:r>
            <a:r>
              <a:rPr lang="en-US" dirty="0" smtClean="0"/>
              <a:t> </a:t>
            </a:r>
            <a:r>
              <a:rPr lang="en-US" dirty="0"/>
              <a:t>it is a group of activities that serves people in their </a:t>
            </a:r>
            <a:r>
              <a:rPr lang="en-US" dirty="0" smtClean="0"/>
              <a:t>well-being;</a:t>
            </a:r>
          </a:p>
          <a:p>
            <a:endParaRPr lang="en-US" b="1" u="sng" dirty="0" smtClean="0"/>
          </a:p>
          <a:p>
            <a:r>
              <a:rPr lang="en-US" b="1" u="sng" dirty="0" smtClean="0"/>
              <a:t>Work</a:t>
            </a:r>
            <a:r>
              <a:rPr lang="en-US" b="1" dirty="0" smtClean="0"/>
              <a:t> </a:t>
            </a:r>
            <a:r>
              <a:rPr lang="en-US" b="1" dirty="0" smtClean="0">
                <a:sym typeface="Wingdings" panose="05000000000000000000" pitchFamily="2" charset="2"/>
              </a:rPr>
              <a:t> </a:t>
            </a:r>
            <a:r>
              <a:rPr lang="en-US" dirty="0" smtClean="0"/>
              <a:t>it </a:t>
            </a:r>
            <a:r>
              <a:rPr lang="en-US" dirty="0"/>
              <a:t>is an activity that has costs ‒ time and energy</a:t>
            </a:r>
            <a:r>
              <a:rPr lang="en-US" dirty="0" smtClean="0"/>
              <a:t>.</a:t>
            </a:r>
          </a:p>
          <a:p>
            <a:endParaRPr lang="en-US" dirty="0"/>
          </a:p>
          <a:p>
            <a:endParaRPr lang="en-US" b="1" i="1" dirty="0" smtClean="0"/>
          </a:p>
          <a:p>
            <a:r>
              <a:rPr lang="en-US" b="1" i="1" dirty="0" smtClean="0"/>
              <a:t>Challenges:</a:t>
            </a:r>
            <a:r>
              <a:rPr lang="en-US" dirty="0" smtClean="0"/>
              <a:t> Some </a:t>
            </a:r>
            <a:r>
              <a:rPr lang="en-US" dirty="0"/>
              <a:t>market systems practitioners and </a:t>
            </a:r>
            <a:r>
              <a:rPr lang="en-US" dirty="0" smtClean="0"/>
              <a:t>actors</a:t>
            </a:r>
            <a:r>
              <a:rPr lang="en-US" dirty="0"/>
              <a:t>, </a:t>
            </a:r>
            <a:r>
              <a:rPr lang="en-US" dirty="0" smtClean="0"/>
              <a:t>see </a:t>
            </a:r>
            <a:r>
              <a:rPr lang="en-US" dirty="0"/>
              <a:t>unpaid </a:t>
            </a:r>
            <a:r>
              <a:rPr lang="en-US" dirty="0" smtClean="0"/>
              <a:t>care work as </a:t>
            </a:r>
            <a:r>
              <a:rPr lang="en-US" dirty="0"/>
              <a:t>irrelevant </a:t>
            </a:r>
            <a:r>
              <a:rPr lang="en-US" dirty="0" smtClean="0"/>
              <a:t>to </a:t>
            </a:r>
            <a:r>
              <a:rPr lang="en-US" dirty="0"/>
              <a:t>their </a:t>
            </a:r>
            <a:r>
              <a:rPr lang="en-US" dirty="0" smtClean="0"/>
              <a:t>core business</a:t>
            </a:r>
            <a:r>
              <a:rPr lang="en-US" dirty="0"/>
              <a:t>. </a:t>
            </a:r>
            <a:r>
              <a:rPr lang="en-US" dirty="0" smtClean="0"/>
              <a:t>Including unpaid </a:t>
            </a:r>
            <a:r>
              <a:rPr lang="en-US" dirty="0"/>
              <a:t>care as part of their </a:t>
            </a:r>
            <a:r>
              <a:rPr lang="en-US" dirty="0" smtClean="0"/>
              <a:t>intervention design </a:t>
            </a:r>
            <a:r>
              <a:rPr lang="en-US" dirty="0"/>
              <a:t>will move them beyond their core competencies or </a:t>
            </a:r>
            <a:r>
              <a:rPr lang="en-US" dirty="0" smtClean="0"/>
              <a:t>weaken </a:t>
            </a:r>
            <a:r>
              <a:rPr lang="en-US" dirty="0"/>
              <a:t>their focus on </a:t>
            </a:r>
            <a:r>
              <a:rPr lang="en-US" dirty="0" smtClean="0"/>
              <a:t>improving market </a:t>
            </a:r>
            <a:r>
              <a:rPr lang="en-US" dirty="0"/>
              <a:t>productivity and incomes. Or, </a:t>
            </a:r>
            <a:r>
              <a:rPr lang="en-US" dirty="0" smtClean="0"/>
              <a:t>when recognized, they may </a:t>
            </a:r>
            <a:r>
              <a:rPr lang="en-US" dirty="0"/>
              <a:t>not know how to facilitate sustainable, long-term solutions to it. </a:t>
            </a:r>
          </a:p>
        </p:txBody>
      </p:sp>
      <p:sp>
        <p:nvSpPr>
          <p:cNvPr id="14" name="Rectangle 13"/>
          <p:cNvSpPr/>
          <p:nvPr/>
        </p:nvSpPr>
        <p:spPr>
          <a:xfrm>
            <a:off x="457200" y="5835878"/>
            <a:ext cx="8990860" cy="215444"/>
          </a:xfrm>
          <a:prstGeom prst="rect">
            <a:avLst/>
          </a:prstGeom>
        </p:spPr>
        <p:txBody>
          <a:bodyPr wrap="square">
            <a:spAutoFit/>
          </a:bodyPr>
          <a:lstStyle/>
          <a:p>
            <a:r>
              <a:rPr lang="en-US" sz="800" b="1" i="1" dirty="0">
                <a:latin typeface="Arial" pitchFamily="34" charset="0"/>
                <a:cs typeface="Arial" pitchFamily="34" charset="0"/>
              </a:rPr>
              <a:t>Source: https://beamexchange.org/uploads/filer_public/c4/e0/c4e03654-107f-48cb-8e2c-9115c8c9175c/carework.pdf</a:t>
            </a:r>
          </a:p>
        </p:txBody>
      </p:sp>
      <p:sp>
        <p:nvSpPr>
          <p:cNvPr id="9"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smtClean="0">
                <a:solidFill>
                  <a:schemeClr val="accent1"/>
                </a:solidFill>
                <a:latin typeface="Arial" panose="020B0604020202020204" pitchFamily="34" charset="0"/>
                <a:cs typeface="Arial" panose="020B0604020202020204" pitchFamily="34" charset="0"/>
              </a:rPr>
              <a:t>Unpaid Care Work</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421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pic>
        <p:nvPicPr>
          <p:cNvPr id="14" name="Picture 13"/>
          <p:cNvPicPr>
            <a:picLocks noChangeAspect="1"/>
          </p:cNvPicPr>
          <p:nvPr/>
        </p:nvPicPr>
        <p:blipFill>
          <a:blip r:embed="rId2"/>
          <a:stretch>
            <a:fillRect/>
          </a:stretch>
        </p:blipFill>
        <p:spPr>
          <a:xfrm>
            <a:off x="0" y="693068"/>
            <a:ext cx="6705601" cy="5181599"/>
          </a:xfrm>
          <a:prstGeom prst="rect">
            <a:avLst/>
          </a:prstGeom>
        </p:spPr>
      </p:pic>
      <p:sp>
        <p:nvSpPr>
          <p:cNvPr id="15" name="Rectangle 14"/>
          <p:cNvSpPr/>
          <p:nvPr/>
        </p:nvSpPr>
        <p:spPr>
          <a:xfrm>
            <a:off x="6080431" y="1066800"/>
            <a:ext cx="2971800" cy="4247317"/>
          </a:xfrm>
          <a:prstGeom prst="rect">
            <a:avLst/>
          </a:prstGeom>
        </p:spPr>
        <p:txBody>
          <a:bodyPr wrap="square">
            <a:spAutoFit/>
          </a:bodyPr>
          <a:lstStyle/>
          <a:p>
            <a:pPr marL="285750" indent="-285750">
              <a:buFont typeface="Arial" panose="020B0604020202020204" pitchFamily="34" charset="0"/>
              <a:buChar char="•"/>
            </a:pPr>
            <a:r>
              <a:rPr lang="en-US" dirty="0"/>
              <a:t>A core market where goods or services are exchanged – often through a chain </a:t>
            </a:r>
            <a:r>
              <a:rPr lang="en-US" dirty="0" smtClean="0"/>
              <a:t>of transactions </a:t>
            </a:r>
            <a:r>
              <a:rPr lang="en-US" dirty="0"/>
              <a:t>(value </a:t>
            </a:r>
            <a:r>
              <a:rPr lang="en-US" dirty="0" smtClean="0"/>
              <a:t>chain)</a:t>
            </a:r>
          </a:p>
          <a:p>
            <a:pPr marL="285750" indent="-285750">
              <a:buFont typeface="Arial" panose="020B0604020202020204" pitchFamily="34" charset="0"/>
              <a:buChar char="•"/>
            </a:pPr>
            <a:r>
              <a:rPr lang="en-US" dirty="0" smtClean="0"/>
              <a:t>Supporting </a:t>
            </a:r>
            <a:r>
              <a:rPr lang="en-US" dirty="0"/>
              <a:t>services, resources and infrastructure (e.g. roads, inputs, transport, credit)</a:t>
            </a:r>
          </a:p>
          <a:p>
            <a:pPr marL="285750" indent="-285750">
              <a:buFont typeface="Arial" panose="020B0604020202020204" pitchFamily="34" charset="0"/>
              <a:buChar char="•"/>
            </a:pPr>
            <a:r>
              <a:rPr lang="en-US" dirty="0" smtClean="0"/>
              <a:t>Formal </a:t>
            </a:r>
            <a:r>
              <a:rPr lang="en-US" dirty="0"/>
              <a:t>and informal rules that influence how market exchanges take place (e.g. </a:t>
            </a:r>
            <a:r>
              <a:rPr lang="en-US" dirty="0" smtClean="0"/>
              <a:t>gender norms </a:t>
            </a:r>
            <a:r>
              <a:rPr lang="en-US" dirty="0"/>
              <a:t>affecting women’s access to certain type of jobs). </a:t>
            </a:r>
          </a:p>
        </p:txBody>
      </p:sp>
      <p:sp>
        <p:nvSpPr>
          <p:cNvPr id="10" name="Rectangle 9"/>
          <p:cNvSpPr/>
          <p:nvPr/>
        </p:nvSpPr>
        <p:spPr>
          <a:xfrm>
            <a:off x="457200" y="5835878"/>
            <a:ext cx="8990860" cy="215444"/>
          </a:xfrm>
          <a:prstGeom prst="rect">
            <a:avLst/>
          </a:prstGeom>
        </p:spPr>
        <p:txBody>
          <a:bodyPr wrap="square">
            <a:spAutoFit/>
          </a:bodyPr>
          <a:lstStyle/>
          <a:p>
            <a:r>
              <a:rPr lang="en-US" sz="800" b="1" i="1" dirty="0">
                <a:latin typeface="Arial" pitchFamily="34" charset="0"/>
                <a:cs typeface="Arial" pitchFamily="34" charset="0"/>
              </a:rPr>
              <a:t>Source: https://beamexchange.org/uploads/filer_public/c4/e0/c4e03654-107f-48cb-8e2c-9115c8c9175c/carework.pdf</a:t>
            </a:r>
          </a:p>
        </p:txBody>
      </p:sp>
      <p:sp>
        <p:nvSpPr>
          <p:cNvPr id="11"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smtClean="0">
                <a:solidFill>
                  <a:schemeClr val="accent1"/>
                </a:solidFill>
                <a:latin typeface="Arial" panose="020B0604020202020204" pitchFamily="34" charset="0"/>
                <a:cs typeface="Arial" panose="020B0604020202020204" pitchFamily="34" charset="0"/>
              </a:rPr>
              <a:t>Unpaid Care Work</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5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05400"/>
          </a:xfrm>
        </p:spPr>
        <p:txBody>
          <a:bodyPr>
            <a:normAutofit fontScale="92500" lnSpcReduction="10000"/>
          </a:bodyPr>
          <a:lstStyle/>
          <a:p>
            <a:pPr>
              <a:buFont typeface="+mj-lt"/>
              <a:buAutoNum type="arabicPeriod"/>
            </a:pPr>
            <a:endParaRPr lang="en-US" sz="1800" b="1" dirty="0" smtClean="0">
              <a:solidFill>
                <a:schemeClr val="tx1"/>
              </a:solidFill>
            </a:endParaRPr>
          </a:p>
          <a:p>
            <a:pPr>
              <a:buFont typeface="+mj-lt"/>
              <a:buAutoNum type="arabicPeriod"/>
            </a:pPr>
            <a:endParaRPr lang="en-US" sz="1800" b="1" dirty="0">
              <a:solidFill>
                <a:schemeClr val="tx1"/>
              </a:solidFill>
            </a:endParaRPr>
          </a:p>
          <a:p>
            <a:pPr>
              <a:buFont typeface="+mj-lt"/>
              <a:buAutoNum type="arabicPeriod"/>
            </a:pPr>
            <a:r>
              <a:rPr lang="en-US" sz="2400" b="1" dirty="0" smtClean="0">
                <a:solidFill>
                  <a:schemeClr val="tx1"/>
                </a:solidFill>
              </a:rPr>
              <a:t>Adapting program delivery </a:t>
            </a:r>
            <a:r>
              <a:rPr lang="en-US" sz="2400" b="1" dirty="0">
                <a:solidFill>
                  <a:schemeClr val="tx1"/>
                </a:solidFill>
              </a:rPr>
              <a:t>to take account of unpaid care work (mainstreaming</a:t>
            </a:r>
            <a:r>
              <a:rPr lang="en-US" sz="2400" b="1" dirty="0" smtClean="0">
                <a:solidFill>
                  <a:schemeClr val="tx1"/>
                </a:solidFill>
              </a:rPr>
              <a:t>).</a:t>
            </a:r>
          </a:p>
          <a:p>
            <a:pPr marL="400050" lvl="1" indent="0">
              <a:buNone/>
            </a:pPr>
            <a:r>
              <a:rPr lang="en-US" sz="1800" b="1" dirty="0" smtClean="0">
                <a:solidFill>
                  <a:schemeClr val="tx1"/>
                </a:solidFill>
              </a:rPr>
              <a:t>Recognize</a:t>
            </a:r>
            <a:r>
              <a:rPr lang="en-US" sz="1800" dirty="0" smtClean="0">
                <a:solidFill>
                  <a:schemeClr val="tx1"/>
                </a:solidFill>
              </a:rPr>
              <a:t> unpaid care, market activities should </a:t>
            </a:r>
            <a:r>
              <a:rPr lang="en-US" sz="1800" dirty="0">
                <a:solidFill>
                  <a:schemeClr val="tx1"/>
                </a:solidFill>
              </a:rPr>
              <a:t>be designed to be more </a:t>
            </a:r>
            <a:r>
              <a:rPr lang="en-US" sz="1800" b="1" dirty="0">
                <a:solidFill>
                  <a:schemeClr val="tx1"/>
                </a:solidFill>
              </a:rPr>
              <a:t>accessible</a:t>
            </a:r>
            <a:r>
              <a:rPr lang="en-US" sz="1800" dirty="0">
                <a:solidFill>
                  <a:schemeClr val="tx1"/>
                </a:solidFill>
              </a:rPr>
              <a:t> to women, </a:t>
            </a:r>
            <a:r>
              <a:rPr lang="en-US" sz="1800" dirty="0" smtClean="0">
                <a:solidFill>
                  <a:schemeClr val="tx1"/>
                </a:solidFill>
              </a:rPr>
              <a:t>and understanding of </a:t>
            </a:r>
            <a:r>
              <a:rPr lang="en-US" sz="1800" b="1" dirty="0">
                <a:solidFill>
                  <a:schemeClr val="tx1"/>
                </a:solidFill>
              </a:rPr>
              <a:t>social norms</a:t>
            </a:r>
            <a:r>
              <a:rPr lang="en-US" sz="1800" dirty="0">
                <a:solidFill>
                  <a:schemeClr val="tx1"/>
                </a:solidFill>
              </a:rPr>
              <a:t>. Market systems </a:t>
            </a:r>
            <a:r>
              <a:rPr lang="en-US" sz="1800" dirty="0" smtClean="0">
                <a:solidFill>
                  <a:schemeClr val="tx1"/>
                </a:solidFill>
              </a:rPr>
              <a:t>should incorporate </a:t>
            </a:r>
            <a:r>
              <a:rPr lang="en-US" sz="1800" dirty="0">
                <a:solidFill>
                  <a:schemeClr val="tx1"/>
                </a:solidFill>
              </a:rPr>
              <a:t>an understanding of care work into market analysis, to avoid unintended consequences and ensure that women as well as men benefit from interventions</a:t>
            </a:r>
            <a:r>
              <a:rPr lang="en-US" sz="1800" dirty="0" smtClean="0">
                <a:solidFill>
                  <a:schemeClr val="tx1"/>
                </a:solidFill>
              </a:rPr>
              <a:t>.</a:t>
            </a:r>
          </a:p>
          <a:p>
            <a:pPr marL="0" indent="0">
              <a:buNone/>
            </a:pPr>
            <a:endParaRPr lang="en-US" sz="1800" dirty="0">
              <a:solidFill>
                <a:schemeClr val="tx1"/>
              </a:solidFill>
            </a:endParaRPr>
          </a:p>
          <a:p>
            <a:pPr marL="0" lvl="0" indent="0">
              <a:buNone/>
            </a:pPr>
            <a:endParaRPr lang="en-US" sz="1400" i="1" dirty="0" smtClean="0">
              <a:solidFill>
                <a:schemeClr val="tx1"/>
              </a:solidFill>
            </a:endParaRPr>
          </a:p>
          <a:p>
            <a:pPr marL="0" lvl="0" indent="0">
              <a:spcBef>
                <a:spcPts val="0"/>
              </a:spcBef>
              <a:buNone/>
            </a:pPr>
            <a:endParaRPr lang="en-US" sz="1000" b="1" i="1" dirty="0" smtClean="0">
              <a:solidFill>
                <a:schemeClr val="tx1"/>
              </a:solidFill>
            </a:endParaRPr>
          </a:p>
          <a:p>
            <a:pPr marL="0" lvl="0" indent="0">
              <a:spcBef>
                <a:spcPts val="0"/>
              </a:spcBef>
              <a:buNone/>
            </a:pPr>
            <a:endParaRPr lang="en-US" sz="1000" b="1" i="1" dirty="0">
              <a:solidFill>
                <a:schemeClr val="tx1"/>
              </a:solidFill>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endParaRPr lang="en-US" sz="900" b="1" i="1" dirty="0" smtClean="0">
              <a:solidFill>
                <a:schemeClr val="tx1"/>
              </a:solidFill>
              <a:latin typeface="Arial" pitchFamily="34" charset="0"/>
              <a:cs typeface="Arial" pitchFamily="34" charset="0"/>
            </a:endParaRPr>
          </a:p>
          <a:p>
            <a:pPr marL="0" lvl="0" indent="0">
              <a:spcBef>
                <a:spcPts val="0"/>
              </a:spcBef>
              <a:buNone/>
            </a:pPr>
            <a:endParaRPr lang="en-US" sz="900" b="1" i="1" dirty="0">
              <a:solidFill>
                <a:schemeClr val="tx1"/>
              </a:solidFill>
              <a:latin typeface="Arial" pitchFamily="34" charset="0"/>
              <a:cs typeface="Arial" pitchFamily="34" charset="0"/>
            </a:endParaRPr>
          </a:p>
          <a:p>
            <a:pPr marL="0" lvl="0" indent="0">
              <a:spcBef>
                <a:spcPts val="0"/>
              </a:spcBef>
              <a:buNone/>
            </a:pPr>
            <a:r>
              <a:rPr lang="en-US" sz="900" b="1" i="1" dirty="0" smtClean="0">
                <a:solidFill>
                  <a:schemeClr val="tx1"/>
                </a:solidFill>
                <a:latin typeface="Arial" pitchFamily="34" charset="0"/>
                <a:cs typeface="Arial" pitchFamily="34" charset="0"/>
              </a:rPr>
              <a:t>Source</a:t>
            </a:r>
            <a:r>
              <a:rPr lang="en-US" sz="900" b="1" i="1" dirty="0">
                <a:solidFill>
                  <a:schemeClr val="tx1"/>
                </a:solidFill>
                <a:latin typeface="Arial" pitchFamily="34" charset="0"/>
                <a:cs typeface="Arial" pitchFamily="34" charset="0"/>
              </a:rPr>
              <a:t>: https://beamexchange.org/uploads/filer_public/c4/e0/c4e03654-107f-48cb-8e2c-9115c8c9175c/carework.pdf</a:t>
            </a:r>
          </a:p>
          <a:p>
            <a:pPr marL="0" indent="0">
              <a:buNone/>
            </a:pPr>
            <a:endParaRPr lang="en-US" sz="900" b="1" i="1" dirty="0">
              <a:solidFill>
                <a:schemeClr val="tx1"/>
              </a:solidFill>
              <a:latin typeface="Arial" pitchFamily="34" charset="0"/>
              <a:cs typeface="Arial" pitchFamily="34" charset="0"/>
            </a:endParaRPr>
          </a:p>
          <a:p>
            <a:pPr marL="0" indent="0">
              <a:buNone/>
            </a:pPr>
            <a:endParaRPr lang="en-US" sz="1800" b="1" dirty="0">
              <a:solidFill>
                <a:schemeClr val="tx1"/>
              </a:solidFill>
            </a:endParaRPr>
          </a:p>
        </p:txBody>
      </p:sp>
      <p:sp>
        <p:nvSpPr>
          <p:cNvPr id="7" name="Title 1"/>
          <p:cNvSpPr txBox="1">
            <a:spLocks/>
          </p:cNvSpPr>
          <p:nvPr/>
        </p:nvSpPr>
        <p:spPr>
          <a:xfrm>
            <a:off x="762000" y="304800"/>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Addressing unpaid care work within market systems</a:t>
            </a:r>
          </a:p>
        </p:txBody>
      </p:sp>
    </p:spTree>
    <p:extLst>
      <p:ext uri="{BB962C8B-B14F-4D97-AF65-F5344CB8AC3E}">
        <p14:creationId xmlns:p14="http://schemas.microsoft.com/office/powerpoint/2010/main" val="217088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05400"/>
          </a:xfrm>
        </p:spPr>
        <p:txBody>
          <a:bodyPr>
            <a:normAutofit/>
          </a:bodyPr>
          <a:lstStyle/>
          <a:p>
            <a:pPr>
              <a:buFont typeface="+mj-lt"/>
              <a:buAutoNum type="arabicPeriod"/>
            </a:pPr>
            <a:endParaRPr lang="en-US" sz="1800" b="1" dirty="0" smtClean="0"/>
          </a:p>
          <a:p>
            <a:pPr marL="0" indent="0">
              <a:buNone/>
            </a:pPr>
            <a:endParaRPr lang="en-US" sz="1800" dirty="0"/>
          </a:p>
          <a:p>
            <a:pPr lvl="0">
              <a:buFont typeface="Arial" pitchFamily="34" charset="0"/>
              <a:buAutoNum type="arabicPeriod" startAt="2"/>
            </a:pPr>
            <a:r>
              <a:rPr lang="en-US" sz="2200" b="1" dirty="0" smtClean="0">
                <a:solidFill>
                  <a:prstClr val="black"/>
                </a:solidFill>
              </a:rPr>
              <a:t>Designing interventions to address specific constraints. </a:t>
            </a:r>
          </a:p>
          <a:p>
            <a:pPr marL="0" lvl="0" indent="0">
              <a:buNone/>
            </a:pPr>
            <a:r>
              <a:rPr lang="en-US" sz="1400" i="1" dirty="0" smtClean="0">
                <a:solidFill>
                  <a:prstClr val="black"/>
                </a:solidFill>
              </a:rPr>
              <a:t>These could include unequal childcare responsibility, low decision-making power in the household or community around services, technologies and infrastructure, or restrictive social norms. </a:t>
            </a:r>
            <a:r>
              <a:rPr lang="en-US" sz="1700" dirty="0" smtClean="0">
                <a:solidFill>
                  <a:prstClr val="black"/>
                </a:solidFill>
              </a:rPr>
              <a:t>Assessments </a:t>
            </a:r>
            <a:r>
              <a:rPr lang="en-US" sz="1700" dirty="0">
                <a:solidFill>
                  <a:prstClr val="black"/>
                </a:solidFill>
              </a:rPr>
              <a:t>and interventions that are inclusive and participatory, where men are involved and women are supported to speak up about their priorities, have been successful, and have avoided conflicts in households and </a:t>
            </a:r>
            <a:r>
              <a:rPr lang="en-US" sz="1700" dirty="0" smtClean="0">
                <a:solidFill>
                  <a:prstClr val="black"/>
                </a:solidFill>
              </a:rPr>
              <a:t>communities.</a:t>
            </a:r>
          </a:p>
          <a:p>
            <a:pPr lvl="0">
              <a:buFont typeface="Arial" pitchFamily="34" charset="0"/>
              <a:buAutoNum type="arabicPeriod" startAt="2"/>
            </a:pPr>
            <a:endParaRPr lang="en-US" sz="1700" dirty="0">
              <a:solidFill>
                <a:prstClr val="black"/>
              </a:solidFill>
            </a:endParaRPr>
          </a:p>
          <a:p>
            <a:pPr lvl="0">
              <a:buFont typeface="Arial" pitchFamily="34" charset="0"/>
              <a:buAutoNum type="arabicPeriod" startAt="3"/>
            </a:pPr>
            <a:endParaRPr lang="en-US" sz="1800" b="1" dirty="0" smtClean="0">
              <a:solidFill>
                <a:prstClr val="black"/>
              </a:solidFill>
            </a:endParaRPr>
          </a:p>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r>
              <a:rPr lang="en-US" sz="900" b="1" i="1" dirty="0" smtClean="0">
                <a:latin typeface="Arial" pitchFamily="34" charset="0"/>
                <a:cs typeface="Arial" pitchFamily="34" charset="0"/>
              </a:rPr>
              <a:t>Source</a:t>
            </a:r>
            <a:r>
              <a:rPr lang="en-US" sz="900" b="1" i="1" dirty="0">
                <a:latin typeface="Arial" pitchFamily="34" charset="0"/>
                <a:cs typeface="Arial" pitchFamily="34" charset="0"/>
              </a:rPr>
              <a:t>: https://beamexchange.org/uploads/filer_public/c4/e0/c4e03654-107f-48cb-8e2c-9115c8c9175c/carework.pdf</a:t>
            </a:r>
          </a:p>
          <a:p>
            <a:pPr marL="0" indent="0">
              <a:buNone/>
            </a:pPr>
            <a:endParaRPr lang="en-US" sz="900" b="1" i="1" dirty="0">
              <a:latin typeface="Arial" pitchFamily="34" charset="0"/>
              <a:cs typeface="Arial" pitchFamily="34" charset="0"/>
            </a:endParaRPr>
          </a:p>
          <a:p>
            <a:pPr marL="0" indent="0">
              <a:buNone/>
            </a:pPr>
            <a:endParaRPr lang="en-US" sz="1800" b="1" dirty="0"/>
          </a:p>
        </p:txBody>
      </p:sp>
      <p:sp>
        <p:nvSpPr>
          <p:cNvPr id="7" name="Title 1"/>
          <p:cNvSpPr txBox="1">
            <a:spLocks/>
          </p:cNvSpPr>
          <p:nvPr/>
        </p:nvSpPr>
        <p:spPr>
          <a:xfrm>
            <a:off x="838200" y="207635"/>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Addressing unpaid care work within market systems</a:t>
            </a:r>
          </a:p>
        </p:txBody>
      </p:sp>
    </p:spTree>
    <p:extLst>
      <p:ext uri="{BB962C8B-B14F-4D97-AF65-F5344CB8AC3E}">
        <p14:creationId xmlns:p14="http://schemas.microsoft.com/office/powerpoint/2010/main" val="3898673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1743713265"/>
              </p:ext>
            </p:extLst>
          </p:nvPr>
        </p:nvGraphicFramePr>
        <p:xfrm>
          <a:off x="446810" y="1087416"/>
          <a:ext cx="8229600" cy="5127549"/>
        </p:xfrm>
        <a:graphic>
          <a:graphicData uri="http://schemas.openxmlformats.org/drawingml/2006/table">
            <a:tbl>
              <a:tblPr>
                <a:tableStyleId>{5940675A-B579-460E-94D1-54222C63F5DA}</a:tableStyleId>
              </a:tblPr>
              <a:tblGrid>
                <a:gridCol w="1028700">
                  <a:extLst>
                    <a:ext uri="{9D8B030D-6E8A-4147-A177-3AD203B41FA5}">
                      <a16:colId xmlns:a16="http://schemas.microsoft.com/office/drawing/2014/main" val="20000"/>
                    </a:ext>
                  </a:extLst>
                </a:gridCol>
                <a:gridCol w="31623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294785">
                <a:tc>
                  <a:txBody>
                    <a:bodyPr/>
                    <a:lstStyle/>
                    <a:p>
                      <a:pPr algn="l" fontAlgn="t"/>
                      <a:endParaRPr lang="en-US" sz="1200" b="1" dirty="0">
                        <a:effectLst/>
                        <a:latin typeface="Georgia" panose="02040502050405020303" pitchFamily="18" charset="0"/>
                      </a:endParaRPr>
                    </a:p>
                  </a:txBody>
                  <a:tcPr marL="17702" marR="17702" marT="22128" marB="15489"/>
                </a:tc>
                <a:tc>
                  <a:txBody>
                    <a:bodyPr/>
                    <a:lstStyle/>
                    <a:p>
                      <a:pPr algn="ctr" fontAlgn="t"/>
                      <a:r>
                        <a:rPr lang="en-US" sz="1600" b="1" dirty="0">
                          <a:effectLst/>
                        </a:rPr>
                        <a:t>Gender</a:t>
                      </a:r>
                      <a:endParaRPr lang="en-US" sz="1600" b="1" dirty="0">
                        <a:effectLst/>
                        <a:latin typeface="Georgia" panose="02040502050405020303" pitchFamily="18" charset="0"/>
                      </a:endParaRPr>
                    </a:p>
                  </a:txBody>
                  <a:tcPr marL="17702" marR="17702" marT="22128" marB="15489"/>
                </a:tc>
                <a:tc>
                  <a:txBody>
                    <a:bodyPr/>
                    <a:lstStyle/>
                    <a:p>
                      <a:pPr algn="ctr" fontAlgn="t"/>
                      <a:r>
                        <a:rPr lang="en-US" sz="1600" b="1" dirty="0">
                          <a:effectLst/>
                        </a:rPr>
                        <a:t>Sex</a:t>
                      </a:r>
                      <a:endParaRPr lang="en-US" sz="1600" b="1" dirty="0">
                        <a:effectLst/>
                        <a:latin typeface="Georgia" panose="02040502050405020303" pitchFamily="18" charset="0"/>
                      </a:endParaRPr>
                    </a:p>
                  </a:txBody>
                  <a:tcPr marL="17702" marR="17702" marT="22128" marB="15489"/>
                </a:tc>
                <a:extLst>
                  <a:ext uri="{0D108BD9-81ED-4DB2-BD59-A6C34878D82A}">
                    <a16:rowId xmlns:a16="http://schemas.microsoft.com/office/drawing/2014/main" val="10000"/>
                  </a:ext>
                </a:extLst>
              </a:tr>
              <a:tr h="1564763">
                <a:tc>
                  <a:txBody>
                    <a:bodyPr/>
                    <a:lstStyle/>
                    <a:p>
                      <a:pPr fontAlgn="t"/>
                      <a:r>
                        <a:rPr lang="en-US" sz="1200" b="1" dirty="0" smtClean="0">
                          <a:effectLst/>
                        </a:rPr>
                        <a:t>About</a:t>
                      </a:r>
                      <a:endParaRPr lang="en-US" sz="1200" b="1" dirty="0">
                        <a:effectLst/>
                      </a:endParaRPr>
                    </a:p>
                  </a:txBody>
                  <a:tcPr marL="21242" marR="11064" marT="15489" marB="15489" anchor="ctr"/>
                </a:tc>
                <a:tc>
                  <a:txBody>
                    <a:bodyPr/>
                    <a:lstStyle/>
                    <a:p>
                      <a:pPr fontAlgn="t"/>
                      <a:r>
                        <a:rPr lang="en-US" sz="1200" dirty="0">
                          <a:effectLst/>
                        </a:rPr>
                        <a:t>An individual's or society's understanding of what it means to look, feel, and act feminine or masculine. Social constructs that affect one's personal gender identity and expression, and how that expression is perceived by others.</a:t>
                      </a:r>
                    </a:p>
                  </a:txBody>
                  <a:tcPr marL="21242" marR="11064" marT="15489" marB="15489"/>
                </a:tc>
                <a:tc>
                  <a:txBody>
                    <a:bodyPr/>
                    <a:lstStyle/>
                    <a:p>
                      <a:pPr fontAlgn="t"/>
                      <a:r>
                        <a:rPr lang="en-US" sz="1200" dirty="0">
                          <a:effectLst/>
                        </a:rPr>
                        <a:t>The physiological, biological characteristics of a person, with a focus on sexual reproductive traits, wherein males have male sexual traits (penis, testes, sperm) and females have female sexual traits (vagina, ovaries, eggs</a:t>
                      </a:r>
                      <a:r>
                        <a:rPr lang="en-US" sz="1200" dirty="0" smtClean="0">
                          <a:effectLst/>
                        </a:rPr>
                        <a:t>).</a:t>
                      </a:r>
                    </a:p>
                    <a:p>
                      <a:pPr fontAlgn="t"/>
                      <a:r>
                        <a:rPr lang="en-US" sz="1200" b="1" kern="1200" dirty="0" smtClean="0">
                          <a:solidFill>
                            <a:schemeClr val="tx1"/>
                          </a:solidFill>
                          <a:effectLst/>
                          <a:latin typeface="+mn-lt"/>
                          <a:ea typeface="+mn-ea"/>
                          <a:cs typeface="+mn-cs"/>
                        </a:rPr>
                        <a:t>Primary sex characteristics </a:t>
                      </a:r>
                      <a:r>
                        <a:rPr lang="en-US" sz="1200" kern="1200" dirty="0" smtClean="0">
                          <a:solidFill>
                            <a:schemeClr val="tx1"/>
                          </a:solidFill>
                          <a:effectLst/>
                          <a:latin typeface="+mn-lt"/>
                          <a:ea typeface="+mn-ea"/>
                          <a:cs typeface="+mn-cs"/>
                        </a:rPr>
                        <a:t>- a vagina or a penis and other organs related to reproduction.</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Secondary sex characteristics </a:t>
                      </a:r>
                      <a:r>
                        <a:rPr lang="en-US" sz="1200" kern="1200" dirty="0" smtClean="0">
                          <a:solidFill>
                            <a:schemeClr val="tx1"/>
                          </a:solidFill>
                          <a:effectLst/>
                          <a:latin typeface="+mn-lt"/>
                          <a:ea typeface="+mn-ea"/>
                          <a:cs typeface="+mn-cs"/>
                        </a:rPr>
                        <a:t>- physical distinctions between males and females not directly connected to reproduction.</a:t>
                      </a:r>
                      <a:endParaRPr lang="en-US" sz="1200" kern="1200" dirty="0">
                        <a:solidFill>
                          <a:schemeClr val="tx1"/>
                        </a:solidFill>
                        <a:effectLst/>
                        <a:latin typeface="+mn-lt"/>
                        <a:ea typeface="+mn-ea"/>
                        <a:cs typeface="+mn-cs"/>
                      </a:endParaRPr>
                    </a:p>
                  </a:txBody>
                  <a:tcPr marL="22128" marR="22128" marT="15489" marB="15489"/>
                </a:tc>
                <a:extLst>
                  <a:ext uri="{0D108BD9-81ED-4DB2-BD59-A6C34878D82A}">
                    <a16:rowId xmlns:a16="http://schemas.microsoft.com/office/drawing/2014/main" val="10001"/>
                  </a:ext>
                </a:extLst>
              </a:tr>
              <a:tr h="521454">
                <a:tc>
                  <a:txBody>
                    <a:bodyPr/>
                    <a:lstStyle/>
                    <a:p>
                      <a:pPr fontAlgn="t"/>
                      <a:r>
                        <a:rPr lang="en-US" sz="1200" b="1" dirty="0" smtClean="0">
                          <a:effectLst/>
                        </a:rPr>
                        <a:t>What it Affects</a:t>
                      </a:r>
                      <a:endParaRPr lang="en-US" sz="1200" b="1" dirty="0">
                        <a:effectLst/>
                      </a:endParaRPr>
                    </a:p>
                  </a:txBody>
                  <a:tcPr marL="21242" marR="11064" marT="15489" marB="15489" anchor="ctr"/>
                </a:tc>
                <a:tc>
                  <a:txBody>
                    <a:bodyPr/>
                    <a:lstStyle/>
                    <a:p>
                      <a:pPr fontAlgn="t"/>
                      <a:r>
                        <a:rPr lang="en-US" sz="1200" dirty="0">
                          <a:effectLst/>
                        </a:rPr>
                        <a:t>Gender identity, gender expression, and gender roles.</a:t>
                      </a:r>
                    </a:p>
                  </a:txBody>
                  <a:tcPr marL="21242" marR="11064" marT="15489" marB="15489"/>
                </a:tc>
                <a:tc>
                  <a:txBody>
                    <a:bodyPr/>
                    <a:lstStyle/>
                    <a:p>
                      <a:pPr fontAlgn="t"/>
                      <a:r>
                        <a:rPr lang="en-US" sz="1200" dirty="0">
                          <a:effectLst/>
                        </a:rPr>
                        <a:t>The way someone looks, physiologically, and ability to procreate sexually. Affects chromosomes.</a:t>
                      </a:r>
                    </a:p>
                  </a:txBody>
                  <a:tcPr marL="22128" marR="22128" marT="15489" marB="15489"/>
                </a:tc>
                <a:extLst>
                  <a:ext uri="{0D108BD9-81ED-4DB2-BD59-A6C34878D82A}">
                    <a16:rowId xmlns:a16="http://schemas.microsoft.com/office/drawing/2014/main" val="10002"/>
                  </a:ext>
                </a:extLst>
              </a:tr>
              <a:tr h="916671">
                <a:tc>
                  <a:txBody>
                    <a:bodyPr/>
                    <a:lstStyle/>
                    <a:p>
                      <a:pPr fontAlgn="t"/>
                      <a:r>
                        <a:rPr lang="en-US" sz="1200" b="1" dirty="0" smtClean="0">
                          <a:effectLst/>
                        </a:rPr>
                        <a:t>Types</a:t>
                      </a:r>
                      <a:endParaRPr lang="en-US" sz="1200" b="1" dirty="0">
                        <a:effectLst/>
                      </a:endParaRPr>
                    </a:p>
                  </a:txBody>
                  <a:tcPr marL="21242" marR="11064" marT="15489" marB="15489" anchor="ctr"/>
                </a:tc>
                <a:tc>
                  <a:txBody>
                    <a:bodyPr/>
                    <a:lstStyle/>
                    <a:p>
                      <a:pPr fontAlgn="t"/>
                      <a:r>
                        <a:rPr lang="en-US" sz="1200" dirty="0">
                          <a:effectLst/>
                        </a:rPr>
                        <a:t>Many possible and so sometimes known as a "non-binary" concept. Most common gender is cisgender. Other genders may include trans*, genderqueer, third gender, etc.</a:t>
                      </a:r>
                    </a:p>
                  </a:txBody>
                  <a:tcPr marL="21242" marR="11064" marT="15489" marB="15489"/>
                </a:tc>
                <a:tc>
                  <a:txBody>
                    <a:bodyPr/>
                    <a:lstStyle/>
                    <a:p>
                      <a:pPr fontAlgn="t"/>
                      <a:r>
                        <a:rPr lang="en-US" sz="1200" dirty="0">
                          <a:effectLst/>
                        </a:rPr>
                        <a:t>Male, female, or intersex. Sometimes called a "binary" concept because there are primarily two sex types (male or female).</a:t>
                      </a:r>
                    </a:p>
                  </a:txBody>
                  <a:tcPr marL="22128" marR="22128" marT="15489" marB="15489"/>
                </a:tc>
                <a:extLst>
                  <a:ext uri="{0D108BD9-81ED-4DB2-BD59-A6C34878D82A}">
                    <a16:rowId xmlns:a16="http://schemas.microsoft.com/office/drawing/2014/main" val="10003"/>
                  </a:ext>
                </a:extLst>
              </a:tr>
              <a:tr h="761823">
                <a:tc>
                  <a:txBody>
                    <a:bodyPr/>
                    <a:lstStyle/>
                    <a:p>
                      <a:pPr fontAlgn="t"/>
                      <a:r>
                        <a:rPr lang="en-US" sz="1200" b="1" dirty="0" smtClean="0">
                          <a:effectLst/>
                        </a:rPr>
                        <a:t>Examples</a:t>
                      </a:r>
                      <a:endParaRPr lang="en-US" sz="1200" b="1" dirty="0">
                        <a:effectLst/>
                      </a:endParaRPr>
                    </a:p>
                  </a:txBody>
                  <a:tcPr marL="21242" marR="11064" marT="15489" marB="15489" anchor="ctr"/>
                </a:tc>
                <a:tc>
                  <a:txBody>
                    <a:bodyPr/>
                    <a:lstStyle/>
                    <a:p>
                      <a:pPr fontAlgn="t"/>
                      <a:r>
                        <a:rPr lang="en-US" sz="1200" dirty="0">
                          <a:effectLst/>
                        </a:rPr>
                        <a:t>Gender-based constructs: Blue for boys, pink for girls. Skirts for women, pants for men. Men as leaders, women as followers.</a:t>
                      </a:r>
                    </a:p>
                  </a:txBody>
                  <a:tcPr marL="21242" marR="11064" marT="15489" marB="15489"/>
                </a:tc>
                <a:tc>
                  <a:txBody>
                    <a:bodyPr/>
                    <a:lstStyle/>
                    <a:p>
                      <a:pPr fontAlgn="t"/>
                      <a:r>
                        <a:rPr lang="en-US" sz="1200" dirty="0">
                          <a:effectLst/>
                        </a:rPr>
                        <a:t>Male sex traits (penis, testes, sperm). Menstrual leave for females in parts of Asia.</a:t>
                      </a:r>
                    </a:p>
                  </a:txBody>
                  <a:tcPr marL="22128" marR="22128" marT="15489" marB="15489"/>
                </a:tc>
                <a:extLst>
                  <a:ext uri="{0D108BD9-81ED-4DB2-BD59-A6C34878D82A}">
                    <a16:rowId xmlns:a16="http://schemas.microsoft.com/office/drawing/2014/main" val="10004"/>
                  </a:ext>
                </a:extLst>
              </a:tr>
              <a:tr h="1068053">
                <a:tc>
                  <a:txBody>
                    <a:bodyPr/>
                    <a:lstStyle/>
                    <a:p>
                      <a:pPr fontAlgn="t"/>
                      <a:r>
                        <a:rPr lang="en-US" sz="1200" b="1" dirty="0" smtClean="0">
                          <a:effectLst/>
                        </a:rPr>
                        <a:t>Changeable?</a:t>
                      </a:r>
                      <a:endParaRPr lang="en-US" sz="1200" b="1" dirty="0">
                        <a:effectLst/>
                      </a:endParaRPr>
                    </a:p>
                  </a:txBody>
                  <a:tcPr marL="21242" marR="11064" marT="15489" marB="15489" anchor="ctr"/>
                </a:tc>
                <a:tc>
                  <a:txBody>
                    <a:bodyPr/>
                    <a:lstStyle/>
                    <a:p>
                      <a:pPr fontAlgn="t"/>
                      <a:r>
                        <a:rPr lang="en-US" sz="1200" dirty="0">
                          <a:effectLst/>
                        </a:rPr>
                        <a:t>Difficult, if not impossible to change, as it is a part of someone's psychological identity. Can be expressed contrary to how one feels, though (e.g., wearing men's clothing when wanting to wear women's).</a:t>
                      </a:r>
                    </a:p>
                  </a:txBody>
                  <a:tcPr marL="21242" marR="11064" marT="15489" marB="15489"/>
                </a:tc>
                <a:tc>
                  <a:txBody>
                    <a:bodyPr/>
                    <a:lstStyle/>
                    <a:p>
                      <a:pPr fontAlgn="t"/>
                      <a:r>
                        <a:rPr lang="en-US" sz="1200" dirty="0">
                          <a:effectLst/>
                        </a:rPr>
                        <a:t>To varying degrees with hormone replacement therapy and/or sex reassignment surgery.</a:t>
                      </a:r>
                    </a:p>
                  </a:txBody>
                  <a:tcPr marL="22128" marR="22128" marT="15489" marB="15489"/>
                </a:tc>
                <a:extLst>
                  <a:ext uri="{0D108BD9-81ED-4DB2-BD59-A6C34878D82A}">
                    <a16:rowId xmlns:a16="http://schemas.microsoft.com/office/drawing/2014/main" val="10005"/>
                  </a:ext>
                </a:extLst>
              </a:tr>
            </a:tbl>
          </a:graphicData>
        </a:graphic>
      </p:graphicFrame>
      <p:sp>
        <p:nvSpPr>
          <p:cNvPr id="5" name="TextBox 4"/>
          <p:cNvSpPr txBox="1"/>
          <p:nvPr/>
        </p:nvSpPr>
        <p:spPr>
          <a:xfrm>
            <a:off x="381001" y="6214965"/>
            <a:ext cx="3581399" cy="230832"/>
          </a:xfrm>
          <a:prstGeom prst="rect">
            <a:avLst/>
          </a:prstGeom>
          <a:noFill/>
        </p:spPr>
        <p:txBody>
          <a:bodyPr wrap="square" rtlCol="0">
            <a:spAutoFit/>
          </a:bodyPr>
          <a:lstStyle/>
          <a:p>
            <a:r>
              <a:rPr lang="en-US" sz="900" dirty="0">
                <a:hlinkClick r:id="rId2"/>
              </a:rPr>
              <a:t>http://</a:t>
            </a:r>
            <a:r>
              <a:rPr lang="en-US" sz="900" dirty="0" smtClean="0">
                <a:hlinkClick r:id="rId2"/>
              </a:rPr>
              <a:t>www.diffen.com/difference/Gender_vs_Sex</a:t>
            </a:r>
            <a:r>
              <a:rPr lang="en-US" sz="900" dirty="0" smtClean="0"/>
              <a:t> </a:t>
            </a:r>
            <a:endParaRPr lang="en-US" sz="900" dirty="0"/>
          </a:p>
        </p:txBody>
      </p:sp>
      <p:sp>
        <p:nvSpPr>
          <p:cNvPr id="10"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Vs Sex</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8791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05400"/>
          </a:xfrm>
        </p:spPr>
        <p:txBody>
          <a:bodyPr>
            <a:normAutofit lnSpcReduction="10000"/>
          </a:bodyPr>
          <a:lstStyle/>
          <a:p>
            <a:pPr>
              <a:buFont typeface="+mj-lt"/>
              <a:buAutoNum type="arabicPeriod"/>
            </a:pPr>
            <a:endParaRPr lang="en-US" sz="1800" b="1" dirty="0" smtClean="0"/>
          </a:p>
          <a:p>
            <a:pPr lvl="0">
              <a:buFont typeface="Arial" pitchFamily="34" charset="0"/>
              <a:buAutoNum type="arabicPeriod" startAt="2"/>
            </a:pPr>
            <a:endParaRPr lang="en-US" sz="1700" dirty="0">
              <a:solidFill>
                <a:prstClr val="black"/>
              </a:solidFill>
            </a:endParaRPr>
          </a:p>
          <a:p>
            <a:pPr lvl="0">
              <a:buFont typeface="Arial" pitchFamily="34" charset="0"/>
              <a:buAutoNum type="arabicPeriod" startAt="3"/>
            </a:pPr>
            <a:r>
              <a:rPr lang="en-US" sz="2200" b="1" dirty="0">
                <a:solidFill>
                  <a:prstClr val="black"/>
                </a:solidFill>
              </a:rPr>
              <a:t>Focusing on unpaid care as a strategic market sector.</a:t>
            </a:r>
          </a:p>
          <a:p>
            <a:pPr marL="400050" lvl="1" indent="0">
              <a:buNone/>
            </a:pPr>
            <a:r>
              <a:rPr lang="en-US" sz="1800" dirty="0" smtClean="0">
                <a:solidFill>
                  <a:prstClr val="black"/>
                </a:solidFill>
              </a:rPr>
              <a:t>Specific services </a:t>
            </a:r>
            <a:r>
              <a:rPr lang="en-US" sz="1800" dirty="0">
                <a:solidFill>
                  <a:prstClr val="black"/>
                </a:solidFill>
              </a:rPr>
              <a:t>related to care provision, such as childcare, </a:t>
            </a:r>
            <a:r>
              <a:rPr lang="en-US" sz="1800" dirty="0" smtClean="0">
                <a:solidFill>
                  <a:prstClr val="black"/>
                </a:solidFill>
              </a:rPr>
              <a:t>or </a:t>
            </a:r>
            <a:r>
              <a:rPr lang="en-US" sz="1800" dirty="0">
                <a:solidFill>
                  <a:prstClr val="black"/>
                </a:solidFill>
              </a:rPr>
              <a:t>meal preparation, are systems themselves, in which different actors including households, communities, governments and markets provide relevant products, services, infrastructure, rules and norms, subsidies and incentives. </a:t>
            </a:r>
            <a:r>
              <a:rPr lang="en-US" sz="1800" dirty="0" smtClean="0">
                <a:solidFill>
                  <a:prstClr val="black"/>
                </a:solidFill>
              </a:rPr>
              <a:t>Interventions </a:t>
            </a:r>
            <a:r>
              <a:rPr lang="en-US" sz="1800" dirty="0">
                <a:solidFill>
                  <a:prstClr val="black"/>
                </a:solidFill>
              </a:rPr>
              <a:t>would address constraints in the supporting functions such as information, finance, equipment, policies and regulations and household norms around energy and energy use.</a:t>
            </a:r>
            <a:endParaRPr lang="en-US" sz="1800" b="1" dirty="0">
              <a:solidFill>
                <a:prstClr val="black"/>
              </a:solidFill>
            </a:endParaRPr>
          </a:p>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r>
              <a:rPr lang="en-US" sz="900" b="1" i="1" dirty="0" smtClean="0">
                <a:latin typeface="Arial" pitchFamily="34" charset="0"/>
                <a:cs typeface="Arial" pitchFamily="34" charset="0"/>
              </a:rPr>
              <a:t>Source</a:t>
            </a:r>
            <a:r>
              <a:rPr lang="en-US" sz="900" b="1" i="1" dirty="0">
                <a:latin typeface="Arial" pitchFamily="34" charset="0"/>
                <a:cs typeface="Arial" pitchFamily="34" charset="0"/>
              </a:rPr>
              <a:t>: https://beamexchange.org/uploads/filer_public/c4/e0/c4e03654-107f-48cb-8e2c-9115c8c9175c/carework.pdf</a:t>
            </a:r>
          </a:p>
          <a:p>
            <a:pPr marL="0" indent="0">
              <a:buNone/>
            </a:pPr>
            <a:endParaRPr lang="en-US" sz="900" b="1" i="1" dirty="0">
              <a:latin typeface="Arial" pitchFamily="34" charset="0"/>
              <a:cs typeface="Arial" pitchFamily="34" charset="0"/>
            </a:endParaRPr>
          </a:p>
          <a:p>
            <a:pPr marL="0" indent="0">
              <a:buNone/>
            </a:pPr>
            <a:endParaRPr lang="en-US" sz="1800" b="1" dirty="0"/>
          </a:p>
        </p:txBody>
      </p:sp>
      <p:sp>
        <p:nvSpPr>
          <p:cNvPr id="7" name="Title 1"/>
          <p:cNvSpPr txBox="1">
            <a:spLocks/>
          </p:cNvSpPr>
          <p:nvPr/>
        </p:nvSpPr>
        <p:spPr>
          <a:xfrm>
            <a:off x="838200" y="26869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Addressing unpaid care work within market systems</a:t>
            </a:r>
          </a:p>
        </p:txBody>
      </p:sp>
    </p:spTree>
    <p:extLst>
      <p:ext uri="{BB962C8B-B14F-4D97-AF65-F5344CB8AC3E}">
        <p14:creationId xmlns:p14="http://schemas.microsoft.com/office/powerpoint/2010/main" val="1359192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842000"/>
            <a:ext cx="8229600" cy="330200"/>
          </a:xfrm>
        </p:spPr>
        <p:txBody>
          <a:bodyPr>
            <a:normAutofit fontScale="32500" lnSpcReduction="20000"/>
          </a:bodyPr>
          <a:lstStyle/>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r>
              <a:rPr lang="en-US" sz="2500" b="1" i="1" dirty="0">
                <a:latin typeface="Arial" pitchFamily="34" charset="0"/>
                <a:cs typeface="Arial" pitchFamily="34" charset="0"/>
              </a:rPr>
              <a:t>Source: https://beamexchange.org/uploads/filer_public/c4/e0/c4e03654-107f-48cb-8e2c-9115c8c9175c/carework.pdf</a:t>
            </a:r>
          </a:p>
          <a:p>
            <a:pPr marL="0" indent="0">
              <a:buNone/>
            </a:pPr>
            <a:endParaRPr lang="en-US" sz="1800" b="1" dirty="0" smtClean="0"/>
          </a:p>
        </p:txBody>
      </p:sp>
      <p:sp>
        <p:nvSpPr>
          <p:cNvPr id="8" name="Footer Placeholder 3"/>
          <p:cNvSpPr txBox="1">
            <a:spLocks/>
          </p:cNvSpPr>
          <p:nvPr/>
        </p:nvSpPr>
        <p:spPr>
          <a:xfrm>
            <a:off x="0" y="6172200"/>
            <a:ext cx="8001000" cy="533400"/>
          </a:xfrm>
          <a:prstGeom prst="rect">
            <a:avLst/>
          </a:prstGeom>
          <a:solidFill>
            <a:schemeClr val="bg1">
              <a:lumMod val="95000"/>
            </a:schemeClr>
          </a:solidFill>
          <a:ln/>
        </p:spPr>
        <p:txBody>
          <a:bodyPr vert="horz" lIns="91440" tIns="45720" rIns="91440" bIns="45720" rtlCol="0" anchor="ctr"/>
          <a:lstStyle>
            <a:defPPr>
              <a:defRPr lang="en-US"/>
            </a:defPPr>
            <a:lvl1pPr marL="0" algn="l" defTabSz="914400" rtl="0" eaLnBrk="0" latinLnBrk="0" hangingPunct="0">
              <a:defRPr sz="3600" b="1" kern="1200">
                <a:solidFill>
                  <a:schemeClr val="tx1"/>
                </a:solidFill>
                <a:latin typeface="Arial" charset="0"/>
                <a:ea typeface="+mn-ea"/>
                <a:cs typeface="Arial" charset="0"/>
              </a:defRPr>
            </a:lvl1pPr>
            <a:lvl2pPr marL="742950" indent="-285750" algn="l" defTabSz="914400" rtl="0" eaLnBrk="0" latinLnBrk="0" hangingPunct="0">
              <a:defRPr sz="3600" b="1" kern="1200">
                <a:solidFill>
                  <a:schemeClr val="tx1"/>
                </a:solidFill>
                <a:latin typeface="Arial" charset="0"/>
                <a:ea typeface="+mn-ea"/>
                <a:cs typeface="Arial" charset="0"/>
              </a:defRPr>
            </a:lvl2pPr>
            <a:lvl3pPr marL="1143000" indent="-228600" algn="l" defTabSz="914400" rtl="0" eaLnBrk="0" latinLnBrk="0" hangingPunct="0">
              <a:defRPr sz="3600" b="1" kern="1200">
                <a:solidFill>
                  <a:schemeClr val="tx1"/>
                </a:solidFill>
                <a:latin typeface="Arial" charset="0"/>
                <a:ea typeface="+mn-ea"/>
                <a:cs typeface="Arial" charset="0"/>
              </a:defRPr>
            </a:lvl3pPr>
            <a:lvl4pPr marL="1600200" indent="-228600" algn="l" defTabSz="914400" rtl="0" eaLnBrk="0" latinLnBrk="0" hangingPunct="0">
              <a:defRPr sz="3600" b="1" kern="1200">
                <a:solidFill>
                  <a:schemeClr val="tx1"/>
                </a:solidFill>
                <a:latin typeface="Arial" charset="0"/>
                <a:ea typeface="+mn-ea"/>
                <a:cs typeface="Arial" charset="0"/>
              </a:defRPr>
            </a:lvl4pPr>
            <a:lvl5pPr marL="2057400" indent="-228600" algn="l" defTabSz="914400" rtl="0" eaLnBrk="0" latinLnBrk="0" hangingPunct="0">
              <a:defRPr sz="3600" b="1"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3600" b="1"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3600" b="1"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3600" b="1"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3600" b="1" kern="1200">
                <a:solidFill>
                  <a:schemeClr val="tx1"/>
                </a:solidFill>
                <a:latin typeface="Arial" charset="0"/>
                <a:ea typeface="+mn-ea"/>
                <a:cs typeface="Arial" charset="0"/>
              </a:defRPr>
            </a:lvl9pPr>
          </a:lstStyle>
          <a:p>
            <a:pPr algn="ctr" eaLnBrk="1" hangingPunct="1"/>
            <a:r>
              <a:rPr lang="en-US" sz="2000" smtClean="0">
                <a:solidFill>
                  <a:prstClr val="black"/>
                </a:solidFill>
                <a:latin typeface="Calibri"/>
              </a:rPr>
              <a:t> </a:t>
            </a:r>
            <a:endParaRPr lang="en-US" sz="2000" dirty="0" smtClean="0">
              <a:solidFill>
                <a:prstClr val="black"/>
              </a:solidFill>
              <a:latin typeface="Calibri"/>
            </a:endParaRPr>
          </a:p>
        </p:txBody>
      </p:sp>
      <p:graphicFrame>
        <p:nvGraphicFramePr>
          <p:cNvPr id="2" name="Diagram 1"/>
          <p:cNvGraphicFramePr/>
          <p:nvPr>
            <p:extLst>
              <p:ext uri="{D42A27DB-BD31-4B8C-83A1-F6EECF244321}">
                <p14:modId xmlns:p14="http://schemas.microsoft.com/office/powerpoint/2010/main" val="1796691778"/>
              </p:ext>
            </p:extLst>
          </p:nvPr>
        </p:nvGraphicFramePr>
        <p:xfrm>
          <a:off x="685800" y="1259052"/>
          <a:ext cx="7848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txBox="1">
            <a:spLocks/>
          </p:cNvSpPr>
          <p:nvPr/>
        </p:nvSpPr>
        <p:spPr>
          <a:xfrm>
            <a:off x="857032" y="46038"/>
            <a:ext cx="59436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Integrating unpaid care into market systems programs</a:t>
            </a:r>
          </a:p>
        </p:txBody>
      </p:sp>
    </p:spTree>
    <p:extLst>
      <p:ext uri="{BB962C8B-B14F-4D97-AF65-F5344CB8AC3E}">
        <p14:creationId xmlns:p14="http://schemas.microsoft.com/office/powerpoint/2010/main" val="1273186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r>
              <a:rPr lang="en-US" sz="5500" dirty="0">
                <a:solidFill>
                  <a:srgbClr val="FFFFFF"/>
                </a:solidFill>
                <a:latin typeface="+mn-lt"/>
              </a:rPr>
              <a:t>Most Powerful Jordanian Business </a:t>
            </a:r>
            <a:r>
              <a:rPr lang="en-US" sz="5500" dirty="0" smtClean="0">
                <a:solidFill>
                  <a:srgbClr val="FFFFFF"/>
                </a:solidFill>
                <a:latin typeface="+mn-lt"/>
              </a:rPr>
              <a:t>Women</a:t>
            </a:r>
            <a:endParaRPr lang="en-US" sz="5500" dirty="0">
              <a:solidFill>
                <a:srgbClr val="FFFFFF"/>
              </a:solidFill>
              <a:latin typeface="+mn-lt"/>
            </a:endParaRPr>
          </a:p>
        </p:txBody>
      </p:sp>
    </p:spTree>
    <p:extLst>
      <p:ext uri="{BB962C8B-B14F-4D97-AF65-F5344CB8AC3E}">
        <p14:creationId xmlns:p14="http://schemas.microsoft.com/office/powerpoint/2010/main" val="20750206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33703" y="1477370"/>
            <a:ext cx="8153400" cy="4949796"/>
          </a:xfrm>
          <a:prstGeom prst="rect">
            <a:avLst/>
          </a:prstGeom>
        </p:spPr>
      </p:pic>
      <p:sp>
        <p:nvSpPr>
          <p:cNvPr id="7" name="TextBox 6"/>
          <p:cNvSpPr txBox="1"/>
          <p:nvPr/>
        </p:nvSpPr>
        <p:spPr>
          <a:xfrm>
            <a:off x="254875" y="6400800"/>
            <a:ext cx="8077200" cy="215444"/>
          </a:xfrm>
          <a:prstGeom prst="rect">
            <a:avLst/>
          </a:prstGeom>
          <a:noFill/>
        </p:spPr>
        <p:txBody>
          <a:bodyPr wrap="square" rtlCol="0">
            <a:spAutoFit/>
          </a:bodyPr>
          <a:lstStyle/>
          <a:p>
            <a:r>
              <a:rPr lang="en-US" sz="800" b="1" i="1" dirty="0">
                <a:latin typeface="Arial" pitchFamily="34" charset="0"/>
                <a:cs typeface="Arial" pitchFamily="34" charset="0"/>
              </a:rPr>
              <a:t>Source: http://www.forbesmiddleeast.com/en/list/the-most-powerful-arab-women-2015/</a:t>
            </a:r>
          </a:p>
        </p:txBody>
      </p:sp>
      <p:sp>
        <p:nvSpPr>
          <p:cNvPr id="3" name="12-Point Star 2"/>
          <p:cNvSpPr/>
          <p:nvPr/>
        </p:nvSpPr>
        <p:spPr>
          <a:xfrm>
            <a:off x="218089" y="1464305"/>
            <a:ext cx="762000" cy="619552"/>
          </a:xfrm>
          <a:prstGeom prst="star12">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a:solidFill>
                  <a:schemeClr val="accent1"/>
                </a:solidFill>
                <a:latin typeface="Arial" panose="020B0604020202020204" pitchFamily="34" charset="0"/>
                <a:cs typeface="Arial" panose="020B0604020202020204" pitchFamily="34" charset="0"/>
              </a:rPr>
              <a:t>The Most Powerful Jordanian Women 2015 : 100 Most Powerful Arab Business </a:t>
            </a:r>
          </a:p>
        </p:txBody>
      </p:sp>
    </p:spTree>
    <p:extLst>
      <p:ext uri="{BB962C8B-B14F-4D97-AF65-F5344CB8AC3E}">
        <p14:creationId xmlns:p14="http://schemas.microsoft.com/office/powerpoint/2010/main" val="3671432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900" b="1" i="1" dirty="0">
              <a:latin typeface="Arial" pitchFamily="34" charset="0"/>
              <a:cs typeface="Arial" pitchFamily="34" charset="0"/>
            </a:endParaRPr>
          </a:p>
          <a:p>
            <a:pPr marL="0" indent="0">
              <a:buNone/>
            </a:pPr>
            <a:endParaRPr lang="en-US" sz="1800" b="1" dirty="0"/>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741702" y="906464"/>
            <a:ext cx="5326097" cy="2031325"/>
          </a:xfrm>
          <a:prstGeom prst="rect">
            <a:avLst/>
          </a:prstGeom>
        </p:spPr>
        <p:txBody>
          <a:bodyPr wrap="square">
            <a:spAutoFit/>
          </a:bodyPr>
          <a:lstStyle/>
          <a:p>
            <a:r>
              <a:rPr lang="en-US" sz="1400" b="1" i="1" dirty="0">
                <a:solidFill>
                  <a:prstClr val="black"/>
                </a:solidFill>
              </a:rPr>
              <a:t>Nisreen </a:t>
            </a:r>
            <a:r>
              <a:rPr lang="en-US" sz="1400" b="1" i="1" dirty="0" err="1">
                <a:solidFill>
                  <a:prstClr val="black"/>
                </a:solidFill>
              </a:rPr>
              <a:t>Shocair</a:t>
            </a:r>
            <a:r>
              <a:rPr lang="en-US" sz="1400" b="1" i="1" dirty="0">
                <a:solidFill>
                  <a:prstClr val="black"/>
                </a:solidFill>
              </a:rPr>
              <a:t> </a:t>
            </a:r>
            <a:r>
              <a:rPr lang="en-US" sz="1400" i="1" dirty="0">
                <a:solidFill>
                  <a:prstClr val="black"/>
                </a:solidFill>
              </a:rPr>
              <a:t>took over the helm of Virgin Megastores, Middle East in 2006 and has overseen the brand’s transformation from a CD and DVD store to a one-stop shop for music, video and multimedia entertainment. </a:t>
            </a:r>
            <a:r>
              <a:rPr lang="en-US" sz="1400" i="1" dirty="0" err="1">
                <a:solidFill>
                  <a:prstClr val="black"/>
                </a:solidFill>
              </a:rPr>
              <a:t>Shocair</a:t>
            </a:r>
            <a:r>
              <a:rPr lang="en-US" sz="1400" i="1" dirty="0">
                <a:solidFill>
                  <a:prstClr val="black"/>
                </a:solidFill>
              </a:rPr>
              <a:t>, who grew up in Nigeria, started her entertainment career working at a local Blockbuster store in Texas before finishing her degree and joining Sony in the early 1990s. In addition to her  role at Virgin, </a:t>
            </a:r>
            <a:r>
              <a:rPr lang="en-US" sz="1400" i="1" dirty="0" err="1">
                <a:solidFill>
                  <a:prstClr val="black"/>
                </a:solidFill>
              </a:rPr>
              <a:t>Shocair</a:t>
            </a:r>
            <a:r>
              <a:rPr lang="en-US" sz="1400" i="1" dirty="0">
                <a:solidFill>
                  <a:prstClr val="black"/>
                </a:solidFill>
              </a:rPr>
              <a:t> also sits on the advisory board of several digital and environmental start-ups</a:t>
            </a:r>
            <a:r>
              <a:rPr lang="en-US" sz="1400" i="1" dirty="0" smtClean="0">
                <a:solidFill>
                  <a:prstClr val="black"/>
                </a:solidFill>
              </a:rPr>
              <a:t>.</a:t>
            </a:r>
          </a:p>
          <a:p>
            <a:r>
              <a:rPr lang="en-US" sz="1400" dirty="0">
                <a:hlinkClick r:id="rId2"/>
              </a:rPr>
              <a:t>https://www.youtube.com/watch?v=9Aa9W9LlcmY</a:t>
            </a:r>
            <a:r>
              <a:rPr lang="en-US" sz="1400" dirty="0"/>
              <a:t> </a:t>
            </a:r>
            <a:endParaRPr lang="en-US" sz="1400" i="1" dirty="0">
              <a:solidFill>
                <a:prstClr val="black"/>
              </a:solidFill>
            </a:endParaRPr>
          </a:p>
        </p:txBody>
      </p:sp>
      <p:pic>
        <p:nvPicPr>
          <p:cNvPr id="11" name="Picture 10"/>
          <p:cNvPicPr>
            <a:picLocks noChangeAspect="1"/>
          </p:cNvPicPr>
          <p:nvPr/>
        </p:nvPicPr>
        <p:blipFill>
          <a:blip r:embed="rId3"/>
          <a:stretch>
            <a:fillRect/>
          </a:stretch>
        </p:blipFill>
        <p:spPr>
          <a:xfrm>
            <a:off x="538127" y="910432"/>
            <a:ext cx="3043273" cy="2201762"/>
          </a:xfrm>
          <a:prstGeom prst="rect">
            <a:avLst/>
          </a:prstGeom>
        </p:spPr>
      </p:pic>
      <p:pic>
        <p:nvPicPr>
          <p:cNvPr id="13" name="Picture 12"/>
          <p:cNvPicPr>
            <a:picLocks noChangeAspect="1"/>
          </p:cNvPicPr>
          <p:nvPr/>
        </p:nvPicPr>
        <p:blipFill>
          <a:blip r:embed="rId4"/>
          <a:stretch>
            <a:fillRect/>
          </a:stretch>
        </p:blipFill>
        <p:spPr>
          <a:xfrm>
            <a:off x="5169023" y="3158453"/>
            <a:ext cx="3492946" cy="2825231"/>
          </a:xfrm>
          <a:prstGeom prst="rect">
            <a:avLst/>
          </a:prstGeom>
        </p:spPr>
      </p:pic>
      <p:sp>
        <p:nvSpPr>
          <p:cNvPr id="14" name="Rectangle 13"/>
          <p:cNvSpPr/>
          <p:nvPr/>
        </p:nvSpPr>
        <p:spPr>
          <a:xfrm>
            <a:off x="228600" y="3339961"/>
            <a:ext cx="4807316" cy="2462213"/>
          </a:xfrm>
          <a:prstGeom prst="rect">
            <a:avLst/>
          </a:prstGeom>
        </p:spPr>
        <p:txBody>
          <a:bodyPr wrap="square">
            <a:spAutoFit/>
          </a:bodyPr>
          <a:lstStyle/>
          <a:p>
            <a:pPr fontAlgn="base"/>
            <a:r>
              <a:rPr lang="en-US" sz="1400" b="1" i="1" dirty="0">
                <a:solidFill>
                  <a:prstClr val="black"/>
                </a:solidFill>
              </a:rPr>
              <a:t>Nadia Al Saeed </a:t>
            </a:r>
            <a:r>
              <a:rPr lang="en-US" sz="1400" i="1" dirty="0">
                <a:solidFill>
                  <a:prstClr val="black"/>
                </a:solidFill>
              </a:rPr>
              <a:t>joined Bank al Etihad over 10 years ago, and has been serving as General Manager of the bank since 2007. Throughout her career, Mrs. Al Saeed held different key roles in the private and public sectors; most notably, she served as Minister of Communications and Information Technology from 2004 to 2006, and before that as Economic Advisor to the Minister of Communication and Information Technology. Nadia is also a member of the board in various organizations and associations related to banking and finance, alongside supporting local initiatives such as EDAMA, INJAZ and Endeavor Jordan.</a:t>
            </a:r>
          </a:p>
        </p:txBody>
      </p:sp>
      <p:sp>
        <p:nvSpPr>
          <p:cNvPr id="12"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2015</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120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76600"/>
            <a:ext cx="4495800" cy="2515479"/>
          </a:xfrm>
        </p:spPr>
        <p:txBody>
          <a:bodyPr>
            <a:normAutofit fontScale="92500" lnSpcReduction="10000"/>
          </a:bodyPr>
          <a:lstStyle/>
          <a:p>
            <a:pPr marL="0" lvl="0" indent="0">
              <a:buNone/>
            </a:pPr>
            <a:r>
              <a:rPr lang="en-US" sz="1400" b="1" i="1" dirty="0">
                <a:solidFill>
                  <a:prstClr val="black"/>
                </a:solidFill>
              </a:rPr>
              <a:t>Randa S. </a:t>
            </a:r>
            <a:r>
              <a:rPr lang="en-US" sz="1400" b="1" i="1" dirty="0" smtClean="0">
                <a:solidFill>
                  <a:prstClr val="black"/>
                </a:solidFill>
              </a:rPr>
              <a:t>Ayoubi,</a:t>
            </a:r>
            <a:r>
              <a:rPr lang="en-US" sz="1400" i="1" dirty="0" smtClean="0">
                <a:solidFill>
                  <a:prstClr val="black"/>
                </a:solidFill>
              </a:rPr>
              <a:t> Founder </a:t>
            </a:r>
            <a:r>
              <a:rPr lang="en-US" sz="1400" i="1" dirty="0">
                <a:solidFill>
                  <a:prstClr val="black"/>
                </a:solidFill>
              </a:rPr>
              <a:t>and CEO, Rubicon, a global company headquartered in Amman, Jordan. Trustee: King's Academy; Royal Commission for Education Reform in Jordan; Children's Museum, Amman. Founding Member: Jordan Chapter, Int'l Women Forum (IWF); Information Technology Association of Jordan “</a:t>
            </a:r>
            <a:r>
              <a:rPr lang="en-US" sz="1400" i="1" dirty="0" err="1">
                <a:solidFill>
                  <a:prstClr val="black"/>
                </a:solidFill>
              </a:rPr>
              <a:t>Intaj</a:t>
            </a:r>
            <a:r>
              <a:rPr lang="en-US" sz="1400" i="1" dirty="0">
                <a:solidFill>
                  <a:prstClr val="black"/>
                </a:solidFill>
              </a:rPr>
              <a:t>”; Young Presidents' Organization (YPO). Former Chairperson, Red Sea Institute for Cinematic Art “RSICA”. Recipient of awards: Entrepreneur of the Year Award, YEA; regional Entrepreneur Award (2004), Arabian Business; Businesswoman of the Year Award, CEO Middle East Awards 2010; Ernst and Young Entrepreneur of The Year Award (2011).</a:t>
            </a:r>
            <a:endParaRPr lang="en-US" sz="1800" b="1" dirty="0"/>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Rectangle 8"/>
          <p:cNvSpPr/>
          <p:nvPr/>
        </p:nvSpPr>
        <p:spPr>
          <a:xfrm>
            <a:off x="4689140" y="1397983"/>
            <a:ext cx="3311860" cy="1169551"/>
          </a:xfrm>
          <a:prstGeom prst="rect">
            <a:avLst/>
          </a:prstGeom>
        </p:spPr>
        <p:txBody>
          <a:bodyPr wrap="square">
            <a:spAutoFit/>
          </a:bodyPr>
          <a:lstStyle/>
          <a:p>
            <a:pPr fontAlgn="base"/>
            <a:r>
              <a:rPr lang="en-US" sz="1400" b="1" i="1" dirty="0" err="1" smtClean="0">
                <a:solidFill>
                  <a:prstClr val="black"/>
                </a:solidFill>
              </a:rPr>
              <a:t>Deema</a:t>
            </a:r>
            <a:r>
              <a:rPr lang="en-US" sz="1400" b="1" i="1" dirty="0" smtClean="0">
                <a:solidFill>
                  <a:prstClr val="black"/>
                </a:solidFill>
              </a:rPr>
              <a:t> Sukhtian</a:t>
            </a:r>
            <a:r>
              <a:rPr lang="en-US" sz="1400" i="1" dirty="0" smtClean="0">
                <a:solidFill>
                  <a:prstClr val="black"/>
                </a:solidFill>
              </a:rPr>
              <a:t>, CEO </a:t>
            </a:r>
            <a:r>
              <a:rPr lang="en-US" sz="1400" i="1" dirty="0">
                <a:solidFill>
                  <a:prstClr val="black"/>
                </a:solidFill>
              </a:rPr>
              <a:t>of </a:t>
            </a:r>
            <a:r>
              <a:rPr lang="en-US" sz="1400" i="1" dirty="0" err="1">
                <a:solidFill>
                  <a:prstClr val="black"/>
                </a:solidFill>
              </a:rPr>
              <a:t>Munir</a:t>
            </a:r>
            <a:r>
              <a:rPr lang="en-US" sz="1400" i="1" dirty="0">
                <a:solidFill>
                  <a:prstClr val="black"/>
                </a:solidFill>
              </a:rPr>
              <a:t> Sukhtian Group,  a family business that works internationally. They produce and sell cleaning supplies, cosmetics, confectionary, paints, etc.</a:t>
            </a:r>
          </a:p>
        </p:txBody>
      </p:sp>
      <p:pic>
        <p:nvPicPr>
          <p:cNvPr id="7" name="Picture 6"/>
          <p:cNvPicPr>
            <a:picLocks noChangeAspect="1"/>
          </p:cNvPicPr>
          <p:nvPr/>
        </p:nvPicPr>
        <p:blipFill>
          <a:blip r:embed="rId2"/>
          <a:stretch>
            <a:fillRect/>
          </a:stretch>
        </p:blipFill>
        <p:spPr>
          <a:xfrm>
            <a:off x="990600" y="919502"/>
            <a:ext cx="3009565" cy="1899898"/>
          </a:xfrm>
          <a:prstGeom prst="rect">
            <a:avLst/>
          </a:prstGeom>
        </p:spPr>
      </p:pic>
      <p:pic>
        <p:nvPicPr>
          <p:cNvPr id="14" name="Picture 13"/>
          <p:cNvPicPr>
            <a:picLocks noChangeAspect="1"/>
          </p:cNvPicPr>
          <p:nvPr/>
        </p:nvPicPr>
        <p:blipFill>
          <a:blip r:embed="rId3"/>
          <a:stretch>
            <a:fillRect/>
          </a:stretch>
        </p:blipFill>
        <p:spPr>
          <a:xfrm>
            <a:off x="5257800" y="3582027"/>
            <a:ext cx="3401113" cy="1904623"/>
          </a:xfrm>
          <a:prstGeom prst="rect">
            <a:avLst/>
          </a:prstGeom>
        </p:spPr>
      </p:pic>
      <p:sp>
        <p:nvSpPr>
          <p:cNvPr id="10"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2015</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148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900" b="1" i="1" dirty="0">
              <a:latin typeface="Arial" pitchFamily="34" charset="0"/>
              <a:cs typeface="Arial" pitchFamily="34" charset="0"/>
            </a:endParaRPr>
          </a:p>
          <a:p>
            <a:pPr marL="0" indent="0">
              <a:buNone/>
            </a:pPr>
            <a:endParaRPr lang="en-US" sz="1800" b="1" dirty="0"/>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Rectangle 11"/>
          <p:cNvSpPr/>
          <p:nvPr/>
        </p:nvSpPr>
        <p:spPr>
          <a:xfrm>
            <a:off x="4961185" y="904653"/>
            <a:ext cx="3998912" cy="1815882"/>
          </a:xfrm>
          <a:prstGeom prst="rect">
            <a:avLst/>
          </a:prstGeom>
        </p:spPr>
        <p:txBody>
          <a:bodyPr wrap="square">
            <a:spAutoFit/>
          </a:bodyPr>
          <a:lstStyle/>
          <a:p>
            <a:r>
              <a:rPr lang="en-US" sz="1400" b="1" i="1" dirty="0">
                <a:solidFill>
                  <a:prstClr val="black"/>
                </a:solidFill>
              </a:rPr>
              <a:t>Mary Nazzal </a:t>
            </a:r>
            <a:r>
              <a:rPr lang="en-US" sz="1400" i="1" dirty="0">
                <a:solidFill>
                  <a:prstClr val="black"/>
                </a:solidFill>
              </a:rPr>
              <a:t>is living proof that women can multitask. The 35-year-old is the deputy chairperson at the Landmark Hotel, a barrister, a political activist, and serves on several boards, including al </a:t>
            </a:r>
            <a:r>
              <a:rPr lang="en-US" sz="1400" i="1" dirty="0" err="1">
                <a:solidFill>
                  <a:prstClr val="black"/>
                </a:solidFill>
              </a:rPr>
              <a:t>Shabaka</a:t>
            </a:r>
            <a:r>
              <a:rPr lang="en-US" sz="1400" i="1" dirty="0">
                <a:solidFill>
                  <a:prstClr val="black"/>
                </a:solidFill>
              </a:rPr>
              <a:t>, the Palestinian Policy Network, and the Royal Film Commission. On top of that, she is a dedicated mother</a:t>
            </a:r>
            <a:r>
              <a:rPr lang="en-US" sz="1400" i="1" dirty="0" smtClean="0">
                <a:solidFill>
                  <a:prstClr val="black"/>
                </a:solidFill>
              </a:rPr>
              <a:t>.</a:t>
            </a:r>
          </a:p>
          <a:p>
            <a:r>
              <a:rPr lang="en-US" sz="1400" i="1" dirty="0">
                <a:solidFill>
                  <a:prstClr val="black"/>
                </a:solidFill>
                <a:hlinkClick r:id="rId2"/>
              </a:rPr>
              <a:t>https://</a:t>
            </a:r>
            <a:r>
              <a:rPr lang="en-US" sz="1400" i="1" dirty="0" smtClean="0">
                <a:solidFill>
                  <a:prstClr val="black"/>
                </a:solidFill>
                <a:hlinkClick r:id="rId2"/>
              </a:rPr>
              <a:t>www.youtube.com/watch?v=m4UMnKlps4E</a:t>
            </a:r>
            <a:r>
              <a:rPr lang="en-US" sz="1400" i="1" dirty="0" smtClean="0">
                <a:solidFill>
                  <a:prstClr val="black"/>
                </a:solidFill>
              </a:rPr>
              <a:t> </a:t>
            </a:r>
            <a:endParaRPr lang="en-US" sz="1400" i="1" dirty="0">
              <a:solidFill>
                <a:prstClr val="black"/>
              </a:solidFill>
            </a:endParaRPr>
          </a:p>
        </p:txBody>
      </p:sp>
      <p:pic>
        <p:nvPicPr>
          <p:cNvPr id="13" name="Picture 12"/>
          <p:cNvPicPr>
            <a:picLocks noChangeAspect="1"/>
          </p:cNvPicPr>
          <p:nvPr/>
        </p:nvPicPr>
        <p:blipFill>
          <a:blip r:embed="rId3"/>
          <a:stretch>
            <a:fillRect/>
          </a:stretch>
        </p:blipFill>
        <p:spPr>
          <a:xfrm>
            <a:off x="377825" y="857499"/>
            <a:ext cx="4138454" cy="1885701"/>
          </a:xfrm>
          <a:prstGeom prst="rect">
            <a:avLst/>
          </a:prstGeom>
        </p:spPr>
      </p:pic>
      <p:sp>
        <p:nvSpPr>
          <p:cNvPr id="14" name="Rectangle 13"/>
          <p:cNvSpPr/>
          <p:nvPr/>
        </p:nvSpPr>
        <p:spPr>
          <a:xfrm>
            <a:off x="228600" y="3306029"/>
            <a:ext cx="6213231" cy="2677656"/>
          </a:xfrm>
          <a:prstGeom prst="rect">
            <a:avLst/>
          </a:prstGeom>
        </p:spPr>
        <p:txBody>
          <a:bodyPr wrap="square">
            <a:spAutoFit/>
          </a:bodyPr>
          <a:lstStyle/>
          <a:p>
            <a:r>
              <a:rPr lang="en-US" sz="1400" b="1" i="1" dirty="0" err="1">
                <a:solidFill>
                  <a:prstClr val="black"/>
                </a:solidFill>
              </a:rPr>
              <a:t>Nermin</a:t>
            </a:r>
            <a:r>
              <a:rPr lang="en-US" sz="1400" b="1" i="1" dirty="0">
                <a:solidFill>
                  <a:prstClr val="black"/>
                </a:solidFill>
              </a:rPr>
              <a:t> </a:t>
            </a:r>
            <a:r>
              <a:rPr lang="en-US" sz="1400" b="1" i="1" dirty="0" err="1">
                <a:solidFill>
                  <a:prstClr val="black"/>
                </a:solidFill>
              </a:rPr>
              <a:t>Fawzi</a:t>
            </a:r>
            <a:r>
              <a:rPr lang="en-US" sz="1400" b="1" i="1" dirty="0">
                <a:solidFill>
                  <a:prstClr val="black"/>
                </a:solidFill>
              </a:rPr>
              <a:t> </a:t>
            </a:r>
            <a:r>
              <a:rPr lang="en-US" sz="1400" b="1" i="1" dirty="0" err="1" smtClean="0">
                <a:solidFill>
                  <a:prstClr val="black"/>
                </a:solidFill>
              </a:rPr>
              <a:t>Saad</a:t>
            </a:r>
            <a:r>
              <a:rPr lang="en-US" sz="1400" b="1" i="1" dirty="0" smtClean="0">
                <a:solidFill>
                  <a:prstClr val="black"/>
                </a:solidFill>
              </a:rPr>
              <a:t> </a:t>
            </a:r>
            <a:r>
              <a:rPr lang="en-US" sz="1400" i="1" dirty="0" smtClean="0">
                <a:solidFill>
                  <a:prstClr val="black"/>
                </a:solidFill>
              </a:rPr>
              <a:t>the </a:t>
            </a:r>
            <a:r>
              <a:rPr lang="en-US" sz="1400" i="1" dirty="0">
                <a:solidFill>
                  <a:prstClr val="black"/>
                </a:solidFill>
              </a:rPr>
              <a:t>founder </a:t>
            </a:r>
            <a:r>
              <a:rPr lang="en-US" sz="1400" i="1" dirty="0" smtClean="0">
                <a:solidFill>
                  <a:prstClr val="black"/>
                </a:solidFill>
              </a:rPr>
              <a:t>of Handasiyat.net, a </a:t>
            </a:r>
            <a:r>
              <a:rPr lang="en-US" sz="1400" i="1" dirty="0">
                <a:solidFill>
                  <a:prstClr val="black"/>
                </a:solidFill>
              </a:rPr>
              <a:t>virtual engineering company with a built-in meeting room setup by a team of Jordanian freelance engineers, who offer engineering services for Saudi &amp; Jordanian Engineering Companies. </a:t>
            </a:r>
            <a:br>
              <a:rPr lang="en-US" sz="1400" i="1" dirty="0">
                <a:solidFill>
                  <a:prstClr val="black"/>
                </a:solidFill>
              </a:rPr>
            </a:br>
            <a:r>
              <a:rPr lang="en-US" sz="1400" i="1" dirty="0">
                <a:solidFill>
                  <a:prstClr val="black"/>
                </a:solidFill>
              </a:rPr>
              <a:t>Many engineering tasks don't require the presence at the office, and there are many countries -such as KSA- that suffer from a huge lack of qualified local engineers compared to their market size, and consequently the employment issue is considered as a financial/social burden on those countries. This technique will reduce employment need and cost in such countries adding that it will solve the employment complexity in crisis areas. </a:t>
            </a:r>
            <a:r>
              <a:rPr lang="en-US" sz="1400" i="1" dirty="0" smtClean="0">
                <a:solidFill>
                  <a:prstClr val="black"/>
                </a:solidFill>
              </a:rPr>
              <a:t/>
            </a:r>
            <a:br>
              <a:rPr lang="en-US" sz="1400" i="1" dirty="0" smtClean="0">
                <a:solidFill>
                  <a:prstClr val="black"/>
                </a:solidFill>
              </a:rPr>
            </a:br>
            <a:r>
              <a:rPr lang="en-US" sz="1400" i="1" dirty="0" smtClean="0">
                <a:solidFill>
                  <a:prstClr val="black"/>
                </a:solidFill>
              </a:rPr>
              <a:t>This </a:t>
            </a:r>
            <a:r>
              <a:rPr lang="en-US" sz="1400" i="1" dirty="0">
                <a:solidFill>
                  <a:prstClr val="black"/>
                </a:solidFill>
              </a:rPr>
              <a:t>is an opportunity for hundreds of Female Engineers in the Arab world, where the man is dominant in the engineering field, and females are restricted with different kind of social rules.</a:t>
            </a:r>
          </a:p>
        </p:txBody>
      </p:sp>
      <p:pic>
        <p:nvPicPr>
          <p:cNvPr id="16" name="Picture 15"/>
          <p:cNvPicPr>
            <a:picLocks noChangeAspect="1"/>
          </p:cNvPicPr>
          <p:nvPr/>
        </p:nvPicPr>
        <p:blipFill>
          <a:blip r:embed="rId4"/>
          <a:stretch>
            <a:fillRect/>
          </a:stretch>
        </p:blipFill>
        <p:spPr>
          <a:xfrm>
            <a:off x="6441831" y="3962511"/>
            <a:ext cx="2518266" cy="1202415"/>
          </a:xfrm>
          <a:prstGeom prst="rect">
            <a:avLst/>
          </a:prstGeom>
        </p:spPr>
      </p:pic>
      <p:sp>
        <p:nvSpPr>
          <p:cNvPr id="11"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2015</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965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1400" i="1" dirty="0">
              <a:solidFill>
                <a:prstClr val="black"/>
              </a:solidFill>
            </a:endParaRPr>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10"/>
          <p:cNvSpPr/>
          <p:nvPr/>
        </p:nvSpPr>
        <p:spPr>
          <a:xfrm>
            <a:off x="3584575" y="4138521"/>
            <a:ext cx="4572000" cy="307777"/>
          </a:xfrm>
          <a:prstGeom prst="rect">
            <a:avLst/>
          </a:prstGeom>
        </p:spPr>
        <p:txBody>
          <a:bodyPr>
            <a:spAutoFit/>
          </a:bodyPr>
          <a:lstStyle/>
          <a:p>
            <a:pPr algn="just"/>
            <a:endParaRPr lang="en-US" sz="1400" i="1" dirty="0">
              <a:solidFill>
                <a:prstClr val="black"/>
              </a:solidFill>
            </a:endParaRPr>
          </a:p>
        </p:txBody>
      </p:sp>
      <p:sp>
        <p:nvSpPr>
          <p:cNvPr id="17" name="Rectangle 16"/>
          <p:cNvSpPr/>
          <p:nvPr/>
        </p:nvSpPr>
        <p:spPr>
          <a:xfrm>
            <a:off x="380630" y="2535945"/>
            <a:ext cx="8229600" cy="954107"/>
          </a:xfrm>
          <a:prstGeom prst="rect">
            <a:avLst/>
          </a:prstGeom>
        </p:spPr>
        <p:txBody>
          <a:bodyPr wrap="square">
            <a:spAutoFit/>
          </a:bodyPr>
          <a:lstStyle/>
          <a:p>
            <a:pPr algn="just"/>
            <a:r>
              <a:rPr lang="en-US" sz="1400" b="1" i="1" dirty="0" smtClean="0">
                <a:solidFill>
                  <a:prstClr val="black"/>
                </a:solidFill>
              </a:rPr>
              <a:t>Ghada </a:t>
            </a:r>
            <a:r>
              <a:rPr lang="en-US" sz="1400" b="1" i="1" dirty="0">
                <a:solidFill>
                  <a:prstClr val="black"/>
                </a:solidFill>
              </a:rPr>
              <a:t>Mohammed Farhan </a:t>
            </a:r>
            <a:r>
              <a:rPr lang="en-US" sz="1400" b="1" i="1" dirty="0" err="1" smtClean="0">
                <a:solidFill>
                  <a:prstClr val="black"/>
                </a:solidFill>
              </a:rPr>
              <a:t>Hallosh</a:t>
            </a:r>
            <a:r>
              <a:rPr lang="en-US" sz="1400" b="1" i="1" dirty="0" smtClean="0">
                <a:solidFill>
                  <a:prstClr val="black"/>
                </a:solidFill>
              </a:rPr>
              <a:t>: </a:t>
            </a:r>
            <a:r>
              <a:rPr lang="en-US" sz="1400" i="1" dirty="0">
                <a:solidFill>
                  <a:prstClr val="black"/>
                </a:solidFill>
              </a:rPr>
              <a:t>is Independent Director at Jordan Mortgage Refinance Co. and Deputy GM-Operations &amp; Support at Jordan Commercial Bank</a:t>
            </a:r>
            <a:r>
              <a:rPr lang="en-US" sz="1400" i="1" dirty="0" smtClean="0">
                <a:solidFill>
                  <a:prstClr val="black"/>
                </a:solidFill>
              </a:rPr>
              <a:t>.</a:t>
            </a:r>
            <a:endParaRPr lang="en-US" sz="1400" i="1" dirty="0">
              <a:solidFill>
                <a:prstClr val="black"/>
              </a:solidFill>
            </a:endParaRPr>
          </a:p>
          <a:p>
            <a:pPr algn="just"/>
            <a:r>
              <a:rPr lang="en-US" sz="1400" i="1" dirty="0">
                <a:solidFill>
                  <a:prstClr val="black"/>
                </a:solidFill>
              </a:rPr>
              <a:t>She received her undergraduate degree from the American University of Beirut and a graduate degree from the University of East London.</a:t>
            </a:r>
          </a:p>
        </p:txBody>
      </p:sp>
      <p:pic>
        <p:nvPicPr>
          <p:cNvPr id="7" name="Picture 6"/>
          <p:cNvPicPr>
            <a:picLocks noChangeAspect="1"/>
          </p:cNvPicPr>
          <p:nvPr/>
        </p:nvPicPr>
        <p:blipFill>
          <a:blip r:embed="rId2"/>
          <a:stretch>
            <a:fillRect/>
          </a:stretch>
        </p:blipFill>
        <p:spPr>
          <a:xfrm>
            <a:off x="6172200" y="4066393"/>
            <a:ext cx="2660650" cy="1770009"/>
          </a:xfrm>
          <a:prstGeom prst="rect">
            <a:avLst/>
          </a:prstGeom>
        </p:spPr>
      </p:pic>
      <p:sp>
        <p:nvSpPr>
          <p:cNvPr id="8" name="Rectangle 7"/>
          <p:cNvSpPr/>
          <p:nvPr/>
        </p:nvSpPr>
        <p:spPr>
          <a:xfrm>
            <a:off x="377824" y="3763844"/>
            <a:ext cx="5718175" cy="2031325"/>
          </a:xfrm>
          <a:prstGeom prst="rect">
            <a:avLst/>
          </a:prstGeom>
        </p:spPr>
        <p:txBody>
          <a:bodyPr wrap="square">
            <a:spAutoFit/>
          </a:bodyPr>
          <a:lstStyle/>
          <a:p>
            <a:pPr fontAlgn="base"/>
            <a:r>
              <a:rPr lang="en-US" sz="1400" b="1" i="1" dirty="0">
                <a:solidFill>
                  <a:prstClr val="black"/>
                </a:solidFill>
              </a:rPr>
              <a:t>Rana Sami </a:t>
            </a:r>
            <a:r>
              <a:rPr lang="en-US" sz="1400" b="1" i="1" dirty="0" smtClean="0">
                <a:solidFill>
                  <a:prstClr val="black"/>
                </a:solidFill>
              </a:rPr>
              <a:t>Sunna: </a:t>
            </a:r>
            <a:r>
              <a:rPr lang="en-US" sz="1400" i="1" dirty="0" smtClean="0">
                <a:solidFill>
                  <a:prstClr val="black"/>
                </a:solidFill>
              </a:rPr>
              <a:t>Deputy </a:t>
            </a:r>
            <a:r>
              <a:rPr lang="en-US" sz="1400" i="1" dirty="0">
                <a:solidFill>
                  <a:prstClr val="black"/>
                </a:solidFill>
              </a:rPr>
              <a:t>General Manager for Credit And Treasury Services</a:t>
            </a:r>
          </a:p>
          <a:p>
            <a:pPr fontAlgn="base"/>
            <a:r>
              <a:rPr lang="en-US" sz="1400" i="1" dirty="0" smtClean="0">
                <a:solidFill>
                  <a:prstClr val="black"/>
                </a:solidFill>
              </a:rPr>
              <a:t>Holds Masters </a:t>
            </a:r>
            <a:r>
              <a:rPr lang="en-US" sz="1400" i="1" dirty="0">
                <a:solidFill>
                  <a:prstClr val="black"/>
                </a:solidFill>
              </a:rPr>
              <a:t>in Business </a:t>
            </a:r>
            <a:r>
              <a:rPr lang="en-US" sz="1400" i="1" dirty="0" smtClean="0">
                <a:solidFill>
                  <a:prstClr val="black"/>
                </a:solidFill>
              </a:rPr>
              <a:t>Administration and Bachelor </a:t>
            </a:r>
            <a:r>
              <a:rPr lang="en-US" sz="1400" i="1" dirty="0">
                <a:solidFill>
                  <a:prstClr val="black"/>
                </a:solidFill>
              </a:rPr>
              <a:t>in Accounting</a:t>
            </a:r>
          </a:p>
          <a:p>
            <a:pPr fontAlgn="base"/>
            <a:r>
              <a:rPr lang="en-US" sz="1400" i="1" dirty="0">
                <a:solidFill>
                  <a:prstClr val="black"/>
                </a:solidFill>
              </a:rPr>
              <a:t>Professional Experience:</a:t>
            </a:r>
          </a:p>
          <a:p>
            <a:pPr marL="285750" indent="-285750" fontAlgn="base">
              <a:buFont typeface="Arial" panose="020B0604020202020204" pitchFamily="34" charset="0"/>
              <a:buChar char="•"/>
            </a:pPr>
            <a:r>
              <a:rPr lang="en-US" sz="1400" i="1" dirty="0">
                <a:solidFill>
                  <a:prstClr val="black"/>
                </a:solidFill>
              </a:rPr>
              <a:t>Deputy General Manager for Banking Operations since December 2009</a:t>
            </a:r>
          </a:p>
          <a:p>
            <a:pPr marL="285750" indent="-285750" algn="just" fontAlgn="base">
              <a:buFont typeface="Arial" panose="020B0604020202020204" pitchFamily="34" charset="0"/>
              <a:buChar char="•"/>
            </a:pPr>
            <a:r>
              <a:rPr lang="en-US" sz="1400" i="1" dirty="0">
                <a:solidFill>
                  <a:prstClr val="black"/>
                </a:solidFill>
              </a:rPr>
              <a:t>Experience in the field of risk management through her work and the Manager of Risk Management Department in the Bank since 1998.</a:t>
            </a:r>
          </a:p>
          <a:p>
            <a:pPr marL="285750" indent="-285750" algn="just" fontAlgn="base">
              <a:buFont typeface="Arial" panose="020B0604020202020204" pitchFamily="34" charset="0"/>
              <a:buChar char="•"/>
            </a:pPr>
            <a:r>
              <a:rPr lang="en-US" sz="1400" i="1" dirty="0">
                <a:solidFill>
                  <a:prstClr val="black"/>
                </a:solidFill>
              </a:rPr>
              <a:t>Worked as the Head of local facilities department in the Central Bank of Jordan</a:t>
            </a:r>
          </a:p>
          <a:p>
            <a:pPr marL="285750" indent="-285750" fontAlgn="base">
              <a:buFont typeface="Arial" panose="020B0604020202020204" pitchFamily="34" charset="0"/>
              <a:buChar char="•"/>
            </a:pPr>
            <a:r>
              <a:rPr lang="en-US" sz="1400" i="1" dirty="0">
                <a:solidFill>
                  <a:prstClr val="black"/>
                </a:solidFill>
              </a:rPr>
              <a:t>Board member in the Jordan Mortgage Refinancing Company</a:t>
            </a:r>
          </a:p>
        </p:txBody>
      </p:sp>
      <p:sp>
        <p:nvSpPr>
          <p:cNvPr id="12" name="Rectangle 11"/>
          <p:cNvSpPr/>
          <p:nvPr/>
        </p:nvSpPr>
        <p:spPr>
          <a:xfrm>
            <a:off x="2457914" y="1098407"/>
            <a:ext cx="6000285" cy="738664"/>
          </a:xfrm>
          <a:prstGeom prst="rect">
            <a:avLst/>
          </a:prstGeom>
        </p:spPr>
        <p:txBody>
          <a:bodyPr wrap="square">
            <a:spAutoFit/>
          </a:bodyPr>
          <a:lstStyle/>
          <a:p>
            <a:r>
              <a:rPr lang="en-US" sz="1400" b="1" i="1" dirty="0">
                <a:solidFill>
                  <a:prstClr val="black"/>
                </a:solidFill>
              </a:rPr>
              <a:t>Dr. Rand Abu-</a:t>
            </a:r>
            <a:r>
              <a:rPr lang="en-US" sz="1400" b="1" i="1" dirty="0" err="1">
                <a:solidFill>
                  <a:prstClr val="black"/>
                </a:solidFill>
              </a:rPr>
              <a:t>Ghanimeh</a:t>
            </a:r>
            <a:r>
              <a:rPr lang="en-US" sz="1400" i="1" dirty="0" smtClean="0">
                <a:solidFill>
                  <a:prstClr val="black"/>
                </a:solidFill>
              </a:rPr>
              <a:t>: commercial </a:t>
            </a:r>
            <a:r>
              <a:rPr lang="en-US" sz="1400" i="1" dirty="0">
                <a:solidFill>
                  <a:prstClr val="black"/>
                </a:solidFill>
              </a:rPr>
              <a:t>lead in the Middle East for the American Multinational Agrochemical and Agricultural Biotechnology Corporation Monsanto.</a:t>
            </a:r>
          </a:p>
        </p:txBody>
      </p:sp>
      <p:pic>
        <p:nvPicPr>
          <p:cNvPr id="13" name="Picture 12"/>
          <p:cNvPicPr>
            <a:picLocks noChangeAspect="1"/>
          </p:cNvPicPr>
          <p:nvPr/>
        </p:nvPicPr>
        <p:blipFill>
          <a:blip r:embed="rId3"/>
          <a:stretch>
            <a:fillRect/>
          </a:stretch>
        </p:blipFill>
        <p:spPr>
          <a:xfrm>
            <a:off x="457200" y="786603"/>
            <a:ext cx="1464140" cy="1464140"/>
          </a:xfrm>
          <a:prstGeom prst="rect">
            <a:avLst/>
          </a:prstGeom>
        </p:spPr>
      </p:pic>
      <p:sp>
        <p:nvSpPr>
          <p:cNvPr id="14"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2015</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440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428" y="6324600"/>
            <a:ext cx="8077200" cy="215444"/>
          </a:xfrm>
          <a:prstGeom prst="rect">
            <a:avLst/>
          </a:prstGeom>
          <a:noFill/>
        </p:spPr>
        <p:txBody>
          <a:bodyPr wrap="square" rtlCol="0">
            <a:spAutoFit/>
          </a:bodyPr>
          <a:lstStyle/>
          <a:p>
            <a:r>
              <a:rPr lang="en-US" sz="800" b="1" i="1" dirty="0">
                <a:solidFill>
                  <a:prstClr val="black"/>
                </a:solidFill>
                <a:latin typeface="Arial" pitchFamily="34" charset="0"/>
                <a:cs typeface="Arial" pitchFamily="34" charset="0"/>
              </a:rPr>
              <a:t>Source: http://www.forbesmiddleeast.com/en/list/the-100-most-powerful-arab-businesswomen/</a:t>
            </a:r>
          </a:p>
        </p:txBody>
      </p:sp>
      <p:pic>
        <p:nvPicPr>
          <p:cNvPr id="8" name="Content Placeholder 7"/>
          <p:cNvPicPr>
            <a:picLocks noGrp="1" noChangeAspect="1"/>
          </p:cNvPicPr>
          <p:nvPr>
            <p:ph idx="1"/>
          </p:nvPr>
        </p:nvPicPr>
        <p:blipFill>
          <a:blip r:embed="rId2"/>
          <a:stretch>
            <a:fillRect/>
          </a:stretch>
        </p:blipFill>
        <p:spPr>
          <a:xfrm>
            <a:off x="381000" y="1433202"/>
            <a:ext cx="8305800" cy="4953000"/>
          </a:xfrm>
          <a:prstGeom prst="rect">
            <a:avLst/>
          </a:prstGeom>
        </p:spPr>
      </p:pic>
      <p:sp>
        <p:nvSpPr>
          <p:cNvPr id="9" name="12-Point Star 8"/>
          <p:cNvSpPr/>
          <p:nvPr/>
        </p:nvSpPr>
        <p:spPr>
          <a:xfrm>
            <a:off x="246994" y="1279360"/>
            <a:ext cx="762000" cy="619552"/>
          </a:xfrm>
          <a:prstGeom prst="star12">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a:solidFill>
                  <a:schemeClr val="accent1"/>
                </a:solidFill>
                <a:latin typeface="Arial" panose="020B0604020202020204" pitchFamily="34" charset="0"/>
                <a:cs typeface="Arial" panose="020B0604020202020204" pitchFamily="34" charset="0"/>
              </a:rPr>
              <a:t>The Most Powerful Jordanian Women </a:t>
            </a:r>
            <a:r>
              <a:rPr lang="en-US" sz="2700" dirty="0" smtClean="0">
                <a:solidFill>
                  <a:schemeClr val="accent1"/>
                </a:solidFill>
                <a:latin typeface="Arial" panose="020B0604020202020204" pitchFamily="34" charset="0"/>
                <a:cs typeface="Arial" panose="020B0604020202020204" pitchFamily="34" charset="0"/>
              </a:rPr>
              <a:t>2016 </a:t>
            </a:r>
            <a:r>
              <a:rPr lang="en-US" sz="2700" dirty="0">
                <a:solidFill>
                  <a:schemeClr val="accent1"/>
                </a:solidFill>
                <a:latin typeface="Arial" panose="020B0604020202020204" pitchFamily="34" charset="0"/>
                <a:cs typeface="Arial" panose="020B0604020202020204" pitchFamily="34" charset="0"/>
              </a:rPr>
              <a:t>: 100 Most Powerful Arab Business </a:t>
            </a:r>
          </a:p>
        </p:txBody>
      </p:sp>
    </p:spTree>
    <p:extLst>
      <p:ext uri="{BB962C8B-B14F-4D97-AF65-F5344CB8AC3E}">
        <p14:creationId xmlns:p14="http://schemas.microsoft.com/office/powerpoint/2010/main" val="2332120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900" b="1" i="1" dirty="0">
              <a:latin typeface="Arial" pitchFamily="34" charset="0"/>
              <a:cs typeface="Arial" pitchFamily="34" charset="0"/>
            </a:endParaRPr>
          </a:p>
          <a:p>
            <a:pPr marL="0" indent="0">
              <a:buNone/>
            </a:pPr>
            <a:endParaRPr lang="en-US" sz="1800" b="1" dirty="0"/>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6"/>
          <p:cNvSpPr/>
          <p:nvPr/>
        </p:nvSpPr>
        <p:spPr>
          <a:xfrm>
            <a:off x="377825" y="910432"/>
            <a:ext cx="6235083" cy="2246769"/>
          </a:xfrm>
          <a:prstGeom prst="rect">
            <a:avLst/>
          </a:prstGeom>
        </p:spPr>
        <p:txBody>
          <a:bodyPr wrap="square">
            <a:spAutoFit/>
          </a:bodyPr>
          <a:lstStyle/>
          <a:p>
            <a:r>
              <a:rPr lang="en-US" sz="1400" b="1" i="1" dirty="0" smtClean="0">
                <a:solidFill>
                  <a:prstClr val="black"/>
                </a:solidFill>
              </a:rPr>
              <a:t>Randa </a:t>
            </a:r>
            <a:r>
              <a:rPr lang="en-US" sz="1400" b="1" i="1" dirty="0" err="1" smtClean="0">
                <a:solidFill>
                  <a:prstClr val="black"/>
                </a:solidFill>
              </a:rPr>
              <a:t>Sadik</a:t>
            </a:r>
            <a:r>
              <a:rPr lang="en-US" sz="1400" b="1" i="1" dirty="0" smtClean="0">
                <a:solidFill>
                  <a:prstClr val="black"/>
                </a:solidFill>
              </a:rPr>
              <a:t>: </a:t>
            </a:r>
            <a:r>
              <a:rPr lang="en-US" sz="1400" i="1" dirty="0" smtClean="0">
                <a:solidFill>
                  <a:prstClr val="black"/>
                </a:solidFill>
              </a:rPr>
              <a:t>Deputy </a:t>
            </a:r>
            <a:r>
              <a:rPr lang="en-US" sz="1400" i="1" dirty="0">
                <a:solidFill>
                  <a:prstClr val="black"/>
                </a:solidFill>
              </a:rPr>
              <a:t>Chief Executive Officer of Arab Bank since July 2010, </a:t>
            </a:r>
            <a:r>
              <a:rPr lang="en-US" sz="1400" i="1" dirty="0" smtClean="0">
                <a:solidFill>
                  <a:prstClr val="black"/>
                </a:solidFill>
              </a:rPr>
              <a:t>and has </a:t>
            </a:r>
            <a:r>
              <a:rPr lang="en-US" sz="1400" i="1" dirty="0">
                <a:solidFill>
                  <a:prstClr val="black"/>
                </a:solidFill>
              </a:rPr>
              <a:t>broad international Banking experience built over 25 years. </a:t>
            </a:r>
            <a:br>
              <a:rPr lang="en-US" sz="1400" i="1" dirty="0">
                <a:solidFill>
                  <a:prstClr val="black"/>
                </a:solidFill>
              </a:rPr>
            </a:br>
            <a:r>
              <a:rPr lang="en-US" sz="1400" i="1" dirty="0" smtClean="0">
                <a:solidFill>
                  <a:prstClr val="black"/>
                </a:solidFill>
              </a:rPr>
              <a:t>Before </a:t>
            </a:r>
            <a:r>
              <a:rPr lang="en-US" sz="1400" i="1" dirty="0">
                <a:solidFill>
                  <a:prstClr val="black"/>
                </a:solidFill>
              </a:rPr>
              <a:t>joining Arab Bank, </a:t>
            </a:r>
            <a:r>
              <a:rPr lang="en-US" sz="1400" i="1" dirty="0" smtClean="0">
                <a:solidFill>
                  <a:prstClr val="black"/>
                </a:solidFill>
              </a:rPr>
              <a:t>she served </a:t>
            </a:r>
            <a:r>
              <a:rPr lang="en-US" sz="1400" i="1" dirty="0">
                <a:solidFill>
                  <a:prstClr val="black"/>
                </a:solidFill>
              </a:rPr>
              <a:t>as Group General Manager for National Bank of Kuwait, responsible for the bank’s international and regional network of branches and subsidiaries. </a:t>
            </a:r>
            <a:br>
              <a:rPr lang="en-US" sz="1400" i="1" dirty="0">
                <a:solidFill>
                  <a:prstClr val="black"/>
                </a:solidFill>
              </a:rPr>
            </a:br>
            <a:r>
              <a:rPr lang="en-US" sz="1400" i="1" dirty="0" smtClean="0">
                <a:solidFill>
                  <a:prstClr val="black"/>
                </a:solidFill>
              </a:rPr>
              <a:t>She is </a:t>
            </a:r>
            <a:r>
              <a:rPr lang="en-US" sz="1400" i="1" dirty="0">
                <a:solidFill>
                  <a:prstClr val="black"/>
                </a:solidFill>
              </a:rPr>
              <a:t>also Chairman of Arab Tunisian Bank in Tunis, a Board member of Oman Arab Bank, Vice Chairman of Arab Bank Australia ltd, a board member of Arab Investment Bank S.A.L.-Lebanon, Chairman of Al </a:t>
            </a:r>
            <a:r>
              <a:rPr lang="en-US" sz="1400" i="1" dirty="0" err="1">
                <a:solidFill>
                  <a:prstClr val="black"/>
                </a:solidFill>
              </a:rPr>
              <a:t>Arabi</a:t>
            </a:r>
            <a:r>
              <a:rPr lang="en-US" sz="1400" i="1" dirty="0">
                <a:solidFill>
                  <a:prstClr val="black"/>
                </a:solidFill>
              </a:rPr>
              <a:t> for Finance (Holding co.) S.A.L.-Lebanon and Chairman of the Management Committee of Al-</a:t>
            </a:r>
            <a:r>
              <a:rPr lang="en-US" sz="1400" i="1" dirty="0" err="1">
                <a:solidFill>
                  <a:prstClr val="black"/>
                </a:solidFill>
              </a:rPr>
              <a:t>Arabi</a:t>
            </a:r>
            <a:r>
              <a:rPr lang="en-US" sz="1400" i="1" dirty="0">
                <a:solidFill>
                  <a:prstClr val="black"/>
                </a:solidFill>
              </a:rPr>
              <a:t> Investment Group.</a:t>
            </a:r>
          </a:p>
        </p:txBody>
      </p:sp>
      <p:pic>
        <p:nvPicPr>
          <p:cNvPr id="8" name="Picture 7"/>
          <p:cNvPicPr>
            <a:picLocks noChangeAspect="1"/>
          </p:cNvPicPr>
          <p:nvPr/>
        </p:nvPicPr>
        <p:blipFill>
          <a:blip r:embed="rId2"/>
          <a:stretch>
            <a:fillRect/>
          </a:stretch>
        </p:blipFill>
        <p:spPr>
          <a:xfrm>
            <a:off x="6706949" y="1131121"/>
            <a:ext cx="1933575" cy="2362200"/>
          </a:xfrm>
          <a:prstGeom prst="rect">
            <a:avLst/>
          </a:prstGeom>
        </p:spPr>
      </p:pic>
      <p:pic>
        <p:nvPicPr>
          <p:cNvPr id="9" name="Picture 8"/>
          <p:cNvPicPr>
            <a:picLocks noChangeAspect="1"/>
          </p:cNvPicPr>
          <p:nvPr/>
        </p:nvPicPr>
        <p:blipFill>
          <a:blip r:embed="rId3"/>
          <a:stretch>
            <a:fillRect/>
          </a:stretch>
        </p:blipFill>
        <p:spPr>
          <a:xfrm>
            <a:off x="377825" y="3852116"/>
            <a:ext cx="2828925" cy="1619250"/>
          </a:xfrm>
          <a:prstGeom prst="rect">
            <a:avLst/>
          </a:prstGeom>
        </p:spPr>
      </p:pic>
      <p:sp>
        <p:nvSpPr>
          <p:cNvPr id="11" name="Rectangle 10"/>
          <p:cNvSpPr/>
          <p:nvPr/>
        </p:nvSpPr>
        <p:spPr>
          <a:xfrm>
            <a:off x="3584575" y="4138521"/>
            <a:ext cx="4572000" cy="738664"/>
          </a:xfrm>
          <a:prstGeom prst="rect">
            <a:avLst/>
          </a:prstGeom>
        </p:spPr>
        <p:txBody>
          <a:bodyPr>
            <a:spAutoFit/>
          </a:bodyPr>
          <a:lstStyle/>
          <a:p>
            <a:pPr algn="just"/>
            <a:r>
              <a:rPr lang="en-US" sz="1400" b="1" i="1" dirty="0">
                <a:solidFill>
                  <a:prstClr val="black"/>
                </a:solidFill>
              </a:rPr>
              <a:t>Nadia Al </a:t>
            </a:r>
            <a:r>
              <a:rPr lang="en-US" sz="1400" b="1" i="1" dirty="0" err="1" smtClean="0">
                <a:solidFill>
                  <a:prstClr val="black"/>
                </a:solidFill>
              </a:rPr>
              <a:t>Rawabdeh</a:t>
            </a:r>
            <a:r>
              <a:rPr lang="en-US" sz="1400" b="1" i="1" dirty="0" smtClean="0">
                <a:solidFill>
                  <a:prstClr val="black"/>
                </a:solidFill>
              </a:rPr>
              <a:t>: </a:t>
            </a:r>
            <a:r>
              <a:rPr lang="en-US" sz="1400" i="1" dirty="0" smtClean="0">
                <a:solidFill>
                  <a:prstClr val="black"/>
                </a:solidFill>
              </a:rPr>
              <a:t>director </a:t>
            </a:r>
            <a:r>
              <a:rPr lang="en-US" sz="1400" i="1" dirty="0">
                <a:solidFill>
                  <a:prstClr val="black"/>
                </a:solidFill>
              </a:rPr>
              <a:t>general of the Social Security Corporation (SSC</a:t>
            </a:r>
            <a:r>
              <a:rPr lang="en-US" sz="1400" i="1" dirty="0" smtClean="0">
                <a:solidFill>
                  <a:prstClr val="black"/>
                </a:solidFill>
              </a:rPr>
              <a:t>). She </a:t>
            </a:r>
            <a:r>
              <a:rPr lang="en-US" sz="1400" i="1" dirty="0">
                <a:solidFill>
                  <a:prstClr val="black"/>
                </a:solidFill>
              </a:rPr>
              <a:t>is now serving in a new board position at Kingdom Electricity Co. PSC</a:t>
            </a:r>
          </a:p>
        </p:txBody>
      </p:sp>
      <p:sp>
        <p:nvSpPr>
          <p:cNvPr id="12"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2016</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514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370610" y="1008770"/>
            <a:ext cx="8382000" cy="5078313"/>
          </a:xfrm>
          <a:prstGeom prst="rect">
            <a:avLst/>
          </a:prstGeom>
          <a:noFill/>
        </p:spPr>
        <p:txBody>
          <a:bodyPr wrap="square" rtlCol="0">
            <a:spAutoFit/>
          </a:bodyPr>
          <a:lstStyle/>
          <a:p>
            <a:r>
              <a:rPr lang="en-US" dirty="0" smtClean="0">
                <a:solidFill>
                  <a:prstClr val="black"/>
                </a:solidFill>
              </a:rPr>
              <a:t>1.   The </a:t>
            </a:r>
            <a:r>
              <a:rPr lang="en-US" dirty="0">
                <a:solidFill>
                  <a:prstClr val="black"/>
                </a:solidFill>
              </a:rPr>
              <a:t>penis and the vagina are examples of</a:t>
            </a:r>
          </a:p>
          <a:p>
            <a:pPr lvl="2"/>
            <a:r>
              <a:rPr lang="en-US" dirty="0">
                <a:solidFill>
                  <a:prstClr val="black"/>
                </a:solidFill>
              </a:rPr>
              <a:t>a. primary sex characteristics</a:t>
            </a:r>
          </a:p>
          <a:p>
            <a:pPr lvl="2"/>
            <a:r>
              <a:rPr lang="en-US" dirty="0">
                <a:solidFill>
                  <a:prstClr val="black"/>
                </a:solidFill>
              </a:rPr>
              <a:t>b. secondary sex characteristics</a:t>
            </a:r>
          </a:p>
          <a:p>
            <a:pPr lvl="2"/>
            <a:r>
              <a:rPr lang="en-US" dirty="0">
                <a:solidFill>
                  <a:prstClr val="black"/>
                </a:solidFill>
              </a:rPr>
              <a:t>c. changing expectations</a:t>
            </a:r>
          </a:p>
          <a:p>
            <a:pPr lvl="2"/>
            <a:r>
              <a:rPr lang="en-US" dirty="0">
                <a:solidFill>
                  <a:prstClr val="black"/>
                </a:solidFill>
              </a:rPr>
              <a:t>d. biological constructions of </a:t>
            </a:r>
            <a:r>
              <a:rPr lang="en-US" dirty="0" smtClean="0">
                <a:solidFill>
                  <a:prstClr val="black"/>
                </a:solidFill>
              </a:rPr>
              <a:t>sexuality</a:t>
            </a:r>
          </a:p>
          <a:p>
            <a:endParaRPr lang="en-US" dirty="0">
              <a:solidFill>
                <a:prstClr val="black"/>
              </a:solidFill>
            </a:endParaRPr>
          </a:p>
          <a:p>
            <a:r>
              <a:rPr lang="en-US" dirty="0" smtClean="0">
                <a:solidFill>
                  <a:prstClr val="black"/>
                </a:solidFill>
              </a:rPr>
              <a:t>2.   At </a:t>
            </a:r>
            <a:r>
              <a:rPr lang="en-US" dirty="0">
                <a:solidFill>
                  <a:prstClr val="black"/>
                </a:solidFill>
              </a:rPr>
              <a:t>puberty, </a:t>
            </a:r>
            <a:r>
              <a:rPr lang="en-US" dirty="0" smtClean="0">
                <a:solidFill>
                  <a:prstClr val="black"/>
                </a:solidFill>
              </a:rPr>
              <a:t>Suzan </a:t>
            </a:r>
            <a:r>
              <a:rPr lang="en-US" dirty="0">
                <a:solidFill>
                  <a:prstClr val="black"/>
                </a:solidFill>
              </a:rPr>
              <a:t>developed breasts and her hips grew larger. This is an example of </a:t>
            </a:r>
          </a:p>
          <a:p>
            <a:pPr lvl="2"/>
            <a:r>
              <a:rPr lang="en-US" dirty="0">
                <a:solidFill>
                  <a:prstClr val="black"/>
                </a:solidFill>
              </a:rPr>
              <a:t>a. primary sex characteristics</a:t>
            </a:r>
          </a:p>
          <a:p>
            <a:pPr lvl="2"/>
            <a:r>
              <a:rPr lang="en-US" dirty="0">
                <a:solidFill>
                  <a:prstClr val="black"/>
                </a:solidFill>
              </a:rPr>
              <a:t>b. secondary sex characteristics</a:t>
            </a:r>
          </a:p>
          <a:p>
            <a:pPr lvl="2"/>
            <a:r>
              <a:rPr lang="en-US" dirty="0">
                <a:solidFill>
                  <a:prstClr val="black"/>
                </a:solidFill>
              </a:rPr>
              <a:t>c. sex</a:t>
            </a:r>
          </a:p>
          <a:p>
            <a:pPr lvl="2"/>
            <a:r>
              <a:rPr lang="en-US" dirty="0">
                <a:solidFill>
                  <a:prstClr val="black"/>
                </a:solidFill>
              </a:rPr>
              <a:t>d. </a:t>
            </a:r>
            <a:r>
              <a:rPr lang="en-US" dirty="0" smtClean="0">
                <a:solidFill>
                  <a:prstClr val="black"/>
                </a:solidFill>
              </a:rPr>
              <a:t>Gender</a:t>
            </a:r>
          </a:p>
          <a:p>
            <a:endParaRPr lang="en-US" dirty="0">
              <a:solidFill>
                <a:prstClr val="black"/>
              </a:solidFill>
            </a:endParaRPr>
          </a:p>
          <a:p>
            <a:r>
              <a:rPr lang="en-US" dirty="0" smtClean="0">
                <a:solidFill>
                  <a:prstClr val="black"/>
                </a:solidFill>
              </a:rPr>
              <a:t>3.   At </a:t>
            </a:r>
            <a:r>
              <a:rPr lang="en-US" dirty="0">
                <a:solidFill>
                  <a:prstClr val="black"/>
                </a:solidFill>
              </a:rPr>
              <a:t>puberty, </a:t>
            </a:r>
            <a:r>
              <a:rPr lang="en-US" dirty="0" smtClean="0">
                <a:solidFill>
                  <a:prstClr val="black"/>
                </a:solidFill>
              </a:rPr>
              <a:t>Rami's </a:t>
            </a:r>
            <a:r>
              <a:rPr lang="en-US" dirty="0">
                <a:solidFill>
                  <a:prstClr val="black"/>
                </a:solidFill>
              </a:rPr>
              <a:t>voice became much lower and his thin arms began to show more muscle. This is an example of</a:t>
            </a:r>
          </a:p>
          <a:p>
            <a:pPr lvl="2"/>
            <a:r>
              <a:rPr lang="en-US" dirty="0">
                <a:solidFill>
                  <a:prstClr val="black"/>
                </a:solidFill>
              </a:rPr>
              <a:t>a. primary sex characteristics</a:t>
            </a:r>
          </a:p>
          <a:p>
            <a:pPr lvl="2"/>
            <a:r>
              <a:rPr lang="en-US" dirty="0">
                <a:solidFill>
                  <a:prstClr val="black"/>
                </a:solidFill>
              </a:rPr>
              <a:t>b. secondary sex characteristics</a:t>
            </a:r>
          </a:p>
          <a:p>
            <a:pPr lvl="2"/>
            <a:r>
              <a:rPr lang="en-US" dirty="0">
                <a:solidFill>
                  <a:prstClr val="black"/>
                </a:solidFill>
              </a:rPr>
              <a:t>c. environmental factors bringing earlier maturation</a:t>
            </a:r>
          </a:p>
          <a:p>
            <a:pPr lvl="2"/>
            <a:r>
              <a:rPr lang="en-US" dirty="0">
                <a:solidFill>
                  <a:prstClr val="black"/>
                </a:solidFill>
              </a:rPr>
              <a:t>d. boys' greater strength</a:t>
            </a:r>
            <a:endParaRPr lang="en-US" dirty="0" smtClean="0">
              <a:solidFill>
                <a:prstClr val="black"/>
              </a:solidFill>
            </a:endParaRPr>
          </a:p>
        </p:txBody>
      </p:sp>
      <p:sp>
        <p:nvSpPr>
          <p:cNvPr id="2" name="TextBox 1"/>
          <p:cNvSpPr txBox="1"/>
          <p:nvPr/>
        </p:nvSpPr>
        <p:spPr>
          <a:xfrm>
            <a:off x="381000" y="6221313"/>
            <a:ext cx="6781800" cy="230832"/>
          </a:xfrm>
          <a:prstGeom prst="rect">
            <a:avLst/>
          </a:prstGeom>
          <a:noFill/>
        </p:spPr>
        <p:txBody>
          <a:bodyPr wrap="square" rtlCol="0">
            <a:spAutoFit/>
          </a:bodyPr>
          <a:lstStyle/>
          <a:p>
            <a:r>
              <a:rPr lang="en-US" sz="900" dirty="0">
                <a:hlinkClick r:id="rId2"/>
              </a:rPr>
              <a:t>https://quizlet.com/72375149/sex-and-gender-flash-cards</a:t>
            </a:r>
            <a:r>
              <a:rPr lang="en-US" sz="900" dirty="0" smtClean="0">
                <a:hlinkClick r:id="rId2"/>
              </a:rPr>
              <a:t>/</a:t>
            </a:r>
            <a:r>
              <a:rPr lang="en-US" sz="900" dirty="0" smtClean="0"/>
              <a:t> </a:t>
            </a:r>
            <a:endParaRPr lang="en-US" sz="900" dirty="0"/>
          </a:p>
        </p:txBody>
      </p:sp>
      <p:sp>
        <p:nvSpPr>
          <p:cNvPr id="9"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Vs Sex - Quiz</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242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1400" i="1" dirty="0">
              <a:solidFill>
                <a:prstClr val="black"/>
              </a:solidFill>
            </a:endParaRPr>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6"/>
          <p:cNvSpPr/>
          <p:nvPr/>
        </p:nvSpPr>
        <p:spPr>
          <a:xfrm>
            <a:off x="377825" y="798408"/>
            <a:ext cx="8537575" cy="3754874"/>
          </a:xfrm>
          <a:prstGeom prst="rect">
            <a:avLst/>
          </a:prstGeom>
        </p:spPr>
        <p:txBody>
          <a:bodyPr wrap="square">
            <a:spAutoFit/>
          </a:bodyPr>
          <a:lstStyle/>
          <a:p>
            <a:r>
              <a:rPr lang="en-US" sz="1400" b="1" i="1" dirty="0">
                <a:solidFill>
                  <a:prstClr val="black"/>
                </a:solidFill>
              </a:rPr>
              <a:t>Iman </a:t>
            </a:r>
            <a:r>
              <a:rPr lang="en-US" sz="1400" b="1" i="1" dirty="0" err="1">
                <a:solidFill>
                  <a:prstClr val="black"/>
                </a:solidFill>
              </a:rPr>
              <a:t>Mutlaq</a:t>
            </a:r>
            <a:r>
              <a:rPr lang="en-US" sz="1400" b="1" i="1" dirty="0">
                <a:solidFill>
                  <a:prstClr val="black"/>
                </a:solidFill>
              </a:rPr>
              <a:t> </a:t>
            </a:r>
            <a:r>
              <a:rPr lang="en-US" sz="1400" i="1" dirty="0">
                <a:solidFill>
                  <a:prstClr val="black"/>
                </a:solidFill>
              </a:rPr>
              <a:t>is a Jordanian entrepreneur, financier and social activist and the Founder/CEO of the Sigma Investments. Forbes magazine's Middle East edition, published in 2016 and 2017, ranked Iman </a:t>
            </a:r>
            <a:r>
              <a:rPr lang="en-US" sz="1400" i="1" dirty="0" err="1">
                <a:solidFill>
                  <a:prstClr val="black"/>
                </a:solidFill>
              </a:rPr>
              <a:t>Mutlaq</a:t>
            </a:r>
            <a:r>
              <a:rPr lang="en-US" sz="1400" i="1" dirty="0">
                <a:solidFill>
                  <a:prstClr val="black"/>
                </a:solidFill>
              </a:rPr>
              <a:t> 32nd and 41st positions respectively in a list of "The 100 Most Powerful Arab </a:t>
            </a:r>
            <a:r>
              <a:rPr lang="en-US" sz="1400" i="1" dirty="0" smtClean="0">
                <a:solidFill>
                  <a:prstClr val="black"/>
                </a:solidFill>
              </a:rPr>
              <a:t>Businesswomen. </a:t>
            </a:r>
          </a:p>
          <a:p>
            <a:r>
              <a:rPr lang="en-US" sz="1400" i="1" dirty="0" smtClean="0">
                <a:solidFill>
                  <a:prstClr val="black"/>
                </a:solidFill>
              </a:rPr>
              <a:t>She </a:t>
            </a:r>
            <a:r>
              <a:rPr lang="en-US" sz="1400" i="1" dirty="0">
                <a:solidFill>
                  <a:prstClr val="black"/>
                </a:solidFill>
              </a:rPr>
              <a:t>established her export-import business at the age of 18 and then entered in the financial industry at the age of 27 covering the regions of Middle East and North Africa. </a:t>
            </a:r>
            <a:r>
              <a:rPr lang="en-US" sz="1400" i="1" dirty="0" smtClean="0">
                <a:solidFill>
                  <a:prstClr val="black"/>
                </a:solidFill>
              </a:rPr>
              <a:t>She </a:t>
            </a:r>
            <a:r>
              <a:rPr lang="en-US" sz="1400" i="1" dirty="0">
                <a:solidFill>
                  <a:prstClr val="black"/>
                </a:solidFill>
              </a:rPr>
              <a:t>is currently managing Jordan based Sigma Investments as its Chief Executive Officer on international financial </a:t>
            </a:r>
            <a:r>
              <a:rPr lang="en-US" sz="1400" i="1" dirty="0" smtClean="0">
                <a:solidFill>
                  <a:prstClr val="black"/>
                </a:solidFill>
              </a:rPr>
              <a:t>issues. </a:t>
            </a:r>
            <a:r>
              <a:rPr lang="en-US" sz="1400" i="1" dirty="0">
                <a:solidFill>
                  <a:prstClr val="black"/>
                </a:solidFill>
              </a:rPr>
              <a:t>She is a director of</a:t>
            </a:r>
            <a:r>
              <a:rPr lang="en-US" sz="1400" dirty="0">
                <a:solidFill>
                  <a:prstClr val="black"/>
                </a:solidFill>
              </a:rPr>
              <a:t> </a:t>
            </a:r>
            <a:r>
              <a:rPr lang="en-US" sz="1400" dirty="0" smtClean="0">
                <a:solidFill>
                  <a:prstClr val="black"/>
                </a:solidFill>
              </a:rPr>
              <a:t>Australia </a:t>
            </a:r>
            <a:r>
              <a:rPr lang="en-US" sz="1400" i="1" dirty="0" smtClean="0">
                <a:solidFill>
                  <a:prstClr val="black"/>
                </a:solidFill>
              </a:rPr>
              <a:t>based </a:t>
            </a:r>
            <a:r>
              <a:rPr lang="en-US" sz="1400" i="1" dirty="0">
                <a:solidFill>
                  <a:prstClr val="black"/>
                </a:solidFill>
              </a:rPr>
              <a:t>INGOT Brokers.</a:t>
            </a:r>
            <a:r>
              <a:rPr lang="en-US" sz="1400" dirty="0">
                <a:solidFill>
                  <a:prstClr val="black"/>
                </a:solidFill>
              </a:rPr>
              <a:t> </a:t>
            </a:r>
            <a:r>
              <a:rPr lang="en-US" sz="1400" i="1" dirty="0">
                <a:solidFill>
                  <a:prstClr val="black"/>
                </a:solidFill>
              </a:rPr>
              <a:t>She is involved in angel investment encouraging projects which enhance women's creativity and ideas. She is also targeting applications for mobile devices through her startup, </a:t>
            </a:r>
            <a:r>
              <a:rPr lang="en-US" sz="1400" i="1" dirty="0" err="1">
                <a:solidFill>
                  <a:prstClr val="black"/>
                </a:solidFill>
              </a:rPr>
              <a:t>Dreamtech</a:t>
            </a:r>
            <a:r>
              <a:rPr lang="en-US" sz="1400" dirty="0">
                <a:solidFill>
                  <a:prstClr val="black"/>
                </a:solidFill>
              </a:rPr>
              <a:t>. </a:t>
            </a:r>
            <a:endParaRPr lang="en-US" sz="1400" dirty="0" smtClean="0">
              <a:solidFill>
                <a:prstClr val="black"/>
              </a:solidFill>
            </a:endParaRPr>
          </a:p>
          <a:p>
            <a:r>
              <a:rPr lang="en-US" sz="1400" dirty="0" smtClean="0">
                <a:solidFill>
                  <a:prstClr val="black"/>
                </a:solidFill>
              </a:rPr>
              <a:t>Achievements:</a:t>
            </a:r>
            <a:endParaRPr lang="en-US" sz="1400" i="1" dirty="0" smtClean="0">
              <a:solidFill>
                <a:prstClr val="black"/>
              </a:solidFill>
            </a:endParaRPr>
          </a:p>
          <a:p>
            <a:pPr marL="285750" indent="-285750">
              <a:buFont typeface="Arial" panose="020B0604020202020204" pitchFamily="34" charset="0"/>
              <a:buChar char="•"/>
            </a:pPr>
            <a:r>
              <a:rPr lang="en-US" sz="1400" i="1" dirty="0">
                <a:solidFill>
                  <a:prstClr val="black"/>
                </a:solidFill>
              </a:rPr>
              <a:t>Best Woman in the Corporate Sector at the </a:t>
            </a:r>
            <a:r>
              <a:rPr lang="en-US" sz="1400" i="1" dirty="0" err="1">
                <a:solidFill>
                  <a:prstClr val="black"/>
                </a:solidFill>
              </a:rPr>
              <a:t>AmCham</a:t>
            </a:r>
            <a:r>
              <a:rPr lang="en-US" sz="1400" i="1" dirty="0">
                <a:solidFill>
                  <a:prstClr val="black"/>
                </a:solidFill>
              </a:rPr>
              <a:t> MENA Council Women in Business Awards in 2016</a:t>
            </a:r>
          </a:p>
          <a:p>
            <a:pPr marL="285750" indent="-285750">
              <a:buFont typeface="Arial" panose="020B0604020202020204" pitchFamily="34" charset="0"/>
              <a:buChar char="•"/>
            </a:pPr>
            <a:r>
              <a:rPr lang="en-US" sz="1400" i="1" dirty="0">
                <a:solidFill>
                  <a:prstClr val="black"/>
                </a:solidFill>
              </a:rPr>
              <a:t>Global Alliance Partners, a network of financial entities has elected Iman as a director at its Conference in New York City in 2016; the first female director for the institution.</a:t>
            </a:r>
            <a:endParaRPr lang="en-US" sz="1400" i="1" dirty="0" smtClean="0">
              <a:solidFill>
                <a:prstClr val="black"/>
              </a:solidFill>
            </a:endParaRPr>
          </a:p>
          <a:p>
            <a:pPr marL="285750" indent="-285750">
              <a:buFont typeface="Arial" panose="020B0604020202020204" pitchFamily="34" charset="0"/>
              <a:buChar char="•"/>
            </a:pPr>
            <a:r>
              <a:rPr lang="en-US" sz="1400" i="1" dirty="0">
                <a:solidFill>
                  <a:prstClr val="black"/>
                </a:solidFill>
              </a:rPr>
              <a:t>Iman received the award "Middle - East Woman of the Year" at the 3rd Global Official of Dignity Awards held in the United Nations Headquarters in New York on August 5–7, 2015; she also received there “Certificate of Special Congressional Recognition</a:t>
            </a:r>
            <a:r>
              <a:rPr lang="en-US" sz="1400" i="1" dirty="0" smtClean="0">
                <a:solidFill>
                  <a:prstClr val="black"/>
                </a:solidFill>
              </a:rPr>
              <a:t>”</a:t>
            </a:r>
          </a:p>
          <a:p>
            <a:pPr marL="285750" indent="-285750">
              <a:buFont typeface="Arial" panose="020B0604020202020204" pitchFamily="34" charset="0"/>
              <a:buChar char="•"/>
            </a:pPr>
            <a:r>
              <a:rPr lang="en-US" sz="1400" i="1" dirty="0">
                <a:solidFill>
                  <a:prstClr val="black"/>
                </a:solidFill>
              </a:rPr>
              <a:t>Iman has been appointed "Goodwill Ambassador for Human Rights and Peace" in Jordan in </a:t>
            </a:r>
            <a:r>
              <a:rPr lang="en-US" sz="1400" i="1" dirty="0" smtClean="0">
                <a:solidFill>
                  <a:prstClr val="black"/>
                </a:solidFill>
              </a:rPr>
              <a:t>2014</a:t>
            </a:r>
          </a:p>
          <a:p>
            <a:pPr marL="285750" indent="-285750">
              <a:buFont typeface="Arial" panose="020B0604020202020204" pitchFamily="34" charset="0"/>
              <a:buChar char="•"/>
            </a:pPr>
            <a:r>
              <a:rPr lang="en-US" sz="1400" dirty="0">
                <a:solidFill>
                  <a:prstClr val="black"/>
                </a:solidFill>
              </a:rPr>
              <a:t>Jordan's Top Businesswomen in 2015</a:t>
            </a:r>
            <a:endParaRPr lang="en-US" sz="1400" i="1" dirty="0">
              <a:solidFill>
                <a:prstClr val="black"/>
              </a:solidFill>
            </a:endParaRPr>
          </a:p>
        </p:txBody>
      </p:sp>
      <p:sp>
        <p:nvSpPr>
          <p:cNvPr id="11" name="Rectangle 10"/>
          <p:cNvSpPr/>
          <p:nvPr/>
        </p:nvSpPr>
        <p:spPr>
          <a:xfrm>
            <a:off x="3584575" y="4138521"/>
            <a:ext cx="4572000" cy="307777"/>
          </a:xfrm>
          <a:prstGeom prst="rect">
            <a:avLst/>
          </a:prstGeom>
        </p:spPr>
        <p:txBody>
          <a:bodyPr>
            <a:spAutoFit/>
          </a:bodyPr>
          <a:lstStyle/>
          <a:p>
            <a:pPr algn="just"/>
            <a:endParaRPr lang="en-US" sz="1400" i="1" dirty="0">
              <a:solidFill>
                <a:prstClr val="black"/>
              </a:solidFill>
            </a:endParaRPr>
          </a:p>
        </p:txBody>
      </p:sp>
      <p:pic>
        <p:nvPicPr>
          <p:cNvPr id="12" name="Picture 11"/>
          <p:cNvPicPr>
            <a:picLocks noChangeAspect="1"/>
          </p:cNvPicPr>
          <p:nvPr/>
        </p:nvPicPr>
        <p:blipFill>
          <a:blip r:embed="rId2"/>
          <a:stretch>
            <a:fillRect/>
          </a:stretch>
        </p:blipFill>
        <p:spPr>
          <a:xfrm>
            <a:off x="6858000" y="4446298"/>
            <a:ext cx="2057400" cy="1660172"/>
          </a:xfrm>
          <a:prstGeom prst="rect">
            <a:avLst/>
          </a:prstGeom>
        </p:spPr>
      </p:pic>
      <p:pic>
        <p:nvPicPr>
          <p:cNvPr id="13" name="Picture 12"/>
          <p:cNvPicPr>
            <a:picLocks noChangeAspect="1"/>
          </p:cNvPicPr>
          <p:nvPr/>
        </p:nvPicPr>
        <p:blipFill>
          <a:blip r:embed="rId3"/>
          <a:stretch>
            <a:fillRect/>
          </a:stretch>
        </p:blipFill>
        <p:spPr>
          <a:xfrm>
            <a:off x="685800" y="4474070"/>
            <a:ext cx="2138362" cy="1601707"/>
          </a:xfrm>
          <a:prstGeom prst="rect">
            <a:avLst/>
          </a:prstGeom>
        </p:spPr>
      </p:pic>
      <p:pic>
        <p:nvPicPr>
          <p:cNvPr id="14" name="Picture 13"/>
          <p:cNvPicPr>
            <a:picLocks noChangeAspect="1"/>
          </p:cNvPicPr>
          <p:nvPr/>
        </p:nvPicPr>
        <p:blipFill>
          <a:blip r:embed="rId4"/>
          <a:stretch>
            <a:fillRect/>
          </a:stretch>
        </p:blipFill>
        <p:spPr>
          <a:xfrm>
            <a:off x="3850842" y="4461408"/>
            <a:ext cx="2025651" cy="1627029"/>
          </a:xfrm>
          <a:prstGeom prst="rect">
            <a:avLst/>
          </a:prstGeom>
        </p:spPr>
      </p:pic>
      <p:sp>
        <p:nvSpPr>
          <p:cNvPr id="15"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2016</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505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1400" i="1" dirty="0">
              <a:solidFill>
                <a:prstClr val="black"/>
              </a:solidFill>
            </a:endParaRPr>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10"/>
          <p:cNvSpPr/>
          <p:nvPr/>
        </p:nvSpPr>
        <p:spPr>
          <a:xfrm>
            <a:off x="3584575" y="4138521"/>
            <a:ext cx="4572000" cy="307777"/>
          </a:xfrm>
          <a:prstGeom prst="rect">
            <a:avLst/>
          </a:prstGeom>
        </p:spPr>
        <p:txBody>
          <a:bodyPr>
            <a:spAutoFit/>
          </a:bodyPr>
          <a:lstStyle/>
          <a:p>
            <a:pPr algn="just"/>
            <a:endParaRPr lang="en-US" sz="1400" i="1" dirty="0">
              <a:solidFill>
                <a:prstClr val="black"/>
              </a:solidFill>
            </a:endParaRPr>
          </a:p>
        </p:txBody>
      </p:sp>
      <p:pic>
        <p:nvPicPr>
          <p:cNvPr id="15" name="Picture 14"/>
          <p:cNvPicPr>
            <a:picLocks noChangeAspect="1"/>
          </p:cNvPicPr>
          <p:nvPr/>
        </p:nvPicPr>
        <p:blipFill>
          <a:blip r:embed="rId2"/>
          <a:stretch>
            <a:fillRect/>
          </a:stretch>
        </p:blipFill>
        <p:spPr>
          <a:xfrm>
            <a:off x="628650" y="826313"/>
            <a:ext cx="1524000" cy="1524000"/>
          </a:xfrm>
          <a:prstGeom prst="rect">
            <a:avLst/>
          </a:prstGeom>
        </p:spPr>
      </p:pic>
      <p:sp>
        <p:nvSpPr>
          <p:cNvPr id="16" name="Rectangle 15"/>
          <p:cNvSpPr/>
          <p:nvPr/>
        </p:nvSpPr>
        <p:spPr>
          <a:xfrm>
            <a:off x="2438400" y="1000577"/>
            <a:ext cx="6169025" cy="954107"/>
          </a:xfrm>
          <a:prstGeom prst="rect">
            <a:avLst/>
          </a:prstGeom>
        </p:spPr>
        <p:txBody>
          <a:bodyPr wrap="square">
            <a:spAutoFit/>
          </a:bodyPr>
          <a:lstStyle/>
          <a:p>
            <a:pPr fontAlgn="base"/>
            <a:r>
              <a:rPr lang="en-US" sz="1400" b="1" i="1" dirty="0">
                <a:solidFill>
                  <a:prstClr val="black"/>
                </a:solidFill>
              </a:rPr>
              <a:t>Manal </a:t>
            </a:r>
            <a:r>
              <a:rPr lang="en-US" sz="1400" b="1" i="1" dirty="0" err="1">
                <a:solidFill>
                  <a:prstClr val="black"/>
                </a:solidFill>
              </a:rPr>
              <a:t>Jarrar</a:t>
            </a:r>
            <a:r>
              <a:rPr lang="en-US" sz="1400" b="1" i="1" dirty="0">
                <a:solidFill>
                  <a:prstClr val="black"/>
                </a:solidFill>
              </a:rPr>
              <a:t>: </a:t>
            </a:r>
            <a:r>
              <a:rPr lang="en-US" sz="1400" i="1" dirty="0">
                <a:solidFill>
                  <a:prstClr val="black"/>
                </a:solidFill>
              </a:rPr>
              <a:t>National Insurance Company General </a:t>
            </a:r>
            <a:r>
              <a:rPr lang="en-US" sz="1400" i="1" dirty="0" smtClean="0">
                <a:solidFill>
                  <a:prstClr val="black"/>
                </a:solidFill>
              </a:rPr>
              <a:t>Manager. She </a:t>
            </a:r>
            <a:r>
              <a:rPr lang="en-US" sz="1400" i="1" dirty="0">
                <a:solidFill>
                  <a:prstClr val="black"/>
                </a:solidFill>
              </a:rPr>
              <a:t>has been in the business since 1990, working with four different insurance companies.</a:t>
            </a:r>
          </a:p>
          <a:p>
            <a:pPr fontAlgn="base"/>
            <a:r>
              <a:rPr lang="en-US" sz="1400" i="1" dirty="0">
                <a:solidFill>
                  <a:prstClr val="black"/>
                </a:solidFill>
              </a:rPr>
              <a:t>She has been with the National Insurance Company since 2012, devising insurance policies and developing the company’s resources. </a:t>
            </a:r>
          </a:p>
        </p:txBody>
      </p:sp>
      <p:sp>
        <p:nvSpPr>
          <p:cNvPr id="17" name="Rectangle 16"/>
          <p:cNvSpPr/>
          <p:nvPr/>
        </p:nvSpPr>
        <p:spPr>
          <a:xfrm>
            <a:off x="241338" y="2620253"/>
            <a:ext cx="5899112" cy="3323987"/>
          </a:xfrm>
          <a:prstGeom prst="rect">
            <a:avLst/>
          </a:prstGeom>
        </p:spPr>
        <p:txBody>
          <a:bodyPr wrap="square">
            <a:spAutoFit/>
          </a:bodyPr>
          <a:lstStyle/>
          <a:p>
            <a:pPr algn="just"/>
            <a:r>
              <a:rPr lang="en-US" sz="1400" b="1" i="1" dirty="0">
                <a:solidFill>
                  <a:prstClr val="black"/>
                </a:solidFill>
              </a:rPr>
              <a:t>Simona Sabella </a:t>
            </a:r>
            <a:r>
              <a:rPr lang="en-US" sz="1400" b="1" i="1" dirty="0" err="1">
                <a:solidFill>
                  <a:prstClr val="black"/>
                </a:solidFill>
              </a:rPr>
              <a:t>Bishouty</a:t>
            </a:r>
            <a:r>
              <a:rPr lang="en-US" sz="1400" b="1" i="1" dirty="0">
                <a:solidFill>
                  <a:prstClr val="black"/>
                </a:solidFill>
              </a:rPr>
              <a:t> </a:t>
            </a:r>
            <a:r>
              <a:rPr lang="en-US" sz="1400" i="1" dirty="0">
                <a:solidFill>
                  <a:prstClr val="black"/>
                </a:solidFill>
              </a:rPr>
              <a:t>is the Chief Executive Officer/General Manager of Arab Banking Corporation (Jordan), which is one of the leading Jordanian universal banks.</a:t>
            </a:r>
          </a:p>
          <a:p>
            <a:pPr algn="just"/>
            <a:r>
              <a:rPr lang="en-US" sz="1400" i="1" dirty="0">
                <a:solidFill>
                  <a:prstClr val="black"/>
                </a:solidFill>
              </a:rPr>
              <a:t>Simona is an accomplished and seasoned banker with a long-standing successful track record that extends for more than 30 years. She started her banking career at Chase Manhattan Bank in Amman and London. After which she moved to Bank of Jordan and Cairo Amman Bank where she assumed a number of leadership positions and her responsibilities covered various areas including: risk and compliance, internal audit, consumer banking and retail credit, corporate banking, treasury and financial institutions.</a:t>
            </a:r>
          </a:p>
          <a:p>
            <a:pPr algn="just"/>
            <a:r>
              <a:rPr lang="en-US" sz="1400" i="1" dirty="0">
                <a:solidFill>
                  <a:prstClr val="black"/>
                </a:solidFill>
              </a:rPr>
              <a:t>She serves as the chairman of ABC Investments (ABCI), and is a member of the Board of </a:t>
            </a:r>
            <a:r>
              <a:rPr lang="en-US" sz="1400" i="1" dirty="0" err="1">
                <a:solidFill>
                  <a:prstClr val="black"/>
                </a:solidFill>
              </a:rPr>
              <a:t>Amlak</a:t>
            </a:r>
            <a:r>
              <a:rPr lang="en-US" sz="1400" i="1" dirty="0">
                <a:solidFill>
                  <a:prstClr val="black"/>
                </a:solidFill>
              </a:rPr>
              <a:t> Finance (Jordan) and Visa Jordan Card Service Company.</a:t>
            </a:r>
          </a:p>
          <a:p>
            <a:pPr algn="just"/>
            <a:r>
              <a:rPr lang="en-US" sz="1400" i="1" dirty="0">
                <a:solidFill>
                  <a:prstClr val="black"/>
                </a:solidFill>
              </a:rPr>
              <a:t>Simona is a member in the International Women’s Forum (Jordan Chapter).  She is also a member of the Jordanian Equestrian Endurance Society and is a disciplinary committee’s official of the European Arabian Horse Show. </a:t>
            </a:r>
          </a:p>
        </p:txBody>
      </p:sp>
      <p:pic>
        <p:nvPicPr>
          <p:cNvPr id="19" name="Picture 18"/>
          <p:cNvPicPr>
            <a:picLocks noChangeAspect="1"/>
          </p:cNvPicPr>
          <p:nvPr/>
        </p:nvPicPr>
        <p:blipFill>
          <a:blip r:embed="rId3"/>
          <a:stretch>
            <a:fillRect/>
          </a:stretch>
        </p:blipFill>
        <p:spPr>
          <a:xfrm>
            <a:off x="6276937" y="3390711"/>
            <a:ext cx="2676525" cy="1704975"/>
          </a:xfrm>
          <a:prstGeom prst="rect">
            <a:avLst/>
          </a:prstGeom>
        </p:spPr>
      </p:pic>
      <p:sp>
        <p:nvSpPr>
          <p:cNvPr id="12" name="Title 1"/>
          <p:cNvSpPr txBox="1">
            <a:spLocks/>
          </p:cNvSpPr>
          <p:nvPr/>
        </p:nvSpPr>
        <p:spPr>
          <a:xfrm>
            <a:off x="0" y="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Most </a:t>
            </a:r>
            <a:r>
              <a:rPr lang="en-US" sz="2700" dirty="0">
                <a:solidFill>
                  <a:schemeClr val="accent1"/>
                </a:solidFill>
                <a:latin typeface="Arial" panose="020B0604020202020204" pitchFamily="34" charset="0"/>
                <a:cs typeface="Arial" panose="020B0604020202020204" pitchFamily="34" charset="0"/>
              </a:rPr>
              <a:t>Powerful </a:t>
            </a:r>
            <a:r>
              <a:rPr lang="en-US" sz="2700" dirty="0" smtClean="0">
                <a:solidFill>
                  <a:schemeClr val="accent1"/>
                </a:solidFill>
                <a:latin typeface="Arial" panose="020B0604020202020204" pitchFamily="34" charset="0"/>
                <a:cs typeface="Arial" panose="020B0604020202020204" pitchFamily="34" charset="0"/>
              </a:rPr>
              <a:t>Arab </a:t>
            </a:r>
            <a:r>
              <a:rPr lang="en-US" sz="2700" dirty="0">
                <a:solidFill>
                  <a:schemeClr val="accent1"/>
                </a:solidFill>
                <a:latin typeface="Arial" panose="020B0604020202020204" pitchFamily="34" charset="0"/>
                <a:cs typeface="Arial" panose="020B0604020202020204" pitchFamily="34" charset="0"/>
              </a:rPr>
              <a:t>Women </a:t>
            </a:r>
            <a:r>
              <a:rPr lang="en-US" sz="2700" dirty="0" smtClean="0">
                <a:solidFill>
                  <a:schemeClr val="accent1"/>
                </a:solidFill>
                <a:latin typeface="Arial" panose="020B0604020202020204" pitchFamily="34" charset="0"/>
                <a:cs typeface="Arial" panose="020B0604020202020204" pitchFamily="34" charset="0"/>
              </a:rPr>
              <a:t>2016</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868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r>
              <a:rPr lang="en-US" sz="5500" dirty="0" smtClean="0">
                <a:solidFill>
                  <a:srgbClr val="FFFFFF"/>
                </a:solidFill>
                <a:latin typeface="+mn-lt"/>
              </a:rPr>
              <a:t>The Opportunity</a:t>
            </a:r>
            <a:r>
              <a:rPr lang="en-US" sz="5500" dirty="0">
                <a:solidFill>
                  <a:srgbClr val="FFFFFF"/>
                </a:solidFill>
                <a:latin typeface="+mn-lt"/>
              </a:rPr>
              <a:t/>
            </a:r>
            <a:br>
              <a:rPr lang="en-US" sz="5500" dirty="0">
                <a:solidFill>
                  <a:srgbClr val="FFFFFF"/>
                </a:solidFill>
                <a:latin typeface="+mn-lt"/>
              </a:rPr>
            </a:br>
            <a:endParaRPr lang="en-US" sz="5500" dirty="0">
              <a:solidFill>
                <a:srgbClr val="FFFFFF"/>
              </a:solidFill>
              <a:latin typeface="+mn-lt"/>
            </a:endParaRPr>
          </a:p>
        </p:txBody>
      </p:sp>
    </p:spTree>
    <p:extLst>
      <p:ext uri="{BB962C8B-B14F-4D97-AF65-F5344CB8AC3E}">
        <p14:creationId xmlns:p14="http://schemas.microsoft.com/office/powerpoint/2010/main" val="32861406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247650" y="917046"/>
            <a:ext cx="8610600" cy="5355312"/>
          </a:xfrm>
          <a:prstGeom prst="rect">
            <a:avLst/>
          </a:prstGeom>
        </p:spPr>
        <p:txBody>
          <a:bodyPr wrap="square">
            <a:spAutoFit/>
          </a:bodyPr>
          <a:lstStyle/>
          <a:p>
            <a:pPr marL="285750" indent="-285750">
              <a:buFont typeface="Arial" panose="020B0604020202020204" pitchFamily="34" charset="0"/>
              <a:buChar char="•"/>
            </a:pPr>
            <a:r>
              <a:rPr lang="en-US" dirty="0" smtClean="0"/>
              <a:t>Women </a:t>
            </a:r>
            <a:r>
              <a:rPr lang="en-US" dirty="0"/>
              <a:t>are starting and growing businesses at significant rates.</a:t>
            </a:r>
          </a:p>
          <a:p>
            <a:pPr marL="740664" lvl="1" indent="-285750">
              <a:buFont typeface="Courier New" panose="02070309020205020404" pitchFamily="49" charset="0"/>
              <a:buChar char="o"/>
            </a:pPr>
            <a:r>
              <a:rPr lang="en-US" dirty="0" smtClean="0"/>
              <a:t>25</a:t>
            </a:r>
            <a:r>
              <a:rPr lang="en-US" dirty="0"/>
              <a:t>% to 33% of private businesses are owned or operated by women</a:t>
            </a:r>
            <a:r>
              <a:rPr lang="en-US" dirty="0" smtClean="0"/>
              <a:t>.</a:t>
            </a:r>
            <a:endParaRPr lang="en-US" dirty="0"/>
          </a:p>
          <a:p>
            <a:pPr marL="740664" lvl="1" indent="-285750">
              <a:buFont typeface="Courier New" panose="02070309020205020404" pitchFamily="49" charset="0"/>
              <a:buChar char="o"/>
            </a:pPr>
            <a:r>
              <a:rPr lang="en-US" dirty="0"/>
              <a:t>There are approximately 126 million women across 67 economies who are starting or running a new business</a:t>
            </a:r>
            <a:r>
              <a:rPr lang="en-US" dirty="0" smtClean="0"/>
              <a:t>.</a:t>
            </a:r>
            <a:endParaRPr lang="en-US" dirty="0"/>
          </a:p>
          <a:p>
            <a:pPr marL="740664" lvl="1" indent="-285750">
              <a:buFont typeface="Courier New" panose="02070309020205020404" pitchFamily="49" charset="0"/>
              <a:buChar char="o"/>
            </a:pPr>
            <a:r>
              <a:rPr lang="en-US" dirty="0"/>
              <a:t>There are 98 million women around the world running established businesses</a:t>
            </a:r>
            <a:r>
              <a:rPr lang="en-US" dirty="0" smtClean="0"/>
              <a:t>.</a:t>
            </a:r>
            <a:endParaRPr lang="en-US" dirty="0"/>
          </a:p>
          <a:p>
            <a:pPr marL="740664" lvl="1" indent="-285750">
              <a:buFont typeface="Courier New" panose="02070309020205020404" pitchFamily="49" charset="0"/>
              <a:buChar char="o"/>
            </a:pPr>
            <a:r>
              <a:rPr lang="en-US" dirty="0"/>
              <a:t>According to GEM, 69% of women in LAC and Sub-Saharan Africa believe there is strong </a:t>
            </a:r>
            <a:r>
              <a:rPr lang="en-US" dirty="0" smtClean="0"/>
              <a:t>opportunity for </a:t>
            </a:r>
            <a:r>
              <a:rPr lang="en-US" dirty="0"/>
              <a:t>entrepreneurship.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Women </a:t>
            </a:r>
            <a:r>
              <a:rPr lang="en-US" dirty="0"/>
              <a:t>around the world are gaining control over financial decisions as their accumulation of wealth continues to rise</a:t>
            </a:r>
            <a:r>
              <a:rPr lang="en-US" dirty="0" smtClean="0"/>
              <a:t>.</a:t>
            </a:r>
          </a:p>
          <a:p>
            <a:pPr marL="742950" lvl="1" indent="-285750">
              <a:buFont typeface="Courier New" panose="02070309020205020404" pitchFamily="49" charset="0"/>
              <a:buChar char="o"/>
            </a:pPr>
            <a:r>
              <a:rPr lang="en-US" dirty="0">
                <a:solidFill>
                  <a:prstClr val="black"/>
                </a:solidFill>
              </a:rPr>
              <a:t>Women’s earned income is growing at a rate of 8.1%, compared to 5.8% for men.</a:t>
            </a:r>
          </a:p>
          <a:p>
            <a:pPr marL="742950" lvl="1" indent="-285750">
              <a:buFont typeface="Courier New" panose="02070309020205020404" pitchFamily="49" charset="0"/>
              <a:buChar char="o"/>
            </a:pPr>
            <a:r>
              <a:rPr lang="en-US" dirty="0">
                <a:solidFill>
                  <a:prstClr val="black"/>
                </a:solidFill>
              </a:rPr>
              <a:t>42% of women derive their wealth from their own salaries.</a:t>
            </a:r>
          </a:p>
          <a:p>
            <a:pPr marL="742950" lvl="1" indent="-285750">
              <a:buFont typeface="Courier New" panose="02070309020205020404" pitchFamily="49" charset="0"/>
              <a:buChar char="o"/>
            </a:pPr>
            <a:r>
              <a:rPr lang="en-US" dirty="0">
                <a:solidFill>
                  <a:prstClr val="black"/>
                </a:solidFill>
              </a:rPr>
              <a:t>Women will inherit US$28.7 trillion in intergenerational wealth over the next 40 years.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Women </a:t>
            </a:r>
            <a:r>
              <a:rPr lang="en-US" dirty="0"/>
              <a:t>make or influence a majority of purchasing decisions, including where to bank and where to invest.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4" name="Rectangle 13"/>
          <p:cNvSpPr/>
          <p:nvPr/>
        </p:nvSpPr>
        <p:spPr>
          <a:xfrm>
            <a:off x="428297" y="6256592"/>
            <a:ext cx="8990860" cy="215444"/>
          </a:xfrm>
          <a:prstGeom prst="rect">
            <a:avLst/>
          </a:prstGeom>
        </p:spPr>
        <p:txBody>
          <a:bodyPr wrap="square">
            <a:spAutoFit/>
          </a:bodyPr>
          <a:lstStyle/>
          <a:p>
            <a:r>
              <a:rPr lang="en-US" sz="800" b="1" i="1" dirty="0">
                <a:solidFill>
                  <a:prstClr val="black"/>
                </a:solidFill>
                <a:latin typeface="Arial" pitchFamily="34" charset="0"/>
                <a:cs typeface="Arial" pitchFamily="34" charset="0"/>
              </a:rPr>
              <a:t>Source: http://www.gbaforwomen.org/the-opportunity</a:t>
            </a:r>
          </a:p>
        </p:txBody>
      </p:sp>
      <p:sp>
        <p:nvSpPr>
          <p:cNvPr id="9" name="Title 1"/>
          <p:cNvSpPr txBox="1">
            <a:spLocks/>
          </p:cNvSpPr>
          <p:nvPr/>
        </p:nvSpPr>
        <p:spPr>
          <a:xfrm>
            <a:off x="-207143" y="182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a:solidFill>
                  <a:schemeClr val="accent1"/>
                </a:solidFill>
                <a:latin typeface="Arial" panose="020B0604020202020204" pitchFamily="34" charset="0"/>
                <a:cs typeface="Arial" panose="020B0604020202020204" pitchFamily="34" charset="0"/>
              </a:rPr>
              <a:t>The female economy is large and growing</a:t>
            </a:r>
          </a:p>
        </p:txBody>
      </p:sp>
    </p:spTree>
    <p:extLst>
      <p:ext uri="{BB962C8B-B14F-4D97-AF65-F5344CB8AC3E}">
        <p14:creationId xmlns:p14="http://schemas.microsoft.com/office/powerpoint/2010/main" val="40241181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304801" y="1016234"/>
            <a:ext cx="8610600" cy="1200329"/>
          </a:xfrm>
          <a:prstGeom prst="rect">
            <a:avLst/>
          </a:prstGeom>
        </p:spPr>
        <p:txBody>
          <a:bodyPr wrap="square">
            <a:spAutoFit/>
          </a:bodyPr>
          <a:lstStyle/>
          <a:p>
            <a:r>
              <a:rPr lang="en-US" i="1" dirty="0">
                <a:solidFill>
                  <a:prstClr val="black"/>
                </a:solidFill>
              </a:rPr>
              <a:t>In a male-dominated field and a male-dominated country, Maleeka </a:t>
            </a:r>
            <a:r>
              <a:rPr lang="en-US" i="1" dirty="0" smtClean="0">
                <a:solidFill>
                  <a:prstClr val="black"/>
                </a:solidFill>
              </a:rPr>
              <a:t>Zakarneh is </a:t>
            </a:r>
            <a:r>
              <a:rPr lang="en-US" i="1" dirty="0">
                <a:solidFill>
                  <a:prstClr val="black"/>
                </a:solidFill>
              </a:rPr>
              <a:t>making a name for herself and her company, Jadara Electronics</a:t>
            </a:r>
            <a:r>
              <a:rPr lang="en-US" i="1" dirty="0" smtClean="0">
                <a:solidFill>
                  <a:prstClr val="black"/>
                </a:solidFill>
              </a:rPr>
              <a:t>.</a:t>
            </a:r>
          </a:p>
          <a:p>
            <a:endParaRPr lang="en-US" i="1" dirty="0">
              <a:solidFill>
                <a:prstClr val="black"/>
              </a:solidFill>
            </a:endParaRPr>
          </a:p>
          <a:p>
            <a:r>
              <a:rPr lang="en-US" dirty="0">
                <a:solidFill>
                  <a:prstClr val="black"/>
                </a:solidFill>
                <a:hlinkClick r:id="rId2"/>
              </a:rPr>
              <a:t>https://</a:t>
            </a:r>
            <a:r>
              <a:rPr lang="en-US" dirty="0" smtClean="0">
                <a:solidFill>
                  <a:prstClr val="black"/>
                </a:solidFill>
                <a:hlinkClick r:id="rId2"/>
              </a:rPr>
              <a:t>www.bankaletihad.com/content/malika-zakarneh</a:t>
            </a:r>
            <a:r>
              <a:rPr lang="en-US" dirty="0" smtClean="0">
                <a:solidFill>
                  <a:prstClr val="black"/>
                </a:solidFill>
              </a:rPr>
              <a:t> </a:t>
            </a:r>
            <a:endParaRPr lang="en-US" dirty="0">
              <a:solidFill>
                <a:prstClr val="black"/>
              </a:solidFill>
            </a:endParaRPr>
          </a:p>
        </p:txBody>
      </p:sp>
      <p:pic>
        <p:nvPicPr>
          <p:cNvPr id="5" name="Picture 4"/>
          <p:cNvPicPr>
            <a:picLocks noChangeAspect="1"/>
          </p:cNvPicPr>
          <p:nvPr/>
        </p:nvPicPr>
        <p:blipFill>
          <a:blip r:embed="rId3"/>
          <a:stretch>
            <a:fillRect/>
          </a:stretch>
        </p:blipFill>
        <p:spPr>
          <a:xfrm>
            <a:off x="190501" y="2230459"/>
            <a:ext cx="8839200" cy="3276600"/>
          </a:xfrm>
          <a:prstGeom prst="rect">
            <a:avLst/>
          </a:prstGeom>
        </p:spPr>
      </p:pic>
      <p:sp>
        <p:nvSpPr>
          <p:cNvPr id="9" name="Title 1"/>
          <p:cNvSpPr txBox="1">
            <a:spLocks/>
          </p:cNvSpPr>
          <p:nvPr/>
        </p:nvSpPr>
        <p:spPr>
          <a:xfrm>
            <a:off x="-207143" y="182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smtClean="0">
                <a:solidFill>
                  <a:schemeClr val="accent1"/>
                </a:solidFill>
                <a:latin typeface="Arial" panose="020B0604020202020204" pitchFamily="34" charset="0"/>
                <a:cs typeface="Arial" panose="020B0604020202020204" pitchFamily="34" charset="0"/>
              </a:rPr>
              <a:t>Maleeka </a:t>
            </a:r>
            <a:r>
              <a:rPr lang="en-US" sz="2700" dirty="0" err="1" smtClean="0">
                <a:solidFill>
                  <a:schemeClr val="accent1"/>
                </a:solidFill>
                <a:latin typeface="Arial" panose="020B0604020202020204" pitchFamily="34" charset="0"/>
                <a:cs typeface="Arial" panose="020B0604020202020204" pitchFamily="34" charset="0"/>
              </a:rPr>
              <a:t>Zakarneh</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5728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304801" y="757565"/>
            <a:ext cx="8610600" cy="923330"/>
          </a:xfrm>
          <a:prstGeom prst="rect">
            <a:avLst/>
          </a:prstGeom>
        </p:spPr>
        <p:txBody>
          <a:bodyPr wrap="square">
            <a:spAutoFit/>
          </a:bodyPr>
          <a:lstStyle/>
          <a:p>
            <a:r>
              <a:rPr lang="en-US" i="1" dirty="0">
                <a:solidFill>
                  <a:prstClr val="black"/>
                </a:solidFill>
              </a:rPr>
              <a:t>"Plumbing" women are breaking taboos in </a:t>
            </a:r>
            <a:r>
              <a:rPr lang="en-US" i="1" dirty="0" smtClean="0">
                <a:solidFill>
                  <a:prstClr val="black"/>
                </a:solidFill>
              </a:rPr>
              <a:t>Jordan</a:t>
            </a:r>
          </a:p>
          <a:p>
            <a:endParaRPr lang="en-US" i="1" dirty="0">
              <a:solidFill>
                <a:prstClr val="black"/>
              </a:solidFill>
            </a:endParaRPr>
          </a:p>
          <a:p>
            <a:r>
              <a:rPr lang="en-US" dirty="0">
                <a:solidFill>
                  <a:prstClr val="black"/>
                </a:solidFill>
                <a:hlinkClick r:id="rId2"/>
              </a:rPr>
              <a:t>https://</a:t>
            </a:r>
            <a:r>
              <a:rPr lang="en-US" dirty="0" smtClean="0">
                <a:solidFill>
                  <a:prstClr val="black"/>
                </a:solidFill>
                <a:hlinkClick r:id="rId2"/>
              </a:rPr>
              <a:t>www.youtube.com/watch?v=k15FI8peQhk</a:t>
            </a:r>
            <a:r>
              <a:rPr lang="en-US" dirty="0" smtClean="0">
                <a:solidFill>
                  <a:prstClr val="black"/>
                </a:solidFill>
              </a:rPr>
              <a:t> </a:t>
            </a:r>
            <a:endParaRPr lang="en-US" dirty="0">
              <a:solidFill>
                <a:prstClr val="black"/>
              </a:solidFill>
            </a:endParaRPr>
          </a:p>
        </p:txBody>
      </p:sp>
      <p:pic>
        <p:nvPicPr>
          <p:cNvPr id="10" name="Picture 9"/>
          <p:cNvPicPr>
            <a:picLocks noChangeAspect="1"/>
          </p:cNvPicPr>
          <p:nvPr/>
        </p:nvPicPr>
        <p:blipFill>
          <a:blip r:embed="rId3"/>
          <a:stretch>
            <a:fillRect/>
          </a:stretch>
        </p:blipFill>
        <p:spPr>
          <a:xfrm>
            <a:off x="1295400" y="2291879"/>
            <a:ext cx="6296025" cy="3476625"/>
          </a:xfrm>
          <a:prstGeom prst="rect">
            <a:avLst/>
          </a:prstGeom>
        </p:spPr>
      </p:pic>
      <p:sp>
        <p:nvSpPr>
          <p:cNvPr id="9" name="Title 1"/>
          <p:cNvSpPr txBox="1">
            <a:spLocks/>
          </p:cNvSpPr>
          <p:nvPr/>
        </p:nvSpPr>
        <p:spPr>
          <a:xfrm>
            <a:off x="-207143" y="182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err="1" smtClean="0">
                <a:solidFill>
                  <a:schemeClr val="accent1"/>
                </a:solidFill>
                <a:latin typeface="Arial" panose="020B0604020202020204" pitchFamily="34" charset="0"/>
                <a:cs typeface="Arial" panose="020B0604020202020204" pitchFamily="34" charset="0"/>
              </a:rPr>
              <a:t>Khawla</a:t>
            </a:r>
            <a:r>
              <a:rPr lang="en-US" sz="2700" dirty="0" smtClean="0">
                <a:solidFill>
                  <a:schemeClr val="accent1"/>
                </a:solidFill>
                <a:latin typeface="Arial" panose="020B0604020202020204" pitchFamily="34" charset="0"/>
                <a:cs typeface="Arial" panose="020B0604020202020204" pitchFamily="34" charset="0"/>
              </a:rPr>
              <a:t> Al Shaikh</a:t>
            </a:r>
            <a:endParaRPr lang="en-US" sz="27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3556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133600"/>
            <a:ext cx="8382000" cy="2438400"/>
          </a:xfrm>
        </p:spPr>
        <p:txBody>
          <a:bodyPr anchor="ctr"/>
          <a:lstStyle/>
          <a:p>
            <a:r>
              <a:rPr lang="en-US" sz="5500" dirty="0">
                <a:solidFill>
                  <a:srgbClr val="FFFFFF"/>
                </a:solidFill>
                <a:latin typeface="+mn-lt"/>
              </a:rPr>
              <a:t>Challenges Facing Women </a:t>
            </a:r>
            <a:br>
              <a:rPr lang="en-US" sz="5500" dirty="0">
                <a:solidFill>
                  <a:srgbClr val="FFFFFF"/>
                </a:solidFill>
                <a:latin typeface="+mn-lt"/>
              </a:rPr>
            </a:br>
            <a:r>
              <a:rPr lang="en-US" sz="5500" dirty="0" smtClean="0">
                <a:solidFill>
                  <a:srgbClr val="FFFFFF"/>
                </a:solidFill>
                <a:latin typeface="+mn-lt"/>
              </a:rPr>
              <a:t>Entrepreneurs</a:t>
            </a:r>
            <a:endParaRPr lang="en-US" sz="5500" dirty="0">
              <a:solidFill>
                <a:srgbClr val="FFFFFF"/>
              </a:solidFill>
              <a:latin typeface="+mn-lt"/>
            </a:endParaRPr>
          </a:p>
        </p:txBody>
      </p:sp>
    </p:spTree>
    <p:extLst>
      <p:ext uri="{BB962C8B-B14F-4D97-AF65-F5344CB8AC3E}">
        <p14:creationId xmlns:p14="http://schemas.microsoft.com/office/powerpoint/2010/main" val="42641956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990600" y="1397000"/>
          <a:ext cx="7391400" cy="3754120"/>
        </p:xfrm>
        <a:graphic>
          <a:graphicData uri="http://schemas.openxmlformats.org/drawingml/2006/table">
            <a:tbl>
              <a:tblPr firstRow="1" bandRow="1">
                <a:tableStyleId>{5940675A-B579-460E-94D1-54222C63F5DA}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370840">
                <a:tc>
                  <a:txBody>
                    <a:bodyPr/>
                    <a:lstStyle/>
                    <a:p>
                      <a:pPr algn="ctr"/>
                      <a:r>
                        <a:rPr lang="en-US" b="1" dirty="0" smtClean="0">
                          <a:solidFill>
                            <a:schemeClr val="accent2"/>
                          </a:solidFill>
                        </a:rPr>
                        <a:t>Individual</a:t>
                      </a:r>
                      <a:endParaRPr lang="en-US" b="1" dirty="0">
                        <a:solidFill>
                          <a:schemeClr val="accent2"/>
                        </a:solidFill>
                      </a:endParaRPr>
                    </a:p>
                  </a:txBody>
                  <a:tcPr/>
                </a:tc>
                <a:tc>
                  <a:txBody>
                    <a:bodyPr/>
                    <a:lstStyle/>
                    <a:p>
                      <a:pPr algn="ctr"/>
                      <a:r>
                        <a:rPr lang="en-US" b="1" dirty="0" smtClean="0">
                          <a:solidFill>
                            <a:schemeClr val="accent3"/>
                          </a:solidFill>
                        </a:rPr>
                        <a:t>Cultural</a:t>
                      </a:r>
                      <a:endParaRPr lang="en-US" b="1" dirty="0">
                        <a:solidFill>
                          <a:schemeClr val="accent3"/>
                        </a:solidFill>
                      </a:endParaRPr>
                    </a:p>
                  </a:txBody>
                  <a:tcPr/>
                </a:tc>
                <a:tc>
                  <a:txBody>
                    <a:bodyPr/>
                    <a:lstStyle/>
                    <a:p>
                      <a:pPr algn="ctr"/>
                      <a:r>
                        <a:rPr lang="en-US" b="1" dirty="0" smtClean="0">
                          <a:solidFill>
                            <a:schemeClr val="accent1"/>
                          </a:solidFill>
                        </a:rPr>
                        <a:t>Workplace </a:t>
                      </a:r>
                      <a:endParaRPr lang="en-US" b="1" dirty="0">
                        <a:solidFill>
                          <a:schemeClr val="accent1"/>
                        </a:solidFill>
                      </a:endParaRPr>
                    </a:p>
                  </a:txBody>
                  <a:tcPr/>
                </a:tc>
                <a:tc>
                  <a:txBody>
                    <a:bodyPr/>
                    <a:lstStyle/>
                    <a:p>
                      <a:pPr algn="ctr"/>
                      <a:r>
                        <a:rPr lang="en-US" b="1" dirty="0" smtClean="0">
                          <a:solidFill>
                            <a:schemeClr val="accent6"/>
                          </a:solidFill>
                        </a:rPr>
                        <a:t>Structure/ policy</a:t>
                      </a:r>
                      <a:endParaRPr lang="en-US" b="1" dirty="0">
                        <a:solidFill>
                          <a:schemeClr val="accent6"/>
                        </a:solidFill>
                      </a:endParaRPr>
                    </a:p>
                  </a:txBody>
                  <a:tcPr/>
                </a:tc>
                <a:extLst>
                  <a:ext uri="{0D108BD9-81ED-4DB2-BD59-A6C34878D82A}">
                    <a16:rowId xmlns:a16="http://schemas.microsoft.com/office/drawing/2014/main" val="10000"/>
                  </a:ext>
                </a:extLst>
              </a:tr>
              <a:tr h="370840">
                <a:tc>
                  <a:txBody>
                    <a:bodyPr/>
                    <a:lstStyle/>
                    <a:p>
                      <a:r>
                        <a:rPr lang="en-US" dirty="0" smtClean="0">
                          <a:solidFill>
                            <a:schemeClr val="accent2"/>
                          </a:solidFill>
                        </a:rPr>
                        <a:t>Educational Choices</a:t>
                      </a:r>
                      <a:endParaRPr lang="en-US" dirty="0">
                        <a:solidFill>
                          <a:schemeClr val="accent2"/>
                        </a:solidFill>
                      </a:endParaRPr>
                    </a:p>
                  </a:txBody>
                  <a:tcPr anchor="ctr"/>
                </a:tc>
                <a:tc>
                  <a:txBody>
                    <a:bodyPr/>
                    <a:lstStyle/>
                    <a:p>
                      <a:r>
                        <a:rPr lang="en-US" dirty="0" smtClean="0">
                          <a:solidFill>
                            <a:schemeClr val="accent3"/>
                          </a:solidFill>
                        </a:rPr>
                        <a:t>Perception of female commitment</a:t>
                      </a:r>
                      <a:endParaRPr lang="en-US" dirty="0">
                        <a:solidFill>
                          <a:schemeClr val="accent3"/>
                        </a:solidFill>
                      </a:endParaRPr>
                    </a:p>
                  </a:txBody>
                  <a:tcPr anchor="ctr"/>
                </a:tc>
                <a:tc>
                  <a:txBody>
                    <a:bodyPr/>
                    <a:lstStyle/>
                    <a:p>
                      <a:r>
                        <a:rPr lang="en-US" dirty="0" smtClean="0">
                          <a:solidFill>
                            <a:schemeClr val="accent1"/>
                          </a:solidFill>
                        </a:rPr>
                        <a:t>Staff rather than line role promotions</a:t>
                      </a:r>
                      <a:endParaRPr lang="en-US" dirty="0">
                        <a:solidFill>
                          <a:schemeClr val="accent1"/>
                        </a:solidFill>
                      </a:endParaRPr>
                    </a:p>
                  </a:txBody>
                  <a:tcPr anchor="ctr"/>
                </a:tc>
                <a:tc>
                  <a:txBody>
                    <a:bodyPr/>
                    <a:lstStyle/>
                    <a:p>
                      <a:r>
                        <a:rPr lang="en-US" dirty="0" smtClean="0">
                          <a:solidFill>
                            <a:schemeClr val="accent6"/>
                          </a:solidFill>
                        </a:rPr>
                        <a:t>lack of childcare assistance</a:t>
                      </a:r>
                      <a:endParaRPr lang="en-US" dirty="0">
                        <a:solidFill>
                          <a:schemeClr val="accent6"/>
                        </a:solidFill>
                      </a:endParaRPr>
                    </a:p>
                  </a:txBody>
                  <a:tcPr anchor="ctr"/>
                </a:tc>
                <a:extLst>
                  <a:ext uri="{0D108BD9-81ED-4DB2-BD59-A6C34878D82A}">
                    <a16:rowId xmlns:a16="http://schemas.microsoft.com/office/drawing/2014/main" val="10001"/>
                  </a:ext>
                </a:extLst>
              </a:tr>
              <a:tr h="370840">
                <a:tc>
                  <a:txBody>
                    <a:bodyPr/>
                    <a:lstStyle/>
                    <a:p>
                      <a:r>
                        <a:rPr lang="en-US" dirty="0" smtClean="0">
                          <a:solidFill>
                            <a:schemeClr val="accent2"/>
                          </a:solidFill>
                        </a:rPr>
                        <a:t>Sector Choices</a:t>
                      </a:r>
                      <a:endParaRPr lang="en-US" dirty="0">
                        <a:solidFill>
                          <a:schemeClr val="accent2"/>
                        </a:solidFill>
                      </a:endParaRPr>
                    </a:p>
                  </a:txBody>
                  <a:tcPr anchor="ctr"/>
                </a:tc>
                <a:tc>
                  <a:txBody>
                    <a:bodyPr/>
                    <a:lstStyle/>
                    <a:p>
                      <a:r>
                        <a:rPr lang="en-US" dirty="0" smtClean="0">
                          <a:solidFill>
                            <a:schemeClr val="accent3"/>
                          </a:solidFill>
                        </a:rPr>
                        <a:t>Double standards</a:t>
                      </a:r>
                      <a:endParaRPr lang="en-US" dirty="0">
                        <a:solidFill>
                          <a:schemeClr val="accent3"/>
                        </a:solidFill>
                      </a:endParaRPr>
                    </a:p>
                  </a:txBody>
                  <a:tcPr anchor="ctr"/>
                </a:tc>
                <a:tc>
                  <a:txBody>
                    <a:bodyPr/>
                    <a:lstStyle/>
                    <a:p>
                      <a:r>
                        <a:rPr lang="en-US" dirty="0" smtClean="0">
                          <a:solidFill>
                            <a:schemeClr val="accent1"/>
                          </a:solidFill>
                        </a:rPr>
                        <a:t>Promotions rates</a:t>
                      </a:r>
                      <a:endParaRPr lang="en-US" dirty="0">
                        <a:solidFill>
                          <a:schemeClr val="accent1"/>
                        </a:solidFill>
                      </a:endParaRPr>
                    </a:p>
                  </a:txBody>
                  <a:tcPr anchor="ctr"/>
                </a:tc>
                <a:tc>
                  <a:txBody>
                    <a:bodyPr/>
                    <a:lstStyle/>
                    <a:p>
                      <a:r>
                        <a:rPr lang="en-US" dirty="0" smtClean="0">
                          <a:solidFill>
                            <a:schemeClr val="accent6"/>
                          </a:solidFill>
                        </a:rPr>
                        <a:t>Differentiated taxation</a:t>
                      </a:r>
                      <a:endParaRPr lang="en-US" dirty="0">
                        <a:solidFill>
                          <a:schemeClr val="accent6"/>
                        </a:solidFill>
                      </a:endParaRPr>
                    </a:p>
                  </a:txBody>
                  <a:tcPr anchor="ctr"/>
                </a:tc>
                <a:extLst>
                  <a:ext uri="{0D108BD9-81ED-4DB2-BD59-A6C34878D82A}">
                    <a16:rowId xmlns:a16="http://schemas.microsoft.com/office/drawing/2014/main" val="10002"/>
                  </a:ext>
                </a:extLst>
              </a:tr>
              <a:tr h="185420">
                <a:tc>
                  <a:txBody>
                    <a:bodyPr/>
                    <a:lstStyle/>
                    <a:p>
                      <a:r>
                        <a:rPr lang="en-US" dirty="0" smtClean="0">
                          <a:solidFill>
                            <a:schemeClr val="accent2"/>
                          </a:solidFill>
                        </a:rPr>
                        <a:t>Pipeline available</a:t>
                      </a:r>
                      <a:endParaRPr lang="en-US" dirty="0">
                        <a:solidFill>
                          <a:schemeClr val="accent2"/>
                        </a:solidFill>
                      </a:endParaRPr>
                    </a:p>
                  </a:txBody>
                  <a:tcPr anchor="ctr"/>
                </a:tc>
                <a:tc>
                  <a:txBody>
                    <a:bodyPr/>
                    <a:lstStyle/>
                    <a:p>
                      <a:r>
                        <a:rPr lang="en-US" dirty="0" smtClean="0">
                          <a:solidFill>
                            <a:schemeClr val="accent3"/>
                          </a:solidFill>
                        </a:rPr>
                        <a:t>Spousal role and support</a:t>
                      </a:r>
                      <a:endParaRPr lang="en-US" dirty="0">
                        <a:solidFill>
                          <a:schemeClr val="accent3"/>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Face time and flexibility</a:t>
                      </a:r>
                      <a:endParaRPr lang="en-US" dirty="0">
                        <a:solidFill>
                          <a:schemeClr val="accent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6"/>
                          </a:solidFill>
                        </a:rPr>
                        <a:t>Lack of shared parental leave</a:t>
                      </a:r>
                      <a:endParaRPr lang="en-US" dirty="0">
                        <a:solidFill>
                          <a:schemeClr val="accent6"/>
                        </a:solidFill>
                      </a:endParaRPr>
                    </a:p>
                  </a:txBody>
                  <a:tcPr anchor="ctr"/>
                </a:tc>
                <a:extLst>
                  <a:ext uri="{0D108BD9-81ED-4DB2-BD59-A6C34878D82A}">
                    <a16:rowId xmlns:a16="http://schemas.microsoft.com/office/drawing/2014/main" val="10003"/>
                  </a:ext>
                </a:extLst>
              </a:tr>
              <a:tr h="185420">
                <a:tc>
                  <a:txBody>
                    <a:bodyPr/>
                    <a:lstStyle/>
                    <a:p>
                      <a:r>
                        <a:rPr lang="en-US" dirty="0" smtClean="0">
                          <a:solidFill>
                            <a:schemeClr val="accent2"/>
                          </a:solidFill>
                        </a:rPr>
                        <a:t>Risk aversion disparity</a:t>
                      </a:r>
                      <a:endParaRPr lang="en-US" dirty="0">
                        <a:solidFill>
                          <a:schemeClr val="accent2"/>
                        </a:solidFill>
                      </a:endParaRPr>
                    </a:p>
                  </a:txBody>
                  <a:tcPr anchor="ctr"/>
                </a:tc>
                <a:tc>
                  <a:txBody>
                    <a:bodyPr/>
                    <a:lstStyle/>
                    <a:p>
                      <a:r>
                        <a:rPr lang="en-US" dirty="0" smtClean="0">
                          <a:solidFill>
                            <a:schemeClr val="accent3"/>
                          </a:solidFill>
                        </a:rPr>
                        <a:t>Work-life</a:t>
                      </a:r>
                      <a:r>
                        <a:rPr lang="en-US" baseline="0" dirty="0" smtClean="0">
                          <a:solidFill>
                            <a:schemeClr val="accent3"/>
                          </a:solidFill>
                        </a:rPr>
                        <a:t> balance priorities</a:t>
                      </a:r>
                      <a:endParaRPr lang="en-US" dirty="0">
                        <a:solidFill>
                          <a:schemeClr val="accent3"/>
                        </a:solidFill>
                      </a:endParaRPr>
                    </a:p>
                  </a:txBody>
                  <a:tcPr anchor="ctr"/>
                </a:tc>
                <a:tc>
                  <a:txBody>
                    <a:bodyPr/>
                    <a:lstStyle/>
                    <a:p>
                      <a:r>
                        <a:rPr lang="en-US" dirty="0" smtClean="0">
                          <a:solidFill>
                            <a:schemeClr val="accent1"/>
                          </a:solidFill>
                        </a:rPr>
                        <a:t>Mentoring for women rather than sponsorship</a:t>
                      </a:r>
                      <a:endParaRPr lang="en-US" dirty="0">
                        <a:solidFill>
                          <a:schemeClr val="accent1"/>
                        </a:solidFill>
                      </a:endParaRPr>
                    </a:p>
                  </a:txBody>
                  <a:tcPr anchor="ctr"/>
                </a:tc>
                <a:tc>
                  <a:txBody>
                    <a:bodyPr/>
                    <a:lstStyle/>
                    <a:p>
                      <a:r>
                        <a:rPr lang="en-US" dirty="0" smtClean="0">
                          <a:solidFill>
                            <a:schemeClr val="accent6"/>
                          </a:solidFill>
                        </a:rPr>
                        <a:t>Organizations were designed for men and manufacturing</a:t>
                      </a:r>
                      <a:endParaRPr lang="en-US" dirty="0">
                        <a:solidFill>
                          <a:schemeClr val="accent6"/>
                        </a:solidFill>
                      </a:endParaRPr>
                    </a:p>
                  </a:txBody>
                  <a:tcPr anchor="ctr"/>
                </a:tc>
                <a:extLst>
                  <a:ext uri="{0D108BD9-81ED-4DB2-BD59-A6C34878D82A}">
                    <a16:rowId xmlns:a16="http://schemas.microsoft.com/office/drawing/2014/main" val="10004"/>
                  </a:ext>
                </a:extLst>
              </a:tr>
            </a:tbl>
          </a:graphicData>
        </a:graphic>
      </p:graphicFrame>
      <p:sp>
        <p:nvSpPr>
          <p:cNvPr id="11" name="Rectangle 10"/>
          <p:cNvSpPr/>
          <p:nvPr/>
        </p:nvSpPr>
        <p:spPr>
          <a:xfrm>
            <a:off x="304800" y="5844326"/>
            <a:ext cx="3427541" cy="215444"/>
          </a:xfrm>
          <a:prstGeom prst="rect">
            <a:avLst/>
          </a:prstGeom>
        </p:spPr>
        <p:txBody>
          <a:bodyPr wrap="none">
            <a:spAutoFit/>
          </a:bodyPr>
          <a:lstStyle/>
          <a:p>
            <a:pPr lvl="0"/>
            <a:r>
              <a:rPr lang="en-US" sz="800" b="1" i="1" dirty="0">
                <a:solidFill>
                  <a:prstClr val="black"/>
                </a:solidFill>
                <a:latin typeface="Arial" pitchFamily="34" charset="0"/>
                <a:cs typeface="Arial" pitchFamily="34" charset="0"/>
              </a:rPr>
              <a:t>Sources:  </a:t>
            </a:r>
            <a:r>
              <a:rPr lang="en-US" sz="800" b="1" i="1" dirty="0" smtClean="0">
                <a:solidFill>
                  <a:prstClr val="black"/>
                </a:solidFill>
                <a:latin typeface="Arial" pitchFamily="34" charset="0"/>
                <a:cs typeface="Arial" pitchFamily="34" charset="0"/>
              </a:rPr>
              <a:t>Credit Suisse 2014 - IFC </a:t>
            </a:r>
            <a:r>
              <a:rPr lang="en-US" sz="800" b="1" i="1" dirty="0">
                <a:solidFill>
                  <a:prstClr val="black"/>
                </a:solidFill>
                <a:latin typeface="Arial" pitchFamily="34" charset="0"/>
                <a:cs typeface="Arial" pitchFamily="34" charset="0"/>
              </a:rPr>
              <a:t>Jordan Gender Report Sep 2015</a:t>
            </a:r>
          </a:p>
        </p:txBody>
      </p:sp>
      <p:sp>
        <p:nvSpPr>
          <p:cNvPr id="8" name="Title 1"/>
          <p:cNvSpPr txBox="1">
            <a:spLocks/>
          </p:cNvSpPr>
          <p:nvPr/>
        </p:nvSpPr>
        <p:spPr>
          <a:xfrm>
            <a:off x="-228600" y="375920"/>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2700" dirty="0">
                <a:solidFill>
                  <a:schemeClr val="accent1"/>
                </a:solidFill>
                <a:latin typeface="Arial" panose="020B0604020202020204" pitchFamily="34" charset="0"/>
                <a:cs typeface="Arial" panose="020B0604020202020204" pitchFamily="34" charset="0"/>
              </a:rPr>
              <a:t>Main Obstacles in the Way of Women’s Advancement in Jordan</a:t>
            </a:r>
          </a:p>
        </p:txBody>
      </p:sp>
    </p:spTree>
    <p:extLst>
      <p:ext uri="{BB962C8B-B14F-4D97-AF65-F5344CB8AC3E}">
        <p14:creationId xmlns:p14="http://schemas.microsoft.com/office/powerpoint/2010/main" val="3210247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533400" y="1008912"/>
            <a:ext cx="8115300" cy="646331"/>
          </a:xfrm>
          <a:prstGeom prst="rect">
            <a:avLst/>
          </a:prstGeom>
        </p:spPr>
        <p:txBody>
          <a:bodyPr wrap="square">
            <a:spAutoFit/>
          </a:bodyPr>
          <a:lstStyle/>
          <a:p>
            <a:r>
              <a:rPr lang="en-US" dirty="0" smtClean="0">
                <a:solidFill>
                  <a:prstClr val="black"/>
                </a:solidFill>
              </a:rPr>
              <a:t>What are the obstacle facing you as a women entrepreneur in Jordan?</a:t>
            </a:r>
          </a:p>
          <a:p>
            <a:r>
              <a:rPr lang="en-US" dirty="0" smtClean="0">
                <a:solidFill>
                  <a:prstClr val="black"/>
                </a:solidFill>
              </a:rPr>
              <a:t>Write your answer based on the perspectives mentioned in the table bellow:</a:t>
            </a:r>
            <a:endParaRPr lang="en-US" dirty="0">
              <a:solidFill>
                <a:prstClr val="black"/>
              </a:solidFill>
            </a:endParaRPr>
          </a:p>
        </p:txBody>
      </p:sp>
      <p:graphicFrame>
        <p:nvGraphicFramePr>
          <p:cNvPr id="5" name="Table 4"/>
          <p:cNvGraphicFramePr>
            <a:graphicFrameLocks noGrp="1"/>
          </p:cNvGraphicFramePr>
          <p:nvPr>
            <p:extLst/>
          </p:nvPr>
        </p:nvGraphicFramePr>
        <p:xfrm>
          <a:off x="533400" y="1802539"/>
          <a:ext cx="8115300" cy="420624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6362700">
                  <a:extLst>
                    <a:ext uri="{9D8B030D-6E8A-4147-A177-3AD203B41FA5}">
                      <a16:colId xmlns:a16="http://schemas.microsoft.com/office/drawing/2014/main" val="20001"/>
                    </a:ext>
                  </a:extLst>
                </a:gridCol>
              </a:tblGrid>
              <a:tr h="548640">
                <a:tc>
                  <a:txBody>
                    <a:bodyPr/>
                    <a:lstStyle/>
                    <a:p>
                      <a:pPr algn="l"/>
                      <a:endParaRPr lang="en-US" b="1" dirty="0"/>
                    </a:p>
                  </a:txBody>
                  <a:tcPr anchor="ctr"/>
                </a:tc>
                <a:tc>
                  <a:txBody>
                    <a:bodyPr/>
                    <a:lstStyle/>
                    <a:p>
                      <a:pPr algn="ctr"/>
                      <a:r>
                        <a:rPr lang="en-US" b="1" dirty="0" smtClean="0"/>
                        <a:t>Obstacle</a:t>
                      </a:r>
                      <a:endParaRPr lang="en-US" b="1" dirty="0"/>
                    </a:p>
                  </a:txBody>
                  <a:tcPr anchor="ctr"/>
                </a:tc>
                <a:extLst>
                  <a:ext uri="{0D108BD9-81ED-4DB2-BD59-A6C34878D82A}">
                    <a16:rowId xmlns:a16="http://schemas.microsoft.com/office/drawing/2014/main" val="10000"/>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Individual</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1"/>
                  </a:ext>
                </a:extLst>
              </a:tr>
              <a:tr h="914400">
                <a:tc>
                  <a:txBody>
                    <a:bodyPr/>
                    <a:lstStyle/>
                    <a:p>
                      <a:pPr algn="l"/>
                      <a:r>
                        <a:rPr lang="en-US" b="1" dirty="0" smtClean="0"/>
                        <a:t>Cultural</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2"/>
                  </a:ext>
                </a:extLst>
              </a:tr>
              <a:tr h="914400">
                <a:tc>
                  <a:txBody>
                    <a:bodyPr/>
                    <a:lstStyle/>
                    <a:p>
                      <a:pPr algn="l"/>
                      <a:r>
                        <a:rPr lang="en-US" b="1" dirty="0" smtClean="0"/>
                        <a:t>Workplace</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3"/>
                  </a:ext>
                </a:extLst>
              </a:tr>
              <a:tr h="914400">
                <a:tc>
                  <a:txBody>
                    <a:bodyPr/>
                    <a:lstStyle/>
                    <a:p>
                      <a:pPr algn="l"/>
                      <a:r>
                        <a:rPr lang="en-US" b="1" dirty="0" smtClean="0"/>
                        <a:t>Structure/Policy</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4"/>
                  </a:ext>
                </a:extLst>
              </a:tr>
            </a:tbl>
          </a:graphicData>
        </a:graphic>
      </p:graphicFrame>
      <p:sp>
        <p:nvSpPr>
          <p:cNvPr id="9" name="Title 1"/>
          <p:cNvSpPr txBox="1">
            <a:spLocks/>
          </p:cNvSpPr>
          <p:nvPr/>
        </p:nvSpPr>
        <p:spPr>
          <a:xfrm>
            <a:off x="-207143" y="182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Exercise</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8419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533400" y="1008912"/>
            <a:ext cx="8115300" cy="369332"/>
          </a:xfrm>
          <a:prstGeom prst="rect">
            <a:avLst/>
          </a:prstGeom>
        </p:spPr>
        <p:txBody>
          <a:bodyPr wrap="square">
            <a:spAutoFit/>
          </a:bodyPr>
          <a:lstStyle/>
          <a:p>
            <a:r>
              <a:rPr lang="en-US" dirty="0" smtClean="0">
                <a:solidFill>
                  <a:prstClr val="black"/>
                </a:solidFill>
              </a:rPr>
              <a:t>Think of solutions to your obstacles</a:t>
            </a:r>
            <a:endParaRPr lang="en-US" dirty="0">
              <a:solidFill>
                <a:prstClr val="black"/>
              </a:solidFill>
            </a:endParaRPr>
          </a:p>
        </p:txBody>
      </p:sp>
      <p:graphicFrame>
        <p:nvGraphicFramePr>
          <p:cNvPr id="5" name="Table 4"/>
          <p:cNvGraphicFramePr>
            <a:graphicFrameLocks noGrp="1"/>
          </p:cNvGraphicFramePr>
          <p:nvPr>
            <p:extLst/>
          </p:nvPr>
        </p:nvGraphicFramePr>
        <p:xfrm>
          <a:off x="533400" y="1512334"/>
          <a:ext cx="8115300" cy="4496445"/>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6362700">
                  <a:extLst>
                    <a:ext uri="{9D8B030D-6E8A-4147-A177-3AD203B41FA5}">
                      <a16:colId xmlns:a16="http://schemas.microsoft.com/office/drawing/2014/main" val="20001"/>
                    </a:ext>
                  </a:extLst>
                </a:gridCol>
              </a:tblGrid>
              <a:tr h="586493">
                <a:tc>
                  <a:txBody>
                    <a:bodyPr/>
                    <a:lstStyle/>
                    <a:p>
                      <a:pPr algn="l"/>
                      <a:endParaRPr lang="en-US" b="1" dirty="0"/>
                    </a:p>
                  </a:txBody>
                  <a:tcPr anchor="ctr"/>
                </a:tc>
                <a:tc>
                  <a:txBody>
                    <a:bodyPr/>
                    <a:lstStyle/>
                    <a:p>
                      <a:pPr algn="ctr"/>
                      <a:r>
                        <a:rPr lang="en-US" b="1" dirty="0" smtClean="0"/>
                        <a:t>Solution</a:t>
                      </a:r>
                      <a:endParaRPr lang="en-US" b="1" dirty="0"/>
                    </a:p>
                  </a:txBody>
                  <a:tcPr anchor="ctr"/>
                </a:tc>
                <a:extLst>
                  <a:ext uri="{0D108BD9-81ED-4DB2-BD59-A6C34878D82A}">
                    <a16:rowId xmlns:a16="http://schemas.microsoft.com/office/drawing/2014/main" val="10000"/>
                  </a:ext>
                </a:extLst>
              </a:tr>
              <a:tr h="9774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Individual</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1"/>
                  </a:ext>
                </a:extLst>
              </a:tr>
              <a:tr h="977488">
                <a:tc>
                  <a:txBody>
                    <a:bodyPr/>
                    <a:lstStyle/>
                    <a:p>
                      <a:pPr algn="l"/>
                      <a:r>
                        <a:rPr lang="en-US" b="1" dirty="0" smtClean="0"/>
                        <a:t>Cultural</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2"/>
                  </a:ext>
                </a:extLst>
              </a:tr>
              <a:tr h="977488">
                <a:tc>
                  <a:txBody>
                    <a:bodyPr/>
                    <a:lstStyle/>
                    <a:p>
                      <a:pPr algn="l"/>
                      <a:r>
                        <a:rPr lang="en-US" b="1" dirty="0" smtClean="0"/>
                        <a:t>Workplace</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3"/>
                  </a:ext>
                </a:extLst>
              </a:tr>
              <a:tr h="977488">
                <a:tc>
                  <a:txBody>
                    <a:bodyPr/>
                    <a:lstStyle/>
                    <a:p>
                      <a:pPr algn="l"/>
                      <a:r>
                        <a:rPr lang="en-US" b="1" dirty="0" smtClean="0"/>
                        <a:t>Structure/Policy</a:t>
                      </a:r>
                      <a:endParaRPr lang="en-US" b="1" dirty="0"/>
                    </a:p>
                  </a:txBody>
                  <a:tcPr anchor="ctr"/>
                </a:tc>
                <a:tc>
                  <a:txBody>
                    <a:bodyPr/>
                    <a:lstStyle/>
                    <a:p>
                      <a:pPr algn="l"/>
                      <a:endParaRPr lang="en-US" b="1" dirty="0"/>
                    </a:p>
                  </a:txBody>
                  <a:tcPr anchor="ctr"/>
                </a:tc>
                <a:extLst>
                  <a:ext uri="{0D108BD9-81ED-4DB2-BD59-A6C34878D82A}">
                    <a16:rowId xmlns:a16="http://schemas.microsoft.com/office/drawing/2014/main" val="10004"/>
                  </a:ext>
                </a:extLst>
              </a:tr>
            </a:tbl>
          </a:graphicData>
        </a:graphic>
      </p:graphicFrame>
      <p:sp>
        <p:nvSpPr>
          <p:cNvPr id="10"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Exercise</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036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381000" y="1164705"/>
            <a:ext cx="8382000" cy="5078313"/>
          </a:xfrm>
          <a:prstGeom prst="rect">
            <a:avLst/>
          </a:prstGeom>
          <a:noFill/>
        </p:spPr>
        <p:txBody>
          <a:bodyPr wrap="square" rtlCol="0">
            <a:spAutoFit/>
          </a:bodyPr>
          <a:lstStyle/>
          <a:p>
            <a:r>
              <a:rPr lang="en-US" dirty="0" smtClean="0">
                <a:solidFill>
                  <a:prstClr val="black"/>
                </a:solidFill>
              </a:rPr>
              <a:t>4.   The </a:t>
            </a:r>
            <a:r>
              <a:rPr lang="en-US" dirty="0">
                <a:solidFill>
                  <a:prstClr val="black"/>
                </a:solidFill>
              </a:rPr>
              <a:t>term sex refers to characteristics that are</a:t>
            </a:r>
          </a:p>
          <a:p>
            <a:pPr lvl="2"/>
            <a:r>
              <a:rPr lang="en-US" dirty="0">
                <a:solidFill>
                  <a:prstClr val="black"/>
                </a:solidFill>
              </a:rPr>
              <a:t>a. learned</a:t>
            </a:r>
          </a:p>
          <a:p>
            <a:pPr lvl="2"/>
            <a:r>
              <a:rPr lang="en-US" dirty="0">
                <a:solidFill>
                  <a:prstClr val="black"/>
                </a:solidFill>
              </a:rPr>
              <a:t>b. inherited</a:t>
            </a:r>
          </a:p>
          <a:p>
            <a:pPr lvl="2"/>
            <a:r>
              <a:rPr lang="en-US" dirty="0">
                <a:solidFill>
                  <a:prstClr val="black"/>
                </a:solidFill>
              </a:rPr>
              <a:t>c. demonstrated by some people, but not by others</a:t>
            </a:r>
          </a:p>
          <a:p>
            <a:pPr lvl="2"/>
            <a:r>
              <a:rPr lang="en-US" dirty="0">
                <a:solidFill>
                  <a:prstClr val="black"/>
                </a:solidFill>
              </a:rPr>
              <a:t>d. banned in many </a:t>
            </a:r>
            <a:r>
              <a:rPr lang="en-US" dirty="0" smtClean="0">
                <a:solidFill>
                  <a:prstClr val="black"/>
                </a:solidFill>
              </a:rPr>
              <a:t>countries</a:t>
            </a:r>
          </a:p>
          <a:p>
            <a:endParaRPr lang="en-US" dirty="0">
              <a:solidFill>
                <a:prstClr val="black"/>
              </a:solidFill>
            </a:endParaRPr>
          </a:p>
          <a:p>
            <a:r>
              <a:rPr lang="en-US" dirty="0" smtClean="0">
                <a:solidFill>
                  <a:prstClr val="black"/>
                </a:solidFill>
              </a:rPr>
              <a:t>5.   The </a:t>
            </a:r>
            <a:r>
              <a:rPr lang="en-US" dirty="0">
                <a:solidFill>
                  <a:prstClr val="black"/>
                </a:solidFill>
              </a:rPr>
              <a:t>term gender refers to characteristics that are</a:t>
            </a:r>
          </a:p>
          <a:p>
            <a:pPr lvl="2"/>
            <a:r>
              <a:rPr lang="en-US" dirty="0">
                <a:solidFill>
                  <a:prstClr val="black"/>
                </a:solidFill>
              </a:rPr>
              <a:t>a. learned</a:t>
            </a:r>
          </a:p>
          <a:p>
            <a:pPr lvl="2"/>
            <a:r>
              <a:rPr lang="en-US" dirty="0">
                <a:solidFill>
                  <a:prstClr val="black"/>
                </a:solidFill>
              </a:rPr>
              <a:t>b. inherited</a:t>
            </a:r>
          </a:p>
          <a:p>
            <a:pPr lvl="2"/>
            <a:r>
              <a:rPr lang="en-US" dirty="0">
                <a:solidFill>
                  <a:prstClr val="black"/>
                </a:solidFill>
              </a:rPr>
              <a:t>c. demonstrated by some people, but not by others</a:t>
            </a:r>
          </a:p>
          <a:p>
            <a:pPr lvl="2"/>
            <a:r>
              <a:rPr lang="en-US" dirty="0">
                <a:solidFill>
                  <a:prstClr val="black"/>
                </a:solidFill>
              </a:rPr>
              <a:t>d. banned in many </a:t>
            </a:r>
            <a:r>
              <a:rPr lang="en-US" dirty="0" smtClean="0">
                <a:solidFill>
                  <a:prstClr val="black"/>
                </a:solidFill>
              </a:rPr>
              <a:t>countries</a:t>
            </a:r>
          </a:p>
          <a:p>
            <a:pPr lvl="2"/>
            <a:endParaRPr lang="en-US" dirty="0">
              <a:solidFill>
                <a:prstClr val="black"/>
              </a:solidFill>
            </a:endParaRPr>
          </a:p>
          <a:p>
            <a:r>
              <a:rPr lang="en-US" dirty="0" smtClean="0">
                <a:solidFill>
                  <a:prstClr val="black"/>
                </a:solidFill>
              </a:rPr>
              <a:t>6.   Suzy, </a:t>
            </a:r>
            <a:r>
              <a:rPr lang="en-US" dirty="0">
                <a:solidFill>
                  <a:prstClr val="black"/>
                </a:solidFill>
              </a:rPr>
              <a:t>age 8, likes to dress up in her mother's dress and carry her purse. This is an example of</a:t>
            </a:r>
          </a:p>
          <a:p>
            <a:pPr lvl="2"/>
            <a:r>
              <a:rPr lang="en-US" dirty="0">
                <a:solidFill>
                  <a:prstClr val="black"/>
                </a:solidFill>
              </a:rPr>
              <a:t>a. sex</a:t>
            </a:r>
          </a:p>
          <a:p>
            <a:pPr lvl="2"/>
            <a:r>
              <a:rPr lang="en-US" dirty="0">
                <a:solidFill>
                  <a:prstClr val="black"/>
                </a:solidFill>
              </a:rPr>
              <a:t>b. gender</a:t>
            </a:r>
          </a:p>
          <a:p>
            <a:pPr lvl="2"/>
            <a:r>
              <a:rPr lang="en-US" dirty="0">
                <a:solidFill>
                  <a:prstClr val="black"/>
                </a:solidFill>
              </a:rPr>
              <a:t>c. primary sex characteristics</a:t>
            </a:r>
          </a:p>
          <a:p>
            <a:pPr lvl="2"/>
            <a:r>
              <a:rPr lang="en-US" dirty="0">
                <a:solidFill>
                  <a:prstClr val="black"/>
                </a:solidFill>
              </a:rPr>
              <a:t>d. secondary sex characteristics</a:t>
            </a:r>
            <a:endParaRPr lang="en-US" dirty="0" smtClean="0">
              <a:solidFill>
                <a:prstClr val="black"/>
              </a:solidFill>
            </a:endParaRPr>
          </a:p>
        </p:txBody>
      </p:sp>
      <p:sp>
        <p:nvSpPr>
          <p:cNvPr id="9" name="TextBox 8"/>
          <p:cNvSpPr txBox="1"/>
          <p:nvPr/>
        </p:nvSpPr>
        <p:spPr>
          <a:xfrm>
            <a:off x="381000" y="6184527"/>
            <a:ext cx="6781800" cy="230832"/>
          </a:xfrm>
          <a:prstGeom prst="rect">
            <a:avLst/>
          </a:prstGeom>
          <a:noFill/>
        </p:spPr>
        <p:txBody>
          <a:bodyPr wrap="square" rtlCol="0">
            <a:spAutoFit/>
          </a:bodyPr>
          <a:lstStyle/>
          <a:p>
            <a:r>
              <a:rPr lang="en-US" sz="900" dirty="0">
                <a:hlinkClick r:id="rId2"/>
              </a:rPr>
              <a:t>https://quizlet.com/72375149/sex-and-gender-flash-cards</a:t>
            </a:r>
            <a:r>
              <a:rPr lang="en-US" sz="900" dirty="0" smtClean="0">
                <a:hlinkClick r:id="rId2"/>
              </a:rPr>
              <a:t>/</a:t>
            </a:r>
            <a:r>
              <a:rPr lang="en-US" sz="900" dirty="0" smtClean="0"/>
              <a:t> </a:t>
            </a:r>
            <a:endParaRPr lang="en-US" sz="900" dirty="0"/>
          </a:p>
        </p:txBody>
      </p:sp>
      <p:sp>
        <p:nvSpPr>
          <p:cNvPr id="10"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Vs Sex - Quiz</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8951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214344054"/>
              </p:ext>
            </p:extLst>
          </p:nvPr>
        </p:nvGraphicFramePr>
        <p:xfrm>
          <a:off x="914400" y="1361407"/>
          <a:ext cx="7391400" cy="4389120"/>
        </p:xfrm>
        <a:graphic>
          <a:graphicData uri="http://schemas.openxmlformats.org/drawingml/2006/table">
            <a:tbl>
              <a:tblPr firstRow="1" bandRow="1">
                <a:tableStyleId>{5940675A-B579-460E-94D1-54222C63F5DA}</a:tableStyleId>
              </a:tblPr>
              <a:tblGrid>
                <a:gridCol w="24638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622629">
                <a:tc>
                  <a:txBody>
                    <a:bodyPr/>
                    <a:lstStyle/>
                    <a:p>
                      <a:pPr algn="ctr"/>
                      <a:r>
                        <a:rPr lang="en-US" b="1" dirty="0" smtClean="0">
                          <a:solidFill>
                            <a:schemeClr val="accent2"/>
                          </a:solidFill>
                        </a:rPr>
                        <a:t>Business Management</a:t>
                      </a:r>
                      <a:endParaRPr lang="en-US" b="1" dirty="0">
                        <a:solidFill>
                          <a:schemeClr val="accent2"/>
                        </a:solidFill>
                      </a:endParaRPr>
                    </a:p>
                  </a:txBody>
                  <a:tcPr/>
                </a:tc>
                <a:tc>
                  <a:txBody>
                    <a:bodyPr/>
                    <a:lstStyle/>
                    <a:p>
                      <a:pPr algn="ctr"/>
                      <a:r>
                        <a:rPr lang="en-US" b="1" dirty="0" smtClean="0">
                          <a:solidFill>
                            <a:schemeClr val="accent3"/>
                          </a:solidFill>
                        </a:rPr>
                        <a:t>Business Climate</a:t>
                      </a:r>
                      <a:endParaRPr lang="en-US" b="1" dirty="0">
                        <a:solidFill>
                          <a:schemeClr val="accent3"/>
                        </a:solidFill>
                      </a:endParaRPr>
                    </a:p>
                  </a:txBody>
                  <a:tcPr/>
                </a:tc>
                <a:tc>
                  <a:txBody>
                    <a:bodyPr/>
                    <a:lstStyle/>
                    <a:p>
                      <a:pPr algn="ctr"/>
                      <a:r>
                        <a:rPr lang="en-US" b="1" dirty="0" smtClean="0">
                          <a:solidFill>
                            <a:schemeClr val="accent1"/>
                          </a:solidFill>
                        </a:rPr>
                        <a:t>Business Laws and Practices </a:t>
                      </a:r>
                      <a:endParaRPr lang="en-US" b="1" dirty="0">
                        <a:solidFill>
                          <a:schemeClr val="accent1"/>
                        </a:solidFill>
                      </a:endParaRPr>
                    </a:p>
                  </a:txBody>
                  <a:tcPr/>
                </a:tc>
                <a:extLst>
                  <a:ext uri="{0D108BD9-81ED-4DB2-BD59-A6C34878D82A}">
                    <a16:rowId xmlns:a16="http://schemas.microsoft.com/office/drawing/2014/main" val="10000"/>
                  </a:ext>
                </a:extLst>
              </a:tr>
              <a:tr h="434997">
                <a:tc>
                  <a:txBody>
                    <a:bodyPr/>
                    <a:lstStyle/>
                    <a:p>
                      <a:r>
                        <a:rPr lang="en-US" dirty="0" smtClean="0">
                          <a:solidFill>
                            <a:schemeClr val="accent2"/>
                          </a:solidFill>
                        </a:rPr>
                        <a:t>Access to</a:t>
                      </a:r>
                      <a:r>
                        <a:rPr lang="en-US" baseline="0" dirty="0" smtClean="0">
                          <a:solidFill>
                            <a:schemeClr val="accent2"/>
                          </a:solidFill>
                        </a:rPr>
                        <a:t> Capital for your business</a:t>
                      </a:r>
                      <a:endParaRPr lang="en-US" dirty="0">
                        <a:solidFill>
                          <a:schemeClr val="accent2"/>
                        </a:solidFill>
                      </a:endParaRPr>
                    </a:p>
                  </a:txBody>
                  <a:tcPr anchor="ctr"/>
                </a:tc>
                <a:tc>
                  <a:txBody>
                    <a:bodyPr/>
                    <a:lstStyle/>
                    <a:p>
                      <a:r>
                        <a:rPr lang="en-US" dirty="0" smtClean="0">
                          <a:solidFill>
                            <a:schemeClr val="accent3"/>
                          </a:solidFill>
                        </a:rPr>
                        <a:t>Competition from other countries</a:t>
                      </a:r>
                      <a:endParaRPr lang="en-US" dirty="0">
                        <a:solidFill>
                          <a:schemeClr val="accent3"/>
                        </a:solidFill>
                      </a:endParaRPr>
                    </a:p>
                  </a:txBody>
                  <a:tcPr anchor="ctr"/>
                </a:tc>
                <a:tc>
                  <a:txBody>
                    <a:bodyPr/>
                    <a:lstStyle/>
                    <a:p>
                      <a:r>
                        <a:rPr lang="en-US" dirty="0" smtClean="0">
                          <a:solidFill>
                            <a:schemeClr val="accent1"/>
                          </a:solidFill>
                        </a:rPr>
                        <a:t>Laws &amp;</a:t>
                      </a:r>
                      <a:r>
                        <a:rPr lang="en-US" baseline="0" dirty="0" smtClean="0">
                          <a:solidFill>
                            <a:schemeClr val="accent1"/>
                          </a:solidFill>
                        </a:rPr>
                        <a:t> regulations that hamper business growth</a:t>
                      </a:r>
                      <a:endParaRPr lang="en-US" dirty="0">
                        <a:solidFill>
                          <a:schemeClr val="accent1"/>
                        </a:solidFill>
                      </a:endParaRPr>
                    </a:p>
                  </a:txBody>
                  <a:tcPr anchor="ctr"/>
                </a:tc>
                <a:extLst>
                  <a:ext uri="{0D108BD9-81ED-4DB2-BD59-A6C34878D82A}">
                    <a16:rowId xmlns:a16="http://schemas.microsoft.com/office/drawing/2014/main" val="10001"/>
                  </a:ext>
                </a:extLst>
              </a:tr>
              <a:tr h="434997">
                <a:tc>
                  <a:txBody>
                    <a:bodyPr/>
                    <a:lstStyle/>
                    <a:p>
                      <a:r>
                        <a:rPr lang="en-US" dirty="0" smtClean="0">
                          <a:solidFill>
                            <a:schemeClr val="accent2"/>
                          </a:solidFill>
                        </a:rPr>
                        <a:t>Finding &amp;</a:t>
                      </a:r>
                      <a:r>
                        <a:rPr lang="en-US" baseline="0" dirty="0" smtClean="0">
                          <a:solidFill>
                            <a:schemeClr val="accent2"/>
                          </a:solidFill>
                        </a:rPr>
                        <a:t> keeping good employees</a:t>
                      </a:r>
                      <a:endParaRPr lang="en-US" dirty="0">
                        <a:solidFill>
                          <a:schemeClr val="accent2"/>
                        </a:solidFill>
                      </a:endParaRPr>
                    </a:p>
                  </a:txBody>
                  <a:tcPr anchor="ctr"/>
                </a:tc>
                <a:tc>
                  <a:txBody>
                    <a:bodyPr/>
                    <a:lstStyle/>
                    <a:p>
                      <a:r>
                        <a:rPr lang="en-US" dirty="0" smtClean="0">
                          <a:solidFill>
                            <a:schemeClr val="accent3"/>
                          </a:solidFill>
                        </a:rPr>
                        <a:t>High cost of public services </a:t>
                      </a:r>
                      <a:endParaRPr lang="en-US" dirty="0">
                        <a:solidFill>
                          <a:schemeClr val="accent3"/>
                        </a:solidFill>
                      </a:endParaRPr>
                    </a:p>
                  </a:txBody>
                  <a:tcPr anchor="ctr"/>
                </a:tc>
                <a:tc>
                  <a:txBody>
                    <a:bodyPr/>
                    <a:lstStyle/>
                    <a:p>
                      <a:r>
                        <a:rPr lang="en-US" dirty="0" smtClean="0">
                          <a:solidFill>
                            <a:schemeClr val="accent1"/>
                          </a:solidFill>
                        </a:rPr>
                        <a:t>Business payoffs &amp; bribes</a:t>
                      </a:r>
                      <a:endParaRPr lang="en-US" dirty="0">
                        <a:solidFill>
                          <a:schemeClr val="accent1"/>
                        </a:solidFill>
                      </a:endParaRPr>
                    </a:p>
                  </a:txBody>
                  <a:tcPr anchor="ctr"/>
                </a:tc>
                <a:extLst>
                  <a:ext uri="{0D108BD9-81ED-4DB2-BD59-A6C34878D82A}">
                    <a16:rowId xmlns:a16="http://schemas.microsoft.com/office/drawing/2014/main" val="10002"/>
                  </a:ext>
                </a:extLst>
              </a:tr>
              <a:tr h="355788">
                <a:tc>
                  <a:txBody>
                    <a:bodyPr/>
                    <a:lstStyle/>
                    <a:p>
                      <a:r>
                        <a:rPr lang="en-US" dirty="0" smtClean="0">
                          <a:solidFill>
                            <a:schemeClr val="accent2"/>
                          </a:solidFill>
                        </a:rPr>
                        <a:t>Low efficiency &amp; productivity</a:t>
                      </a:r>
                      <a:endParaRPr lang="en-US" dirty="0">
                        <a:solidFill>
                          <a:schemeClr val="accent2"/>
                        </a:solidFill>
                      </a:endParaRPr>
                    </a:p>
                  </a:txBody>
                  <a:tcPr anchor="ctr"/>
                </a:tc>
                <a:tc>
                  <a:txBody>
                    <a:bodyPr/>
                    <a:lstStyle/>
                    <a:p>
                      <a:r>
                        <a:rPr lang="en-US" dirty="0" smtClean="0">
                          <a:solidFill>
                            <a:schemeClr val="accent3"/>
                          </a:solidFill>
                        </a:rPr>
                        <a:t>Gaining access to technology for business</a:t>
                      </a:r>
                      <a:endParaRPr lang="en-US" dirty="0">
                        <a:solidFill>
                          <a:schemeClr val="accent3"/>
                        </a:solidFill>
                      </a:endParaRPr>
                    </a:p>
                  </a:txBody>
                  <a:tcPr anchor="ctr"/>
                </a:tc>
                <a:tc>
                  <a:txBody>
                    <a:bodyPr/>
                    <a:lstStyle/>
                    <a:p>
                      <a:r>
                        <a:rPr lang="en-US" dirty="0" smtClean="0">
                          <a:solidFill>
                            <a:schemeClr val="accent1"/>
                          </a:solidFill>
                        </a:rPr>
                        <a:t>Access to property &amp;</a:t>
                      </a:r>
                      <a:r>
                        <a:rPr lang="en-US" baseline="0" dirty="0" smtClean="0">
                          <a:solidFill>
                            <a:schemeClr val="accent1"/>
                          </a:solidFill>
                        </a:rPr>
                        <a:t> land</a:t>
                      </a:r>
                      <a:endParaRPr lang="en-US" dirty="0">
                        <a:solidFill>
                          <a:schemeClr val="accent1"/>
                        </a:solidFill>
                      </a:endParaRPr>
                    </a:p>
                  </a:txBody>
                  <a:tcPr anchor="ctr"/>
                </a:tc>
                <a:extLst>
                  <a:ext uri="{0D108BD9-81ED-4DB2-BD59-A6C34878D82A}">
                    <a16:rowId xmlns:a16="http://schemas.microsoft.com/office/drawing/2014/main" val="10003"/>
                  </a:ext>
                </a:extLst>
              </a:tr>
              <a:tr h="608996">
                <a:tc>
                  <a:txBody>
                    <a:bodyPr/>
                    <a:lstStyle/>
                    <a:p>
                      <a:r>
                        <a:rPr lang="en-US" dirty="0" smtClean="0">
                          <a:solidFill>
                            <a:schemeClr val="accent2"/>
                          </a:solidFill>
                        </a:rPr>
                        <a:t>Access to new markets</a:t>
                      </a:r>
                      <a:endParaRPr lang="en-US" dirty="0">
                        <a:solidFill>
                          <a:schemeClr val="accent2"/>
                        </a:solidFill>
                      </a:endParaRPr>
                    </a:p>
                  </a:txBody>
                  <a:tcPr anchor="ctr"/>
                </a:tc>
                <a:tc>
                  <a:txBody>
                    <a:bodyPr/>
                    <a:lstStyle/>
                    <a:p>
                      <a:r>
                        <a:rPr lang="en-US" dirty="0" smtClean="0">
                          <a:solidFill>
                            <a:schemeClr val="accent3"/>
                          </a:solidFill>
                        </a:rPr>
                        <a:t>High labor cost</a:t>
                      </a:r>
                      <a:endParaRPr lang="en-US" dirty="0">
                        <a:solidFill>
                          <a:schemeClr val="accent3"/>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Access to training &amp;</a:t>
                      </a:r>
                      <a:r>
                        <a:rPr lang="en-US" baseline="0" dirty="0" smtClean="0">
                          <a:solidFill>
                            <a:schemeClr val="accent1"/>
                          </a:solidFill>
                        </a:rPr>
                        <a:t> technical assistance</a:t>
                      </a:r>
                      <a:endParaRPr lang="en-US" dirty="0">
                        <a:solidFill>
                          <a:schemeClr val="accent1"/>
                        </a:solidFill>
                      </a:endParaRPr>
                    </a:p>
                  </a:txBody>
                  <a:tcPr anchor="ctr"/>
                </a:tc>
                <a:extLst>
                  <a:ext uri="{0D108BD9-81ED-4DB2-BD59-A6C34878D82A}">
                    <a16:rowId xmlns:a16="http://schemas.microsoft.com/office/drawing/2014/main" val="10004"/>
                  </a:ext>
                </a:extLst>
              </a:tr>
              <a:tr h="434997">
                <a:tc>
                  <a:txBody>
                    <a:bodyPr/>
                    <a:lstStyle/>
                    <a:p>
                      <a:endParaRPr lang="en-US" dirty="0">
                        <a:solidFill>
                          <a:schemeClr val="accent2"/>
                        </a:solidFill>
                      </a:endParaRPr>
                    </a:p>
                  </a:txBody>
                  <a:tcPr anchor="ctr"/>
                </a:tc>
                <a:tc>
                  <a:txBody>
                    <a:bodyPr/>
                    <a:lstStyle/>
                    <a:p>
                      <a:endParaRPr lang="en-US" dirty="0">
                        <a:solidFill>
                          <a:schemeClr val="accent3"/>
                        </a:solidFill>
                      </a:endParaRPr>
                    </a:p>
                  </a:txBody>
                  <a:tcPr anchor="ctr"/>
                </a:tc>
                <a:tc>
                  <a:txBody>
                    <a:bodyPr/>
                    <a:lstStyle/>
                    <a:p>
                      <a:r>
                        <a:rPr lang="en-US" dirty="0" smtClean="0">
                          <a:solidFill>
                            <a:schemeClr val="accent1"/>
                          </a:solidFill>
                        </a:rPr>
                        <a:t>Learning</a:t>
                      </a:r>
                      <a:r>
                        <a:rPr lang="en-US" baseline="0" dirty="0" smtClean="0">
                          <a:solidFill>
                            <a:schemeClr val="accent1"/>
                          </a:solidFill>
                        </a:rPr>
                        <a:t> business financial management skills</a:t>
                      </a:r>
                      <a:endParaRPr lang="en-US" dirty="0">
                        <a:solidFill>
                          <a:schemeClr val="accent1"/>
                        </a:solidFill>
                      </a:endParaRPr>
                    </a:p>
                  </a:txBody>
                  <a:tcPr anchor="ctr"/>
                </a:tc>
                <a:extLst>
                  <a:ext uri="{0D108BD9-81ED-4DB2-BD59-A6C34878D82A}">
                    <a16:rowId xmlns:a16="http://schemas.microsoft.com/office/drawing/2014/main" val="10005"/>
                  </a:ext>
                </a:extLst>
              </a:tr>
            </a:tbl>
          </a:graphicData>
        </a:graphic>
      </p:graphicFrame>
      <p:sp>
        <p:nvSpPr>
          <p:cNvPr id="11" name="Rectangle 10"/>
          <p:cNvSpPr/>
          <p:nvPr/>
        </p:nvSpPr>
        <p:spPr>
          <a:xfrm>
            <a:off x="304800" y="5844326"/>
            <a:ext cx="7162800" cy="215444"/>
          </a:xfrm>
          <a:prstGeom prst="rect">
            <a:avLst/>
          </a:prstGeom>
        </p:spPr>
        <p:txBody>
          <a:bodyPr wrap="square">
            <a:spAutoFit/>
          </a:bodyPr>
          <a:lstStyle/>
          <a:p>
            <a:r>
              <a:rPr lang="en-US" sz="800" b="1" i="1" dirty="0">
                <a:solidFill>
                  <a:prstClr val="black"/>
                </a:solidFill>
                <a:latin typeface="Arial" pitchFamily="34" charset="0"/>
                <a:cs typeface="Arial" pitchFamily="34" charset="0"/>
              </a:rPr>
              <a:t>Sources:  </a:t>
            </a:r>
            <a:r>
              <a:rPr lang="en-US" sz="800" b="1" i="1" dirty="0" smtClean="0">
                <a:solidFill>
                  <a:prstClr val="black"/>
                </a:solidFill>
                <a:latin typeface="Arial" pitchFamily="34" charset="0"/>
                <a:cs typeface="Arial" pitchFamily="34" charset="0"/>
              </a:rPr>
              <a:t>IFC - Women </a:t>
            </a:r>
            <a:r>
              <a:rPr lang="en-US" sz="800" b="1" i="1" dirty="0">
                <a:solidFill>
                  <a:prstClr val="black"/>
                </a:solidFill>
                <a:latin typeface="Arial" pitchFamily="34" charset="0"/>
                <a:cs typeface="Arial" pitchFamily="34" charset="0"/>
              </a:rPr>
              <a:t>Business Owners in </a:t>
            </a:r>
            <a:r>
              <a:rPr lang="en-US" sz="800" b="1" i="1" dirty="0" smtClean="0">
                <a:solidFill>
                  <a:prstClr val="black"/>
                </a:solidFill>
                <a:latin typeface="Arial" pitchFamily="34" charset="0"/>
                <a:cs typeface="Arial" pitchFamily="34" charset="0"/>
              </a:rPr>
              <a:t>Jordan: Characteristics</a:t>
            </a:r>
            <a:r>
              <a:rPr lang="en-US" sz="800" b="1" i="1" dirty="0">
                <a:solidFill>
                  <a:prstClr val="black"/>
                </a:solidFill>
                <a:latin typeface="Arial" pitchFamily="34" charset="0"/>
                <a:cs typeface="Arial" pitchFamily="34" charset="0"/>
              </a:rPr>
              <a:t>, Contributions and </a:t>
            </a:r>
            <a:r>
              <a:rPr lang="en-US" sz="800" b="1" i="1" dirty="0" smtClean="0">
                <a:solidFill>
                  <a:prstClr val="black"/>
                </a:solidFill>
                <a:latin typeface="Arial" pitchFamily="34" charset="0"/>
                <a:cs typeface="Arial" pitchFamily="34" charset="0"/>
              </a:rPr>
              <a:t>Challenges – June 2007</a:t>
            </a:r>
            <a:endParaRPr lang="en-US" sz="800" b="1" i="1" dirty="0">
              <a:solidFill>
                <a:prstClr val="black"/>
              </a:solidFill>
              <a:latin typeface="Arial" pitchFamily="34" charset="0"/>
              <a:cs typeface="Arial" pitchFamily="34" charset="0"/>
            </a:endParaRPr>
          </a:p>
        </p:txBody>
      </p:sp>
      <p:sp>
        <p:nvSpPr>
          <p:cNvPr id="8"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Important Business Concerns &amp; Challenges for Women in Jordan</a:t>
            </a:r>
          </a:p>
        </p:txBody>
      </p:sp>
    </p:spTree>
    <p:extLst>
      <p:ext uri="{BB962C8B-B14F-4D97-AF65-F5344CB8AC3E}">
        <p14:creationId xmlns:p14="http://schemas.microsoft.com/office/powerpoint/2010/main" val="2440114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graphicFrame>
        <p:nvGraphicFramePr>
          <p:cNvPr id="9" name="Diagram 8"/>
          <p:cNvGraphicFramePr/>
          <p:nvPr>
            <p:extLst/>
          </p:nvPr>
        </p:nvGraphicFramePr>
        <p:xfrm>
          <a:off x="865910" y="1295400"/>
          <a:ext cx="751609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35297831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4216539"/>
          </a:xfrm>
          <a:prstGeom prst="rect">
            <a:avLst/>
          </a:prstGeom>
        </p:spPr>
        <p:txBody>
          <a:bodyPr wrap="square">
            <a:spAutoFit/>
          </a:bodyPr>
          <a:lstStyle/>
          <a:p>
            <a:r>
              <a:rPr lang="en-US" sz="2000" b="1" dirty="0" smtClean="0">
                <a:solidFill>
                  <a:prstClr val="black"/>
                </a:solidFill>
              </a:rPr>
              <a:t>1. Challenging </a:t>
            </a:r>
            <a:r>
              <a:rPr lang="en-US" sz="2000" b="1" dirty="0">
                <a:solidFill>
                  <a:prstClr val="black"/>
                </a:solidFill>
              </a:rPr>
              <a:t>social </a:t>
            </a:r>
            <a:r>
              <a:rPr lang="en-US" sz="2000" b="1" dirty="0" smtClean="0">
                <a:solidFill>
                  <a:prstClr val="black"/>
                </a:solidFill>
              </a:rPr>
              <a:t>expectations: </a:t>
            </a:r>
          </a:p>
          <a:p>
            <a:endParaRPr lang="en-US" sz="1600" b="1" i="1" dirty="0" smtClean="0"/>
          </a:p>
          <a:p>
            <a:r>
              <a:rPr lang="en-US" sz="1600" b="1" i="1" dirty="0" smtClean="0"/>
              <a:t>Women may </a:t>
            </a:r>
            <a:r>
              <a:rPr lang="en-US" sz="1600" b="1" i="1" dirty="0"/>
              <a:t>feel as though they need to adopt a stereotypically "male" attitude toward business: competitive, aggressive and sometimes overly harsh. But successful female CEOs believe that remaining true to yourself and finding your own voice are the keys to rising above preconceived expectations. </a:t>
            </a:r>
            <a:endParaRPr lang="en-US" sz="1600" b="1" i="1" dirty="0" smtClean="0"/>
          </a:p>
          <a:p>
            <a:endParaRPr lang="en-US" sz="1600" b="1" i="1" dirty="0"/>
          </a:p>
          <a:p>
            <a:r>
              <a:rPr lang="en-US" sz="1600" dirty="0" smtClean="0">
                <a:solidFill>
                  <a:prstClr val="black"/>
                </a:solidFill>
              </a:rPr>
              <a:t>“</a:t>
            </a:r>
            <a:r>
              <a:rPr lang="en-US" sz="1600" dirty="0">
                <a:solidFill>
                  <a:prstClr val="black"/>
                </a:solidFill>
              </a:rPr>
              <a:t>Don't conform yourself to a man's idea of what a leader should look like. </a:t>
            </a:r>
            <a:r>
              <a:rPr lang="en-US" sz="1600" dirty="0" smtClean="0">
                <a:solidFill>
                  <a:prstClr val="black"/>
                </a:solidFill>
              </a:rPr>
              <a:t>You </a:t>
            </a:r>
            <a:r>
              <a:rPr lang="en-US" sz="1600" dirty="0">
                <a:solidFill>
                  <a:prstClr val="black"/>
                </a:solidFill>
              </a:rPr>
              <a:t>made it to where you are through hard work and </a:t>
            </a:r>
            <a:r>
              <a:rPr lang="en-US" sz="1600" dirty="0" smtClean="0">
                <a:solidFill>
                  <a:prstClr val="black"/>
                </a:solidFill>
              </a:rPr>
              <a:t>perseverance. </a:t>
            </a:r>
            <a:r>
              <a:rPr lang="en-US" sz="1600" dirty="0">
                <a:solidFill>
                  <a:prstClr val="black"/>
                </a:solidFill>
              </a:rPr>
              <a:t>Don't conform yourself to a man's idea of what a leader should look like</a:t>
            </a:r>
            <a:r>
              <a:rPr lang="en-US" sz="1600" dirty="0" smtClean="0">
                <a:solidFill>
                  <a:prstClr val="black"/>
                </a:solidFill>
              </a:rPr>
              <a:t>.”</a:t>
            </a:r>
            <a:r>
              <a:rPr lang="en-US" sz="1400" dirty="0" smtClean="0">
                <a:solidFill>
                  <a:prstClr val="black"/>
                </a:solidFill>
              </a:rPr>
              <a:t> </a:t>
            </a:r>
            <a:r>
              <a:rPr lang="en-US" sz="1200" i="1" dirty="0">
                <a:solidFill>
                  <a:prstClr val="black"/>
                </a:solidFill>
              </a:rPr>
              <a:t>Hilary </a:t>
            </a:r>
            <a:r>
              <a:rPr lang="en-US" sz="1200" i="1" dirty="0" err="1">
                <a:solidFill>
                  <a:prstClr val="black"/>
                </a:solidFill>
              </a:rPr>
              <a:t>Genga</a:t>
            </a:r>
            <a:r>
              <a:rPr lang="en-US" sz="1200" i="1" dirty="0">
                <a:solidFill>
                  <a:prstClr val="black"/>
                </a:solidFill>
              </a:rPr>
              <a:t>, founder and CEO of women's swimwear company </a:t>
            </a:r>
            <a:r>
              <a:rPr lang="en-US" sz="1200" i="1" dirty="0" err="1" smtClean="0">
                <a:solidFill>
                  <a:prstClr val="black"/>
                </a:solidFill>
              </a:rPr>
              <a:t>Trunkettes</a:t>
            </a:r>
            <a:endParaRPr lang="en-US" sz="1200" i="1" dirty="0" smtClean="0">
              <a:solidFill>
                <a:prstClr val="black"/>
              </a:solidFill>
            </a:endParaRPr>
          </a:p>
          <a:p>
            <a:endParaRPr lang="en-US" sz="2000" b="1" dirty="0" smtClean="0">
              <a:solidFill>
                <a:prstClr val="black"/>
              </a:solidFill>
            </a:endParaRPr>
          </a:p>
          <a:p>
            <a:r>
              <a:rPr lang="en-US" sz="1600" dirty="0" smtClean="0">
                <a:solidFill>
                  <a:prstClr val="black"/>
                </a:solidFill>
              </a:rPr>
              <a:t>“I eventually learned that, woman or not, my business would fail if I refused to defend or fight for it," Pierson said. "Since then, I no longer worry about being seen as aggressive.” </a:t>
            </a:r>
            <a:r>
              <a:rPr lang="en-US" sz="1200" i="1" dirty="0">
                <a:solidFill>
                  <a:prstClr val="black"/>
                </a:solidFill>
              </a:rPr>
              <a:t>Alexandra Pierson, founder and CEO of social media app </a:t>
            </a:r>
            <a:r>
              <a:rPr lang="en-US" sz="1200" i="1" dirty="0" err="1">
                <a:solidFill>
                  <a:prstClr val="black"/>
                </a:solidFill>
              </a:rPr>
              <a:t>springpop</a:t>
            </a:r>
            <a:endParaRPr lang="en-US" sz="1200" i="1" dirty="0">
              <a:solidFill>
                <a:prstClr val="black"/>
              </a:solidFill>
            </a:endParaRPr>
          </a:p>
          <a:p>
            <a:endParaRPr lang="en-US" sz="2000" b="1" dirty="0" smtClean="0">
              <a:solidFill>
                <a:prstClr val="black"/>
              </a:solidFill>
            </a:endParaRPr>
          </a:p>
          <a:p>
            <a:endParaRPr lang="en-US" sz="2000" b="1" dirty="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20822649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76250" y="1142260"/>
            <a:ext cx="8191500" cy="4770537"/>
          </a:xfrm>
          <a:prstGeom prst="rect">
            <a:avLst/>
          </a:prstGeom>
        </p:spPr>
        <p:txBody>
          <a:bodyPr wrap="square">
            <a:spAutoFit/>
          </a:bodyPr>
          <a:lstStyle/>
          <a:p>
            <a:r>
              <a:rPr lang="en-US" sz="2000" b="1" dirty="0" smtClean="0">
                <a:solidFill>
                  <a:prstClr val="black"/>
                </a:solidFill>
              </a:rPr>
              <a:t>2. Limited </a:t>
            </a:r>
            <a:r>
              <a:rPr lang="en-US" sz="2000" b="1" dirty="0">
                <a:solidFill>
                  <a:prstClr val="black"/>
                </a:solidFill>
              </a:rPr>
              <a:t>access to </a:t>
            </a:r>
            <a:r>
              <a:rPr lang="en-US" sz="2000" b="1" dirty="0" smtClean="0">
                <a:solidFill>
                  <a:prstClr val="black"/>
                </a:solidFill>
              </a:rPr>
              <a:t>funding</a:t>
            </a:r>
          </a:p>
          <a:p>
            <a:endParaRPr lang="en-US" sz="1600" b="1" i="1" dirty="0" smtClean="0"/>
          </a:p>
          <a:p>
            <a:r>
              <a:rPr lang="en-US" sz="1600" b="1" i="1" dirty="0" smtClean="0"/>
              <a:t>Raising </a:t>
            </a:r>
            <a:r>
              <a:rPr lang="en-US" sz="1600" b="1" i="1" dirty="0"/>
              <a:t>capital is even more difficult for women-owned </a:t>
            </a:r>
            <a:r>
              <a:rPr lang="en-US" sz="1600" b="1" i="1" dirty="0" smtClean="0"/>
              <a:t>firms. Less than 3</a:t>
            </a:r>
            <a:r>
              <a:rPr lang="en-US" sz="1600" b="1" i="1" dirty="0"/>
              <a:t>% of venture-capital-funded companies had female CEOs</a:t>
            </a:r>
            <a:r>
              <a:rPr lang="en-US" sz="1600" b="1" i="1" dirty="0" smtClean="0"/>
              <a:t> </a:t>
            </a:r>
            <a:r>
              <a:rPr lang="en-US" sz="1200" i="1" dirty="0"/>
              <a:t>by</a:t>
            </a:r>
            <a:r>
              <a:rPr lang="en-US" sz="1600" b="1" i="1" dirty="0" smtClean="0"/>
              <a:t> </a:t>
            </a:r>
            <a:r>
              <a:rPr lang="en-US" sz="1200" i="1" dirty="0" smtClean="0"/>
              <a:t>Babson </a:t>
            </a:r>
            <a:r>
              <a:rPr lang="en-US" sz="1200" i="1" dirty="0"/>
              <a:t>College report </a:t>
            </a:r>
            <a:endParaRPr lang="en-US" sz="1200" i="1" dirty="0" smtClean="0"/>
          </a:p>
          <a:p>
            <a:endParaRPr lang="en-US" sz="1600" dirty="0" smtClean="0"/>
          </a:p>
          <a:p>
            <a:r>
              <a:rPr lang="en-US" sz="1600" dirty="0" smtClean="0"/>
              <a:t>“Venture capitalists </a:t>
            </a:r>
            <a:r>
              <a:rPr lang="en-US" sz="1600" dirty="0"/>
              <a:t>tend to invest in startups run by people of their own "tribe" — for instance, a Stanford-educated investor will want to back a Stanford alum's business. Women looking for business investors should build confidence through a great team and business </a:t>
            </a:r>
            <a:r>
              <a:rPr lang="en-US" sz="1600" dirty="0" smtClean="0"/>
              <a:t>plan</a:t>
            </a:r>
            <a:r>
              <a:rPr lang="en-US" sz="1600" dirty="0"/>
              <a:t>. Investors </a:t>
            </a:r>
            <a:r>
              <a:rPr lang="en-US" sz="1600" dirty="0" smtClean="0"/>
              <a:t>look </a:t>
            </a:r>
            <a:r>
              <a:rPr lang="en-US" sz="1600" dirty="0"/>
              <a:t>for businesses that can grow their valuation to over $1 </a:t>
            </a:r>
            <a:r>
              <a:rPr lang="en-US" sz="1600" dirty="0" smtClean="0"/>
              <a:t>billion. If </a:t>
            </a:r>
            <a:r>
              <a:rPr lang="en-US" sz="1600" dirty="0"/>
              <a:t>you have </a:t>
            </a:r>
            <a:r>
              <a:rPr lang="en-US" sz="1600" b="1" dirty="0"/>
              <a:t>experts</a:t>
            </a:r>
            <a:r>
              <a:rPr lang="en-US" sz="1600" dirty="0"/>
              <a:t> on your </a:t>
            </a:r>
            <a:r>
              <a:rPr lang="en-US" sz="1600" dirty="0" smtClean="0"/>
              <a:t>team </a:t>
            </a:r>
            <a:r>
              <a:rPr lang="en-US" sz="1600" dirty="0"/>
              <a:t>that can </a:t>
            </a:r>
            <a:r>
              <a:rPr lang="en-US" sz="1600" b="1" dirty="0"/>
              <a:t>execute</a:t>
            </a:r>
            <a:r>
              <a:rPr lang="en-US" sz="1600" dirty="0"/>
              <a:t> the business </a:t>
            </a:r>
            <a:r>
              <a:rPr lang="en-US" sz="1600" b="1" dirty="0" smtClean="0"/>
              <a:t>operations </a:t>
            </a:r>
            <a:r>
              <a:rPr lang="en-US" sz="1600" b="1" dirty="0"/>
              <a:t>well</a:t>
            </a:r>
            <a:r>
              <a:rPr lang="en-US" sz="1600" dirty="0"/>
              <a:t>, investors will have confidence in those people. </a:t>
            </a:r>
            <a:r>
              <a:rPr lang="en-US" sz="1600" dirty="0" smtClean="0"/>
              <a:t>You also </a:t>
            </a:r>
            <a:r>
              <a:rPr lang="en-US" sz="1600" dirty="0"/>
              <a:t>need a </a:t>
            </a:r>
            <a:r>
              <a:rPr lang="en-US" sz="1600" b="1" dirty="0"/>
              <a:t>good product market fit</a:t>
            </a:r>
            <a:r>
              <a:rPr lang="en-US" sz="1600" dirty="0"/>
              <a:t>. </a:t>
            </a:r>
            <a:r>
              <a:rPr lang="en-US" sz="1200" i="1" dirty="0" smtClean="0">
                <a:solidFill>
                  <a:prstClr val="black"/>
                </a:solidFill>
              </a:rPr>
              <a:t>Bonnie </a:t>
            </a:r>
            <a:r>
              <a:rPr lang="en-US" sz="1200" i="1" dirty="0">
                <a:solidFill>
                  <a:prstClr val="black"/>
                </a:solidFill>
              </a:rPr>
              <a:t>Crater, president and CEO of sales and marketing analytics company Full Circle </a:t>
            </a:r>
            <a:r>
              <a:rPr lang="en-US" sz="1200" i="1" dirty="0" smtClean="0">
                <a:solidFill>
                  <a:prstClr val="black"/>
                </a:solidFill>
              </a:rPr>
              <a:t>Insights</a:t>
            </a:r>
          </a:p>
          <a:p>
            <a:endParaRPr lang="en-US" sz="1200" i="1" dirty="0" smtClean="0">
              <a:solidFill>
                <a:prstClr val="black"/>
              </a:solidFill>
            </a:endParaRPr>
          </a:p>
          <a:p>
            <a:r>
              <a:rPr lang="en-US" sz="1600" dirty="0" smtClean="0"/>
              <a:t>“Working </a:t>
            </a:r>
            <a:r>
              <a:rPr lang="en-US" sz="1600" dirty="0"/>
              <a:t>to get more female investors involved in supporting one </a:t>
            </a:r>
            <a:r>
              <a:rPr lang="en-US" sz="1600" dirty="0" smtClean="0"/>
              <a:t>another is another way to overcome this challenge. </a:t>
            </a:r>
            <a:r>
              <a:rPr lang="en-US" sz="1600" dirty="0"/>
              <a:t>Such groups are "looking to not only inspire and encourage female investors, but to grow and support other female entrepreneurs through both funding and strategic educational workshops." </a:t>
            </a:r>
            <a:r>
              <a:rPr lang="en-US" sz="1200" i="1" dirty="0" err="1">
                <a:solidFill>
                  <a:prstClr val="black"/>
                </a:solidFill>
              </a:rPr>
              <a:t>Felena</a:t>
            </a:r>
            <a:r>
              <a:rPr lang="en-US" sz="1200" i="1" dirty="0">
                <a:solidFill>
                  <a:prstClr val="black"/>
                </a:solidFill>
              </a:rPr>
              <a:t> Hanson, founder of Hera </a:t>
            </a:r>
            <a:r>
              <a:rPr lang="en-US" sz="1200" i="1" dirty="0" smtClean="0">
                <a:solidFill>
                  <a:prstClr val="black"/>
                </a:solidFill>
              </a:rPr>
              <a:t>Fund</a:t>
            </a:r>
          </a:p>
          <a:p>
            <a:endParaRPr lang="en-US" sz="1200" i="1" dirty="0">
              <a:solidFill>
                <a:prstClr val="black"/>
              </a:solidFill>
            </a:endParaRPr>
          </a:p>
          <a:p>
            <a:endParaRPr lang="en-US" sz="1200" i="1" dirty="0">
              <a:solidFill>
                <a:prstClr val="black"/>
              </a:solidFill>
            </a:endParaRPr>
          </a:p>
          <a:p>
            <a:endParaRPr lang="en-US" sz="1200" i="1" dirty="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41745245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09113" y="929700"/>
            <a:ext cx="8191500" cy="3600986"/>
          </a:xfrm>
          <a:prstGeom prst="rect">
            <a:avLst/>
          </a:prstGeom>
        </p:spPr>
        <p:txBody>
          <a:bodyPr wrap="square">
            <a:spAutoFit/>
          </a:bodyPr>
          <a:lstStyle/>
          <a:p>
            <a:endParaRPr lang="en-US" sz="1200" i="1" dirty="0">
              <a:solidFill>
                <a:prstClr val="black"/>
              </a:solidFill>
            </a:endParaRPr>
          </a:p>
          <a:p>
            <a:r>
              <a:rPr lang="en-US" sz="2000" b="1" dirty="0" smtClean="0">
                <a:solidFill>
                  <a:prstClr val="black"/>
                </a:solidFill>
              </a:rPr>
              <a:t>3</a:t>
            </a:r>
            <a:r>
              <a:rPr lang="en-US" sz="2000" b="1" dirty="0">
                <a:solidFill>
                  <a:prstClr val="black"/>
                </a:solidFill>
              </a:rPr>
              <a:t>. Playing with the boys</a:t>
            </a:r>
          </a:p>
          <a:p>
            <a:endParaRPr lang="en-US" sz="1600" b="1" dirty="0" smtClean="0">
              <a:solidFill>
                <a:prstClr val="black"/>
              </a:solidFill>
            </a:endParaRPr>
          </a:p>
          <a:p>
            <a:r>
              <a:rPr lang="en-US" sz="1600" b="1" dirty="0" smtClean="0">
                <a:solidFill>
                  <a:prstClr val="black"/>
                </a:solidFill>
              </a:rPr>
              <a:t>As </a:t>
            </a:r>
            <a:r>
              <a:rPr lang="en-US" sz="1600" b="1" dirty="0">
                <a:solidFill>
                  <a:prstClr val="black"/>
                </a:solidFill>
              </a:rPr>
              <a:t>a female entrepreneur in a male-dominated industry, earning respect has been a </a:t>
            </a:r>
            <a:r>
              <a:rPr lang="en-US" sz="1600" b="1" dirty="0" smtClean="0">
                <a:solidFill>
                  <a:prstClr val="black"/>
                </a:solidFill>
              </a:rPr>
              <a:t>struggle</a:t>
            </a:r>
            <a:r>
              <a:rPr lang="en-US" sz="1600" dirty="0" smtClean="0">
                <a:solidFill>
                  <a:prstClr val="black"/>
                </a:solidFill>
              </a:rPr>
              <a:t>. </a:t>
            </a:r>
          </a:p>
          <a:p>
            <a:endParaRPr lang="en-US" sz="1600" dirty="0">
              <a:solidFill>
                <a:prstClr val="black"/>
              </a:solidFill>
            </a:endParaRPr>
          </a:p>
          <a:p>
            <a:r>
              <a:rPr lang="en-US" sz="1600" dirty="0" smtClean="0">
                <a:solidFill>
                  <a:prstClr val="black"/>
                </a:solidFill>
              </a:rPr>
              <a:t>“I </a:t>
            </a:r>
            <a:r>
              <a:rPr lang="en-US" sz="1600" dirty="0">
                <a:solidFill>
                  <a:prstClr val="black"/>
                </a:solidFill>
              </a:rPr>
              <a:t>was more than willing to put in the work to create my own reputation for being a hardworking, honorable businessperson in my own </a:t>
            </a:r>
            <a:r>
              <a:rPr lang="en-US" sz="1600" dirty="0" smtClean="0">
                <a:solidFill>
                  <a:prstClr val="black"/>
                </a:solidFill>
              </a:rPr>
              <a:t>right. To </a:t>
            </a:r>
            <a:r>
              <a:rPr lang="en-US" sz="1600" dirty="0">
                <a:solidFill>
                  <a:prstClr val="black"/>
                </a:solidFill>
              </a:rPr>
              <a:t>overcome this, I have had to learn to build my confidence and overcome my negative self-talk. </a:t>
            </a:r>
            <a:r>
              <a:rPr lang="en-US" sz="1600" dirty="0" smtClean="0">
                <a:solidFill>
                  <a:prstClr val="black"/>
                </a:solidFill>
              </a:rPr>
              <a:t>They’re </a:t>
            </a:r>
            <a:r>
              <a:rPr lang="en-US" sz="1600" dirty="0">
                <a:solidFill>
                  <a:prstClr val="black"/>
                </a:solidFill>
              </a:rPr>
              <a:t>stopping you from reaching your full potential. One of the best things I’ve done to help me in this area is joining a variety of women entrepreneur </a:t>
            </a:r>
            <a:r>
              <a:rPr lang="en-US" sz="1600" dirty="0" smtClean="0">
                <a:solidFill>
                  <a:prstClr val="black"/>
                </a:solidFill>
              </a:rPr>
              <a:t>groups. These </a:t>
            </a:r>
            <a:r>
              <a:rPr lang="en-US" sz="1600" dirty="0">
                <a:solidFill>
                  <a:prstClr val="black"/>
                </a:solidFill>
              </a:rPr>
              <a:t>groups have provided me mentors and peers to inspire me, hit me with reality checks on my capabilities and successes and help </a:t>
            </a:r>
            <a:r>
              <a:rPr lang="en-US" sz="1600" dirty="0" smtClean="0">
                <a:solidFill>
                  <a:prstClr val="black"/>
                </a:solidFill>
              </a:rPr>
              <a:t>me </a:t>
            </a:r>
            <a:r>
              <a:rPr lang="en-US" sz="1600" dirty="0">
                <a:solidFill>
                  <a:prstClr val="black"/>
                </a:solidFill>
              </a:rPr>
              <a:t>grow and learn from their outside perspectives and experiences</a:t>
            </a:r>
            <a:r>
              <a:rPr lang="en-US" sz="1600" dirty="0" smtClean="0">
                <a:solidFill>
                  <a:prstClr val="black"/>
                </a:solidFill>
              </a:rPr>
              <a:t>.”</a:t>
            </a:r>
          </a:p>
          <a:p>
            <a:endParaRPr lang="en-US" sz="1600" b="1" dirty="0">
              <a:solidFill>
                <a:prstClr val="black"/>
              </a:solidFill>
            </a:endParaRPr>
          </a:p>
          <a:p>
            <a:r>
              <a:rPr lang="en-US" sz="1600" b="1" dirty="0" smtClean="0">
                <a:solidFill>
                  <a:prstClr val="black"/>
                </a:solidFill>
              </a:rPr>
              <a:t>Solution: hardworking and strive for success regardless of others perception</a:t>
            </a:r>
            <a:endParaRPr lang="en-US" sz="2000" b="1" dirty="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19076750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130423"/>
            <a:ext cx="8191500" cy="4216539"/>
          </a:xfrm>
          <a:prstGeom prst="rect">
            <a:avLst/>
          </a:prstGeom>
        </p:spPr>
        <p:txBody>
          <a:bodyPr wrap="square">
            <a:spAutoFit/>
          </a:bodyPr>
          <a:lstStyle/>
          <a:p>
            <a:r>
              <a:rPr lang="en-US" sz="2000" b="1" dirty="0" smtClean="0">
                <a:solidFill>
                  <a:prstClr val="black"/>
                </a:solidFill>
              </a:rPr>
              <a:t>4. Owning </a:t>
            </a:r>
            <a:r>
              <a:rPr lang="en-US" sz="2000" b="1" dirty="0">
                <a:solidFill>
                  <a:prstClr val="black"/>
                </a:solidFill>
              </a:rPr>
              <a:t>your </a:t>
            </a:r>
            <a:r>
              <a:rPr lang="en-US" sz="2000" b="1" dirty="0" smtClean="0">
                <a:solidFill>
                  <a:prstClr val="black"/>
                </a:solidFill>
              </a:rPr>
              <a:t>accomplishments</a:t>
            </a:r>
          </a:p>
          <a:p>
            <a:endParaRPr lang="en-US" sz="1600" dirty="0" smtClean="0">
              <a:solidFill>
                <a:prstClr val="black"/>
              </a:solidFill>
            </a:endParaRPr>
          </a:p>
          <a:p>
            <a:r>
              <a:rPr lang="en-US" sz="1600" b="1" i="1" dirty="0" smtClean="0">
                <a:solidFill>
                  <a:prstClr val="black"/>
                </a:solidFill>
              </a:rPr>
              <a:t>The common, </a:t>
            </a:r>
            <a:r>
              <a:rPr lang="en-US" sz="1600" b="1" i="1" dirty="0">
                <a:solidFill>
                  <a:prstClr val="black"/>
                </a:solidFill>
              </a:rPr>
              <a:t>consensus-building qualities encouraged in young girls can leave women unintentionally downplaying their own worth</a:t>
            </a:r>
            <a:r>
              <a:rPr lang="en-US" sz="1600" b="1" i="1" dirty="0" smtClean="0">
                <a:solidFill>
                  <a:prstClr val="black"/>
                </a:solidFill>
              </a:rPr>
              <a:t>.</a:t>
            </a:r>
          </a:p>
          <a:p>
            <a:endParaRPr lang="en-US" sz="1600" b="1" i="1" dirty="0" smtClean="0">
              <a:solidFill>
                <a:prstClr val="black"/>
              </a:solidFill>
            </a:endParaRPr>
          </a:p>
          <a:p>
            <a:r>
              <a:rPr lang="en-US" sz="1600" b="1" i="1" dirty="0" smtClean="0">
                <a:solidFill>
                  <a:prstClr val="black"/>
                </a:solidFill>
              </a:rPr>
              <a:t>Difficult to </a:t>
            </a:r>
            <a:r>
              <a:rPr lang="en-US" sz="1600" b="1" i="1" dirty="0">
                <a:solidFill>
                  <a:prstClr val="black"/>
                </a:solidFill>
              </a:rPr>
              <a:t>convey </a:t>
            </a:r>
            <a:r>
              <a:rPr lang="en-US" sz="1600" b="1" i="1" dirty="0" smtClean="0">
                <a:solidFill>
                  <a:prstClr val="black"/>
                </a:solidFill>
              </a:rPr>
              <a:t>own </a:t>
            </a:r>
            <a:r>
              <a:rPr lang="en-US" sz="1600" b="1" i="1" dirty="0">
                <a:solidFill>
                  <a:prstClr val="black"/>
                </a:solidFill>
              </a:rPr>
              <a:t>worth as a </a:t>
            </a:r>
            <a:r>
              <a:rPr lang="en-US" sz="1600" b="1" i="1" dirty="0" smtClean="0">
                <a:solidFill>
                  <a:prstClr val="black"/>
                </a:solidFill>
              </a:rPr>
              <a:t>leader: </a:t>
            </a:r>
            <a:r>
              <a:rPr lang="en-US" sz="1600" dirty="0" smtClean="0">
                <a:solidFill>
                  <a:prstClr val="black"/>
                </a:solidFill>
              </a:rPr>
              <a:t>“When </a:t>
            </a:r>
            <a:r>
              <a:rPr lang="en-US" sz="1600" dirty="0">
                <a:solidFill>
                  <a:prstClr val="black"/>
                </a:solidFill>
              </a:rPr>
              <a:t>I talk about the company … I always find myself saying 'we' instead of 'I</a:t>
            </a:r>
            <a:r>
              <a:rPr lang="en-US" sz="1600" dirty="0" smtClean="0">
                <a:solidFill>
                  <a:prstClr val="black"/>
                </a:solidFill>
              </a:rPr>
              <a:t>,‘. I </a:t>
            </a:r>
            <a:r>
              <a:rPr lang="en-US" sz="1600" dirty="0">
                <a:solidFill>
                  <a:prstClr val="black"/>
                </a:solidFill>
              </a:rPr>
              <a:t>know I have fallen into this pattern </a:t>
            </a:r>
            <a:r>
              <a:rPr lang="en-US" sz="1600" dirty="0" smtClean="0">
                <a:solidFill>
                  <a:prstClr val="black"/>
                </a:solidFill>
              </a:rPr>
              <a:t>because: </a:t>
            </a:r>
            <a:r>
              <a:rPr lang="en-US" sz="1600" dirty="0">
                <a:solidFill>
                  <a:prstClr val="black"/>
                </a:solidFill>
              </a:rPr>
              <a:t>Using the first person to discuss successes feels to me as if I'm bragging, and I cannot shake the idea that if someone knows it's just me in control, the value of what we do will go down. As I grow the business, I am making an effort to own what I've accomplished</a:t>
            </a:r>
            <a:r>
              <a:rPr lang="en-US" sz="1600" dirty="0" smtClean="0">
                <a:solidFill>
                  <a:prstClr val="black"/>
                </a:solidFill>
              </a:rPr>
              <a:t>."</a:t>
            </a:r>
          </a:p>
          <a:p>
            <a:r>
              <a:rPr lang="en-US" sz="1200" i="1" dirty="0"/>
              <a:t>Molly MacDonald, founder and CEO of The Mobile Locker Co. </a:t>
            </a:r>
          </a:p>
          <a:p>
            <a:endParaRPr lang="en-US" sz="1600" b="1" i="1" dirty="0" smtClean="0">
              <a:solidFill>
                <a:prstClr val="black"/>
              </a:solidFill>
            </a:endParaRPr>
          </a:p>
          <a:p>
            <a:r>
              <a:rPr lang="en-US" sz="1600" b="1" i="1" dirty="0" smtClean="0">
                <a:solidFill>
                  <a:prstClr val="black"/>
                </a:solidFill>
              </a:rPr>
              <a:t>Recognize the </a:t>
            </a:r>
            <a:r>
              <a:rPr lang="en-US" sz="1600" b="1" i="1" dirty="0">
                <a:solidFill>
                  <a:prstClr val="black"/>
                </a:solidFill>
              </a:rPr>
              <a:t>value of </a:t>
            </a:r>
            <a:r>
              <a:rPr lang="en-US" sz="1600" b="1" i="1" dirty="0" smtClean="0">
                <a:solidFill>
                  <a:prstClr val="black"/>
                </a:solidFill>
              </a:rPr>
              <a:t>your </a:t>
            </a:r>
            <a:r>
              <a:rPr lang="en-US" sz="1600" b="1" i="1" dirty="0">
                <a:solidFill>
                  <a:prstClr val="black"/>
                </a:solidFill>
              </a:rPr>
              <a:t>creative </a:t>
            </a:r>
            <a:r>
              <a:rPr lang="en-US" sz="1600" b="1" i="1" dirty="0" smtClean="0">
                <a:solidFill>
                  <a:prstClr val="black"/>
                </a:solidFill>
              </a:rPr>
              <a:t>ideas: </a:t>
            </a:r>
            <a:r>
              <a:rPr lang="en-US" sz="1600" dirty="0" smtClean="0">
                <a:solidFill>
                  <a:prstClr val="black"/>
                </a:solidFill>
              </a:rPr>
              <a:t>“Confidence is </a:t>
            </a:r>
            <a:r>
              <a:rPr lang="en-US" sz="1600" dirty="0">
                <a:solidFill>
                  <a:prstClr val="black"/>
                </a:solidFill>
              </a:rPr>
              <a:t>the key to success, even when you're up against a boardroom full of men. </a:t>
            </a:r>
            <a:r>
              <a:rPr lang="en-US" sz="1600" dirty="0" smtClean="0">
                <a:solidFill>
                  <a:prstClr val="black"/>
                </a:solidFill>
              </a:rPr>
              <a:t>When I  </a:t>
            </a:r>
            <a:r>
              <a:rPr lang="en-US" sz="1600" dirty="0">
                <a:solidFill>
                  <a:prstClr val="black"/>
                </a:solidFill>
              </a:rPr>
              <a:t>was a newly appointed CEO, </a:t>
            </a:r>
            <a:r>
              <a:rPr lang="en-US" sz="1600" dirty="0" smtClean="0">
                <a:solidFill>
                  <a:prstClr val="black"/>
                </a:solidFill>
              </a:rPr>
              <a:t>I </a:t>
            </a:r>
            <a:r>
              <a:rPr lang="en-US" sz="1600" dirty="0">
                <a:solidFill>
                  <a:prstClr val="black"/>
                </a:solidFill>
              </a:rPr>
              <a:t>often felt </a:t>
            </a:r>
            <a:r>
              <a:rPr lang="en-US" sz="1600" dirty="0" smtClean="0">
                <a:solidFill>
                  <a:prstClr val="black"/>
                </a:solidFill>
              </a:rPr>
              <a:t>my </a:t>
            </a:r>
            <a:r>
              <a:rPr lang="en-US" sz="1600" dirty="0">
                <a:solidFill>
                  <a:prstClr val="black"/>
                </a:solidFill>
              </a:rPr>
              <a:t>ideas received more scrutiny than those from </a:t>
            </a:r>
            <a:r>
              <a:rPr lang="en-US" sz="1600" dirty="0" smtClean="0">
                <a:solidFill>
                  <a:prstClr val="black"/>
                </a:solidFill>
              </a:rPr>
              <a:t>my </a:t>
            </a:r>
            <a:r>
              <a:rPr lang="en-US" sz="1600" dirty="0">
                <a:solidFill>
                  <a:prstClr val="black"/>
                </a:solidFill>
              </a:rPr>
              <a:t>male colleagues. However, </a:t>
            </a:r>
            <a:r>
              <a:rPr lang="en-US" sz="1600" dirty="0" smtClean="0">
                <a:solidFill>
                  <a:prstClr val="black"/>
                </a:solidFill>
              </a:rPr>
              <a:t>this </a:t>
            </a:r>
            <a:r>
              <a:rPr lang="en-US" sz="1600" dirty="0">
                <a:solidFill>
                  <a:prstClr val="black"/>
                </a:solidFill>
              </a:rPr>
              <a:t>didn't </a:t>
            </a:r>
            <a:r>
              <a:rPr lang="en-US" sz="1600" dirty="0" smtClean="0">
                <a:solidFill>
                  <a:prstClr val="black"/>
                </a:solidFill>
              </a:rPr>
              <a:t>discourage me </a:t>
            </a:r>
            <a:r>
              <a:rPr lang="en-US" sz="1600" dirty="0">
                <a:solidFill>
                  <a:prstClr val="black"/>
                </a:solidFill>
              </a:rPr>
              <a:t>from being a great business leader</a:t>
            </a:r>
            <a:r>
              <a:rPr lang="en-US" sz="1600" dirty="0" smtClean="0">
                <a:solidFill>
                  <a:prstClr val="black"/>
                </a:solidFill>
              </a:rPr>
              <a:t>.”</a:t>
            </a:r>
          </a:p>
          <a:p>
            <a:r>
              <a:rPr lang="en-US" sz="1200" i="1" dirty="0" err="1"/>
              <a:t>Shilonda</a:t>
            </a:r>
            <a:r>
              <a:rPr lang="en-US" sz="1200" i="1" dirty="0"/>
              <a:t> Downing, founder of Virtual Work </a:t>
            </a:r>
            <a:r>
              <a:rPr lang="en-US" sz="1200" i="1" dirty="0" smtClean="0"/>
              <a:t>Team</a:t>
            </a:r>
            <a:endParaRPr lang="en-US" sz="2000" b="1" dirty="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18026175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889566"/>
            <a:ext cx="8191500" cy="3416320"/>
          </a:xfrm>
          <a:prstGeom prst="rect">
            <a:avLst/>
          </a:prstGeom>
        </p:spPr>
        <p:txBody>
          <a:bodyPr wrap="square">
            <a:spAutoFit/>
          </a:bodyPr>
          <a:lstStyle/>
          <a:p>
            <a:endParaRPr lang="en-US" sz="2000" b="1" dirty="0" smtClean="0">
              <a:solidFill>
                <a:prstClr val="black"/>
              </a:solidFill>
            </a:endParaRPr>
          </a:p>
          <a:p>
            <a:r>
              <a:rPr lang="en-US" sz="2000" b="1" dirty="0" smtClean="0">
                <a:solidFill>
                  <a:prstClr val="black"/>
                </a:solidFill>
              </a:rPr>
              <a:t>5. Building </a:t>
            </a:r>
            <a:r>
              <a:rPr lang="en-US" sz="2000" b="1" dirty="0">
                <a:solidFill>
                  <a:prstClr val="black"/>
                </a:solidFill>
              </a:rPr>
              <a:t>a support </a:t>
            </a:r>
            <a:r>
              <a:rPr lang="en-US" sz="2000" b="1" dirty="0" smtClean="0">
                <a:solidFill>
                  <a:prstClr val="black"/>
                </a:solidFill>
              </a:rPr>
              <a:t>network</a:t>
            </a:r>
          </a:p>
          <a:p>
            <a:endParaRPr lang="en-US" sz="1600" b="1" i="1" dirty="0" smtClean="0">
              <a:solidFill>
                <a:prstClr val="black"/>
              </a:solidFill>
            </a:endParaRPr>
          </a:p>
          <a:p>
            <a:r>
              <a:rPr lang="en-US" sz="1600" b="1" i="1" dirty="0" smtClean="0">
                <a:solidFill>
                  <a:prstClr val="black"/>
                </a:solidFill>
              </a:rPr>
              <a:t>48</a:t>
            </a:r>
            <a:r>
              <a:rPr lang="en-US" sz="1600" b="1" i="1" dirty="0">
                <a:solidFill>
                  <a:prstClr val="black"/>
                </a:solidFill>
              </a:rPr>
              <a:t>% of female founders report that a lack of available advisers and mentors limits their professional </a:t>
            </a:r>
            <a:r>
              <a:rPr lang="en-US" sz="1600" b="1" i="1" dirty="0" smtClean="0">
                <a:solidFill>
                  <a:prstClr val="black"/>
                </a:solidFill>
              </a:rPr>
              <a:t>growth.</a:t>
            </a:r>
            <a:r>
              <a:rPr lang="en-US" sz="1600" dirty="0" smtClean="0">
                <a:solidFill>
                  <a:prstClr val="black"/>
                </a:solidFill>
              </a:rPr>
              <a:t> </a:t>
            </a:r>
          </a:p>
          <a:p>
            <a:endParaRPr lang="en-US" sz="1600" dirty="0" smtClean="0">
              <a:solidFill>
                <a:prstClr val="black"/>
              </a:solidFill>
            </a:endParaRPr>
          </a:p>
          <a:p>
            <a:r>
              <a:rPr lang="en-US" sz="1600" dirty="0" smtClean="0">
                <a:solidFill>
                  <a:prstClr val="black"/>
                </a:solidFill>
              </a:rPr>
              <a:t>“With </a:t>
            </a:r>
            <a:r>
              <a:rPr lang="en-US" sz="1600" dirty="0">
                <a:solidFill>
                  <a:prstClr val="black"/>
                </a:solidFill>
              </a:rPr>
              <a:t>the majority of the high-level business world still being dominated by men, it can be hard to blaze your own path and facilitate the introductions and connections into some of the more elite business </a:t>
            </a:r>
            <a:r>
              <a:rPr lang="en-US" sz="1600" dirty="0" smtClean="0">
                <a:solidFill>
                  <a:prstClr val="black"/>
                </a:solidFill>
              </a:rPr>
              <a:t>networks. As </a:t>
            </a:r>
            <a:r>
              <a:rPr lang="en-US" sz="1600" dirty="0">
                <a:solidFill>
                  <a:prstClr val="black"/>
                </a:solidFill>
              </a:rPr>
              <a:t>most of business today still rings true with the philosophy that </a:t>
            </a:r>
            <a:r>
              <a:rPr lang="en-US" sz="1600" b="1" dirty="0">
                <a:solidFill>
                  <a:prstClr val="black"/>
                </a:solidFill>
              </a:rPr>
              <a:t>'It's not what you know; it's who you know,' </a:t>
            </a:r>
            <a:r>
              <a:rPr lang="en-US" sz="1600" dirty="0">
                <a:solidFill>
                  <a:prstClr val="black"/>
                </a:solidFill>
              </a:rPr>
              <a:t>this can be a huge factor in your ultimate success</a:t>
            </a:r>
            <a:r>
              <a:rPr lang="en-US" sz="1600" dirty="0" smtClean="0">
                <a:solidFill>
                  <a:prstClr val="black"/>
                </a:solidFill>
              </a:rPr>
              <a:t>.</a:t>
            </a:r>
          </a:p>
          <a:p>
            <a:r>
              <a:rPr lang="en-US" sz="1600" dirty="0" smtClean="0">
                <a:solidFill>
                  <a:prstClr val="black"/>
                </a:solidFill>
              </a:rPr>
              <a:t>Knowing </a:t>
            </a:r>
            <a:r>
              <a:rPr lang="en-US" sz="1600" dirty="0">
                <a:solidFill>
                  <a:prstClr val="black"/>
                </a:solidFill>
              </a:rPr>
              <a:t>where to find the right support network isn't always easy. A few good places to start include women-focused networking events </a:t>
            </a:r>
            <a:r>
              <a:rPr lang="en-US" sz="1600" dirty="0" smtClean="0">
                <a:solidFill>
                  <a:prstClr val="black"/>
                </a:solidFill>
              </a:rPr>
              <a:t>as </a:t>
            </a:r>
            <a:r>
              <a:rPr lang="en-US" sz="1600" dirty="0">
                <a:solidFill>
                  <a:prstClr val="black"/>
                </a:solidFill>
              </a:rPr>
              <a:t>well as online forums and groups created specifically for women in </a:t>
            </a:r>
            <a:r>
              <a:rPr lang="en-US" sz="1600" dirty="0" smtClean="0">
                <a:solidFill>
                  <a:prstClr val="black"/>
                </a:solidFill>
              </a:rPr>
              <a:t>business.”</a:t>
            </a:r>
            <a:r>
              <a:rPr lang="en-US" sz="1600" i="1" dirty="0">
                <a:solidFill>
                  <a:prstClr val="black"/>
                </a:solidFill>
              </a:rPr>
              <a:t> </a:t>
            </a:r>
            <a:r>
              <a:rPr lang="en-US" sz="1200" i="1" dirty="0">
                <a:solidFill>
                  <a:prstClr val="black"/>
                </a:solidFill>
              </a:rPr>
              <a:t>Hanson, founder of Hera Hub co-working hub for female entrepreneurs. </a:t>
            </a:r>
            <a:endParaRPr lang="en-US" sz="2000" b="1" dirty="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26110027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447800"/>
            <a:ext cx="8191500" cy="2369880"/>
          </a:xfrm>
          <a:prstGeom prst="rect">
            <a:avLst/>
          </a:prstGeom>
        </p:spPr>
        <p:txBody>
          <a:bodyPr wrap="square">
            <a:spAutoFit/>
          </a:bodyPr>
          <a:lstStyle/>
          <a:p>
            <a:r>
              <a:rPr lang="en-US" sz="2000" b="1" dirty="0" smtClean="0">
                <a:solidFill>
                  <a:prstClr val="black"/>
                </a:solidFill>
              </a:rPr>
              <a:t>6. Balancing </a:t>
            </a:r>
            <a:r>
              <a:rPr lang="en-US" sz="2000" b="1" dirty="0">
                <a:solidFill>
                  <a:prstClr val="black"/>
                </a:solidFill>
              </a:rPr>
              <a:t>business and family </a:t>
            </a:r>
            <a:r>
              <a:rPr lang="en-US" sz="2000" b="1" dirty="0" smtClean="0">
                <a:solidFill>
                  <a:prstClr val="black"/>
                </a:solidFill>
              </a:rPr>
              <a:t>life</a:t>
            </a:r>
          </a:p>
          <a:p>
            <a:endParaRPr lang="en-US" sz="1600" b="1" i="1" dirty="0" smtClean="0">
              <a:solidFill>
                <a:prstClr val="black"/>
              </a:solidFill>
            </a:endParaRPr>
          </a:p>
          <a:p>
            <a:r>
              <a:rPr lang="en-US" sz="1600" b="1" i="1" dirty="0" smtClean="0">
                <a:solidFill>
                  <a:prstClr val="black"/>
                </a:solidFill>
              </a:rPr>
              <a:t>“</a:t>
            </a:r>
            <a:r>
              <a:rPr lang="en-US" sz="1600" b="1" i="1" dirty="0" err="1">
                <a:solidFill>
                  <a:prstClr val="black"/>
                </a:solidFill>
              </a:rPr>
              <a:t>Mompreneurs</a:t>
            </a:r>
            <a:r>
              <a:rPr lang="en-US" sz="1600" b="1" i="1" dirty="0">
                <a:solidFill>
                  <a:prstClr val="black"/>
                </a:solidFill>
              </a:rPr>
              <a:t>" have dual responsibilities to their businesses and to their families, and finding ways to devote time to both is key to truly achieving that elusive work-life </a:t>
            </a:r>
            <a:r>
              <a:rPr lang="en-US" sz="1600" b="1" i="1" dirty="0" smtClean="0">
                <a:solidFill>
                  <a:prstClr val="black"/>
                </a:solidFill>
              </a:rPr>
              <a:t>balance.</a:t>
            </a:r>
          </a:p>
          <a:p>
            <a:r>
              <a:rPr lang="en-US" sz="1600" b="1" i="1" dirty="0" smtClean="0">
                <a:solidFill>
                  <a:prstClr val="black"/>
                </a:solidFill>
              </a:rPr>
              <a:t> </a:t>
            </a:r>
            <a:endParaRPr lang="en-US" sz="1600" b="1" i="1" dirty="0">
              <a:solidFill>
                <a:prstClr val="black"/>
              </a:solidFill>
            </a:endParaRPr>
          </a:p>
          <a:p>
            <a:r>
              <a:rPr lang="en-US" sz="1600" dirty="0" smtClean="0">
                <a:solidFill>
                  <a:prstClr val="black"/>
                </a:solidFill>
              </a:rPr>
              <a:t>“Being </a:t>
            </a:r>
            <a:r>
              <a:rPr lang="en-US" sz="1600" dirty="0">
                <a:solidFill>
                  <a:prstClr val="black"/>
                </a:solidFill>
              </a:rPr>
              <a:t>a mother while running a business is very </a:t>
            </a:r>
            <a:r>
              <a:rPr lang="en-US" sz="1600" dirty="0" smtClean="0">
                <a:solidFill>
                  <a:prstClr val="black"/>
                </a:solidFill>
              </a:rPr>
              <a:t>challenging. There </a:t>
            </a:r>
            <a:r>
              <a:rPr lang="en-US" sz="1600" dirty="0">
                <a:solidFill>
                  <a:prstClr val="black"/>
                </a:solidFill>
              </a:rPr>
              <a:t>are ways to balance your time, but the perception is that you could be more effective running your business if you didn't have to deal with </a:t>
            </a:r>
            <a:r>
              <a:rPr lang="en-US" sz="1600" dirty="0" smtClean="0">
                <a:solidFill>
                  <a:prstClr val="black"/>
                </a:solidFill>
              </a:rPr>
              <a:t>kids.”</a:t>
            </a:r>
          </a:p>
          <a:p>
            <a:endParaRPr lang="en-US" sz="1600" b="1" dirty="0" smtClean="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39330692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381000" y="1125966"/>
            <a:ext cx="8191500" cy="2800767"/>
          </a:xfrm>
          <a:prstGeom prst="rect">
            <a:avLst/>
          </a:prstGeom>
        </p:spPr>
        <p:txBody>
          <a:bodyPr wrap="square">
            <a:spAutoFit/>
          </a:bodyPr>
          <a:lstStyle/>
          <a:p>
            <a:endParaRPr lang="en-US" sz="1600" b="1" dirty="0" smtClean="0">
              <a:solidFill>
                <a:prstClr val="black"/>
              </a:solidFill>
            </a:endParaRPr>
          </a:p>
          <a:p>
            <a:r>
              <a:rPr lang="en-US" sz="2000" b="1" dirty="0" smtClean="0">
                <a:solidFill>
                  <a:prstClr val="black"/>
                </a:solidFill>
              </a:rPr>
              <a:t>7. Coping </a:t>
            </a:r>
            <a:r>
              <a:rPr lang="en-US" sz="2000" b="1" dirty="0">
                <a:solidFill>
                  <a:prstClr val="black"/>
                </a:solidFill>
              </a:rPr>
              <a:t>with a fear of </a:t>
            </a:r>
            <a:r>
              <a:rPr lang="en-US" sz="2000" b="1" dirty="0" smtClean="0">
                <a:solidFill>
                  <a:prstClr val="black"/>
                </a:solidFill>
              </a:rPr>
              <a:t>failure</a:t>
            </a:r>
            <a:r>
              <a:rPr lang="en-US" sz="2000" b="1" dirty="0">
                <a:solidFill>
                  <a:prstClr val="black"/>
                </a:solidFill>
              </a:rPr>
              <a:t>: </a:t>
            </a:r>
            <a:endParaRPr lang="en-US" sz="2000" b="1" dirty="0" smtClean="0">
              <a:solidFill>
                <a:prstClr val="black"/>
              </a:solidFill>
            </a:endParaRPr>
          </a:p>
          <a:p>
            <a:endParaRPr lang="en-US" sz="1600" b="1" i="1" dirty="0" smtClean="0">
              <a:solidFill>
                <a:prstClr val="black"/>
              </a:solidFill>
            </a:endParaRPr>
          </a:p>
          <a:p>
            <a:r>
              <a:rPr lang="en-US" sz="1600" b="1" i="1" dirty="0" smtClean="0">
                <a:solidFill>
                  <a:prstClr val="black"/>
                </a:solidFill>
              </a:rPr>
              <a:t>The fear </a:t>
            </a:r>
            <a:r>
              <a:rPr lang="en-US" sz="1600" b="1" i="1" dirty="0">
                <a:solidFill>
                  <a:prstClr val="black"/>
                </a:solidFill>
              </a:rPr>
              <a:t>of failure is the top concern of women who launch startups. </a:t>
            </a:r>
            <a:endParaRPr lang="en-US" sz="1600" b="1" i="1" dirty="0" smtClean="0">
              <a:solidFill>
                <a:prstClr val="black"/>
              </a:solidFill>
            </a:endParaRPr>
          </a:p>
          <a:p>
            <a:endParaRPr lang="en-US" sz="1600" b="1" i="1" dirty="0" smtClean="0">
              <a:solidFill>
                <a:prstClr val="black"/>
              </a:solidFill>
            </a:endParaRPr>
          </a:p>
          <a:p>
            <a:r>
              <a:rPr lang="en-US" sz="1600" i="1" dirty="0" smtClean="0">
                <a:solidFill>
                  <a:prstClr val="black"/>
                </a:solidFill>
              </a:rPr>
              <a:t>“</a:t>
            </a:r>
            <a:r>
              <a:rPr lang="en-US" sz="1600" dirty="0">
                <a:solidFill>
                  <a:prstClr val="black"/>
                </a:solidFill>
              </a:rPr>
              <a:t>You need to have massive failure to have massive </a:t>
            </a:r>
            <a:r>
              <a:rPr lang="en-US" sz="1600" dirty="0" smtClean="0">
                <a:solidFill>
                  <a:prstClr val="black"/>
                </a:solidFill>
              </a:rPr>
              <a:t>success. You </a:t>
            </a:r>
            <a:r>
              <a:rPr lang="en-US" sz="1600" dirty="0">
                <a:solidFill>
                  <a:prstClr val="black"/>
                </a:solidFill>
              </a:rPr>
              <a:t>may need 100 'noes' to get one 'yes,' but that one 'yes' will make you more successful tomorrow than you were </a:t>
            </a:r>
            <a:r>
              <a:rPr lang="en-US" sz="1600" dirty="0" smtClean="0">
                <a:solidFill>
                  <a:prstClr val="black"/>
                </a:solidFill>
              </a:rPr>
              <a:t>today. I </a:t>
            </a:r>
            <a:r>
              <a:rPr lang="en-US" sz="1600" dirty="0">
                <a:solidFill>
                  <a:prstClr val="black"/>
                </a:solidFill>
              </a:rPr>
              <a:t>have stopped worrying if people will treat me differently in business because of my gender … and have stopped comparing myself to others, including </a:t>
            </a:r>
            <a:r>
              <a:rPr lang="en-US" sz="1600" dirty="0" smtClean="0">
                <a:solidFill>
                  <a:prstClr val="black"/>
                </a:solidFill>
              </a:rPr>
              <a:t>men. The </a:t>
            </a:r>
            <a:r>
              <a:rPr lang="en-US" sz="1600" dirty="0">
                <a:solidFill>
                  <a:prstClr val="black"/>
                </a:solidFill>
              </a:rPr>
              <a:t>bottom line is, if you're successful, no one cares whether you are man or a woman</a:t>
            </a:r>
            <a:r>
              <a:rPr lang="en-US" sz="1600" dirty="0" smtClean="0">
                <a:solidFill>
                  <a:prstClr val="black"/>
                </a:solidFill>
              </a:rPr>
              <a:t>." </a:t>
            </a:r>
            <a:r>
              <a:rPr lang="en-US" sz="1200" i="1" dirty="0" smtClean="0">
                <a:solidFill>
                  <a:prstClr val="black"/>
                </a:solidFill>
              </a:rPr>
              <a:t>Delia </a:t>
            </a:r>
            <a:r>
              <a:rPr lang="en-US" sz="1200" i="1" dirty="0" err="1">
                <a:solidFill>
                  <a:prstClr val="black"/>
                </a:solidFill>
              </a:rPr>
              <a:t>Passi</a:t>
            </a:r>
            <a:r>
              <a:rPr lang="en-US" sz="1200" i="1" dirty="0">
                <a:solidFill>
                  <a:prstClr val="black"/>
                </a:solidFill>
              </a:rPr>
              <a:t>, CEO of </a:t>
            </a:r>
            <a:r>
              <a:rPr lang="en-US" sz="1200" i="1" dirty="0" err="1">
                <a:solidFill>
                  <a:prstClr val="black"/>
                </a:solidFill>
              </a:rPr>
              <a:t>WomenCertified</a:t>
            </a:r>
            <a:r>
              <a:rPr lang="en-US" sz="1200" i="1" dirty="0">
                <a:solidFill>
                  <a:prstClr val="black"/>
                </a:solidFill>
              </a:rPr>
              <a:t> and founder of the Women's Choice </a:t>
            </a:r>
            <a:r>
              <a:rPr lang="en-US" sz="1200" i="1" dirty="0" smtClean="0">
                <a:solidFill>
                  <a:prstClr val="black"/>
                </a:solidFill>
              </a:rPr>
              <a:t>Award </a:t>
            </a:r>
            <a:endParaRPr lang="en-US" sz="2000" b="1" dirty="0">
              <a:solidFill>
                <a:prstClr val="black"/>
              </a:solidFill>
            </a:endParaRPr>
          </a:p>
        </p:txBody>
      </p:sp>
      <p:sp>
        <p:nvSpPr>
          <p:cNvPr id="9" name="Title 1"/>
          <p:cNvSpPr txBox="1">
            <a:spLocks/>
          </p:cNvSpPr>
          <p:nvPr/>
        </p:nvSpPr>
        <p:spPr>
          <a:xfrm>
            <a:off x="-54743" y="170646"/>
            <a:ext cx="71628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a:solidFill>
                  <a:schemeClr val="accent1"/>
                </a:solidFill>
                <a:latin typeface="Arial" panose="020B0604020202020204" pitchFamily="34" charset="0"/>
                <a:cs typeface="Arial" panose="020B0604020202020204" pitchFamily="34" charset="0"/>
              </a:rPr>
              <a:t>Challenges associated with Women Entrepreneurs</a:t>
            </a:r>
          </a:p>
        </p:txBody>
      </p:sp>
    </p:spTree>
    <p:extLst>
      <p:ext uri="{BB962C8B-B14F-4D97-AF65-F5344CB8AC3E}">
        <p14:creationId xmlns:p14="http://schemas.microsoft.com/office/powerpoint/2010/main" val="940649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3" name="TextBox 2"/>
          <p:cNvSpPr txBox="1"/>
          <p:nvPr/>
        </p:nvSpPr>
        <p:spPr>
          <a:xfrm>
            <a:off x="381000" y="762000"/>
            <a:ext cx="8382000" cy="369332"/>
          </a:xfrm>
          <a:prstGeom prst="rect">
            <a:avLst/>
          </a:prstGeom>
          <a:noFill/>
        </p:spPr>
        <p:txBody>
          <a:bodyPr wrap="square" rtlCol="0">
            <a:spAutoFit/>
          </a:bodyPr>
          <a:lstStyle/>
          <a:p>
            <a:endParaRPr lang="en-US" dirty="0" smtClean="0">
              <a:solidFill>
                <a:prstClr val="black"/>
              </a:solidFill>
            </a:endParaRPr>
          </a:p>
        </p:txBody>
      </p:sp>
      <p:sp>
        <p:nvSpPr>
          <p:cNvPr id="2" name="Rectangle 1"/>
          <p:cNvSpPr/>
          <p:nvPr/>
        </p:nvSpPr>
        <p:spPr>
          <a:xfrm>
            <a:off x="381000" y="1131332"/>
            <a:ext cx="8229600" cy="4247317"/>
          </a:xfrm>
          <a:prstGeom prst="rect">
            <a:avLst/>
          </a:prstGeom>
        </p:spPr>
        <p:txBody>
          <a:bodyPr wrap="square">
            <a:spAutoFit/>
          </a:bodyPr>
          <a:lstStyle/>
          <a:p>
            <a:r>
              <a:rPr lang="en-US" dirty="0" smtClean="0">
                <a:solidFill>
                  <a:prstClr val="black"/>
                </a:solidFill>
              </a:rPr>
              <a:t>7.   Rami </a:t>
            </a:r>
            <a:r>
              <a:rPr lang="en-US" dirty="0">
                <a:solidFill>
                  <a:prstClr val="black"/>
                </a:solidFill>
              </a:rPr>
              <a:t>will play with his little sister at home, even putting her in her little stroller and pushing her around the living room. If his friends come over, he won't do this. This is an example of</a:t>
            </a:r>
          </a:p>
          <a:p>
            <a:pPr lvl="2"/>
            <a:r>
              <a:rPr lang="en-US" dirty="0">
                <a:solidFill>
                  <a:prstClr val="black"/>
                </a:solidFill>
              </a:rPr>
              <a:t>a. sex</a:t>
            </a:r>
          </a:p>
          <a:p>
            <a:pPr lvl="2"/>
            <a:r>
              <a:rPr lang="en-US" dirty="0">
                <a:solidFill>
                  <a:prstClr val="black"/>
                </a:solidFill>
              </a:rPr>
              <a:t>b. gender</a:t>
            </a:r>
          </a:p>
          <a:p>
            <a:pPr lvl="2"/>
            <a:r>
              <a:rPr lang="en-US" dirty="0">
                <a:solidFill>
                  <a:prstClr val="black"/>
                </a:solidFill>
              </a:rPr>
              <a:t>c. primary sex characteristics</a:t>
            </a:r>
          </a:p>
          <a:p>
            <a:pPr lvl="2"/>
            <a:r>
              <a:rPr lang="en-US" dirty="0">
                <a:solidFill>
                  <a:prstClr val="black"/>
                </a:solidFill>
              </a:rPr>
              <a:t>d. secondary sex </a:t>
            </a:r>
            <a:r>
              <a:rPr lang="en-US" dirty="0" smtClean="0">
                <a:solidFill>
                  <a:prstClr val="black"/>
                </a:solidFill>
              </a:rPr>
              <a:t>characteristics</a:t>
            </a:r>
          </a:p>
          <a:p>
            <a:endParaRPr lang="en-US" dirty="0">
              <a:solidFill>
                <a:prstClr val="black"/>
              </a:solidFill>
            </a:endParaRPr>
          </a:p>
          <a:p>
            <a:r>
              <a:rPr lang="en-US" dirty="0" smtClean="0"/>
              <a:t>8.   Suzy </a:t>
            </a:r>
            <a:r>
              <a:rPr lang="en-US" dirty="0"/>
              <a:t>likes to jump rope with the girls. Joe likes to play soccer with the boys. This is an example of</a:t>
            </a:r>
            <a:br>
              <a:rPr lang="en-US" dirty="0"/>
            </a:br>
            <a:r>
              <a:rPr lang="en-US" dirty="0"/>
              <a:t>	a. sex</a:t>
            </a:r>
            <a:br>
              <a:rPr lang="en-US" dirty="0"/>
            </a:br>
            <a:r>
              <a:rPr lang="en-US" dirty="0" smtClean="0"/>
              <a:t>	b</a:t>
            </a:r>
            <a:r>
              <a:rPr lang="en-US" dirty="0"/>
              <a:t>. gender</a:t>
            </a:r>
            <a:br>
              <a:rPr lang="en-US" dirty="0"/>
            </a:br>
            <a:r>
              <a:rPr lang="en-US" dirty="0" smtClean="0"/>
              <a:t>	c</a:t>
            </a:r>
            <a:r>
              <a:rPr lang="en-US" dirty="0"/>
              <a:t>. primary sex characteristics</a:t>
            </a:r>
            <a:br>
              <a:rPr lang="en-US" dirty="0"/>
            </a:br>
            <a:r>
              <a:rPr lang="en-US" dirty="0" smtClean="0"/>
              <a:t>	d</a:t>
            </a:r>
            <a:r>
              <a:rPr lang="en-US" dirty="0"/>
              <a:t>. secondary sex characteristics</a:t>
            </a:r>
            <a:endParaRPr lang="en-US" dirty="0">
              <a:solidFill>
                <a:prstClr val="black"/>
              </a:solidFill>
            </a:endParaRPr>
          </a:p>
          <a:p>
            <a:endParaRPr lang="en-US" dirty="0"/>
          </a:p>
        </p:txBody>
      </p:sp>
      <p:sp>
        <p:nvSpPr>
          <p:cNvPr id="9" name="TextBox 8"/>
          <p:cNvSpPr txBox="1"/>
          <p:nvPr/>
        </p:nvSpPr>
        <p:spPr>
          <a:xfrm>
            <a:off x="381000" y="5943600"/>
            <a:ext cx="6781800" cy="230832"/>
          </a:xfrm>
          <a:prstGeom prst="rect">
            <a:avLst/>
          </a:prstGeom>
          <a:noFill/>
        </p:spPr>
        <p:txBody>
          <a:bodyPr wrap="square" rtlCol="0">
            <a:spAutoFit/>
          </a:bodyPr>
          <a:lstStyle/>
          <a:p>
            <a:r>
              <a:rPr lang="en-US" sz="900" dirty="0">
                <a:hlinkClick r:id="rId2"/>
              </a:rPr>
              <a:t>https://quizlet.com/72375149/sex-and-gender-flash-cards</a:t>
            </a:r>
            <a:r>
              <a:rPr lang="en-US" sz="900" dirty="0" smtClean="0">
                <a:hlinkClick r:id="rId2"/>
              </a:rPr>
              <a:t>/</a:t>
            </a:r>
            <a:r>
              <a:rPr lang="en-US" sz="900" dirty="0" smtClean="0"/>
              <a:t> </a:t>
            </a:r>
            <a:endParaRPr lang="en-US" sz="900" dirty="0"/>
          </a:p>
        </p:txBody>
      </p:sp>
      <p:sp>
        <p:nvSpPr>
          <p:cNvPr id="10" name="Title 1"/>
          <p:cNvSpPr txBox="1">
            <a:spLocks/>
          </p:cNvSpPr>
          <p:nvPr/>
        </p:nvSpPr>
        <p:spPr>
          <a:xfrm>
            <a:off x="1219200" y="198438"/>
            <a:ext cx="5486400" cy="10969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a:r>
              <a:rPr lang="en-US" sz="3200" dirty="0" smtClean="0">
                <a:solidFill>
                  <a:schemeClr val="accent1"/>
                </a:solidFill>
                <a:latin typeface="Arial" panose="020B0604020202020204" pitchFamily="34" charset="0"/>
                <a:cs typeface="Arial" panose="020B0604020202020204" pitchFamily="34" charset="0"/>
              </a:rPr>
              <a:t>Gender Vs Sex - Quiz</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675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ysClr val="windowText" lastClr="000000"/>
      </a:dk1>
      <a:lt1>
        <a:sysClr val="window" lastClr="FFFFFF"/>
      </a:lt1>
      <a:dk2>
        <a:srgbClr val="1F497D"/>
      </a:dk2>
      <a:lt2>
        <a:srgbClr val="EEECE1"/>
      </a:lt2>
      <a:accent1>
        <a:srgbClr val="3D80AC"/>
      </a:accent1>
      <a:accent2>
        <a:srgbClr val="0B607F"/>
      </a:accent2>
      <a:accent3>
        <a:srgbClr val="9FC62C"/>
      </a:accent3>
      <a:accent4>
        <a:srgbClr val="9CA733"/>
      </a:accent4>
      <a:accent5>
        <a:srgbClr val="4BACC6"/>
      </a:accent5>
      <a:accent6>
        <a:srgbClr val="026076"/>
      </a:accent6>
      <a:hlink>
        <a:srgbClr val="003760"/>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11650</TotalTime>
  <Words>6860</Words>
  <Application>Microsoft Office PowerPoint</Application>
  <PresentationFormat>On-screen Show (4:3)</PresentationFormat>
  <Paragraphs>812</Paragraphs>
  <Slides>88</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88</vt:i4>
      </vt:variant>
    </vt:vector>
  </HeadingPairs>
  <TitlesOfParts>
    <vt:vector size="98" baseType="lpstr">
      <vt:lpstr>Arial</vt:lpstr>
      <vt:lpstr>Calibri</vt:lpstr>
      <vt:lpstr>Cambria</vt:lpstr>
      <vt:lpstr>Courier New</vt:lpstr>
      <vt:lpstr>Georgia</vt:lpstr>
      <vt:lpstr>Roboto</vt:lpstr>
      <vt:lpstr>Wingdings</vt:lpstr>
      <vt:lpstr>YouTube Noto</vt:lpstr>
      <vt:lpstr>Adjacency</vt:lpstr>
      <vt:lpstr>6_Office Theme</vt:lpstr>
      <vt:lpstr>PowerPoint Presentation</vt:lpstr>
      <vt:lpstr>Gender Concepts</vt:lpstr>
      <vt:lpstr>PowerPoint Presentation</vt:lpstr>
      <vt:lpstr>Gender Vs Sex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Gender Discrimination</vt:lpstr>
      <vt:lpstr>PowerPoint Presentation</vt:lpstr>
      <vt:lpstr>Gender Roles and Gender Identity</vt:lpstr>
      <vt:lpstr>PowerPoint Presentation</vt:lpstr>
      <vt:lpstr>PowerPoint Presentation</vt:lpstr>
      <vt:lpstr>PowerPoint Presentation</vt:lpstr>
      <vt:lpstr>PowerPoint Presentation</vt:lpstr>
      <vt:lpstr>PowerPoint Presentation</vt:lpstr>
      <vt:lpstr>Gender Equity, Equality and Empowerment</vt:lpstr>
      <vt:lpstr>PowerPoint Presentation</vt:lpstr>
      <vt:lpstr>PowerPoint Presentation</vt:lpstr>
      <vt:lpstr>PowerPoint Presentation</vt:lpstr>
      <vt:lpstr>Development of Gender Policies WID, WAD &amp; GAD</vt:lpstr>
      <vt:lpstr>PowerPoint Presentation</vt:lpstr>
      <vt:lpstr>PowerPoint Presentation</vt:lpstr>
      <vt:lpstr>Gender Mainstreaming, Planning, Analysis &amp; Responsive Budgeting</vt:lpstr>
      <vt:lpstr>PowerPoint Presentation</vt:lpstr>
      <vt:lpstr>PowerPoint Presentation</vt:lpstr>
      <vt:lpstr>PowerPoint Presentation</vt:lpstr>
      <vt:lpstr>PowerPoint Presentation</vt:lpstr>
      <vt:lpstr>PowerPoint Presentation</vt:lpstr>
      <vt:lpstr>Gender Gap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Gender Gap in Jordan </vt:lpstr>
      <vt:lpstr>PowerPoint Presentation</vt:lpstr>
      <vt:lpstr>PowerPoint Presentation</vt:lpstr>
      <vt:lpstr>PowerPoint Presentation</vt:lpstr>
      <vt:lpstr>PowerPoint Presentation</vt:lpstr>
      <vt:lpstr>Gender Diversity in Jordan - Exercise </vt:lpstr>
      <vt:lpstr>PowerPoint Presentation</vt:lpstr>
      <vt:lpstr>PowerPoint Presentation</vt:lpstr>
      <vt:lpstr>Challenges Facing Women Unpaid Care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Powerful Jordanian Business Women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Opportunity </vt:lpstr>
      <vt:lpstr>PowerPoint Presentation</vt:lpstr>
      <vt:lpstr>PowerPoint Presentation</vt:lpstr>
      <vt:lpstr>PowerPoint Presentation</vt:lpstr>
      <vt:lpstr>Challenges Facing Women  Entrepreneurs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COMMUNITIES- JLGF</dc:title>
  <dc:creator>Laila Al-Bustani</dc:creator>
  <cp:lastModifiedBy>Souzan Tou</cp:lastModifiedBy>
  <cp:revision>1610</cp:revision>
  <cp:lastPrinted>2019-06-20T10:34:26Z</cp:lastPrinted>
  <dcterms:created xsi:type="dcterms:W3CDTF">2013-06-10T07:08:18Z</dcterms:created>
  <dcterms:modified xsi:type="dcterms:W3CDTF">2019-07-29T06:59:52Z</dcterms:modified>
</cp:coreProperties>
</file>