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notesMasterIdLst>
    <p:notesMasterId r:id="rId28"/>
  </p:notesMasterIdLst>
  <p:handoutMasterIdLst>
    <p:handoutMasterId r:id="rId29"/>
  </p:handoutMasterIdLst>
  <p:sldIdLst>
    <p:sldId id="392" r:id="rId3"/>
    <p:sldId id="741" r:id="rId4"/>
    <p:sldId id="1083" r:id="rId5"/>
    <p:sldId id="1084" r:id="rId6"/>
    <p:sldId id="1085" r:id="rId7"/>
    <p:sldId id="1089" r:id="rId8"/>
    <p:sldId id="1086" r:id="rId9"/>
    <p:sldId id="1090" r:id="rId10"/>
    <p:sldId id="1091" r:id="rId11"/>
    <p:sldId id="1152" r:id="rId12"/>
    <p:sldId id="1092" r:id="rId13"/>
    <p:sldId id="1117" r:id="rId14"/>
    <p:sldId id="1151" r:id="rId15"/>
    <p:sldId id="1118" r:id="rId16"/>
    <p:sldId id="1119" r:id="rId17"/>
    <p:sldId id="1120" r:id="rId18"/>
    <p:sldId id="1121" r:id="rId19"/>
    <p:sldId id="1122" r:id="rId20"/>
    <p:sldId id="1123" r:id="rId21"/>
    <p:sldId id="1124" r:id="rId22"/>
    <p:sldId id="1148" r:id="rId23"/>
    <p:sldId id="1125" r:id="rId24"/>
    <p:sldId id="1126" r:id="rId25"/>
    <p:sldId id="1127" r:id="rId26"/>
    <p:sldId id="1153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2">
          <p15:clr>
            <a:srgbClr val="A4A3A4"/>
          </p15:clr>
        </p15:guide>
        <p15:guide id="2" pos="3120">
          <p15:clr>
            <a:srgbClr val="A4A3A4"/>
          </p15:clr>
        </p15:guide>
        <p15:guide id="3" pos="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nan Afaneh" initials="AA" lastIdx="6" clrIdx="0"/>
  <p:cmAuthor id="1" name="Laila Al-Bustani" initials="LA" lastIdx="11" clrIdx="1"/>
  <p:cmAuthor id="2" name="Jana Abdo" initials="JA" lastIdx="13" clrIdx="3">
    <p:extLst>
      <p:ext uri="{19B8F6BF-5375-455C-9EA6-DF929625EA0E}">
        <p15:presenceInfo xmlns:p15="http://schemas.microsoft.com/office/powerpoint/2012/main" userId="S-1-5-21-3366472490-707558996-3559777402-158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C7B0"/>
    <a:srgbClr val="DAECA7"/>
    <a:srgbClr val="9FC62C"/>
    <a:srgbClr val="0091D0"/>
    <a:srgbClr val="3D80AC"/>
    <a:srgbClr val="02688D"/>
    <a:srgbClr val="ADCDE2"/>
    <a:srgbClr val="B1BC37"/>
    <a:srgbClr val="F2D9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39" autoAdjust="0"/>
    <p:restoredTop sz="0" autoAdjust="0"/>
  </p:normalViewPr>
  <p:slideViewPr>
    <p:cSldViewPr>
      <p:cViewPr varScale="1">
        <p:scale>
          <a:sx n="91" d="100"/>
          <a:sy n="91" d="100"/>
        </p:scale>
        <p:origin x="1182" y="84"/>
      </p:cViewPr>
      <p:guideLst>
        <p:guide orient="horz" pos="2352"/>
        <p:guide pos="3120"/>
        <p:guide pos="48"/>
      </p:guideLst>
    </p:cSldViewPr>
  </p:slideViewPr>
  <p:outlineViewPr>
    <p:cViewPr>
      <p:scale>
        <a:sx n="33" d="100"/>
        <a:sy n="33" d="100"/>
      </p:scale>
      <p:origin x="0" y="221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66" d="100"/>
          <a:sy n="66" d="100"/>
        </p:scale>
        <p:origin x="-3408" y="-10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85175-4251-470C-8532-E8B04017F51A}" type="datetime1">
              <a:rPr lang="en-US" smtClean="0"/>
              <a:t>8/5/2019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7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829677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3A622B-799B-4662-A50E-1A537D36C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05882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A3342-3325-4027-B374-6A56EF72F8A8}" type="datetime1">
              <a:rPr lang="en-US" smtClean="0"/>
              <a:t>8/5/2019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53123-B966-4E88-B1FD-77A6BD6D21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46673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151188" y="492125"/>
            <a:ext cx="3284537" cy="2462213"/>
          </a:xfrm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DD42E18-C343-40D2-8A87-A2B3B25D492C}" type="datetime1">
              <a:rPr lang="en-US" smtClean="0"/>
              <a:t>8/5/2019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170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72B9EA5F-F27F-4BF9-9440-F7EBA5735676}" type="datetime1">
              <a:rPr lang="en-US" smtClean="0"/>
              <a:t>8/5/2019</a:t>
            </a:fld>
            <a:endParaRPr lang="en-US" dirty="0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836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8A7575-C0BB-4934-979C-169E0646408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1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14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altLang="en-US" smtClean="0"/>
          </a:p>
        </p:txBody>
      </p:sp>
    </p:spTree>
    <p:extLst>
      <p:ext uri="{BB962C8B-B14F-4D97-AF65-F5344CB8AC3E}">
        <p14:creationId xmlns:p14="http://schemas.microsoft.com/office/powerpoint/2010/main" val="2929070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1863" eaLnBrk="0" hangingPunct="0"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1863" eaLnBrk="0" hangingPunct="0"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1863" eaLnBrk="0" hangingPunct="0"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1863" eaLnBrk="0" hangingPunct="0"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22BCC68-24EB-49DC-9FB0-49A06E67E985}" type="slidenum">
              <a:rPr lang="en-US" sz="1200" b="0"/>
              <a:pPr eaLnBrk="1" hangingPunct="1"/>
              <a:t>12</a:t>
            </a:fld>
            <a:endParaRPr lang="en-US" sz="1200" b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5838" y="696913"/>
            <a:ext cx="4959350" cy="3719512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879975"/>
            <a:ext cx="5140325" cy="3719513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Must understand loan purpose because it tells you how the loan should be repaid.</a:t>
            </a:r>
          </a:p>
          <a:p>
            <a:pPr eaLnBrk="1" hangingPunct="1"/>
            <a:r>
              <a:rPr lang="en-US" smtClean="0"/>
              <a:t>This, in turn, tells you how to structure the loan.</a:t>
            </a:r>
          </a:p>
          <a:p>
            <a:pPr eaLnBrk="1" hangingPunct="1"/>
            <a:r>
              <a:rPr lang="en-US" smtClean="0"/>
              <a:t>Banks cause bad loans by using incorrect structures.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84883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1863" eaLnBrk="0" hangingPunct="0"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1863" eaLnBrk="0" hangingPunct="0"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1863" eaLnBrk="0" hangingPunct="0"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1863" eaLnBrk="0" hangingPunct="0"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defTabSz="931863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893858D-7B20-446D-B289-DA70BD0DDA06}" type="slidenum">
              <a:rPr lang="en-US" sz="1200" b="0"/>
              <a:pPr eaLnBrk="1" hangingPunct="1"/>
              <a:t>14</a:t>
            </a:fld>
            <a:endParaRPr lang="en-US" sz="1200" b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5838" y="696913"/>
            <a:ext cx="4959350" cy="3719512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879975"/>
            <a:ext cx="5140325" cy="3719513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56988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12330474-645A-4595-BF80-D998C88B2852}" type="datetime1">
              <a:rPr lang="en-US" smtClean="0"/>
              <a:t>8/5/2019</a:t>
            </a:fld>
            <a:endParaRPr lang="en-US" dirty="0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45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777682-1F13-4C8B-AEB9-03773C4E21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3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34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altLang="en-US" smtClean="0"/>
          </a:p>
        </p:txBody>
      </p:sp>
    </p:spTree>
    <p:extLst>
      <p:ext uri="{BB962C8B-B14F-4D97-AF65-F5344CB8AC3E}">
        <p14:creationId xmlns:p14="http://schemas.microsoft.com/office/powerpoint/2010/main" val="1972431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rgbClr val="02688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5285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6210977"/>
      </p:ext>
    </p:extLst>
  </p:cSld>
  <p:clrMapOvr>
    <a:masterClrMapping/>
  </p:clrMapOvr>
  <p:transition spd="slow" advClick="0" advTm="10000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0810" tIns="45399" rIns="90810" bIns="45399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90810" tIns="45399" rIns="90810" bIns="45399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451"/>
            <a:ext cx="2133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451"/>
            <a:ext cx="2895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 dirty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451"/>
            <a:ext cx="2133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0860E139-BF83-4EC8-81E2-32F53DD364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623005"/>
      </p:ext>
    </p:extLst>
  </p:cSld>
  <p:clrMapOvr>
    <a:masterClrMapping/>
  </p:clrMapOvr>
  <p:transition spd="slow" advClick="0" advTm="10000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  <a:prstGeom prst="rect">
            <a:avLst/>
          </a:prstGeom>
        </p:spPr>
        <p:txBody>
          <a:bodyPr lIns="90810" tIns="45399" rIns="90810" bIns="45399" anchor="t"/>
          <a:lstStyle>
            <a:lvl1pPr algn="l">
              <a:defRPr sz="3636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41"/>
            <a:ext cx="7772400" cy="1500187"/>
          </a:xfrm>
          <a:prstGeom prst="rect">
            <a:avLst/>
          </a:prstGeom>
        </p:spPr>
        <p:txBody>
          <a:bodyPr lIns="90810" tIns="45399" rIns="90810" bIns="45399" anchor="b"/>
          <a:lstStyle>
            <a:lvl1pPr marL="0" indent="0">
              <a:buNone/>
              <a:defRPr sz="1818">
                <a:solidFill>
                  <a:schemeClr val="tx1">
                    <a:tint val="75000"/>
                  </a:schemeClr>
                </a:solidFill>
              </a:defRPr>
            </a:lvl1pPr>
            <a:lvl2pPr marL="412760" indent="0">
              <a:buNone/>
              <a:defRPr sz="1636">
                <a:solidFill>
                  <a:schemeClr val="tx1">
                    <a:tint val="75000"/>
                  </a:schemeClr>
                </a:solidFill>
              </a:defRPr>
            </a:lvl2pPr>
            <a:lvl3pPr marL="825526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3pPr>
            <a:lvl4pPr marL="1238277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4pPr>
            <a:lvl5pPr marL="1651044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5pPr>
            <a:lvl6pPr marL="2063792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6pPr>
            <a:lvl7pPr marL="2476550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7pPr>
            <a:lvl8pPr marL="2889303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8pPr>
            <a:lvl9pPr marL="3302068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451"/>
            <a:ext cx="2133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451"/>
            <a:ext cx="2895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 dirty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451"/>
            <a:ext cx="2133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3100E888-913C-4D03-8C5B-17247F620C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189070"/>
      </p:ext>
    </p:extLst>
  </p:cSld>
  <p:clrMapOvr>
    <a:masterClrMapping/>
  </p:clrMapOvr>
  <p:transition spd="slow" advClick="0" advTm="10000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0810" tIns="45399" rIns="90810" bIns="45399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lIns="90810" tIns="45399" rIns="90810" bIns="45399"/>
          <a:lstStyle>
            <a:lvl1pPr>
              <a:defRPr sz="2545"/>
            </a:lvl1pPr>
            <a:lvl2pPr>
              <a:defRPr sz="2182"/>
            </a:lvl2pPr>
            <a:lvl3pPr>
              <a:defRPr sz="1818"/>
            </a:lvl3pPr>
            <a:lvl4pPr>
              <a:defRPr sz="1636"/>
            </a:lvl4pPr>
            <a:lvl5pPr>
              <a:defRPr sz="1636"/>
            </a:lvl5pPr>
            <a:lvl6pPr>
              <a:defRPr sz="1636"/>
            </a:lvl6pPr>
            <a:lvl7pPr>
              <a:defRPr sz="1636"/>
            </a:lvl7pPr>
            <a:lvl8pPr>
              <a:defRPr sz="1636"/>
            </a:lvl8pPr>
            <a:lvl9pPr>
              <a:defRPr sz="163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lIns="90810" tIns="45399" rIns="90810" bIns="45399"/>
          <a:lstStyle>
            <a:lvl1pPr>
              <a:defRPr sz="2545"/>
            </a:lvl1pPr>
            <a:lvl2pPr>
              <a:defRPr sz="2182"/>
            </a:lvl2pPr>
            <a:lvl3pPr>
              <a:defRPr sz="1818"/>
            </a:lvl3pPr>
            <a:lvl4pPr>
              <a:defRPr sz="1636"/>
            </a:lvl4pPr>
            <a:lvl5pPr>
              <a:defRPr sz="1636"/>
            </a:lvl5pPr>
            <a:lvl6pPr>
              <a:defRPr sz="1636"/>
            </a:lvl6pPr>
            <a:lvl7pPr>
              <a:defRPr sz="1636"/>
            </a:lvl7pPr>
            <a:lvl8pPr>
              <a:defRPr sz="1636"/>
            </a:lvl8pPr>
            <a:lvl9pPr>
              <a:defRPr sz="163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451"/>
            <a:ext cx="2133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451"/>
            <a:ext cx="2895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 dirty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451"/>
            <a:ext cx="2133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A658226A-FDAC-4333-9879-C4329582E1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727731"/>
      </p:ext>
    </p:extLst>
  </p:cSld>
  <p:clrMapOvr>
    <a:masterClrMapping/>
  </p:clrMapOvr>
  <p:transition spd="slow" advClick="0" advTm="10000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0810" tIns="45399" rIns="90810" bIns="45399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7"/>
            <a:ext cx="4040188" cy="639762"/>
          </a:xfrm>
          <a:prstGeom prst="rect">
            <a:avLst/>
          </a:prstGeom>
        </p:spPr>
        <p:txBody>
          <a:bodyPr lIns="90810" tIns="45399" rIns="90810" bIns="45399" anchor="b"/>
          <a:lstStyle>
            <a:lvl1pPr marL="0" indent="0">
              <a:buNone/>
              <a:defRPr sz="2182" b="1"/>
            </a:lvl1pPr>
            <a:lvl2pPr marL="412760" indent="0">
              <a:buNone/>
              <a:defRPr sz="1818" b="1"/>
            </a:lvl2pPr>
            <a:lvl3pPr marL="825526" indent="0">
              <a:buNone/>
              <a:defRPr sz="1636" b="1"/>
            </a:lvl3pPr>
            <a:lvl4pPr marL="1238277" indent="0">
              <a:buNone/>
              <a:defRPr sz="1455" b="1"/>
            </a:lvl4pPr>
            <a:lvl5pPr marL="1651044" indent="0">
              <a:buNone/>
              <a:defRPr sz="1455" b="1"/>
            </a:lvl5pPr>
            <a:lvl6pPr marL="2063792" indent="0">
              <a:buNone/>
              <a:defRPr sz="1455" b="1"/>
            </a:lvl6pPr>
            <a:lvl7pPr marL="2476550" indent="0">
              <a:buNone/>
              <a:defRPr sz="1455" b="1"/>
            </a:lvl7pPr>
            <a:lvl8pPr marL="2889303" indent="0">
              <a:buNone/>
              <a:defRPr sz="1455" b="1"/>
            </a:lvl8pPr>
            <a:lvl9pPr marL="3302068" indent="0">
              <a:buNone/>
              <a:defRPr sz="145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9"/>
            <a:ext cx="4040188" cy="3951288"/>
          </a:xfrm>
          <a:prstGeom prst="rect">
            <a:avLst/>
          </a:prstGeom>
        </p:spPr>
        <p:txBody>
          <a:bodyPr lIns="90810" tIns="45399" rIns="90810" bIns="45399"/>
          <a:lstStyle>
            <a:lvl1pPr>
              <a:defRPr sz="2182"/>
            </a:lvl1pPr>
            <a:lvl2pPr>
              <a:defRPr sz="1818"/>
            </a:lvl2pPr>
            <a:lvl3pPr>
              <a:defRPr sz="1636"/>
            </a:lvl3pPr>
            <a:lvl4pPr>
              <a:defRPr sz="1455"/>
            </a:lvl4pPr>
            <a:lvl5pPr>
              <a:defRPr sz="1455"/>
            </a:lvl5pPr>
            <a:lvl6pPr>
              <a:defRPr sz="1455"/>
            </a:lvl6pPr>
            <a:lvl7pPr>
              <a:defRPr sz="1455"/>
            </a:lvl7pPr>
            <a:lvl8pPr>
              <a:defRPr sz="1455"/>
            </a:lvl8pPr>
            <a:lvl9pPr>
              <a:defRPr sz="145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92" y="1535117"/>
            <a:ext cx="4041775" cy="639762"/>
          </a:xfrm>
          <a:prstGeom prst="rect">
            <a:avLst/>
          </a:prstGeom>
        </p:spPr>
        <p:txBody>
          <a:bodyPr lIns="90810" tIns="45399" rIns="90810" bIns="45399" anchor="b"/>
          <a:lstStyle>
            <a:lvl1pPr marL="0" indent="0">
              <a:buNone/>
              <a:defRPr sz="2182" b="1"/>
            </a:lvl1pPr>
            <a:lvl2pPr marL="412760" indent="0">
              <a:buNone/>
              <a:defRPr sz="1818" b="1"/>
            </a:lvl2pPr>
            <a:lvl3pPr marL="825526" indent="0">
              <a:buNone/>
              <a:defRPr sz="1636" b="1"/>
            </a:lvl3pPr>
            <a:lvl4pPr marL="1238277" indent="0">
              <a:buNone/>
              <a:defRPr sz="1455" b="1"/>
            </a:lvl4pPr>
            <a:lvl5pPr marL="1651044" indent="0">
              <a:buNone/>
              <a:defRPr sz="1455" b="1"/>
            </a:lvl5pPr>
            <a:lvl6pPr marL="2063792" indent="0">
              <a:buNone/>
              <a:defRPr sz="1455" b="1"/>
            </a:lvl6pPr>
            <a:lvl7pPr marL="2476550" indent="0">
              <a:buNone/>
              <a:defRPr sz="1455" b="1"/>
            </a:lvl7pPr>
            <a:lvl8pPr marL="2889303" indent="0">
              <a:buNone/>
              <a:defRPr sz="1455" b="1"/>
            </a:lvl8pPr>
            <a:lvl9pPr marL="3302068" indent="0">
              <a:buNone/>
              <a:defRPr sz="145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92" y="2174879"/>
            <a:ext cx="4041775" cy="3951288"/>
          </a:xfrm>
          <a:prstGeom prst="rect">
            <a:avLst/>
          </a:prstGeom>
        </p:spPr>
        <p:txBody>
          <a:bodyPr lIns="90810" tIns="45399" rIns="90810" bIns="45399"/>
          <a:lstStyle>
            <a:lvl1pPr>
              <a:defRPr sz="2182"/>
            </a:lvl1pPr>
            <a:lvl2pPr>
              <a:defRPr sz="1818"/>
            </a:lvl2pPr>
            <a:lvl3pPr>
              <a:defRPr sz="1636"/>
            </a:lvl3pPr>
            <a:lvl4pPr>
              <a:defRPr sz="1455"/>
            </a:lvl4pPr>
            <a:lvl5pPr>
              <a:defRPr sz="1455"/>
            </a:lvl5pPr>
            <a:lvl6pPr>
              <a:defRPr sz="1455"/>
            </a:lvl6pPr>
            <a:lvl7pPr>
              <a:defRPr sz="1455"/>
            </a:lvl7pPr>
            <a:lvl8pPr>
              <a:defRPr sz="1455"/>
            </a:lvl8pPr>
            <a:lvl9pPr>
              <a:defRPr sz="145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451"/>
            <a:ext cx="2133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451"/>
            <a:ext cx="2895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 dirty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451"/>
            <a:ext cx="2133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7B8FC831-6A7A-471F-9002-4C83BFAB33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880262"/>
      </p:ext>
    </p:extLst>
  </p:cSld>
  <p:clrMapOvr>
    <a:masterClrMapping/>
  </p:clrMapOvr>
  <p:transition spd="slow" advClick="0" advTm="10000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0810" tIns="45399" rIns="90810" bIns="45399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451"/>
            <a:ext cx="2133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451"/>
            <a:ext cx="2895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 dirty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451"/>
            <a:ext cx="2133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9FEEB6F0-0B76-4E36-AAD6-F92D90E549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012642"/>
      </p:ext>
    </p:extLst>
  </p:cSld>
  <p:clrMapOvr>
    <a:masterClrMapping/>
  </p:clrMapOvr>
  <p:transition spd="slow" advClick="0" advTm="10000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451"/>
            <a:ext cx="2133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451"/>
            <a:ext cx="2895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 dirty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451"/>
            <a:ext cx="2133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B2289C71-4EDA-4967-A344-CF55AA0AD4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893499"/>
      </p:ext>
    </p:extLst>
  </p:cSld>
  <p:clrMapOvr>
    <a:masterClrMapping/>
  </p:clrMapOvr>
  <p:transition spd="slow" advClick="0" advTm="10000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  <a:prstGeom prst="rect">
            <a:avLst/>
          </a:prstGeom>
        </p:spPr>
        <p:txBody>
          <a:bodyPr lIns="90810" tIns="45399" rIns="90810" bIns="45399" anchor="b"/>
          <a:lstStyle>
            <a:lvl1pPr algn="l">
              <a:defRPr sz="1818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106"/>
            <a:ext cx="5111750" cy="5853113"/>
          </a:xfrm>
          <a:prstGeom prst="rect">
            <a:avLst/>
          </a:prstGeom>
        </p:spPr>
        <p:txBody>
          <a:bodyPr lIns="90810" tIns="45399" rIns="90810" bIns="45399"/>
          <a:lstStyle>
            <a:lvl1pPr>
              <a:defRPr sz="2818"/>
            </a:lvl1pPr>
            <a:lvl2pPr>
              <a:defRPr sz="2545"/>
            </a:lvl2pPr>
            <a:lvl3pPr>
              <a:defRPr sz="2182"/>
            </a:lvl3pPr>
            <a:lvl4pPr>
              <a:defRPr sz="1818"/>
            </a:lvl4pPr>
            <a:lvl5pPr>
              <a:defRPr sz="1818"/>
            </a:lvl5pPr>
            <a:lvl6pPr>
              <a:defRPr sz="1818"/>
            </a:lvl6pPr>
            <a:lvl7pPr>
              <a:defRPr sz="1818"/>
            </a:lvl7pPr>
            <a:lvl8pPr>
              <a:defRPr sz="1818"/>
            </a:lvl8pPr>
            <a:lvl9pPr>
              <a:defRPr sz="181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13"/>
            <a:ext cx="3008313" cy="4691063"/>
          </a:xfrm>
          <a:prstGeom prst="rect">
            <a:avLst/>
          </a:prstGeom>
        </p:spPr>
        <p:txBody>
          <a:bodyPr lIns="90810" tIns="45399" rIns="90810" bIns="45399"/>
          <a:lstStyle>
            <a:lvl1pPr marL="0" indent="0">
              <a:buNone/>
              <a:defRPr sz="1273"/>
            </a:lvl1pPr>
            <a:lvl2pPr marL="412760" indent="0">
              <a:buNone/>
              <a:defRPr sz="1091"/>
            </a:lvl2pPr>
            <a:lvl3pPr marL="825526" indent="0">
              <a:buNone/>
              <a:defRPr sz="909"/>
            </a:lvl3pPr>
            <a:lvl4pPr marL="1238277" indent="0">
              <a:buNone/>
              <a:defRPr sz="818"/>
            </a:lvl4pPr>
            <a:lvl5pPr marL="1651044" indent="0">
              <a:buNone/>
              <a:defRPr sz="818"/>
            </a:lvl5pPr>
            <a:lvl6pPr marL="2063792" indent="0">
              <a:buNone/>
              <a:defRPr sz="818"/>
            </a:lvl6pPr>
            <a:lvl7pPr marL="2476550" indent="0">
              <a:buNone/>
              <a:defRPr sz="818"/>
            </a:lvl7pPr>
            <a:lvl8pPr marL="2889303" indent="0">
              <a:buNone/>
              <a:defRPr sz="818"/>
            </a:lvl8pPr>
            <a:lvl9pPr marL="3302068" indent="0">
              <a:buNone/>
              <a:defRPr sz="81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451"/>
            <a:ext cx="2133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451"/>
            <a:ext cx="2895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 dirty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451"/>
            <a:ext cx="2133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FCC0AFA6-8EE6-470F-8CBF-66ADB3229C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181273"/>
      </p:ext>
    </p:extLst>
  </p:cSld>
  <p:clrMapOvr>
    <a:masterClrMapping/>
  </p:clrMapOvr>
  <p:transition spd="slow" advClick="0" advTm="10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8"/>
          </a:xfrm>
          <a:prstGeom prst="rect">
            <a:avLst/>
          </a:prstGeom>
        </p:spPr>
        <p:txBody>
          <a:bodyPr lIns="90810" tIns="45399" rIns="90810" bIns="45399" anchor="b"/>
          <a:lstStyle>
            <a:lvl1pPr algn="l">
              <a:defRPr sz="1818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lIns="90810" tIns="45399" rIns="90810" bIns="45399"/>
          <a:lstStyle>
            <a:lvl1pPr marL="0" indent="0">
              <a:buNone/>
              <a:defRPr sz="2818"/>
            </a:lvl1pPr>
            <a:lvl2pPr marL="412760" indent="0">
              <a:buNone/>
              <a:defRPr sz="2545"/>
            </a:lvl2pPr>
            <a:lvl3pPr marL="825526" indent="0">
              <a:buNone/>
              <a:defRPr sz="2182"/>
            </a:lvl3pPr>
            <a:lvl4pPr marL="1238277" indent="0">
              <a:buNone/>
              <a:defRPr sz="1818"/>
            </a:lvl4pPr>
            <a:lvl5pPr marL="1651044" indent="0">
              <a:buNone/>
              <a:defRPr sz="1818"/>
            </a:lvl5pPr>
            <a:lvl6pPr marL="2063792" indent="0">
              <a:buNone/>
              <a:defRPr sz="1818"/>
            </a:lvl6pPr>
            <a:lvl7pPr marL="2476550" indent="0">
              <a:buNone/>
              <a:defRPr sz="1818"/>
            </a:lvl7pPr>
            <a:lvl8pPr marL="2889303" indent="0">
              <a:buNone/>
              <a:defRPr sz="1818"/>
            </a:lvl8pPr>
            <a:lvl9pPr marL="3302068" indent="0">
              <a:buNone/>
              <a:defRPr sz="1818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2"/>
          </a:xfrm>
          <a:prstGeom prst="rect">
            <a:avLst/>
          </a:prstGeom>
        </p:spPr>
        <p:txBody>
          <a:bodyPr lIns="90810" tIns="45399" rIns="90810" bIns="45399"/>
          <a:lstStyle>
            <a:lvl1pPr marL="0" indent="0">
              <a:buNone/>
              <a:defRPr sz="1273"/>
            </a:lvl1pPr>
            <a:lvl2pPr marL="412760" indent="0">
              <a:buNone/>
              <a:defRPr sz="1091"/>
            </a:lvl2pPr>
            <a:lvl3pPr marL="825526" indent="0">
              <a:buNone/>
              <a:defRPr sz="909"/>
            </a:lvl3pPr>
            <a:lvl4pPr marL="1238277" indent="0">
              <a:buNone/>
              <a:defRPr sz="818"/>
            </a:lvl4pPr>
            <a:lvl5pPr marL="1651044" indent="0">
              <a:buNone/>
              <a:defRPr sz="818"/>
            </a:lvl5pPr>
            <a:lvl6pPr marL="2063792" indent="0">
              <a:buNone/>
              <a:defRPr sz="818"/>
            </a:lvl6pPr>
            <a:lvl7pPr marL="2476550" indent="0">
              <a:buNone/>
              <a:defRPr sz="818"/>
            </a:lvl7pPr>
            <a:lvl8pPr marL="2889303" indent="0">
              <a:buNone/>
              <a:defRPr sz="818"/>
            </a:lvl8pPr>
            <a:lvl9pPr marL="3302068" indent="0">
              <a:buNone/>
              <a:defRPr sz="81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451"/>
            <a:ext cx="2133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451"/>
            <a:ext cx="2895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 dirty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451"/>
            <a:ext cx="2133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105CCC44-212A-4E46-8E41-FE0ACAA47E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451582"/>
      </p:ext>
    </p:extLst>
  </p:cSld>
  <p:clrMapOvr>
    <a:masterClrMapping/>
  </p:clrMapOvr>
  <p:transition spd="slow" advClick="0" advTm="10000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0810" tIns="45399" rIns="90810" bIns="45399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 lIns="90810" tIns="45399" rIns="90810" bIns="45399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451"/>
            <a:ext cx="2133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451"/>
            <a:ext cx="2895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 dirty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451"/>
            <a:ext cx="2133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1BA28FEA-CDA3-473E-9592-0489E7BDF8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826291"/>
      </p:ext>
    </p:extLst>
  </p:cSld>
  <p:clrMapOvr>
    <a:masterClrMapping/>
  </p:clrMapOvr>
  <p:transition spd="slow" advClick="0" advTm="10000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739"/>
            <a:ext cx="2057400" cy="5851525"/>
          </a:xfrm>
          <a:prstGeom prst="rect">
            <a:avLst/>
          </a:prstGeom>
        </p:spPr>
        <p:txBody>
          <a:bodyPr vert="eaVert" lIns="90810" tIns="45399" rIns="90810" bIns="45399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739"/>
            <a:ext cx="6019800" cy="5851525"/>
          </a:xfrm>
          <a:prstGeom prst="rect">
            <a:avLst/>
          </a:prstGeom>
        </p:spPr>
        <p:txBody>
          <a:bodyPr vert="eaVert" lIns="90810" tIns="45399" rIns="90810" bIns="45399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451"/>
            <a:ext cx="2133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451"/>
            <a:ext cx="2895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 dirty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451"/>
            <a:ext cx="2133600" cy="365125"/>
          </a:xfrm>
          <a:prstGeom prst="rect">
            <a:avLst/>
          </a:prstGeom>
        </p:spPr>
        <p:txBody>
          <a:bodyPr lIns="90810" tIns="45399" rIns="90810" bIns="45399"/>
          <a:lstStyle>
            <a:lvl1pPr defTabSz="412760" fontAlgn="auto">
              <a:spcBef>
                <a:spcPts val="0"/>
              </a:spcBef>
              <a:spcAft>
                <a:spcPts val="0"/>
              </a:spcAft>
              <a:defRPr sz="1636" b="0">
                <a:solidFill>
                  <a:prstClr val="black"/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4B7D7F35-8246-4E11-829F-63271BD01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073115"/>
      </p:ext>
    </p:extLst>
  </p:cSld>
  <p:clrMapOvr>
    <a:masterClrMapping/>
  </p:clrMapOvr>
  <p:transition spd="slow" advClick="0" advTm="10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200" b="0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536192"/>
            <a:ext cx="3657600" cy="45902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536192"/>
            <a:ext cx="3657600" cy="45902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49621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9" y="55626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85800" y="381000"/>
            <a:ext cx="77724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1143000"/>
            <a:ext cx="8458200" cy="4343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86400" cy="1096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077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 cap="none" spc="-100" baseline="0">
          <a:ln>
            <a:noFill/>
          </a:ln>
          <a:solidFill>
            <a:srgbClr val="02688D"/>
          </a:solidFill>
          <a:effectLst/>
          <a:latin typeface="Arial"/>
          <a:ea typeface="+mj-ea"/>
          <a:cs typeface="Arial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rgbClr val="02688D"/>
        </a:buClr>
        <a:buFont typeface="Arial"/>
        <a:buChar char="•"/>
        <a:defRPr sz="22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640080" indent="-228600" algn="l" defTabSz="914400" rtl="0" eaLnBrk="1" latinLnBrk="0" hangingPunct="1">
        <a:spcBef>
          <a:spcPct val="20000"/>
        </a:spcBef>
        <a:buClr>
          <a:srgbClr val="02688D"/>
        </a:buClr>
        <a:buFont typeface="Arial"/>
        <a:buChar char="•"/>
        <a:defRPr sz="20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2pPr>
      <a:lvl3pPr marL="1005840" indent="-228600" algn="l" defTabSz="914400" rtl="0" eaLnBrk="1" latinLnBrk="0" hangingPunct="1">
        <a:spcBef>
          <a:spcPct val="20000"/>
        </a:spcBef>
        <a:buClr>
          <a:srgbClr val="02688D"/>
        </a:buClr>
        <a:buFont typeface="Arial"/>
        <a:buChar char="•"/>
        <a:defRPr sz="18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3pPr>
      <a:lvl4pPr marL="1280160" indent="-228600" algn="l" defTabSz="914400" rtl="0" eaLnBrk="1" latinLnBrk="0" hangingPunct="1">
        <a:spcBef>
          <a:spcPct val="20000"/>
        </a:spcBef>
        <a:buClr>
          <a:srgbClr val="02688D"/>
        </a:buClr>
        <a:buFont typeface="Arial"/>
        <a:buChar char="•"/>
        <a:defRPr sz="16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4pPr>
      <a:lvl5pPr marL="1554480" indent="-228600" algn="l" defTabSz="914400" rtl="0" eaLnBrk="1" latinLnBrk="0" hangingPunct="1">
        <a:spcBef>
          <a:spcPct val="20000"/>
        </a:spcBef>
        <a:buClr>
          <a:srgbClr val="02688D"/>
        </a:buClr>
        <a:buFont typeface="Arial"/>
        <a:buChar char="•"/>
        <a:defRPr sz="1400" kern="1200" baseline="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3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40454"/>
            <a:ext cx="9144000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495301" y="1192213"/>
            <a:ext cx="8137525" cy="76200"/>
          </a:xfrm>
          <a:prstGeom prst="rect">
            <a:avLst/>
          </a:prstGeom>
          <a:solidFill>
            <a:srgbClr val="0098C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555" tIns="41272" rIns="82555" bIns="41272" anchor="ctr"/>
          <a:lstStyle/>
          <a:p>
            <a:pPr algn="ctr" defTabSz="412760">
              <a:defRPr/>
            </a:pPr>
            <a:endParaRPr lang="en-US" sz="1636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495301" y="6026150"/>
            <a:ext cx="8137525" cy="39688"/>
          </a:xfrm>
          <a:prstGeom prst="rect">
            <a:avLst/>
          </a:prstGeom>
          <a:solidFill>
            <a:srgbClr val="00519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555" tIns="41272" rIns="82555" bIns="41272" anchor="ctr"/>
          <a:lstStyle/>
          <a:p>
            <a:pPr algn="ctr" defTabSz="412760">
              <a:defRPr/>
            </a:pPr>
            <a:endParaRPr lang="en-US" sz="1636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178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 advClick="0" advTm="10000">
    <p:wip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412760" rtl="0" eaLnBrk="0" fontAlgn="base" hangingPunct="0">
        <a:spcBef>
          <a:spcPct val="0"/>
        </a:spcBef>
        <a:spcAft>
          <a:spcPct val="0"/>
        </a:spcAft>
        <a:defRPr sz="409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12760" rtl="0" eaLnBrk="0" fontAlgn="base" hangingPunct="0">
        <a:spcBef>
          <a:spcPct val="0"/>
        </a:spcBef>
        <a:spcAft>
          <a:spcPct val="0"/>
        </a:spcAft>
        <a:defRPr sz="4091">
          <a:solidFill>
            <a:schemeClr val="tx1"/>
          </a:solidFill>
          <a:latin typeface="Calibri" pitchFamily="34" charset="0"/>
        </a:defRPr>
      </a:lvl2pPr>
      <a:lvl3pPr algn="ctr" defTabSz="412760" rtl="0" eaLnBrk="0" fontAlgn="base" hangingPunct="0">
        <a:spcBef>
          <a:spcPct val="0"/>
        </a:spcBef>
        <a:spcAft>
          <a:spcPct val="0"/>
        </a:spcAft>
        <a:defRPr sz="4091">
          <a:solidFill>
            <a:schemeClr val="tx1"/>
          </a:solidFill>
          <a:latin typeface="Calibri" pitchFamily="34" charset="0"/>
        </a:defRPr>
      </a:lvl3pPr>
      <a:lvl4pPr algn="ctr" defTabSz="412760" rtl="0" eaLnBrk="0" fontAlgn="base" hangingPunct="0">
        <a:spcBef>
          <a:spcPct val="0"/>
        </a:spcBef>
        <a:spcAft>
          <a:spcPct val="0"/>
        </a:spcAft>
        <a:defRPr sz="4091">
          <a:solidFill>
            <a:schemeClr val="tx1"/>
          </a:solidFill>
          <a:latin typeface="Calibri" pitchFamily="34" charset="0"/>
        </a:defRPr>
      </a:lvl4pPr>
      <a:lvl5pPr algn="ctr" defTabSz="412760" rtl="0" eaLnBrk="0" fontAlgn="base" hangingPunct="0">
        <a:spcBef>
          <a:spcPct val="0"/>
        </a:spcBef>
        <a:spcAft>
          <a:spcPct val="0"/>
        </a:spcAft>
        <a:defRPr sz="4091">
          <a:solidFill>
            <a:schemeClr val="tx1"/>
          </a:solidFill>
          <a:latin typeface="Calibri" pitchFamily="34" charset="0"/>
        </a:defRPr>
      </a:lvl5pPr>
      <a:lvl6pPr marL="412760" algn="ctr" defTabSz="412760" rtl="0" fontAlgn="base">
        <a:spcBef>
          <a:spcPct val="0"/>
        </a:spcBef>
        <a:spcAft>
          <a:spcPct val="0"/>
        </a:spcAft>
        <a:defRPr sz="4091">
          <a:solidFill>
            <a:schemeClr val="tx1"/>
          </a:solidFill>
          <a:latin typeface="Calibri" pitchFamily="34" charset="0"/>
        </a:defRPr>
      </a:lvl6pPr>
      <a:lvl7pPr marL="825526" algn="ctr" defTabSz="412760" rtl="0" fontAlgn="base">
        <a:spcBef>
          <a:spcPct val="0"/>
        </a:spcBef>
        <a:spcAft>
          <a:spcPct val="0"/>
        </a:spcAft>
        <a:defRPr sz="4091">
          <a:solidFill>
            <a:schemeClr val="tx1"/>
          </a:solidFill>
          <a:latin typeface="Calibri" pitchFamily="34" charset="0"/>
        </a:defRPr>
      </a:lvl7pPr>
      <a:lvl8pPr marL="1238277" algn="ctr" defTabSz="412760" rtl="0" fontAlgn="base">
        <a:spcBef>
          <a:spcPct val="0"/>
        </a:spcBef>
        <a:spcAft>
          <a:spcPct val="0"/>
        </a:spcAft>
        <a:defRPr sz="4091">
          <a:solidFill>
            <a:schemeClr val="tx1"/>
          </a:solidFill>
          <a:latin typeface="Calibri" pitchFamily="34" charset="0"/>
        </a:defRPr>
      </a:lvl8pPr>
      <a:lvl9pPr marL="1651044" algn="ctr" defTabSz="412760" rtl="0" fontAlgn="base">
        <a:spcBef>
          <a:spcPct val="0"/>
        </a:spcBef>
        <a:spcAft>
          <a:spcPct val="0"/>
        </a:spcAft>
        <a:defRPr sz="4091">
          <a:solidFill>
            <a:schemeClr val="tx1"/>
          </a:solidFill>
          <a:latin typeface="Calibri" pitchFamily="34" charset="0"/>
        </a:defRPr>
      </a:lvl9pPr>
    </p:titleStyle>
    <p:bodyStyle>
      <a:lvl1pPr marL="309561" indent="-309561" algn="l" defTabSz="41276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18" kern="1200">
          <a:solidFill>
            <a:schemeClr val="tx1"/>
          </a:solidFill>
          <a:latin typeface="+mn-lt"/>
          <a:ea typeface="+mn-ea"/>
          <a:cs typeface="+mn-cs"/>
        </a:defRPr>
      </a:lvl1pPr>
      <a:lvl2pPr marL="670733" indent="-257970" algn="l" defTabSz="41276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545" kern="1200">
          <a:solidFill>
            <a:schemeClr val="tx1"/>
          </a:solidFill>
          <a:latin typeface="+mn-lt"/>
          <a:ea typeface="+mn-ea"/>
          <a:cs typeface="+mn-cs"/>
        </a:defRPr>
      </a:lvl2pPr>
      <a:lvl3pPr marL="1031895" indent="-206375" algn="l" defTabSz="41276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82" kern="1200">
          <a:solidFill>
            <a:schemeClr val="tx1"/>
          </a:solidFill>
          <a:latin typeface="+mn-lt"/>
          <a:ea typeface="+mn-ea"/>
          <a:cs typeface="+mn-cs"/>
        </a:defRPr>
      </a:lvl3pPr>
      <a:lvl4pPr marL="1444646" indent="-206375" algn="l" defTabSz="41276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18" kern="1200">
          <a:solidFill>
            <a:schemeClr val="tx1"/>
          </a:solidFill>
          <a:latin typeface="+mn-lt"/>
          <a:ea typeface="+mn-ea"/>
          <a:cs typeface="+mn-cs"/>
        </a:defRPr>
      </a:lvl4pPr>
      <a:lvl5pPr marL="1857409" indent="-206375" algn="l" defTabSz="41276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818" kern="1200">
          <a:solidFill>
            <a:schemeClr val="tx1"/>
          </a:solidFill>
          <a:latin typeface="+mn-lt"/>
          <a:ea typeface="+mn-ea"/>
          <a:cs typeface="+mn-cs"/>
        </a:defRPr>
      </a:lvl5pPr>
      <a:lvl6pPr marL="2270153" indent="-206375" algn="l" defTabSz="412760" rtl="0" eaLnBrk="1" latinLnBrk="0" hangingPunct="1">
        <a:spcBef>
          <a:spcPct val="20000"/>
        </a:spcBef>
        <a:buFont typeface="Arial"/>
        <a:buChar char="•"/>
        <a:defRPr sz="1818" kern="1200">
          <a:solidFill>
            <a:schemeClr val="tx1"/>
          </a:solidFill>
          <a:latin typeface="+mn-lt"/>
          <a:ea typeface="+mn-ea"/>
          <a:cs typeface="+mn-cs"/>
        </a:defRPr>
      </a:lvl6pPr>
      <a:lvl7pPr marL="2682919" indent="-206375" algn="l" defTabSz="412760" rtl="0" eaLnBrk="1" latinLnBrk="0" hangingPunct="1">
        <a:spcBef>
          <a:spcPct val="20000"/>
        </a:spcBef>
        <a:buFont typeface="Arial"/>
        <a:buChar char="•"/>
        <a:defRPr sz="1818" kern="1200">
          <a:solidFill>
            <a:schemeClr val="tx1"/>
          </a:solidFill>
          <a:latin typeface="+mn-lt"/>
          <a:ea typeface="+mn-ea"/>
          <a:cs typeface="+mn-cs"/>
        </a:defRPr>
      </a:lvl7pPr>
      <a:lvl8pPr marL="3095676" indent="-206375" algn="l" defTabSz="412760" rtl="0" eaLnBrk="1" latinLnBrk="0" hangingPunct="1">
        <a:spcBef>
          <a:spcPct val="20000"/>
        </a:spcBef>
        <a:buFont typeface="Arial"/>
        <a:buChar char="•"/>
        <a:defRPr sz="1818" kern="1200">
          <a:solidFill>
            <a:schemeClr val="tx1"/>
          </a:solidFill>
          <a:latin typeface="+mn-lt"/>
          <a:ea typeface="+mn-ea"/>
          <a:cs typeface="+mn-cs"/>
        </a:defRPr>
      </a:lvl8pPr>
      <a:lvl9pPr marL="3508439" indent="-206375" algn="l" defTabSz="412760" rtl="0" eaLnBrk="1" latinLnBrk="0" hangingPunct="1">
        <a:spcBef>
          <a:spcPct val="20000"/>
        </a:spcBef>
        <a:buFont typeface="Arial"/>
        <a:buChar char="•"/>
        <a:defRPr sz="18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2760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1pPr>
      <a:lvl2pPr marL="412760" algn="l" defTabSz="412760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2pPr>
      <a:lvl3pPr marL="825526" algn="l" defTabSz="412760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3pPr>
      <a:lvl4pPr marL="1238277" algn="l" defTabSz="412760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4pPr>
      <a:lvl5pPr marL="1651044" algn="l" defTabSz="412760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5pPr>
      <a:lvl6pPr marL="2063792" algn="l" defTabSz="412760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6pPr>
      <a:lvl7pPr marL="2476550" algn="l" defTabSz="412760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7pPr>
      <a:lvl8pPr marL="2889303" algn="l" defTabSz="412760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8pPr>
      <a:lvl9pPr marL="3302068" algn="l" defTabSz="412760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55" b="12074"/>
          <a:stretch>
            <a:fillRect/>
          </a:stretch>
        </p:blipFill>
        <p:spPr bwMode="auto">
          <a:xfrm>
            <a:off x="0" y="1187643"/>
            <a:ext cx="9144000" cy="4812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 txBox="1">
            <a:spLocks/>
          </p:cNvSpPr>
          <p:nvPr/>
        </p:nvSpPr>
        <p:spPr bwMode="auto">
          <a:xfrm>
            <a:off x="114300" y="2412615"/>
            <a:ext cx="89154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5500" dirty="0" smtClean="0">
                <a:solidFill>
                  <a:srgbClr val="FFFFFF"/>
                </a:solidFill>
                <a:latin typeface="+mn-lt"/>
                <a:cs typeface="+mn-cs"/>
              </a:rPr>
              <a:t>An introduction to SME Lending</a:t>
            </a:r>
            <a:endParaRPr lang="en-US" altLang="en-US" sz="5500" dirty="0">
              <a:solidFill>
                <a:srgbClr val="FFFFFF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4651795"/>
      </p:ext>
    </p:extLst>
  </p:cSld>
  <p:clrMapOvr>
    <a:masterClrMapping/>
  </p:clrMapOvr>
  <p:transition spd="slow" advClick="0" advTm="7000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Group 3"/>
          <p:cNvGraphicFramePr>
            <a:graphicFrameLocks noGrp="1"/>
          </p:cNvGraphicFramePr>
          <p:nvPr>
            <p:ph idx="1"/>
            <p:extLst/>
          </p:nvPr>
        </p:nvGraphicFramePr>
        <p:xfrm>
          <a:off x="436684" y="1117983"/>
          <a:ext cx="8270631" cy="5263999"/>
        </p:xfrm>
        <a:graphic>
          <a:graphicData uri="http://schemas.openxmlformats.org/drawingml/2006/table">
            <a:tbl>
              <a:tblPr rtl="1"/>
              <a:tblGrid>
                <a:gridCol w="6232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7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Description </a:t>
                      </a:r>
                    </a:p>
                  </a:txBody>
                  <a:tcPr marL="84406" marR="84406" marT="42198" marB="421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Item</a:t>
                      </a:r>
                    </a:p>
                  </a:txBody>
                  <a:tcPr marL="84406" marR="84406" marT="42198" marB="421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86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Manufacturer, wholesaler, trader, distributor, seller? What products / services do you offer and what are their main advantages?</a:t>
                      </a:r>
                    </a:p>
                  </a:txBody>
                  <a:tcPr marL="84406" marR="84406" marT="42198" marB="421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Product / Service</a:t>
                      </a:r>
                    </a:p>
                  </a:txBody>
                  <a:tcPr marL="84406" marR="84406" marT="42198" marB="421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86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Who are your customers and what are their needs? Demographic and geographic distribution of the target market.</a:t>
                      </a:r>
                    </a:p>
                  </a:txBody>
                  <a:tcPr marL="84406" marR="84406" marT="42198" marB="421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Customer / target market</a:t>
                      </a:r>
                    </a:p>
                  </a:txBody>
                  <a:tcPr marL="84406" marR="84406" marT="42198" marB="421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86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Who are your competitors and what are the competitive products / services for your that compete with your products / services in the same target market?</a:t>
                      </a:r>
                    </a:p>
                  </a:txBody>
                  <a:tcPr marL="84406" marR="84406" marT="42198" marB="421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Competition </a:t>
                      </a:r>
                    </a:p>
                  </a:txBody>
                  <a:tcPr marL="84406" marR="84406" marT="42198" marB="421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86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What are the reasons customers will pay for your products / services? How can you differentiate between competitors and competing products / services?</a:t>
                      </a:r>
                      <a:endParaRPr kumimoji="0" lang="ar-SA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anose="02020603050405020304" pitchFamily="18" charset="-78"/>
                        <a:cs typeface="Simplified Arabic" panose="02020603050405020304" pitchFamily="18" charset="-78"/>
                      </a:endParaRPr>
                    </a:p>
                  </a:txBody>
                  <a:tcPr marL="84406" marR="84406" marT="42198" marB="421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Competitive Advantage </a:t>
                      </a:r>
                    </a:p>
                  </a:txBody>
                  <a:tcPr marL="84406" marR="84406" marT="42198" marB="421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0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How are your products / services priced?</a:t>
                      </a:r>
                    </a:p>
                  </a:txBody>
                  <a:tcPr marL="84406" marR="84406" marT="42198" marB="421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Price</a:t>
                      </a:r>
                    </a:p>
                  </a:txBody>
                  <a:tcPr marL="84406" marR="84406" marT="42198" marB="421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876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How can customers get your products / services?</a:t>
                      </a:r>
                    </a:p>
                  </a:txBody>
                  <a:tcPr marL="84406" marR="84406" marT="42198" marB="421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Distribution</a:t>
                      </a:r>
                    </a:p>
                  </a:txBody>
                  <a:tcPr marL="84406" marR="84406" marT="42198" marB="421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0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How customers know about your products / services.</a:t>
                      </a:r>
                    </a:p>
                  </a:txBody>
                  <a:tcPr marL="84406" marR="84406" marT="42198" marB="421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Promotion</a:t>
                      </a:r>
                    </a:p>
                  </a:txBody>
                  <a:tcPr marL="84406" marR="84406" marT="42198" marB="421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886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What are the main inputs for your products / services? Which are your most important suppliers?</a:t>
                      </a:r>
                    </a:p>
                  </a:txBody>
                  <a:tcPr marL="84406" marR="84406" marT="42198" marB="421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Inputs &amp; Suppliers</a:t>
                      </a:r>
                    </a:p>
                  </a:txBody>
                  <a:tcPr marL="84406" marR="84406" marT="42198" marB="421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876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How is the final product accessed?</a:t>
                      </a:r>
                    </a:p>
                  </a:txBody>
                  <a:tcPr marL="84406" marR="84406" marT="42198" marB="421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Production</a:t>
                      </a:r>
                    </a:p>
                  </a:txBody>
                  <a:tcPr marL="84406" marR="84406" marT="42198" marB="421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886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Experience and qualifications possessed by the Department and enable them to run the business successfully?</a:t>
                      </a:r>
                    </a:p>
                  </a:txBody>
                  <a:tcPr marL="84406" marR="84406" marT="42198" marB="421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Management </a:t>
                      </a:r>
                    </a:p>
                  </a:txBody>
                  <a:tcPr marL="84406" marR="84406" marT="42198" marB="421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886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What is the financial situation and financial performance of your business, and how is your business funded?</a:t>
                      </a:r>
                    </a:p>
                  </a:txBody>
                  <a:tcPr marL="84406" marR="84406" marT="42198" marB="421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anose="02020603050405020304" pitchFamily="18" charset="-78"/>
                          <a:cs typeface="Simplified Arabic" panose="02020603050405020304" pitchFamily="18" charset="-78"/>
                        </a:rPr>
                        <a:t>Finance</a:t>
                      </a:r>
                    </a:p>
                  </a:txBody>
                  <a:tcPr marL="84406" marR="84406" marT="42198" marB="421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36684" y="21021"/>
            <a:ext cx="6400800" cy="1096962"/>
          </a:xfrm>
        </p:spPr>
        <p:txBody>
          <a:bodyPr/>
          <a:lstStyle/>
          <a:p>
            <a:pPr algn="ctr"/>
            <a:r>
              <a:rPr lang="en-US" dirty="0" smtClean="0"/>
              <a:t>Business Profile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86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338" y="1870075"/>
            <a:ext cx="5267325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 rot="18808500">
            <a:off x="2726142" y="3104320"/>
            <a:ext cx="16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prstClr val="black"/>
                </a:solidFill>
              </a:rPr>
              <a:t>Repayment</a:t>
            </a:r>
            <a:endParaRPr lang="en-US" sz="2200" b="1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52999" y="4048610"/>
            <a:ext cx="16488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</a:rPr>
              <a:t>Ability to repay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584501"/>
            <a:ext cx="6172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</a:rPr>
              <a:t>Conditions for Loan Repayment</a:t>
            </a:r>
          </a:p>
        </p:txBody>
      </p:sp>
    </p:spTree>
    <p:extLst>
      <p:ext uri="{BB962C8B-B14F-4D97-AF65-F5344CB8AC3E}">
        <p14:creationId xmlns:p14="http://schemas.microsoft.com/office/powerpoint/2010/main" val="417483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324600" cy="1096962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+mn-lt"/>
              </a:rPr>
              <a:t>Loan purpose and sources of repayment</a:t>
            </a:r>
          </a:p>
        </p:txBody>
      </p:sp>
      <p:graphicFrame>
        <p:nvGraphicFramePr>
          <p:cNvPr id="282665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17804"/>
              </p:ext>
            </p:extLst>
          </p:nvPr>
        </p:nvGraphicFramePr>
        <p:xfrm>
          <a:off x="609600" y="1828800"/>
          <a:ext cx="7620000" cy="4038600"/>
        </p:xfrm>
        <a:graphic>
          <a:graphicData uri="http://schemas.openxmlformats.org/drawingml/2006/table">
            <a:tbl>
              <a:tblPr/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6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Loan purpose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Primary Sources of Repayment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Secondary Sources of Repayment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1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Seasonal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Permanent current assets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Fixed assets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Refinance existing debt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Cover losses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Conversion of current assets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Operating cash flow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Collateral - sale of assets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Guarantor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Owner’s contribution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Refinancing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075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Rectangle 3"/>
          <p:cNvSpPr txBox="1">
            <a:spLocks noChangeArrowheads="1"/>
          </p:cNvSpPr>
          <p:nvPr/>
        </p:nvSpPr>
        <p:spPr bwMode="auto">
          <a:xfrm>
            <a:off x="451945" y="1600200"/>
            <a:ext cx="8229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fontAlgn="base" hangingPunct="1">
              <a:spcAft>
                <a:spcPct val="0"/>
              </a:spcAft>
              <a:buNone/>
            </a:pPr>
            <a:r>
              <a:rPr lang="en-US" altLang="en-US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Purpose: </a:t>
            </a:r>
          </a:p>
          <a:p>
            <a:pPr algn="just" eaLnBrk="1" fontAlgn="base" hangingPunct="1">
              <a:spcAft>
                <a:spcPct val="0"/>
              </a:spcAft>
              <a:buNone/>
            </a:pPr>
            <a:r>
              <a:rPr lang="en-US" altLang="en-US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underlying reason an applicant is seeking a loan </a:t>
            </a:r>
            <a:r>
              <a:rPr lang="en-US" altLang="en-US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en-US" altLang="en-US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 </a:t>
            </a:r>
            <a:r>
              <a:rPr lang="en-US" alt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the lender to make decisions on the risk and may even impact the interest rate that is </a:t>
            </a:r>
            <a:r>
              <a:rPr lang="en-US" altLang="en-US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offered, terms and conditions of the loan</a:t>
            </a:r>
          </a:p>
          <a:p>
            <a:pPr algn="just" eaLnBrk="1" fontAlgn="base" hangingPunct="1">
              <a:spcAft>
                <a:spcPct val="0"/>
              </a:spcAft>
              <a:buNone/>
            </a:pPr>
            <a:r>
              <a:rPr lang="en-US" altLang="en-US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 Hani wants JD 500K to buy inventory</a:t>
            </a:r>
          </a:p>
          <a:p>
            <a:pPr algn="just" eaLnBrk="1" fontAlgn="base" hangingPunct="1">
              <a:spcAft>
                <a:spcPct val="0"/>
              </a:spcAft>
              <a:buNone/>
            </a:pPr>
            <a:endParaRPr lang="en-US" altLang="en-US" sz="1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base" hangingPunct="1">
              <a:spcAft>
                <a:spcPct val="0"/>
              </a:spcAft>
              <a:buNone/>
            </a:pPr>
            <a:endParaRPr lang="en-US" altLang="en-US" sz="1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base" hangingPunct="1">
              <a:spcAft>
                <a:spcPct val="0"/>
              </a:spcAft>
              <a:buNone/>
            </a:pPr>
            <a:r>
              <a:rPr lang="en-US" altLang="en-US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Opportunity</a:t>
            </a:r>
            <a:r>
              <a:rPr lang="en-US" altLang="en-US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just" eaLnBrk="1" fontAlgn="base" hangingPunct="1">
              <a:spcAft>
                <a:spcPct val="0"/>
              </a:spcAft>
              <a:buNone/>
            </a:pPr>
            <a:r>
              <a:rPr lang="en-US" altLang="en-US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Exploitable </a:t>
            </a:r>
            <a:r>
              <a:rPr lang="en-US" alt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 of circumstances with uncertain outcome, requiring commitment of resources and involving exposure to </a:t>
            </a:r>
            <a:r>
              <a:rPr lang="en-US" altLang="en-US" sz="18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lang="en-US" altLang="en-US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eaLnBrk="1" fontAlgn="base" hangingPunct="1">
              <a:spcAft>
                <a:spcPct val="0"/>
              </a:spcAft>
              <a:buNone/>
            </a:pPr>
            <a:r>
              <a:rPr lang="en-US" altLang="en-US" sz="18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the opportunity to increase sales and/or to decrease costs.</a:t>
            </a:r>
          </a:p>
          <a:p>
            <a:pPr algn="just" eaLnBrk="1" fontAlgn="base" hangingPunct="1">
              <a:spcAft>
                <a:spcPct val="0"/>
              </a:spcAft>
              <a:buNone/>
            </a:pPr>
            <a:r>
              <a:rPr lang="en-US" altLang="en-US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 the newly purchases inventory will result in increase in sales by 10% over six months</a:t>
            </a:r>
            <a:endParaRPr lang="en-US" altLang="en-US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4638"/>
            <a:ext cx="6324600" cy="10969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b="1" kern="1200" cap="none" spc="-100" baseline="0">
                <a:ln>
                  <a:noFill/>
                </a:ln>
                <a:solidFill>
                  <a:srgbClr val="02688D"/>
                </a:solidFill>
                <a:effectLst/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3200" dirty="0">
                <a:latin typeface="+mn-lt"/>
                <a:cs typeface="+mn-cs"/>
              </a:rPr>
              <a:t>Difference Between Purpose &amp; Opportunity</a:t>
            </a:r>
          </a:p>
        </p:txBody>
      </p:sp>
    </p:spTree>
    <p:extLst>
      <p:ext uri="{BB962C8B-B14F-4D97-AF65-F5344CB8AC3E}">
        <p14:creationId xmlns:p14="http://schemas.microsoft.com/office/powerpoint/2010/main" val="334430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096000" cy="1096962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+mn-lt"/>
              </a:rPr>
              <a:t>Common lending mistakes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 eaLnBrk="1" hangingPunct="1"/>
            <a:endParaRPr lang="en-US" dirty="0" smtClean="0">
              <a:solidFill>
                <a:schemeClr val="tx1"/>
              </a:solidFill>
            </a:endParaRPr>
          </a:p>
          <a:p>
            <a:pPr marL="228600" indent="-228600" eaLnBrk="1" hangingPunct="1"/>
            <a:r>
              <a:rPr lang="en-US" dirty="0" smtClean="0">
                <a:solidFill>
                  <a:schemeClr val="tx1"/>
                </a:solidFill>
              </a:rPr>
              <a:t>Not defining borrowing cause</a:t>
            </a:r>
          </a:p>
          <a:p>
            <a:pPr marL="228600" indent="-228600" eaLnBrk="1" hangingPunct="1"/>
            <a:endParaRPr lang="en-US" dirty="0" smtClean="0">
              <a:solidFill>
                <a:schemeClr val="tx1"/>
              </a:solidFill>
            </a:endParaRPr>
          </a:p>
          <a:p>
            <a:pPr marL="228600" indent="-228600" eaLnBrk="1" hangingPunct="1"/>
            <a:r>
              <a:rPr lang="en-US" dirty="0" smtClean="0">
                <a:solidFill>
                  <a:schemeClr val="tx1"/>
                </a:solidFill>
              </a:rPr>
              <a:t>Improper loan structure</a:t>
            </a:r>
          </a:p>
          <a:p>
            <a:pPr marL="228600" indent="-228600" eaLnBrk="1" hangingPunct="1"/>
            <a:endParaRPr lang="en-US" dirty="0" smtClean="0">
              <a:solidFill>
                <a:schemeClr val="tx1"/>
              </a:solidFill>
            </a:endParaRPr>
          </a:p>
          <a:p>
            <a:pPr marL="228600" indent="-228600" eaLnBrk="1" hangingPunct="1"/>
            <a:r>
              <a:rPr lang="en-US" dirty="0" smtClean="0">
                <a:solidFill>
                  <a:schemeClr val="tx1"/>
                </a:solidFill>
              </a:rPr>
              <a:t>No cash flow analysis</a:t>
            </a:r>
          </a:p>
          <a:p>
            <a:pPr marL="228600" indent="-228600" eaLnBrk="1" hangingPunct="1"/>
            <a:endParaRPr lang="en-US" dirty="0" smtClean="0">
              <a:solidFill>
                <a:schemeClr val="tx1"/>
              </a:solidFill>
            </a:endParaRPr>
          </a:p>
          <a:p>
            <a:pPr marL="228600" indent="-228600" eaLnBrk="1" hangingPunct="1"/>
            <a:r>
              <a:rPr lang="en-US" dirty="0" smtClean="0">
                <a:solidFill>
                  <a:schemeClr val="tx1"/>
                </a:solidFill>
              </a:rPr>
              <a:t>Over reliance on collateral</a:t>
            </a:r>
          </a:p>
          <a:p>
            <a:pPr marL="228600" indent="-228600" eaLnBrk="1" hangingPunct="1"/>
            <a:endParaRPr lang="en-US" dirty="0" smtClean="0">
              <a:solidFill>
                <a:schemeClr val="tx1"/>
              </a:solidFill>
            </a:endParaRPr>
          </a:p>
          <a:p>
            <a:pPr marL="228600" indent="-228600" eaLnBrk="1" hangingPunct="1"/>
            <a:r>
              <a:rPr lang="en-US" dirty="0" smtClean="0">
                <a:solidFill>
                  <a:schemeClr val="tx1"/>
                </a:solidFill>
              </a:rPr>
              <a:t>Inadequate monitoring</a:t>
            </a:r>
          </a:p>
          <a:p>
            <a:pPr marL="228600" indent="-228600" eaLnBrk="1" hangingPunct="1"/>
            <a:endParaRPr lang="en-US" dirty="0" smtClean="0">
              <a:solidFill>
                <a:schemeClr val="tx1"/>
              </a:solidFill>
            </a:endParaRPr>
          </a:p>
          <a:p>
            <a:pPr marL="228600" indent="-228600" eaLnBrk="1" hangingPunct="1"/>
            <a:endParaRPr lang="en-US" b="0" dirty="0" smtClean="0">
              <a:solidFill>
                <a:schemeClr val="tx1"/>
              </a:solidFill>
            </a:endParaRPr>
          </a:p>
          <a:p>
            <a:pPr marL="228600" indent="-228600" eaLnBrk="1" hangingPunct="1">
              <a:buFontTx/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2144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33400" y="1524000"/>
            <a:ext cx="83058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2200" dirty="0">
                <a:solidFill>
                  <a:schemeClr val="tx1"/>
                </a:solidFill>
                <a:latin typeface="Arial"/>
                <a:cs typeface="Arial"/>
              </a:rPr>
              <a:t>ABC Bakery is a bakery that produces many varieties of bread and cakes.  </a:t>
            </a:r>
          </a:p>
          <a:p>
            <a:pPr algn="just">
              <a:defRPr/>
            </a:pPr>
            <a:endParaRPr lang="en-US" sz="22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just">
              <a:defRPr/>
            </a:pPr>
            <a:r>
              <a:rPr lang="en-US" sz="2200" dirty="0">
                <a:solidFill>
                  <a:schemeClr val="tx1"/>
                </a:solidFill>
                <a:latin typeface="Arial"/>
                <a:cs typeface="Arial"/>
              </a:rPr>
              <a:t>The owner says</a:t>
            </a:r>
            <a:r>
              <a:rPr lang="en-US" sz="2200" dirty="0" smtClean="0">
                <a:solidFill>
                  <a:schemeClr val="tx1"/>
                </a:solidFill>
                <a:latin typeface="Arial"/>
                <a:cs typeface="Arial"/>
              </a:rPr>
              <a:t>: </a:t>
            </a:r>
          </a:p>
          <a:p>
            <a:pPr algn="just">
              <a:defRPr/>
            </a:pPr>
            <a:r>
              <a:rPr lang="en-US" sz="2200" dirty="0" smtClean="0">
                <a:solidFill>
                  <a:schemeClr val="tx1"/>
                </a:solidFill>
                <a:latin typeface="Arial"/>
                <a:cs typeface="Arial"/>
              </a:rPr>
              <a:t>“</a:t>
            </a:r>
            <a:r>
              <a:rPr lang="en-US" sz="2200" dirty="0">
                <a:solidFill>
                  <a:schemeClr val="tx1"/>
                </a:solidFill>
                <a:latin typeface="Arial"/>
                <a:cs typeface="Arial"/>
              </a:rPr>
              <a:t>I need 5,000 JD to purchase flour and other baking supplies each month.”</a:t>
            </a:r>
          </a:p>
          <a:p>
            <a:pPr algn="l">
              <a:defRPr/>
            </a:pPr>
            <a:endParaRPr lang="en-US" sz="22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533400" y="419100"/>
            <a:ext cx="6096000" cy="762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b="1" kern="1200" cap="none" spc="-100" baseline="0">
                <a:ln>
                  <a:noFill/>
                </a:ln>
                <a:solidFill>
                  <a:srgbClr val="02688D"/>
                </a:solidFill>
                <a:effectLst/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3200" dirty="0">
                <a:latin typeface="+mn-lt"/>
              </a:rPr>
              <a:t>What is the purpose of the loan?</a:t>
            </a:r>
          </a:p>
        </p:txBody>
      </p:sp>
    </p:spTree>
    <p:extLst>
      <p:ext uri="{BB962C8B-B14F-4D97-AF65-F5344CB8AC3E}">
        <p14:creationId xmlns:p14="http://schemas.microsoft.com/office/powerpoint/2010/main" val="193400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09600" y="1390650"/>
            <a:ext cx="80772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2200" dirty="0">
                <a:solidFill>
                  <a:schemeClr val="tx1"/>
                </a:solidFill>
                <a:latin typeface="Arial"/>
                <a:cs typeface="Arial"/>
              </a:rPr>
              <a:t>Green Farm grows vegetables and sells them to wholesalers.</a:t>
            </a:r>
          </a:p>
          <a:p>
            <a:pPr algn="just">
              <a:defRPr/>
            </a:pPr>
            <a:endParaRPr lang="en-US" sz="22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just">
              <a:defRPr/>
            </a:pPr>
            <a:r>
              <a:rPr lang="en-US" sz="2200" dirty="0">
                <a:solidFill>
                  <a:schemeClr val="tx1"/>
                </a:solidFill>
                <a:latin typeface="Arial"/>
                <a:cs typeface="Arial"/>
              </a:rPr>
              <a:t>The owner says</a:t>
            </a:r>
            <a:r>
              <a:rPr lang="en-US" sz="2200" dirty="0" smtClean="0">
                <a:solidFill>
                  <a:schemeClr val="tx1"/>
                </a:solidFill>
                <a:latin typeface="Arial"/>
                <a:cs typeface="Arial"/>
              </a:rPr>
              <a:t>: </a:t>
            </a:r>
          </a:p>
          <a:p>
            <a:pPr algn="just">
              <a:defRPr/>
            </a:pPr>
            <a:r>
              <a:rPr lang="en-US" sz="2200" dirty="0" smtClean="0">
                <a:solidFill>
                  <a:schemeClr val="tx1"/>
                </a:solidFill>
                <a:latin typeface="Arial"/>
                <a:cs typeface="Arial"/>
              </a:rPr>
              <a:t>“</a:t>
            </a:r>
            <a:r>
              <a:rPr lang="en-US" sz="2200" dirty="0">
                <a:solidFill>
                  <a:schemeClr val="tx1"/>
                </a:solidFill>
                <a:latin typeface="Arial"/>
                <a:cs typeface="Arial"/>
              </a:rPr>
              <a:t>I need 16,000 JD to purchase seeds and fertilizer to plant this year’s crop.”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533400" y="419100"/>
            <a:ext cx="6096000" cy="762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b="1" kern="1200" cap="none" spc="-100" baseline="0">
                <a:ln>
                  <a:noFill/>
                </a:ln>
                <a:solidFill>
                  <a:srgbClr val="02688D"/>
                </a:solidFill>
                <a:effectLst/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3200" dirty="0">
                <a:latin typeface="+mn-lt"/>
              </a:rPr>
              <a:t>What is the purpose of the loan?</a:t>
            </a:r>
          </a:p>
        </p:txBody>
      </p:sp>
    </p:spTree>
    <p:extLst>
      <p:ext uri="{BB962C8B-B14F-4D97-AF65-F5344CB8AC3E}">
        <p14:creationId xmlns:p14="http://schemas.microsoft.com/office/powerpoint/2010/main" val="344637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6766" y="1587062"/>
            <a:ext cx="87630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2200" dirty="0">
                <a:solidFill>
                  <a:schemeClr val="tx1"/>
                </a:solidFill>
                <a:latin typeface="Arial"/>
                <a:cs typeface="Arial"/>
              </a:rPr>
              <a:t>The Book Shop is a manufacturer and binder of </a:t>
            </a:r>
            <a:r>
              <a:rPr lang="en-US" sz="2200" dirty="0" smtClean="0">
                <a:solidFill>
                  <a:schemeClr val="tx1"/>
                </a:solidFill>
                <a:latin typeface="Arial"/>
                <a:cs typeface="Arial"/>
              </a:rPr>
              <a:t>books, magazines</a:t>
            </a:r>
            <a:r>
              <a:rPr lang="en-US" sz="2200" dirty="0">
                <a:solidFill>
                  <a:schemeClr val="tx1"/>
                </a:solidFill>
                <a:latin typeface="Arial"/>
                <a:cs typeface="Arial"/>
              </a:rPr>
              <a:t>, brochures and other type of publications. </a:t>
            </a:r>
          </a:p>
          <a:p>
            <a:pPr algn="l">
              <a:defRPr/>
            </a:pPr>
            <a:endParaRPr lang="en-US" sz="22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defRPr/>
            </a:pPr>
            <a:r>
              <a:rPr lang="en-US" sz="2200" dirty="0">
                <a:solidFill>
                  <a:schemeClr val="tx1"/>
                </a:solidFill>
                <a:latin typeface="Arial"/>
                <a:cs typeface="Arial"/>
              </a:rPr>
              <a:t>The owner says:</a:t>
            </a:r>
          </a:p>
          <a:p>
            <a:pPr algn="l">
              <a:defRPr/>
            </a:pPr>
            <a:endParaRPr lang="en-US" sz="22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defRPr/>
            </a:pPr>
            <a:r>
              <a:rPr lang="en-US" sz="2200" dirty="0">
                <a:solidFill>
                  <a:schemeClr val="tx1"/>
                </a:solidFill>
                <a:latin typeface="Arial"/>
                <a:cs typeface="Arial"/>
              </a:rPr>
              <a:t>“I need 60,000 JD to purchase a new binding machine</a:t>
            </a:r>
            <a:r>
              <a:rPr lang="en-US" sz="2200" dirty="0" smtClean="0">
                <a:solidFill>
                  <a:schemeClr val="tx1"/>
                </a:solidFill>
                <a:latin typeface="Arial"/>
                <a:cs typeface="Arial"/>
              </a:rPr>
              <a:t>.” </a:t>
            </a:r>
            <a:endParaRPr lang="en-US" sz="22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533400" y="419100"/>
            <a:ext cx="6096000" cy="762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b="1" kern="1200" cap="none" spc="-100" baseline="0">
                <a:ln>
                  <a:noFill/>
                </a:ln>
                <a:solidFill>
                  <a:srgbClr val="02688D"/>
                </a:solidFill>
                <a:effectLst/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3200" dirty="0">
                <a:latin typeface="+mn-lt"/>
              </a:rPr>
              <a:t>What is the purpose of the loan?</a:t>
            </a:r>
          </a:p>
        </p:txBody>
      </p:sp>
    </p:spTree>
    <p:extLst>
      <p:ext uri="{BB962C8B-B14F-4D97-AF65-F5344CB8AC3E}">
        <p14:creationId xmlns:p14="http://schemas.microsoft.com/office/powerpoint/2010/main" val="189260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762000" y="1524000"/>
            <a:ext cx="80010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2200" dirty="0">
                <a:solidFill>
                  <a:schemeClr val="tx1"/>
                </a:solidFill>
                <a:latin typeface="Arial"/>
                <a:cs typeface="Arial"/>
              </a:rPr>
              <a:t>Fitness center with exercise equipment and aerobics classes. </a:t>
            </a:r>
          </a:p>
          <a:p>
            <a:pPr algn="l">
              <a:defRPr/>
            </a:pPr>
            <a:endParaRPr lang="en-US" sz="22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defRPr/>
            </a:pPr>
            <a:r>
              <a:rPr lang="en-US" sz="2200" dirty="0">
                <a:solidFill>
                  <a:schemeClr val="tx1"/>
                </a:solidFill>
                <a:latin typeface="Arial"/>
                <a:cs typeface="Arial"/>
              </a:rPr>
              <a:t>The owner says:</a:t>
            </a:r>
          </a:p>
          <a:p>
            <a:pPr algn="l">
              <a:defRPr/>
            </a:pPr>
            <a:endParaRPr lang="en-US" sz="22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defRPr/>
            </a:pPr>
            <a:r>
              <a:rPr lang="en-US" sz="2200" dirty="0">
                <a:solidFill>
                  <a:schemeClr val="tx1"/>
                </a:solidFill>
                <a:latin typeface="Arial"/>
                <a:cs typeface="Arial"/>
              </a:rPr>
              <a:t>“My business needs $7,000</a:t>
            </a:r>
            <a:r>
              <a:rPr lang="en-US" sz="2200" dirty="0" smtClean="0">
                <a:solidFill>
                  <a:schemeClr val="tx1"/>
                </a:solidFill>
                <a:latin typeface="Arial"/>
                <a:cs typeface="Arial"/>
              </a:rPr>
              <a:t>.”</a:t>
            </a:r>
            <a:endParaRPr lang="en-US" sz="22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533400" y="419100"/>
            <a:ext cx="6096000" cy="762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b="1" kern="1200" cap="none" spc="-100" baseline="0">
                <a:ln>
                  <a:noFill/>
                </a:ln>
                <a:solidFill>
                  <a:srgbClr val="02688D"/>
                </a:solidFill>
                <a:effectLst/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3200" dirty="0">
                <a:latin typeface="+mn-lt"/>
              </a:rPr>
              <a:t>What is the purpose of the loan?</a:t>
            </a:r>
          </a:p>
        </p:txBody>
      </p:sp>
    </p:spTree>
    <p:extLst>
      <p:ext uri="{BB962C8B-B14F-4D97-AF65-F5344CB8AC3E}">
        <p14:creationId xmlns:p14="http://schemas.microsoft.com/office/powerpoint/2010/main" val="416435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62302" y="1390650"/>
            <a:ext cx="8276897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2200" dirty="0">
                <a:solidFill>
                  <a:schemeClr val="tx1"/>
                </a:solidFill>
                <a:latin typeface="Arial"/>
                <a:cs typeface="Arial"/>
              </a:rPr>
              <a:t>Computer Services is a proposed internet start up company seeking to serve clients with different types of computer internet and consumer hardware.</a:t>
            </a:r>
          </a:p>
          <a:p>
            <a:pPr algn="just">
              <a:defRPr/>
            </a:pPr>
            <a:endParaRPr lang="en-US" sz="22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just">
              <a:defRPr/>
            </a:pPr>
            <a:r>
              <a:rPr lang="en-US" sz="2200" dirty="0">
                <a:solidFill>
                  <a:schemeClr val="tx1"/>
                </a:solidFill>
                <a:latin typeface="Arial"/>
                <a:cs typeface="Arial"/>
              </a:rPr>
              <a:t>The owner says:</a:t>
            </a:r>
          </a:p>
          <a:p>
            <a:pPr algn="just">
              <a:defRPr/>
            </a:pPr>
            <a:endParaRPr lang="en-US" sz="22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just">
              <a:defRPr/>
            </a:pPr>
            <a:r>
              <a:rPr lang="en-US" sz="2200" dirty="0">
                <a:solidFill>
                  <a:schemeClr val="tx1"/>
                </a:solidFill>
                <a:latin typeface="Arial"/>
                <a:cs typeface="Arial"/>
              </a:rPr>
              <a:t>“I am starting my business and I need $15,000 to purchase computers, printers, copier and office furniture.”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533400" y="419100"/>
            <a:ext cx="6096000" cy="762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b="1" kern="1200" cap="none" spc="-100" baseline="0">
                <a:ln>
                  <a:noFill/>
                </a:ln>
                <a:solidFill>
                  <a:srgbClr val="02688D"/>
                </a:solidFill>
                <a:effectLst/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3200" dirty="0">
                <a:latin typeface="+mn-lt"/>
              </a:rPr>
              <a:t>What is the purpose of the loan?</a:t>
            </a:r>
          </a:p>
        </p:txBody>
      </p:sp>
    </p:spTree>
    <p:extLst>
      <p:ext uri="{BB962C8B-B14F-4D97-AF65-F5344CB8AC3E}">
        <p14:creationId xmlns:p14="http://schemas.microsoft.com/office/powerpoint/2010/main" val="134243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903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914197"/>
            <a:ext cx="8763000" cy="2971800"/>
          </a:xfrm>
        </p:spPr>
        <p:txBody>
          <a:bodyPr anchor="ctr"/>
          <a:lstStyle/>
          <a:p>
            <a:r>
              <a:rPr lang="en-US" altLang="en-US" sz="5500" dirty="0">
                <a:solidFill>
                  <a:srgbClr val="FFFFFF"/>
                </a:solidFill>
                <a:latin typeface="+mn-lt"/>
              </a:rPr>
              <a:t>Lending to </a:t>
            </a:r>
            <a:r>
              <a:rPr lang="en-US" altLang="en-US" sz="5500" dirty="0" smtClean="0">
                <a:solidFill>
                  <a:srgbClr val="FFFFFF"/>
                </a:solidFill>
                <a:latin typeface="+mn-lt"/>
              </a:rPr>
              <a:t>SMEs</a:t>
            </a:r>
            <a:r>
              <a:rPr lang="en-US" altLang="en-US" sz="5500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US" altLang="en-US" sz="5500" dirty="0" smtClean="0">
                <a:solidFill>
                  <a:srgbClr val="FFFFFF"/>
                </a:solidFill>
                <a:latin typeface="+mn-lt"/>
              </a:rPr>
              <a:t>- </a:t>
            </a:r>
            <a:r>
              <a:rPr lang="en-US" sz="5500" dirty="0" smtClean="0">
                <a:solidFill>
                  <a:schemeClr val="bg1"/>
                </a:solidFill>
                <a:latin typeface="+mn-lt"/>
              </a:rPr>
              <a:t>Opportunities</a:t>
            </a:r>
            <a:endParaRPr lang="en-US" sz="55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299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55054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 rot="20096755">
            <a:off x="950572" y="2803726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Seasonal Fluctuation in Current Assets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rot="20488510">
            <a:off x="2709215" y="40005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Permanent Current Assets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21329" y="5001295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Fixed Assets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18123" y="2232127"/>
            <a:ext cx="2209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Inventory: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Raw materials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Components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Semi finished goods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Finished goods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Fixed assets: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Equipment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Buildings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Land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381000" y="688844"/>
            <a:ext cx="6096000" cy="762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b="1" kern="1200" cap="none" spc="-100" baseline="0">
                <a:ln>
                  <a:noFill/>
                </a:ln>
                <a:solidFill>
                  <a:srgbClr val="02688D"/>
                </a:solidFill>
                <a:effectLst/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3200" dirty="0">
                <a:latin typeface="+mn-lt"/>
              </a:rPr>
              <a:t>Why businesses borrow – loan purpose </a:t>
            </a:r>
          </a:p>
        </p:txBody>
      </p:sp>
    </p:spTree>
    <p:extLst>
      <p:ext uri="{BB962C8B-B14F-4D97-AF65-F5344CB8AC3E}">
        <p14:creationId xmlns:p14="http://schemas.microsoft.com/office/powerpoint/2010/main" val="418053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903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914197"/>
            <a:ext cx="8763000" cy="2971800"/>
          </a:xfrm>
        </p:spPr>
        <p:txBody>
          <a:bodyPr anchor="ctr"/>
          <a:lstStyle/>
          <a:p>
            <a:r>
              <a:rPr lang="en-US" altLang="en-US" sz="5500" dirty="0">
                <a:solidFill>
                  <a:srgbClr val="FFFFFF"/>
                </a:solidFill>
                <a:latin typeface="+mn-lt"/>
              </a:rPr>
              <a:t>Loan </a:t>
            </a:r>
            <a:r>
              <a:rPr lang="en-US" altLang="en-US" sz="5500" dirty="0" smtClean="0">
                <a:solidFill>
                  <a:srgbClr val="FFFFFF"/>
                </a:solidFill>
                <a:latin typeface="+mn-lt"/>
              </a:rPr>
              <a:t>Covenants</a:t>
            </a:r>
            <a:r>
              <a:rPr lang="ar-JO" sz="5500" dirty="0" smtClean="0">
                <a:solidFill>
                  <a:srgbClr val="FFFFFF"/>
                </a:solidFill>
                <a:latin typeface="+mn-lt"/>
              </a:rPr>
              <a:t/>
            </a:r>
            <a:br>
              <a:rPr lang="ar-JO" sz="5500" dirty="0" smtClean="0">
                <a:solidFill>
                  <a:srgbClr val="FFFFFF"/>
                </a:solidFill>
                <a:latin typeface="+mn-lt"/>
              </a:rPr>
            </a:br>
            <a:endParaRPr lang="en-US" sz="55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287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865910" y="1143000"/>
            <a:ext cx="73914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en-US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loan covenant is a condition in a commercial loan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requires the borrower to fulfill certain conditions or which forbids the borrower from undertaking certain actions, or which possibly restricts certain activities to circumstances when other conditions are met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defRPr/>
            </a:pP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 purpose is to help the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 ensure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the risk attached to the loan does not unexpectedly deteriorate prior to maturity. </a:t>
            </a:r>
            <a:endParaRPr lang="en-US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l">
              <a:buFont typeface="Arial" pitchFamily="34" charset="0"/>
              <a:buChar char="•"/>
              <a:defRPr/>
            </a:pPr>
            <a:endParaRPr lang="en-US" sz="1800" b="1" dirty="0">
              <a:solidFill>
                <a:prstClr val="black"/>
              </a:solidFill>
            </a:endParaRPr>
          </a:p>
          <a:p>
            <a:pPr algn="l">
              <a:defRPr/>
            </a:pPr>
            <a:endParaRPr lang="en-US" sz="1800" b="1" dirty="0" smtClean="0">
              <a:solidFill>
                <a:prstClr val="black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76200" y="357352"/>
            <a:ext cx="6096000" cy="762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b="1" kern="1200" cap="none" spc="-100" baseline="0">
                <a:ln>
                  <a:noFill/>
                </a:ln>
                <a:solidFill>
                  <a:srgbClr val="02688D"/>
                </a:solidFill>
                <a:effectLst/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3200" dirty="0" smtClean="0">
                <a:latin typeface="+mn-lt"/>
              </a:rPr>
              <a:t>Loan </a:t>
            </a:r>
            <a:r>
              <a:rPr lang="en-US" sz="3200" dirty="0">
                <a:latin typeface="+mn-lt"/>
              </a:rPr>
              <a:t>Covenants</a:t>
            </a:r>
          </a:p>
        </p:txBody>
      </p:sp>
    </p:spTree>
    <p:extLst>
      <p:ext uri="{BB962C8B-B14F-4D97-AF65-F5344CB8AC3E}">
        <p14:creationId xmlns:p14="http://schemas.microsoft.com/office/powerpoint/2010/main" val="135301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90600" y="1295400"/>
            <a:ext cx="73914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Examples:</a:t>
            </a:r>
          </a:p>
          <a:p>
            <a:pPr marL="231775" indent="-231775" algn="l">
              <a:buFont typeface="Arial" pitchFamily="34" charset="0"/>
              <a:buChar char="•"/>
              <a:defRPr/>
            </a:pP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l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existence</a:t>
            </a:r>
          </a:p>
          <a:p>
            <a:pPr marL="231775" indent="-231775" algn="l">
              <a:buFont typeface="Arial" pitchFamily="34" charset="0"/>
              <a:buChar char="•"/>
              <a:defRPr/>
            </a:pP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l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 financial targets</a:t>
            </a:r>
          </a:p>
          <a:p>
            <a:pPr marL="231775" indent="-231775" algn="l">
              <a:buFont typeface="Arial" pitchFamily="34" charset="0"/>
              <a:buChar char="•"/>
              <a:defRPr/>
            </a:pP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l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information on time</a:t>
            </a:r>
          </a:p>
          <a:p>
            <a:pPr marL="231775" indent="-231775" algn="l">
              <a:buFont typeface="Arial" pitchFamily="34" charset="0"/>
              <a:buChar char="•"/>
              <a:defRPr/>
            </a:pP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l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 insurance</a:t>
            </a:r>
          </a:p>
          <a:p>
            <a:pPr marL="231775" indent="-231775" algn="l">
              <a:buFont typeface="Arial" pitchFamily="34" charset="0"/>
              <a:buChar char="•"/>
              <a:defRPr/>
            </a:pP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l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 taxes on time</a:t>
            </a:r>
          </a:p>
          <a:p>
            <a:pPr marL="231775" indent="-231775" algn="l">
              <a:buFont typeface="Arial" pitchFamily="34" charset="0"/>
              <a:buChar char="•"/>
              <a:defRPr/>
            </a:pP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l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 inspections </a:t>
            </a:r>
          </a:p>
          <a:p>
            <a:pPr marL="231775" indent="-231775" algn="l">
              <a:buFont typeface="Arial" pitchFamily="34" charset="0"/>
              <a:buChar char="•"/>
              <a:defRPr/>
            </a:pP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l">
              <a:buFont typeface="Arial" pitchFamily="34" charset="0"/>
              <a:buChar char="•"/>
              <a:defRPr/>
            </a:pP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l">
              <a:buFont typeface="Arial" pitchFamily="34" charset="0"/>
              <a:buChar char="•"/>
              <a:defRPr/>
            </a:pPr>
            <a:endParaRPr lang="en-US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l">
              <a:buFont typeface="Arial" pitchFamily="34" charset="0"/>
              <a:buChar char="•"/>
              <a:defRPr/>
            </a:pP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defRPr/>
            </a:pPr>
            <a:endParaRPr lang="en-US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28600" y="381000"/>
            <a:ext cx="6096000" cy="762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b="1" kern="1200" cap="none" spc="-100" baseline="0">
                <a:ln>
                  <a:noFill/>
                </a:ln>
                <a:solidFill>
                  <a:srgbClr val="02688D"/>
                </a:solidFill>
                <a:effectLst/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3200" dirty="0">
                <a:latin typeface="+mn-lt"/>
              </a:rPr>
              <a:t>Affirmative Covenants</a:t>
            </a:r>
          </a:p>
        </p:txBody>
      </p:sp>
    </p:spTree>
    <p:extLst>
      <p:ext uri="{BB962C8B-B14F-4D97-AF65-F5344CB8AC3E}">
        <p14:creationId xmlns:p14="http://schemas.microsoft.com/office/powerpoint/2010/main" val="396793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14400" y="1326931"/>
            <a:ext cx="73914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Examples:</a:t>
            </a:r>
          </a:p>
          <a:p>
            <a:pPr marL="231775" indent="-231775" algn="l">
              <a:buFont typeface="Arial" pitchFamily="34" charset="0"/>
              <a:buChar char="•"/>
              <a:defRPr/>
            </a:pP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l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not sell or dispose of assets</a:t>
            </a:r>
          </a:p>
          <a:p>
            <a:pPr marL="231775" indent="-231775" algn="l">
              <a:buFont typeface="Arial" pitchFamily="34" charset="0"/>
              <a:buChar char="•"/>
              <a:defRPr/>
            </a:pP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l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not change ownership</a:t>
            </a:r>
          </a:p>
          <a:p>
            <a:pPr marL="231775" indent="-231775" algn="l">
              <a:buFont typeface="Arial" pitchFamily="34" charset="0"/>
              <a:buChar char="•"/>
              <a:defRPr/>
            </a:pP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l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not change management</a:t>
            </a:r>
          </a:p>
          <a:p>
            <a:pPr marL="231775" indent="-231775" algn="l">
              <a:buFont typeface="Arial" pitchFamily="34" charset="0"/>
              <a:buChar char="•"/>
              <a:defRPr/>
            </a:pP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l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not pay dividends</a:t>
            </a:r>
          </a:p>
          <a:p>
            <a:pPr marL="231775" indent="-231775" algn="l">
              <a:buFont typeface="Arial" pitchFamily="34" charset="0"/>
              <a:buChar char="•"/>
              <a:defRPr/>
            </a:pP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l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not assume additional debt</a:t>
            </a:r>
          </a:p>
          <a:p>
            <a:pPr marL="231775" indent="-231775" algn="l">
              <a:buFont typeface="Arial" pitchFamily="34" charset="0"/>
              <a:buChar char="•"/>
              <a:defRPr/>
            </a:pP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l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not change business</a:t>
            </a:r>
          </a:p>
          <a:p>
            <a:pPr marL="231775" indent="-231775" algn="l">
              <a:buFont typeface="Arial" pitchFamily="34" charset="0"/>
              <a:buChar char="•"/>
              <a:defRPr/>
            </a:pP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l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not merge</a:t>
            </a:r>
          </a:p>
          <a:p>
            <a:pPr marL="231775" indent="-231775" algn="l">
              <a:buFont typeface="Arial" pitchFamily="34" charset="0"/>
              <a:buChar char="•"/>
              <a:defRPr/>
            </a:pP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l">
              <a:buFont typeface="Arial" pitchFamily="34" charset="0"/>
              <a:buChar char="•"/>
              <a:defRPr/>
            </a:pP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l">
              <a:buFont typeface="Arial" pitchFamily="34" charset="0"/>
              <a:buChar char="•"/>
              <a:defRPr/>
            </a:pPr>
            <a:endParaRPr lang="en-US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indent="-231775" algn="l">
              <a:buFont typeface="Arial" pitchFamily="34" charset="0"/>
              <a:buChar char="•"/>
              <a:defRPr/>
            </a:pP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defRPr/>
            </a:pPr>
            <a:endParaRPr lang="en-US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28600" y="381000"/>
            <a:ext cx="6096000" cy="762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b="1" kern="1200" cap="none" spc="-100" baseline="0">
                <a:ln>
                  <a:noFill/>
                </a:ln>
                <a:solidFill>
                  <a:srgbClr val="02688D"/>
                </a:solidFill>
                <a:effectLst/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3200" dirty="0" smtClean="0">
                <a:latin typeface="+mn-lt"/>
              </a:rPr>
              <a:t>Negative </a:t>
            </a:r>
            <a:r>
              <a:rPr lang="en-US" sz="3200" dirty="0">
                <a:latin typeface="+mn-lt"/>
              </a:rPr>
              <a:t>Covenants</a:t>
            </a:r>
          </a:p>
        </p:txBody>
      </p:sp>
    </p:spTree>
    <p:extLst>
      <p:ext uri="{BB962C8B-B14F-4D97-AF65-F5344CB8AC3E}">
        <p14:creationId xmlns:p14="http://schemas.microsoft.com/office/powerpoint/2010/main" val="364751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600" y="1213945"/>
            <a:ext cx="3798277" cy="5064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Georgia" pitchFamily="18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Georgia" pitchFamily="18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Georgia" pitchFamily="18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Georgia" pitchFamily="18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eorgia" pitchFamily="18" charset="0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eorgia" pitchFamily="18" charset="0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eorgia" pitchFamily="18" charset="0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eorgia" pitchFamily="18" charset="0"/>
                <a:cs typeface="+mn-cs"/>
              </a:defRPr>
            </a:lvl9pPr>
          </a:lstStyle>
          <a:p>
            <a:pPr marL="211021" indent="-211021" algn="l" eaLnBrk="1" hangingPunct="1">
              <a:lnSpc>
                <a:spcPct val="90000"/>
              </a:lnSpc>
              <a:defRPr/>
            </a:pPr>
            <a:r>
              <a:rPr lang="en-US" altLang="en-US" sz="1400" b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Summary</a:t>
            </a:r>
            <a:endParaRPr lang="en-US" altLang="en-US" sz="14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1021" indent="-211021" algn="l" eaLnBrk="1" hangingPunct="1">
              <a:lnSpc>
                <a:spcPct val="90000"/>
              </a:lnSpc>
              <a:defRPr/>
            </a:pPr>
            <a:endParaRPr lang="en-US" altLang="en-US" sz="14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1021" indent="-211021" algn="l" eaLnBrk="1" hangingPunct="1">
              <a:lnSpc>
                <a:spcPct val="90000"/>
              </a:lnSpc>
              <a:defRPr/>
            </a:pPr>
            <a:r>
              <a:rPr lang="en-US" altLang="en-US" sz="14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</a:p>
          <a:p>
            <a:pPr marL="211021" indent="-211021" algn="l" eaLnBrk="1" hangingPunct="1">
              <a:lnSpc>
                <a:spcPct val="90000"/>
              </a:lnSpc>
              <a:defRPr/>
            </a:pPr>
            <a:endParaRPr lang="en-US" altLang="en-US" sz="14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1071" lvl="1" indent="-211021" eaLnBrk="1" hangingPunct="1">
              <a:lnSpc>
                <a:spcPct val="90000"/>
              </a:lnSpc>
              <a:defRPr/>
            </a:pPr>
            <a:r>
              <a:rPr lang="en-US" altLang="en-US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altLang="en-US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1071" lvl="1" indent="-211021" eaLnBrk="1" hangingPunct="1">
              <a:lnSpc>
                <a:spcPct val="90000"/>
              </a:lnSpc>
              <a:defRPr/>
            </a:pPr>
            <a:r>
              <a:rPr lang="en-US" altLang="en-US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letter</a:t>
            </a:r>
          </a:p>
          <a:p>
            <a:pPr marL="611071" lvl="1" indent="-211021" eaLnBrk="1" hangingPunct="1">
              <a:lnSpc>
                <a:spcPct val="90000"/>
              </a:lnSpc>
              <a:defRPr/>
            </a:pPr>
            <a:r>
              <a:rPr lang="en-US" altLang="en-US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  <a:p>
            <a:pPr marL="611071" lvl="1" indent="-211021" eaLnBrk="1" hangingPunct="1">
              <a:lnSpc>
                <a:spcPct val="90000"/>
              </a:lnSpc>
              <a:defRPr/>
            </a:pPr>
            <a:r>
              <a:rPr lang="en-US" altLang="en-US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Products / Services</a:t>
            </a:r>
          </a:p>
          <a:p>
            <a:pPr marL="611071" lvl="1" indent="-211021" eaLnBrk="1" hangingPunct="1">
              <a:lnSpc>
                <a:spcPct val="90000"/>
              </a:lnSpc>
              <a:defRPr/>
            </a:pPr>
            <a:r>
              <a:rPr lang="en-US" altLang="en-US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Competitive features</a:t>
            </a:r>
          </a:p>
          <a:p>
            <a:pPr marL="611071" lvl="1" indent="-211021" eaLnBrk="1" hangingPunct="1">
              <a:lnSpc>
                <a:spcPct val="90000"/>
              </a:lnSpc>
              <a:defRPr/>
            </a:pPr>
            <a:r>
              <a:rPr lang="en-US" altLang="en-US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key of success</a:t>
            </a:r>
          </a:p>
          <a:p>
            <a:pPr marL="611071" lvl="1" indent="-211021" eaLnBrk="1" hangingPunct="1">
              <a:lnSpc>
                <a:spcPct val="90000"/>
              </a:lnSpc>
              <a:defRPr/>
            </a:pPr>
            <a:r>
              <a:rPr lang="en-US" altLang="en-US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Property</a:t>
            </a:r>
          </a:p>
          <a:p>
            <a:pPr marL="611071" lvl="1" indent="-211021" eaLnBrk="1" hangingPunct="1">
              <a:lnSpc>
                <a:spcPct val="90000"/>
              </a:lnSpc>
              <a:defRPr/>
            </a:pPr>
            <a:r>
              <a:rPr lang="en-US" altLang="en-US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 structure</a:t>
            </a:r>
          </a:p>
          <a:p>
            <a:pPr marL="211021" indent="-211021" algn="l" eaLnBrk="1" hangingPunct="1">
              <a:lnSpc>
                <a:spcPct val="90000"/>
              </a:lnSpc>
              <a:defRPr/>
            </a:pPr>
            <a:endParaRPr lang="en-US" altLang="en-US" sz="14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1021" indent="-211021" algn="l" eaLnBrk="1" hangingPunct="1">
              <a:lnSpc>
                <a:spcPct val="90000"/>
              </a:lnSpc>
              <a:defRPr/>
            </a:pPr>
            <a:r>
              <a:rPr lang="en-US" altLang="en-US" sz="14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 of opportunities</a:t>
            </a:r>
          </a:p>
          <a:p>
            <a:pPr marL="211021" indent="-211021" algn="l" eaLnBrk="1" hangingPunct="1">
              <a:lnSpc>
                <a:spcPct val="90000"/>
              </a:lnSpc>
              <a:defRPr/>
            </a:pPr>
            <a:endParaRPr lang="en-US" altLang="en-US" sz="14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1071" lvl="1" indent="-211021" eaLnBrk="1" hangingPunct="1">
              <a:lnSpc>
                <a:spcPct val="90000"/>
              </a:lnSpc>
              <a:defRPr/>
            </a:pPr>
            <a:r>
              <a:rPr lang="en-US" altLang="en-US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 analysis</a:t>
            </a:r>
          </a:p>
          <a:p>
            <a:pPr marL="611071" lvl="1" indent="-211021" eaLnBrk="1" hangingPunct="1">
              <a:lnSpc>
                <a:spcPct val="90000"/>
              </a:lnSpc>
              <a:defRPr/>
            </a:pPr>
            <a:r>
              <a:rPr lang="en-US" altLang="en-US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 analysis</a:t>
            </a:r>
          </a:p>
          <a:p>
            <a:pPr marL="211021" indent="-211021" algn="l" eaLnBrk="1" hangingPunct="1">
              <a:lnSpc>
                <a:spcPct val="90000"/>
              </a:lnSpc>
              <a:defRPr/>
            </a:pPr>
            <a:endParaRPr lang="en-US" altLang="en-US" sz="14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1021" indent="-211021" algn="l" eaLnBrk="1" hangingPunct="1">
              <a:lnSpc>
                <a:spcPct val="90000"/>
              </a:lnSpc>
              <a:defRPr/>
            </a:pPr>
            <a:r>
              <a:rPr lang="en-US" altLang="en-US" sz="14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Strategy</a:t>
            </a:r>
          </a:p>
          <a:p>
            <a:pPr marL="211021" indent="-211021" algn="l" eaLnBrk="1" hangingPunct="1">
              <a:lnSpc>
                <a:spcPct val="90000"/>
              </a:lnSpc>
              <a:defRPr/>
            </a:pPr>
            <a:endParaRPr lang="en-US" altLang="en-US" sz="14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1071" lvl="1" indent="-211021" eaLnBrk="1" hangingPunct="1">
              <a:lnSpc>
                <a:spcPct val="90000"/>
              </a:lnSpc>
              <a:defRPr/>
            </a:pPr>
            <a:r>
              <a:rPr lang="en-US" altLang="en-US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mix</a:t>
            </a:r>
          </a:p>
          <a:p>
            <a:pPr marL="611071" lvl="1" indent="-211021" eaLnBrk="1" hangingPunct="1">
              <a:lnSpc>
                <a:spcPct val="90000"/>
              </a:lnSpc>
              <a:defRPr/>
            </a:pPr>
            <a:r>
              <a:rPr lang="en-US" altLang="en-US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 division</a:t>
            </a:r>
          </a:p>
          <a:p>
            <a:pPr marL="611071" lvl="1" indent="-211021" eaLnBrk="1" hangingPunct="1">
              <a:lnSpc>
                <a:spcPct val="90000"/>
              </a:lnSpc>
              <a:defRPr/>
            </a:pPr>
            <a:r>
              <a:rPr lang="en-US" altLang="en-US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Market</a:t>
            </a:r>
          </a:p>
          <a:p>
            <a:pPr marL="611071" lvl="1" indent="-211021" eaLnBrk="1" hangingPunct="1">
              <a:lnSpc>
                <a:spcPct val="90000"/>
              </a:lnSpc>
              <a:defRPr/>
            </a:pPr>
            <a:r>
              <a:rPr lang="en-US" altLang="en-US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 positioning</a:t>
            </a:r>
          </a:p>
          <a:p>
            <a:pPr marL="211021" indent="-211021" algn="r" rtl="1" eaLnBrk="1" hangingPunct="1">
              <a:lnSpc>
                <a:spcPct val="90000"/>
              </a:lnSpc>
              <a:defRPr/>
            </a:pPr>
            <a:endParaRPr lang="en-US" altLang="en-US" sz="1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r" rtl="1" eaLnBrk="1" hangingPunct="1">
              <a:lnSpc>
                <a:spcPct val="90000"/>
              </a:lnSpc>
              <a:defRPr/>
            </a:pPr>
            <a:endParaRPr lang="en-US" altLang="en-US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r" rtl="1" eaLnBrk="1" hangingPunct="1">
              <a:lnSpc>
                <a:spcPct val="90000"/>
              </a:lnSpc>
              <a:defRPr/>
            </a:pPr>
            <a:endParaRPr lang="en-US" altLang="en-US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r" rtl="1" eaLnBrk="1" hangingPunct="1">
              <a:lnSpc>
                <a:spcPct val="90000"/>
              </a:lnSpc>
              <a:defRPr/>
            </a:pPr>
            <a:endParaRPr lang="en-US" altLang="en-US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800600" y="1213945"/>
            <a:ext cx="3798277" cy="4670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9pPr>
          </a:lstStyle>
          <a:p>
            <a:pPr algn="l">
              <a:lnSpc>
                <a:spcPct val="90000"/>
              </a:lnSpc>
              <a:defRPr/>
            </a:pPr>
            <a:r>
              <a:rPr lang="en-US" altLang="en-US" sz="1400" b="1" kern="0" dirty="0">
                <a:solidFill>
                  <a:srgbClr val="000000"/>
                </a:solidFill>
              </a:rPr>
              <a:t>Operations</a:t>
            </a:r>
          </a:p>
          <a:p>
            <a:pPr algn="l">
              <a:lnSpc>
                <a:spcPct val="90000"/>
              </a:lnSpc>
              <a:defRPr/>
            </a:pPr>
            <a:endParaRPr lang="en-US" altLang="en-US" sz="1400" kern="0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en-US" altLang="en-US" kern="0" dirty="0">
                <a:solidFill>
                  <a:srgbClr val="000000"/>
                </a:solidFill>
                <a:latin typeface="Arial" panose="020B0604020202020204" pitchFamily="34" charset="0"/>
              </a:rPr>
              <a:t>Locations and facilities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kern="0" dirty="0">
                <a:solidFill>
                  <a:srgbClr val="000000"/>
                </a:solidFill>
                <a:latin typeface="Arial" panose="020B0604020202020204" pitchFamily="34" charset="0"/>
              </a:rPr>
              <a:t>Suppliers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kern="0" dirty="0">
                <a:solidFill>
                  <a:srgbClr val="000000"/>
                </a:solidFill>
                <a:latin typeface="Arial" panose="020B0604020202020204" pitchFamily="34" charset="0"/>
              </a:rPr>
              <a:t>Capacity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kern="0" dirty="0">
                <a:solidFill>
                  <a:srgbClr val="000000"/>
                </a:solidFill>
                <a:latin typeface="Arial" panose="020B0604020202020204" pitchFamily="34" charset="0"/>
              </a:rPr>
              <a:t>Availability of resources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kern="0" dirty="0">
                <a:solidFill>
                  <a:srgbClr val="000000"/>
                </a:solidFill>
                <a:latin typeface="Arial" panose="020B0604020202020204" pitchFamily="34" charset="0"/>
              </a:rPr>
              <a:t>Executive Plan</a:t>
            </a:r>
          </a:p>
          <a:p>
            <a:pPr algn="l">
              <a:lnSpc>
                <a:spcPct val="90000"/>
              </a:lnSpc>
              <a:defRPr/>
            </a:pPr>
            <a:endParaRPr lang="en-US" altLang="en-US" sz="1400" kern="0" dirty="0">
              <a:solidFill>
                <a:srgbClr val="000000"/>
              </a:solidFill>
            </a:endParaRPr>
          </a:p>
          <a:p>
            <a:pPr algn="l">
              <a:lnSpc>
                <a:spcPct val="90000"/>
              </a:lnSpc>
              <a:defRPr/>
            </a:pPr>
            <a:r>
              <a:rPr lang="en-US" altLang="en-US" sz="1400" b="1" kern="0" dirty="0">
                <a:solidFill>
                  <a:srgbClr val="000000"/>
                </a:solidFill>
              </a:rPr>
              <a:t>Administration</a:t>
            </a:r>
          </a:p>
          <a:p>
            <a:pPr algn="l">
              <a:lnSpc>
                <a:spcPct val="90000"/>
              </a:lnSpc>
              <a:defRPr/>
            </a:pPr>
            <a:endParaRPr lang="en-US" altLang="en-US" sz="1400" b="1" kern="0" dirty="0">
              <a:solidFill>
                <a:srgbClr val="000000"/>
              </a:solidFill>
            </a:endParaRPr>
          </a:p>
          <a:p>
            <a:pPr algn="l">
              <a:lnSpc>
                <a:spcPct val="90000"/>
              </a:lnSpc>
              <a:defRPr/>
            </a:pPr>
            <a:r>
              <a:rPr lang="en-US" altLang="en-US" sz="1400" b="1" kern="0" dirty="0">
                <a:solidFill>
                  <a:srgbClr val="000000"/>
                </a:solidFill>
              </a:rPr>
              <a:t>Finance</a:t>
            </a:r>
          </a:p>
          <a:p>
            <a:pPr algn="l">
              <a:lnSpc>
                <a:spcPct val="90000"/>
              </a:lnSpc>
              <a:defRPr/>
            </a:pPr>
            <a:endParaRPr lang="en-US" altLang="en-US" sz="1400" b="1" kern="0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en-US" altLang="en-US" kern="0" dirty="0">
                <a:solidFill>
                  <a:srgbClr val="000000"/>
                </a:solidFill>
                <a:latin typeface="Arial" panose="020B0604020202020204" pitchFamily="34" charset="0"/>
              </a:rPr>
              <a:t>Financial Plan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kern="0" dirty="0">
                <a:solidFill>
                  <a:srgbClr val="000000"/>
                </a:solidFill>
                <a:latin typeface="Arial" panose="020B0604020202020204" pitchFamily="34" charset="0"/>
              </a:rPr>
              <a:t>Key assumptions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kern="0" dirty="0">
                <a:solidFill>
                  <a:srgbClr val="000000"/>
                </a:solidFill>
                <a:latin typeface="Arial" panose="020B0604020202020204" pitchFamily="34" charset="0"/>
              </a:rPr>
              <a:t>Expected income statement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kern="0" dirty="0">
                <a:solidFill>
                  <a:srgbClr val="000000"/>
                </a:solidFill>
                <a:latin typeface="Arial" panose="020B0604020202020204" pitchFamily="34" charset="0"/>
              </a:rPr>
              <a:t>Expected cash flow statement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kern="0" dirty="0">
                <a:solidFill>
                  <a:srgbClr val="000000"/>
                </a:solidFill>
                <a:latin typeface="Arial" panose="020B0604020202020204" pitchFamily="34" charset="0"/>
              </a:rPr>
              <a:t>Expected balance sheet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kern="0" dirty="0">
                <a:solidFill>
                  <a:srgbClr val="000000"/>
                </a:solidFill>
                <a:latin typeface="Arial" panose="020B0604020202020204" pitchFamily="34" charset="0"/>
              </a:rPr>
              <a:t>Break-even point analysis (profit threshold)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kern="0" dirty="0">
                <a:solidFill>
                  <a:srgbClr val="000000"/>
                </a:solidFill>
                <a:latin typeface="Arial" panose="020B0604020202020204" pitchFamily="34" charset="0"/>
              </a:rPr>
              <a:t>Ratio analysis</a:t>
            </a:r>
          </a:p>
          <a:p>
            <a:pPr algn="r" rtl="1">
              <a:lnSpc>
                <a:spcPct val="90000"/>
              </a:lnSpc>
              <a:defRPr/>
            </a:pPr>
            <a:endParaRPr lang="en-US" altLang="en-US" sz="1400" kern="0" dirty="0">
              <a:solidFill>
                <a:srgbClr val="000000"/>
              </a:solidFill>
            </a:endParaRPr>
          </a:p>
          <a:p>
            <a:pPr lvl="1" algn="r" rtl="1">
              <a:lnSpc>
                <a:spcPct val="90000"/>
              </a:lnSpc>
              <a:defRPr/>
            </a:pPr>
            <a:endParaRPr lang="en-US" altLang="en-US" kern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algn="r" rtl="1">
              <a:lnSpc>
                <a:spcPct val="90000"/>
              </a:lnSpc>
              <a:defRPr/>
            </a:pPr>
            <a:endParaRPr lang="en-US" altLang="en-US" kern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28600" y="381000"/>
            <a:ext cx="6096000" cy="762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b="1" kern="1200" cap="none" spc="-100" baseline="0">
                <a:ln>
                  <a:noFill/>
                </a:ln>
                <a:solidFill>
                  <a:srgbClr val="02688D"/>
                </a:solidFill>
                <a:effectLst/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3200" dirty="0">
                <a:latin typeface="+mn-lt"/>
              </a:rPr>
              <a:t>Feasibility Study Plan</a:t>
            </a:r>
          </a:p>
        </p:txBody>
      </p:sp>
    </p:spTree>
    <p:extLst>
      <p:ext uri="{BB962C8B-B14F-4D97-AF65-F5344CB8AC3E}">
        <p14:creationId xmlns:p14="http://schemas.microsoft.com/office/powerpoint/2010/main" val="215492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09752" y="1676400"/>
            <a:ext cx="8229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2000" b="1" dirty="0">
                <a:solidFill>
                  <a:schemeClr val="tx1"/>
                </a:solidFill>
              </a:rPr>
              <a:t>There are more than 100,000 SMEs in Jordan, &gt; 95% of all </a:t>
            </a:r>
            <a:r>
              <a:rPr lang="en-US" sz="2000" b="1" dirty="0" smtClean="0">
                <a:solidFill>
                  <a:schemeClr val="tx1"/>
                </a:solidFill>
              </a:rPr>
              <a:t>registered companies</a:t>
            </a:r>
            <a:r>
              <a:rPr lang="en-US" sz="2000" b="1" dirty="0">
                <a:solidFill>
                  <a:schemeClr val="tx1"/>
                </a:solidFill>
              </a:rPr>
              <a:t>. </a:t>
            </a:r>
          </a:p>
          <a:p>
            <a:pPr algn="just">
              <a:defRPr/>
            </a:pPr>
            <a:endParaRPr lang="en-US" sz="2000" b="1" dirty="0">
              <a:solidFill>
                <a:schemeClr val="tx1"/>
              </a:solidFill>
            </a:endParaRP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Contribute </a:t>
            </a:r>
            <a:r>
              <a:rPr lang="en-US" sz="2000" b="1" dirty="0">
                <a:solidFill>
                  <a:schemeClr val="tx1"/>
                </a:solidFill>
              </a:rPr>
              <a:t>around 50% or more to GDP; 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endParaRPr lang="en-US" sz="2000" b="1" dirty="0">
              <a:solidFill>
                <a:schemeClr val="tx1"/>
              </a:solidFill>
            </a:endParaRP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Provide </a:t>
            </a:r>
            <a:r>
              <a:rPr lang="en-US" sz="2000" b="1" dirty="0">
                <a:solidFill>
                  <a:schemeClr val="tx1"/>
                </a:solidFill>
              </a:rPr>
              <a:t>employment to an estimated 60% of the Jordanian workforce; 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endParaRPr lang="en-US" sz="2000" b="1" dirty="0">
              <a:solidFill>
                <a:schemeClr val="tx1"/>
              </a:solidFill>
            </a:endParaRP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Create </a:t>
            </a:r>
            <a:r>
              <a:rPr lang="en-US" sz="2000" b="1" dirty="0">
                <a:solidFill>
                  <a:schemeClr val="tx1"/>
                </a:solidFill>
              </a:rPr>
              <a:t>up to 70% of new job opportunities in the economy; 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endParaRPr lang="en-US" sz="2000" b="1" dirty="0">
              <a:solidFill>
                <a:schemeClr val="tx1"/>
              </a:solidFill>
            </a:endParaRP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Account </a:t>
            </a:r>
            <a:r>
              <a:rPr lang="en-US" sz="2000" b="1" dirty="0">
                <a:solidFill>
                  <a:schemeClr val="tx1"/>
                </a:solidFill>
              </a:rPr>
              <a:t>for 45% of exports.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9752" y="5844431"/>
            <a:ext cx="48691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Sources:  Oxford Business Group  / OECD / Jordan Department of Statistics</a:t>
            </a:r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441434"/>
            <a:ext cx="61722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</a:rPr>
              <a:t>SMEs are core of Jordanian economy</a:t>
            </a:r>
          </a:p>
        </p:txBody>
      </p:sp>
    </p:spTree>
    <p:extLst>
      <p:ext uri="{BB962C8B-B14F-4D97-AF65-F5344CB8AC3E}">
        <p14:creationId xmlns:p14="http://schemas.microsoft.com/office/powerpoint/2010/main" val="161660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04"/>
          <a:stretch/>
        </p:blipFill>
        <p:spPr bwMode="auto">
          <a:xfrm>
            <a:off x="533400" y="1295400"/>
            <a:ext cx="8305800" cy="516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0" y="457200"/>
            <a:ext cx="6172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</a:rPr>
              <a:t>Jordan’s SME financing </a:t>
            </a:r>
            <a:r>
              <a:rPr lang="en-US" sz="3200" b="1" dirty="0" smtClean="0">
                <a:solidFill>
                  <a:schemeClr val="accent2"/>
                </a:solidFill>
              </a:rPr>
              <a:t>gap</a:t>
            </a:r>
            <a:endParaRPr lang="en-US" sz="3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92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09600" y="1213945"/>
            <a:ext cx="73914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 algn="just">
              <a:defRPr/>
            </a:pPr>
            <a:endParaRPr lang="en-US" sz="2000" b="1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Jordanian banks that learn </a:t>
            </a:r>
            <a:r>
              <a:rPr lang="en-US" sz="2000" b="1" dirty="0">
                <a:solidFill>
                  <a:schemeClr val="tx1"/>
                </a:solidFill>
              </a:rPr>
              <a:t>how to make loans </a:t>
            </a:r>
            <a:r>
              <a:rPr lang="en-US" sz="2000" b="1" dirty="0" smtClean="0">
                <a:solidFill>
                  <a:schemeClr val="tx1"/>
                </a:solidFill>
              </a:rPr>
              <a:t>to SMEs without requiring excessive collateral can significantly increase their market share and profits.</a:t>
            </a:r>
          </a:p>
          <a:p>
            <a:pPr algn="just">
              <a:defRPr/>
            </a:pPr>
            <a:endParaRPr lang="en-US" sz="2000" b="1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Many SMEs do not have access to credit.</a:t>
            </a:r>
          </a:p>
          <a:p>
            <a:pPr algn="l">
              <a:defRPr/>
            </a:pPr>
            <a:endParaRPr 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584501"/>
            <a:ext cx="6172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</a:rPr>
              <a:t>Opportunity</a:t>
            </a:r>
          </a:p>
        </p:txBody>
      </p:sp>
    </p:spTree>
    <p:extLst>
      <p:ext uri="{BB962C8B-B14F-4D97-AF65-F5344CB8AC3E}">
        <p14:creationId xmlns:p14="http://schemas.microsoft.com/office/powerpoint/2010/main" val="393641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742105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Loan Size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705600" y="5181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Company Size</a:t>
            </a:r>
            <a:endParaRPr lang="en-US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05000" y="1676400"/>
            <a:ext cx="0" cy="3352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905000" y="5029200"/>
            <a:ext cx="63246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14600" y="4083627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MFIs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467767" y="1759423"/>
            <a:ext cx="102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Banks</a:t>
            </a:r>
            <a:endParaRPr lang="en-US" sz="2400" b="1" dirty="0"/>
          </a:p>
        </p:txBody>
      </p:sp>
      <p:sp>
        <p:nvSpPr>
          <p:cNvPr id="19" name="Oval 18"/>
          <p:cNvSpPr/>
          <p:nvPr/>
        </p:nvSpPr>
        <p:spPr>
          <a:xfrm>
            <a:off x="3200399" y="2111437"/>
            <a:ext cx="3781717" cy="20795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80431" y="282958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3.1 Billion USD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" y="584501"/>
            <a:ext cx="6172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</a:rPr>
              <a:t>Opportunity</a:t>
            </a:r>
          </a:p>
        </p:txBody>
      </p:sp>
    </p:spTree>
    <p:extLst>
      <p:ext uri="{BB962C8B-B14F-4D97-AF65-F5344CB8AC3E}">
        <p14:creationId xmlns:p14="http://schemas.microsoft.com/office/powerpoint/2010/main" val="988167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62302" y="1752600"/>
            <a:ext cx="7895897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 algn="l">
              <a:defRPr/>
            </a:pPr>
            <a:endParaRPr lang="en-US" sz="2000" b="1" dirty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en-US" sz="2000" b="1" dirty="0">
                <a:solidFill>
                  <a:schemeClr val="tx1"/>
                </a:solidFill>
              </a:rPr>
              <a:t>Wells Fargo Bank</a:t>
            </a:r>
          </a:p>
          <a:p>
            <a:pPr algn="l">
              <a:defRPr/>
            </a:pPr>
            <a:endParaRPr lang="en-US" sz="2000" b="1" dirty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chemeClr val="tx1"/>
                </a:solidFill>
              </a:rPr>
              <a:t>World's most valuable bank with a market value of $</a:t>
            </a:r>
            <a:r>
              <a:rPr lang="en-US" sz="2000" b="1" dirty="0" smtClean="0">
                <a:solidFill>
                  <a:schemeClr val="tx1"/>
                </a:solidFill>
              </a:rPr>
              <a:t>260 </a:t>
            </a:r>
            <a:r>
              <a:rPr lang="en-US" sz="2000" b="1" dirty="0">
                <a:solidFill>
                  <a:schemeClr val="tx1"/>
                </a:solidFill>
              </a:rPr>
              <a:t>billion.</a:t>
            </a:r>
          </a:p>
          <a:p>
            <a:pPr marL="342900" indent="-342900" algn="l">
              <a:buFont typeface="Arial" pitchFamily="34" charset="0"/>
              <a:buChar char="•"/>
              <a:defRPr/>
            </a:pPr>
            <a:endParaRPr lang="en-US" sz="2000" b="1" dirty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chemeClr val="tx1"/>
                </a:solidFill>
              </a:rPr>
              <a:t>Fourth largest bank is U.S. in terms of total assets.</a:t>
            </a:r>
          </a:p>
          <a:p>
            <a:pPr marL="342900" indent="-342900" algn="l">
              <a:buFont typeface="Arial" pitchFamily="34" charset="0"/>
              <a:buChar char="•"/>
              <a:defRPr/>
            </a:pPr>
            <a:endParaRPr lang="en-US" sz="2000" b="1" dirty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chemeClr val="tx1"/>
                </a:solidFill>
              </a:rPr>
              <a:t>Number #1 small business (SME) bank in the U.S.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584501"/>
            <a:ext cx="61722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</a:rPr>
              <a:t>The most valuable bank in the world specializes in SMEs</a:t>
            </a:r>
          </a:p>
        </p:txBody>
      </p:sp>
    </p:spTree>
    <p:extLst>
      <p:ext uri="{BB962C8B-B14F-4D97-AF65-F5344CB8AC3E}">
        <p14:creationId xmlns:p14="http://schemas.microsoft.com/office/powerpoint/2010/main" val="408129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0" y="2041525"/>
            <a:ext cx="5829300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0" y="2438400"/>
            <a:ext cx="16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prstClr val="black"/>
                </a:solidFill>
              </a:rPr>
              <a:t>Repayment</a:t>
            </a:r>
            <a:endParaRPr lang="en-US" sz="2200" b="1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16463" y="3974068"/>
            <a:ext cx="2116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</a:rPr>
              <a:t>Willingness to repay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22299" y="3962400"/>
            <a:ext cx="16488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</a:rPr>
              <a:t>Ability to repay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84501"/>
            <a:ext cx="6172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</a:rPr>
              <a:t>Conditions for Loan Repayment</a:t>
            </a:r>
          </a:p>
        </p:txBody>
      </p:sp>
    </p:spTree>
    <p:extLst>
      <p:ext uri="{BB962C8B-B14F-4D97-AF65-F5344CB8AC3E}">
        <p14:creationId xmlns:p14="http://schemas.microsoft.com/office/powerpoint/2010/main" val="292344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925" y="1817688"/>
            <a:ext cx="5010150" cy="322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2484891" y="4143753"/>
            <a:ext cx="2116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</a:rPr>
              <a:t>Willingness to repay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3294834">
            <a:off x="4916078" y="3182706"/>
            <a:ext cx="16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prstClr val="black"/>
                </a:solidFill>
              </a:rPr>
              <a:t>Repayment</a:t>
            </a:r>
            <a:endParaRPr lang="en-US" sz="2200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584501"/>
            <a:ext cx="6172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</a:rPr>
              <a:t>Conditions for Loan Repayment</a:t>
            </a:r>
          </a:p>
        </p:txBody>
      </p:sp>
    </p:spTree>
    <p:extLst>
      <p:ext uri="{BB962C8B-B14F-4D97-AF65-F5344CB8AC3E}">
        <p14:creationId xmlns:p14="http://schemas.microsoft.com/office/powerpoint/2010/main" val="54040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D80AC"/>
      </a:accent1>
      <a:accent2>
        <a:srgbClr val="0B607F"/>
      </a:accent2>
      <a:accent3>
        <a:srgbClr val="9FC62C"/>
      </a:accent3>
      <a:accent4>
        <a:srgbClr val="9CA733"/>
      </a:accent4>
      <a:accent5>
        <a:srgbClr val="4BACC6"/>
      </a:accent5>
      <a:accent6>
        <a:srgbClr val="026076"/>
      </a:accent6>
      <a:hlink>
        <a:srgbClr val="003760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11714</TotalTime>
  <Words>1064</Words>
  <Application>Microsoft Office PowerPoint</Application>
  <PresentationFormat>On-screen Show (4:3)</PresentationFormat>
  <Paragraphs>264</Paragraphs>
  <Slides>25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Simplified Arabic</vt:lpstr>
      <vt:lpstr>Wingdings</vt:lpstr>
      <vt:lpstr>Adjacency</vt:lpstr>
      <vt:lpstr>6_Office Theme</vt:lpstr>
      <vt:lpstr>PowerPoint Presentation</vt:lpstr>
      <vt:lpstr>Lending to SMEs - Opportunities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Business Profile</vt:lpstr>
      <vt:lpstr>PowerPoint Presentation</vt:lpstr>
      <vt:lpstr>Loan purpose and sources of repayment</vt:lpstr>
      <vt:lpstr>PowerPoint Presentation</vt:lpstr>
      <vt:lpstr>Common lending mistakes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Loan Covenants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COMMUNITIES- JLGF</dc:title>
  <dc:creator>Laila Al-Bustani</dc:creator>
  <cp:lastModifiedBy>Souzan Tou</cp:lastModifiedBy>
  <cp:revision>1613</cp:revision>
  <cp:lastPrinted>2019-06-20T10:34:26Z</cp:lastPrinted>
  <dcterms:created xsi:type="dcterms:W3CDTF">2013-06-10T07:08:18Z</dcterms:created>
  <dcterms:modified xsi:type="dcterms:W3CDTF">2019-08-05T07:29:40Z</dcterms:modified>
</cp:coreProperties>
</file>