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B2DD03-3D3C-482E-ABDA-E3E44B5F6730}">
          <p14:sldIdLst>
            <p14:sldId id="256"/>
            <p14:sldId id="257"/>
            <p14:sldId id="258"/>
            <p14:sldId id="259"/>
            <p14:sldId id="261"/>
            <p14:sldId id="260"/>
            <p14:sldId id="262"/>
          </p14:sldIdLst>
        </p14:section>
        <p14:section name="الجلسة الثانية" id="{6B00DB9E-1D79-4833-984C-4AB336EF287C}">
          <p14:sldIdLst>
            <p14:sldId id="263"/>
            <p14:sldId id="264"/>
            <p14:sldId id="265"/>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2" autoAdjust="0"/>
    <p:restoredTop sz="94660"/>
  </p:normalViewPr>
  <p:slideViewPr>
    <p:cSldViewPr snapToGrid="0">
      <p:cViewPr varScale="1">
        <p:scale>
          <a:sx n="68" d="100"/>
          <a:sy n="68" d="100"/>
        </p:scale>
        <p:origin x="78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5C30A-BC23-4F59-9A33-4548E3DBC22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C97BACA3-F8EA-45F9-B091-A638C356435F}">
      <dgm:prSet/>
      <dgm:spPr/>
      <dgm:t>
        <a:bodyPr/>
        <a:lstStyle/>
        <a:p>
          <a:pPr rtl="1"/>
          <a:r>
            <a:rPr lang="ar-JO">
              <a:latin typeface="Sakkal Majalla" panose="02000000000000000000" pitchFamily="2" charset="-78"/>
              <a:cs typeface="Sakkal Majalla" panose="02000000000000000000" pitchFamily="2" charset="-78"/>
            </a:rPr>
            <a:t>التشريعات: القوانين والأنظمة والتعليمات واللوائح. </a:t>
          </a:r>
          <a:endParaRPr lang="en-US">
            <a:latin typeface="Sakkal Majalla" panose="02000000000000000000" pitchFamily="2" charset="-78"/>
            <a:cs typeface="Sakkal Majalla" panose="02000000000000000000" pitchFamily="2" charset="-78"/>
          </a:endParaRPr>
        </a:p>
      </dgm:t>
    </dgm:pt>
    <dgm:pt modelId="{9A463DE2-F548-44A6-8658-13006DF76E62}" type="parTrans" cxnId="{17A25B46-E50F-49BA-8681-7822AEC004B9}">
      <dgm:prSet/>
      <dgm:spPr/>
      <dgm:t>
        <a:bodyPr/>
        <a:lstStyle/>
        <a:p>
          <a:endParaRPr lang="en-US"/>
        </a:p>
      </dgm:t>
    </dgm:pt>
    <dgm:pt modelId="{0D38784C-0EAE-4159-B968-1951D28A0FD8}" type="sibTrans" cxnId="{17A25B46-E50F-49BA-8681-7822AEC004B9}">
      <dgm:prSet/>
      <dgm:spPr/>
      <dgm:t>
        <a:bodyPr/>
        <a:lstStyle/>
        <a:p>
          <a:endParaRPr lang="en-US"/>
        </a:p>
      </dgm:t>
    </dgm:pt>
    <dgm:pt modelId="{1507FDD5-1E1E-4C42-935E-B9DC38D9290E}">
      <dgm:prSet/>
      <dgm:spPr/>
      <dgm:t>
        <a:bodyPr/>
        <a:lstStyle/>
        <a:p>
          <a:pPr rtl="1"/>
          <a:r>
            <a:rPr lang="ar-JO">
              <a:latin typeface="Sakkal Majalla" panose="02000000000000000000" pitchFamily="2" charset="-78"/>
              <a:cs typeface="Sakkal Majalla" panose="02000000000000000000" pitchFamily="2" charset="-78"/>
            </a:rPr>
            <a:t>القرارات التنفيذية: وتشمل القرارات التي يتخذها مجلس الوزراء أو الوزراء أو المدراء التنفيذيين. </a:t>
          </a:r>
          <a:endParaRPr lang="en-US">
            <a:latin typeface="Sakkal Majalla" panose="02000000000000000000" pitchFamily="2" charset="-78"/>
            <a:cs typeface="Sakkal Majalla" panose="02000000000000000000" pitchFamily="2" charset="-78"/>
          </a:endParaRPr>
        </a:p>
      </dgm:t>
    </dgm:pt>
    <dgm:pt modelId="{F15EA212-5107-403D-BF6B-138F2343EB45}" type="parTrans" cxnId="{4099D60E-8771-4D03-8BAA-373C0368760B}">
      <dgm:prSet/>
      <dgm:spPr/>
      <dgm:t>
        <a:bodyPr/>
        <a:lstStyle/>
        <a:p>
          <a:endParaRPr lang="en-US"/>
        </a:p>
      </dgm:t>
    </dgm:pt>
    <dgm:pt modelId="{150B1BD4-8238-46D3-B64F-B59532B8AEB2}" type="sibTrans" cxnId="{4099D60E-8771-4D03-8BAA-373C0368760B}">
      <dgm:prSet/>
      <dgm:spPr/>
      <dgm:t>
        <a:bodyPr/>
        <a:lstStyle/>
        <a:p>
          <a:endParaRPr lang="en-US"/>
        </a:p>
      </dgm:t>
    </dgm:pt>
    <dgm:pt modelId="{997F34B8-9D31-4F42-9741-CF7129BE71A7}">
      <dgm:prSet/>
      <dgm:spPr/>
      <dgm:t>
        <a:bodyPr/>
        <a:lstStyle/>
        <a:p>
          <a:r>
            <a:rPr lang="ar-JO" dirty="0">
              <a:latin typeface="Sakkal Majalla" panose="02000000000000000000" pitchFamily="2" charset="-78"/>
              <a:cs typeface="Sakkal Majalla" panose="02000000000000000000" pitchFamily="2" charset="-78"/>
            </a:rPr>
            <a:t> تستخدم هذه القرارات والتشريعات لتوجيه الموارد المالية والبشرية والطبيعية لخدمة السياسة العامة. </a:t>
          </a:r>
          <a:endParaRPr lang="en-US" dirty="0">
            <a:latin typeface="Sakkal Majalla" panose="02000000000000000000" pitchFamily="2" charset="-78"/>
            <a:cs typeface="Sakkal Majalla" panose="02000000000000000000" pitchFamily="2" charset="-78"/>
          </a:endParaRPr>
        </a:p>
      </dgm:t>
    </dgm:pt>
    <dgm:pt modelId="{E8505E85-8674-4240-9FB6-3A7321CC4DC4}" type="parTrans" cxnId="{1400C091-4400-48C7-910A-7EBAF603C609}">
      <dgm:prSet/>
      <dgm:spPr/>
      <dgm:t>
        <a:bodyPr/>
        <a:lstStyle/>
        <a:p>
          <a:endParaRPr lang="en-US"/>
        </a:p>
      </dgm:t>
    </dgm:pt>
    <dgm:pt modelId="{AE8E1853-3EC3-448F-82AD-78EF39FC6616}" type="sibTrans" cxnId="{1400C091-4400-48C7-910A-7EBAF603C609}">
      <dgm:prSet/>
      <dgm:spPr/>
      <dgm:t>
        <a:bodyPr/>
        <a:lstStyle/>
        <a:p>
          <a:endParaRPr lang="en-US"/>
        </a:p>
      </dgm:t>
    </dgm:pt>
    <dgm:pt modelId="{C422098D-D2AC-4277-8CA9-40EB22BFF985}" type="pres">
      <dgm:prSet presAssocID="{0D15C30A-BC23-4F59-9A33-4548E3DBC228}" presName="diagram" presStyleCnt="0">
        <dgm:presLayoutVars>
          <dgm:dir/>
          <dgm:resizeHandles val="exact"/>
        </dgm:presLayoutVars>
      </dgm:prSet>
      <dgm:spPr/>
    </dgm:pt>
    <dgm:pt modelId="{91723E6B-6217-46EA-AEC6-61F6A1C2C2B5}" type="pres">
      <dgm:prSet presAssocID="{C97BACA3-F8EA-45F9-B091-A638C356435F}" presName="node" presStyleLbl="node1" presStyleIdx="0" presStyleCnt="3">
        <dgm:presLayoutVars>
          <dgm:bulletEnabled val="1"/>
        </dgm:presLayoutVars>
      </dgm:prSet>
      <dgm:spPr/>
    </dgm:pt>
    <dgm:pt modelId="{5585064B-7613-40D0-9BD8-AC4E5B972575}" type="pres">
      <dgm:prSet presAssocID="{0D38784C-0EAE-4159-B968-1951D28A0FD8}" presName="sibTrans" presStyleCnt="0"/>
      <dgm:spPr/>
    </dgm:pt>
    <dgm:pt modelId="{EF71E94F-111F-46DC-8AF1-845A063C7A5E}" type="pres">
      <dgm:prSet presAssocID="{1507FDD5-1E1E-4C42-935E-B9DC38D9290E}" presName="node" presStyleLbl="node1" presStyleIdx="1" presStyleCnt="3">
        <dgm:presLayoutVars>
          <dgm:bulletEnabled val="1"/>
        </dgm:presLayoutVars>
      </dgm:prSet>
      <dgm:spPr/>
    </dgm:pt>
    <dgm:pt modelId="{ED6AD4C9-67CC-438B-8CAA-D3EEA7F50038}" type="pres">
      <dgm:prSet presAssocID="{150B1BD4-8238-46D3-B64F-B59532B8AEB2}" presName="sibTrans" presStyleCnt="0"/>
      <dgm:spPr/>
    </dgm:pt>
    <dgm:pt modelId="{DD32FCC0-593D-4C6D-9C5C-88D6F725E684}" type="pres">
      <dgm:prSet presAssocID="{997F34B8-9D31-4F42-9741-CF7129BE71A7}" presName="node" presStyleLbl="node1" presStyleIdx="2" presStyleCnt="3" custScaleX="173408">
        <dgm:presLayoutVars>
          <dgm:bulletEnabled val="1"/>
        </dgm:presLayoutVars>
      </dgm:prSet>
      <dgm:spPr/>
    </dgm:pt>
  </dgm:ptLst>
  <dgm:cxnLst>
    <dgm:cxn modelId="{4099D60E-8771-4D03-8BAA-373C0368760B}" srcId="{0D15C30A-BC23-4F59-9A33-4548E3DBC228}" destId="{1507FDD5-1E1E-4C42-935E-B9DC38D9290E}" srcOrd="1" destOrd="0" parTransId="{F15EA212-5107-403D-BF6B-138F2343EB45}" sibTransId="{150B1BD4-8238-46D3-B64F-B59532B8AEB2}"/>
    <dgm:cxn modelId="{65780222-7C7A-40E3-8097-1A9492CC6D82}" type="presOf" srcId="{C97BACA3-F8EA-45F9-B091-A638C356435F}" destId="{91723E6B-6217-46EA-AEC6-61F6A1C2C2B5}" srcOrd="0" destOrd="0" presId="urn:microsoft.com/office/officeart/2005/8/layout/default"/>
    <dgm:cxn modelId="{17A25B46-E50F-49BA-8681-7822AEC004B9}" srcId="{0D15C30A-BC23-4F59-9A33-4548E3DBC228}" destId="{C97BACA3-F8EA-45F9-B091-A638C356435F}" srcOrd="0" destOrd="0" parTransId="{9A463DE2-F548-44A6-8658-13006DF76E62}" sibTransId="{0D38784C-0EAE-4159-B968-1951D28A0FD8}"/>
    <dgm:cxn modelId="{128F2851-4950-498A-8FBF-CD0E34257B5A}" type="presOf" srcId="{1507FDD5-1E1E-4C42-935E-B9DC38D9290E}" destId="{EF71E94F-111F-46DC-8AF1-845A063C7A5E}" srcOrd="0" destOrd="0" presId="urn:microsoft.com/office/officeart/2005/8/layout/default"/>
    <dgm:cxn modelId="{D0655A7B-BF41-451A-A76D-A11DB29C145B}" type="presOf" srcId="{0D15C30A-BC23-4F59-9A33-4548E3DBC228}" destId="{C422098D-D2AC-4277-8CA9-40EB22BFF985}" srcOrd="0" destOrd="0" presId="urn:microsoft.com/office/officeart/2005/8/layout/default"/>
    <dgm:cxn modelId="{1400C091-4400-48C7-910A-7EBAF603C609}" srcId="{0D15C30A-BC23-4F59-9A33-4548E3DBC228}" destId="{997F34B8-9D31-4F42-9741-CF7129BE71A7}" srcOrd="2" destOrd="0" parTransId="{E8505E85-8674-4240-9FB6-3A7321CC4DC4}" sibTransId="{AE8E1853-3EC3-448F-82AD-78EF39FC6616}"/>
    <dgm:cxn modelId="{73E977AD-3A8B-4797-B112-39DAA8BBF226}" type="presOf" srcId="{997F34B8-9D31-4F42-9741-CF7129BE71A7}" destId="{DD32FCC0-593D-4C6D-9C5C-88D6F725E684}" srcOrd="0" destOrd="0" presId="urn:microsoft.com/office/officeart/2005/8/layout/default"/>
    <dgm:cxn modelId="{AF5F1D42-6342-4502-932A-10BAF0FE45AF}" type="presParOf" srcId="{C422098D-D2AC-4277-8CA9-40EB22BFF985}" destId="{91723E6B-6217-46EA-AEC6-61F6A1C2C2B5}" srcOrd="0" destOrd="0" presId="urn:microsoft.com/office/officeart/2005/8/layout/default"/>
    <dgm:cxn modelId="{488A7D5E-B505-4C40-BCDF-16FCDB90C356}" type="presParOf" srcId="{C422098D-D2AC-4277-8CA9-40EB22BFF985}" destId="{5585064B-7613-40D0-9BD8-AC4E5B972575}" srcOrd="1" destOrd="0" presId="urn:microsoft.com/office/officeart/2005/8/layout/default"/>
    <dgm:cxn modelId="{F6ED5594-8175-43C8-BEFB-171E65D1A5BB}" type="presParOf" srcId="{C422098D-D2AC-4277-8CA9-40EB22BFF985}" destId="{EF71E94F-111F-46DC-8AF1-845A063C7A5E}" srcOrd="2" destOrd="0" presId="urn:microsoft.com/office/officeart/2005/8/layout/default"/>
    <dgm:cxn modelId="{56B91E78-0B70-4881-A255-665DD3526E17}" type="presParOf" srcId="{C422098D-D2AC-4277-8CA9-40EB22BFF985}" destId="{ED6AD4C9-67CC-438B-8CAA-D3EEA7F50038}" srcOrd="3" destOrd="0" presId="urn:microsoft.com/office/officeart/2005/8/layout/default"/>
    <dgm:cxn modelId="{A741C077-A51D-46F4-AB55-606374FB1FCE}" type="presParOf" srcId="{C422098D-D2AC-4277-8CA9-40EB22BFF985}" destId="{DD32FCC0-593D-4C6D-9C5C-88D6F725E68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23E6B-6217-46EA-AEC6-61F6A1C2C2B5}">
      <dsp:nvSpPr>
        <dsp:cNvPr id="0" name=""/>
        <dsp:cNvSpPr/>
      </dsp:nvSpPr>
      <dsp:spPr>
        <a:xfrm>
          <a:off x="688" y="714725"/>
          <a:ext cx="2685998" cy="161159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JO" sz="2200" kern="1200">
              <a:latin typeface="Sakkal Majalla" panose="02000000000000000000" pitchFamily="2" charset="-78"/>
              <a:cs typeface="Sakkal Majalla" panose="02000000000000000000" pitchFamily="2" charset="-78"/>
            </a:rPr>
            <a:t>التشريعات: القوانين والأنظمة والتعليمات واللوائح. </a:t>
          </a:r>
          <a:endParaRPr lang="en-US" sz="2200" kern="1200">
            <a:latin typeface="Sakkal Majalla" panose="02000000000000000000" pitchFamily="2" charset="-78"/>
            <a:cs typeface="Sakkal Majalla" panose="02000000000000000000" pitchFamily="2" charset="-78"/>
          </a:endParaRPr>
        </a:p>
      </dsp:txBody>
      <dsp:txXfrm>
        <a:off x="688" y="714725"/>
        <a:ext cx="2685998" cy="1611599"/>
      </dsp:txXfrm>
    </dsp:sp>
    <dsp:sp modelId="{EF71E94F-111F-46DC-8AF1-845A063C7A5E}">
      <dsp:nvSpPr>
        <dsp:cNvPr id="0" name=""/>
        <dsp:cNvSpPr/>
      </dsp:nvSpPr>
      <dsp:spPr>
        <a:xfrm>
          <a:off x="2955287" y="714725"/>
          <a:ext cx="2685998" cy="1611599"/>
        </a:xfrm>
        <a:prstGeom prst="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JO" sz="2200" kern="1200">
              <a:latin typeface="Sakkal Majalla" panose="02000000000000000000" pitchFamily="2" charset="-78"/>
              <a:cs typeface="Sakkal Majalla" panose="02000000000000000000" pitchFamily="2" charset="-78"/>
            </a:rPr>
            <a:t>القرارات التنفيذية: وتشمل القرارات التي يتخذها مجلس الوزراء أو الوزراء أو المدراء التنفيذيين. </a:t>
          </a:r>
          <a:endParaRPr lang="en-US" sz="2200" kern="1200">
            <a:latin typeface="Sakkal Majalla" panose="02000000000000000000" pitchFamily="2" charset="-78"/>
            <a:cs typeface="Sakkal Majalla" panose="02000000000000000000" pitchFamily="2" charset="-78"/>
          </a:endParaRPr>
        </a:p>
      </dsp:txBody>
      <dsp:txXfrm>
        <a:off x="2955287" y="714725"/>
        <a:ext cx="2685998" cy="1611599"/>
      </dsp:txXfrm>
    </dsp:sp>
    <dsp:sp modelId="{DD32FCC0-593D-4C6D-9C5C-88D6F725E684}">
      <dsp:nvSpPr>
        <dsp:cNvPr id="0" name=""/>
        <dsp:cNvSpPr/>
      </dsp:nvSpPr>
      <dsp:spPr>
        <a:xfrm>
          <a:off x="492119" y="2594924"/>
          <a:ext cx="4657736" cy="1611599"/>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ar-JO" sz="2200" kern="1200" dirty="0">
              <a:latin typeface="Sakkal Majalla" panose="02000000000000000000" pitchFamily="2" charset="-78"/>
              <a:cs typeface="Sakkal Majalla" panose="02000000000000000000" pitchFamily="2" charset="-78"/>
            </a:rPr>
            <a:t> تستخدم هذه القرارات والتشريعات لتوجيه الموارد المالية والبشرية والطبيعية لخدمة السياسة العامة. </a:t>
          </a:r>
          <a:endParaRPr lang="en-US" sz="2200" kern="1200" dirty="0">
            <a:latin typeface="Sakkal Majalla" panose="02000000000000000000" pitchFamily="2" charset="-78"/>
            <a:cs typeface="Sakkal Majalla" panose="02000000000000000000" pitchFamily="2" charset="-78"/>
          </a:endParaRPr>
        </a:p>
      </dsp:txBody>
      <dsp:txXfrm>
        <a:off x="492119" y="2594924"/>
        <a:ext cx="4657736" cy="161159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35644B0-BD6E-4E8C-B343-4C4117540698}" type="datetimeFigureOut">
              <a:rPr lang="en-US" smtClean="0"/>
              <a:t>02-Oct-19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3EA-E6E9-4327-8557-D8F1EBD74B2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6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644B0-BD6E-4E8C-B343-4C4117540698}" type="datetimeFigureOut">
              <a:rPr lang="en-US" smtClean="0"/>
              <a:t>02-Oct-19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3EA-E6E9-4327-8557-D8F1EBD74B23}" type="slidenum">
              <a:rPr lang="en-US" smtClean="0"/>
              <a:t>‹#›</a:t>
            </a:fld>
            <a:endParaRPr lang="en-US"/>
          </a:p>
        </p:txBody>
      </p:sp>
    </p:spTree>
    <p:extLst>
      <p:ext uri="{BB962C8B-B14F-4D97-AF65-F5344CB8AC3E}">
        <p14:creationId xmlns:p14="http://schemas.microsoft.com/office/powerpoint/2010/main" val="180233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644B0-BD6E-4E8C-B343-4C4117540698}" type="datetimeFigureOut">
              <a:rPr lang="en-US" smtClean="0"/>
              <a:t>02-Oct-19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3EA-E6E9-4327-8557-D8F1EBD74B2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7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644B0-BD6E-4E8C-B343-4C4117540698}" type="datetimeFigureOut">
              <a:rPr lang="en-US" smtClean="0"/>
              <a:t>02-Oct-19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3EA-E6E9-4327-8557-D8F1EBD74B23}" type="slidenum">
              <a:rPr lang="en-US" smtClean="0"/>
              <a:t>‹#›</a:t>
            </a:fld>
            <a:endParaRPr lang="en-US"/>
          </a:p>
        </p:txBody>
      </p:sp>
    </p:spTree>
    <p:extLst>
      <p:ext uri="{BB962C8B-B14F-4D97-AF65-F5344CB8AC3E}">
        <p14:creationId xmlns:p14="http://schemas.microsoft.com/office/powerpoint/2010/main" val="155260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5644B0-BD6E-4E8C-B343-4C4117540698}" type="datetimeFigureOut">
              <a:rPr lang="en-US" smtClean="0"/>
              <a:t>02-Oct-19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73EA-E6E9-4327-8557-D8F1EBD74B2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81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5644B0-BD6E-4E8C-B343-4C4117540698}" type="datetimeFigureOut">
              <a:rPr lang="en-US" smtClean="0"/>
              <a:t>02-Oct-19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73EA-E6E9-4327-8557-D8F1EBD74B23}" type="slidenum">
              <a:rPr lang="en-US" smtClean="0"/>
              <a:t>‹#›</a:t>
            </a:fld>
            <a:endParaRPr lang="en-US"/>
          </a:p>
        </p:txBody>
      </p:sp>
    </p:spTree>
    <p:extLst>
      <p:ext uri="{BB962C8B-B14F-4D97-AF65-F5344CB8AC3E}">
        <p14:creationId xmlns:p14="http://schemas.microsoft.com/office/powerpoint/2010/main" val="119128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5644B0-BD6E-4E8C-B343-4C4117540698}" type="datetimeFigureOut">
              <a:rPr lang="en-US" smtClean="0"/>
              <a:t>02-Oct-19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F673EA-E6E9-4327-8557-D8F1EBD74B23}" type="slidenum">
              <a:rPr lang="en-US" smtClean="0"/>
              <a:t>‹#›</a:t>
            </a:fld>
            <a:endParaRPr lang="en-US"/>
          </a:p>
        </p:txBody>
      </p:sp>
    </p:spTree>
    <p:extLst>
      <p:ext uri="{BB962C8B-B14F-4D97-AF65-F5344CB8AC3E}">
        <p14:creationId xmlns:p14="http://schemas.microsoft.com/office/powerpoint/2010/main" val="143905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5644B0-BD6E-4E8C-B343-4C4117540698}" type="datetimeFigureOut">
              <a:rPr lang="en-US" smtClean="0"/>
              <a:t>02-Oct-19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F673EA-E6E9-4327-8557-D8F1EBD74B23}" type="slidenum">
              <a:rPr lang="en-US" smtClean="0"/>
              <a:t>‹#›</a:t>
            </a:fld>
            <a:endParaRPr lang="en-US"/>
          </a:p>
        </p:txBody>
      </p:sp>
    </p:spTree>
    <p:extLst>
      <p:ext uri="{BB962C8B-B14F-4D97-AF65-F5344CB8AC3E}">
        <p14:creationId xmlns:p14="http://schemas.microsoft.com/office/powerpoint/2010/main" val="230858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644B0-BD6E-4E8C-B343-4C4117540698}" type="datetimeFigureOut">
              <a:rPr lang="en-US" smtClean="0"/>
              <a:t>02-Oct-19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F673EA-E6E9-4327-8557-D8F1EBD74B23}" type="slidenum">
              <a:rPr lang="en-US" smtClean="0"/>
              <a:t>‹#›</a:t>
            </a:fld>
            <a:endParaRPr lang="en-US"/>
          </a:p>
        </p:txBody>
      </p:sp>
    </p:spTree>
    <p:extLst>
      <p:ext uri="{BB962C8B-B14F-4D97-AF65-F5344CB8AC3E}">
        <p14:creationId xmlns:p14="http://schemas.microsoft.com/office/powerpoint/2010/main" val="72016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5644B0-BD6E-4E8C-B343-4C4117540698}" type="datetimeFigureOut">
              <a:rPr lang="en-US" smtClean="0"/>
              <a:t>02-Oct-19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73EA-E6E9-4327-8557-D8F1EBD74B23}" type="slidenum">
              <a:rPr lang="en-US" smtClean="0"/>
              <a:t>‹#›</a:t>
            </a:fld>
            <a:endParaRPr lang="en-US"/>
          </a:p>
        </p:txBody>
      </p:sp>
    </p:spTree>
    <p:extLst>
      <p:ext uri="{BB962C8B-B14F-4D97-AF65-F5344CB8AC3E}">
        <p14:creationId xmlns:p14="http://schemas.microsoft.com/office/powerpoint/2010/main" val="2858123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5644B0-BD6E-4E8C-B343-4C4117540698}" type="datetimeFigureOut">
              <a:rPr lang="en-US" smtClean="0"/>
              <a:t>02-Oct-19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73EA-E6E9-4327-8557-D8F1EBD74B2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25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35644B0-BD6E-4E8C-B343-4C4117540698}" type="datetimeFigureOut">
              <a:rPr lang="en-US" smtClean="0"/>
              <a:t>02-Oct-19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FF673EA-E6E9-4327-8557-D8F1EBD74B2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8953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7A27-AA52-43B2-A056-B734246C101F}"/>
              </a:ext>
            </a:extLst>
          </p:cNvPr>
          <p:cNvSpPr>
            <a:spLocks noGrp="1"/>
          </p:cNvSpPr>
          <p:nvPr>
            <p:ph type="ctrTitle"/>
          </p:nvPr>
        </p:nvSpPr>
        <p:spPr>
          <a:xfrm>
            <a:off x="541606" y="4932002"/>
            <a:ext cx="7772400" cy="1463040"/>
          </a:xfrm>
        </p:spPr>
        <p:txBody>
          <a:bodyPr/>
          <a:lstStyle/>
          <a:p>
            <a:r>
              <a:rPr lang="ar-JO" dirty="0"/>
              <a:t>مدخل إلى أوراق السياسات</a:t>
            </a:r>
            <a:endParaRPr lang="en-US" dirty="0"/>
          </a:p>
        </p:txBody>
      </p:sp>
    </p:spTree>
    <p:extLst>
      <p:ext uri="{BB962C8B-B14F-4D97-AF65-F5344CB8AC3E}">
        <p14:creationId xmlns:p14="http://schemas.microsoft.com/office/powerpoint/2010/main" val="1853897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25EAB-EB7A-47E5-BACE-931EF630F2CC}"/>
              </a:ext>
            </a:extLst>
          </p:cNvPr>
          <p:cNvSpPr>
            <a:spLocks noGrp="1"/>
          </p:cNvSpPr>
          <p:nvPr>
            <p:ph type="title"/>
          </p:nvPr>
        </p:nvSpPr>
        <p:spPr>
          <a:xfrm>
            <a:off x="1024128" y="585216"/>
            <a:ext cx="8018272" cy="1499616"/>
          </a:xfrm>
        </p:spPr>
        <p:txBody>
          <a:bodyPr>
            <a:normAutofit/>
          </a:bodyPr>
          <a:lstStyle/>
          <a:p>
            <a:pPr algn="just" rtl="1"/>
            <a:r>
              <a:rPr lang="ar-JO" b="1" dirty="0">
                <a:latin typeface="Sakkal Majalla" panose="02000000000000000000" pitchFamily="2" charset="-78"/>
                <a:cs typeface="Sakkal Majalla" panose="02000000000000000000" pitchFamily="2" charset="-78"/>
              </a:rPr>
              <a:t>تحديد الجمهور المستهدف</a:t>
            </a:r>
            <a:endParaRPr lang="en-US" b="1" dirty="0">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C20D5F22-DEDE-4D45-AE8A-988A4E6C341B}"/>
              </a:ext>
            </a:extLst>
          </p:cNvPr>
          <p:cNvSpPr>
            <a:spLocks noGrp="1"/>
          </p:cNvSpPr>
          <p:nvPr>
            <p:ph idx="1"/>
          </p:nvPr>
        </p:nvSpPr>
        <p:spPr>
          <a:xfrm>
            <a:off x="1024128" y="2286000"/>
            <a:ext cx="8018271" cy="4023360"/>
          </a:xfrm>
        </p:spPr>
        <p:txBody>
          <a:bodyPr>
            <a:normAutofit/>
          </a:bodyPr>
          <a:lstStyle/>
          <a:p>
            <a:pPr algn="just" rtl="1"/>
            <a:r>
              <a:rPr lang="ar-JO" sz="2800" dirty="0">
                <a:latin typeface="Sakkal Majalla" panose="02000000000000000000" pitchFamily="2" charset="-78"/>
                <a:cs typeface="Sakkal Majalla" panose="02000000000000000000" pitchFamily="2" charset="-78"/>
              </a:rPr>
              <a:t>معرفتك للجمهور المستهدف تسمح لك أن تصيغ ورقت بناء ومدى إلمامه بالمسألة. ولتحديد جمهورك، ابدأ بتحديد أصحاب المصلحة المحتملين، ثم فكر بعناية في مستوى ادراكهم واهتمامهم بهذا الموضوع. احرص على تجنب الاستخدام المفرط للتفسيرات والمصطلحات التقنية التي قد لا يفهمها جمهورك. </a:t>
            </a:r>
            <a:endParaRPr lang="en-US" sz="2800" dirty="0">
              <a:latin typeface="Sakkal Majalla" panose="02000000000000000000" pitchFamily="2" charset="-78"/>
              <a:cs typeface="Sakkal Majalla" panose="02000000000000000000" pitchFamily="2" charset="-78"/>
            </a:endParaRP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31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A29A2-D5E4-4516-9C2D-8414C0138BB7}"/>
              </a:ext>
            </a:extLst>
          </p:cNvPr>
          <p:cNvSpPr>
            <a:spLocks noGrp="1"/>
          </p:cNvSpPr>
          <p:nvPr>
            <p:ph type="title"/>
          </p:nvPr>
        </p:nvSpPr>
        <p:spPr/>
        <p:txBody>
          <a:bodyPr/>
          <a:lstStyle/>
          <a:p>
            <a:pPr algn="just" rtl="1"/>
            <a:r>
              <a:rPr lang="ar-JO" b="1" dirty="0">
                <a:solidFill>
                  <a:srgbClr val="0070C0"/>
                </a:solidFill>
                <a:latin typeface="Sakkal Majalla" panose="02000000000000000000" pitchFamily="2" charset="-78"/>
                <a:cs typeface="Sakkal Majalla" panose="02000000000000000000" pitchFamily="2" charset="-78"/>
              </a:rPr>
              <a:t>جمع البيانات وبناء الحُجج</a:t>
            </a:r>
            <a:endParaRPr lang="en-US" b="1" dirty="0">
              <a:solidFill>
                <a:srgbClr val="0070C0"/>
              </a:solidFill>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488A03B2-1A62-4B20-BBBE-36C44156551A}"/>
              </a:ext>
            </a:extLst>
          </p:cNvPr>
          <p:cNvSpPr>
            <a:spLocks noGrp="1"/>
          </p:cNvSpPr>
          <p:nvPr>
            <p:ph idx="1"/>
          </p:nvPr>
        </p:nvSpPr>
        <p:spPr/>
        <p:txBody>
          <a:bodyPr>
            <a:normAutofit fontScale="92500" lnSpcReduction="10000"/>
          </a:bodyPr>
          <a:lstStyle/>
          <a:p>
            <a:pPr algn="just" rtl="1"/>
            <a:r>
              <a:rPr lang="ar-JO" sz="3200" dirty="0">
                <a:latin typeface="Sakkal Majalla" panose="02000000000000000000" pitchFamily="2" charset="-78"/>
                <a:cs typeface="Sakkal Majalla" panose="02000000000000000000" pitchFamily="2" charset="-78"/>
              </a:rPr>
              <a:t>- قم بوضع تصور واعمل على إعداد قاعدة حقائق صلبة تساعدك على الإجابة عن سؤالك المتعلق بالسياسة العامة.</a:t>
            </a:r>
            <a:endParaRPr lang="en-US" sz="3200" dirty="0">
              <a:latin typeface="Sakkal Majalla" panose="02000000000000000000" pitchFamily="2" charset="-78"/>
              <a:cs typeface="Sakkal Majalla" panose="02000000000000000000" pitchFamily="2" charset="-78"/>
            </a:endParaRPr>
          </a:p>
          <a:p>
            <a:pPr algn="just" rtl="1"/>
            <a:endParaRPr lang="ar-JO" sz="3200" dirty="0">
              <a:latin typeface="Sakkal Majalla" panose="02000000000000000000" pitchFamily="2" charset="-78"/>
              <a:cs typeface="Sakkal Majalla" panose="02000000000000000000" pitchFamily="2" charset="-78"/>
            </a:endParaRPr>
          </a:p>
          <a:p>
            <a:pPr algn="just" rtl="1"/>
            <a:r>
              <a:rPr lang="ar-JO" sz="3200" dirty="0">
                <a:latin typeface="Sakkal Majalla" panose="02000000000000000000" pitchFamily="2" charset="-78"/>
                <a:cs typeface="Sakkal Majalla" panose="02000000000000000000" pitchFamily="2" charset="-78"/>
              </a:rPr>
              <a:t>- عند تحديد ما ينبغي أن تتضمنه ورقتك، تأكد من إدراج المعلومات ذات الصلة واللازمة لتعزيز حجتك فقط ولا تغرق جمهورك بالبيانات. </a:t>
            </a:r>
          </a:p>
          <a:p>
            <a:pPr algn="just" rtl="1"/>
            <a:endParaRPr lang="ar-JO" sz="3200" dirty="0">
              <a:latin typeface="Sakkal Majalla" panose="02000000000000000000" pitchFamily="2" charset="-78"/>
              <a:cs typeface="Sakkal Majalla" panose="02000000000000000000" pitchFamily="2" charset="-78"/>
            </a:endParaRPr>
          </a:p>
          <a:p>
            <a:pPr algn="just" rtl="1"/>
            <a:r>
              <a:rPr lang="ar-JO" sz="3200" dirty="0">
                <a:latin typeface="Sakkal Majalla" panose="02000000000000000000" pitchFamily="2" charset="-78"/>
                <a:cs typeface="Sakkal Majalla" panose="02000000000000000000" pitchFamily="2" charset="-78"/>
              </a:rPr>
              <a:t>- يجب عليك أن تتقيد بالمصادر ذات المصداقية والموثوق بها فقط، حيث سيؤدي إدراج معلومات غير موثوق بها أو أدلة من مصادر منحازة إلى تقويض مصداقية حجتك.</a:t>
            </a:r>
          </a:p>
        </p:txBody>
      </p:sp>
    </p:spTree>
    <p:extLst>
      <p:ext uri="{BB962C8B-B14F-4D97-AF65-F5344CB8AC3E}">
        <p14:creationId xmlns:p14="http://schemas.microsoft.com/office/powerpoint/2010/main" val="1514210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A29A2-D5E4-4516-9C2D-8414C0138BB7}"/>
              </a:ext>
            </a:extLst>
          </p:cNvPr>
          <p:cNvSpPr>
            <a:spLocks noGrp="1"/>
          </p:cNvSpPr>
          <p:nvPr>
            <p:ph type="title"/>
          </p:nvPr>
        </p:nvSpPr>
        <p:spPr/>
        <p:txBody>
          <a:bodyPr/>
          <a:lstStyle/>
          <a:p>
            <a:pPr algn="just" rtl="1"/>
            <a:r>
              <a:rPr lang="ar-JO" b="1" dirty="0">
                <a:solidFill>
                  <a:srgbClr val="0070C0"/>
                </a:solidFill>
                <a:latin typeface="Sakkal Majalla" panose="02000000000000000000" pitchFamily="2" charset="-78"/>
                <a:cs typeface="Sakkal Majalla" panose="02000000000000000000" pitchFamily="2" charset="-78"/>
              </a:rPr>
              <a:t>مصادر البيانات</a:t>
            </a:r>
            <a:endParaRPr lang="en-US" b="1" dirty="0">
              <a:solidFill>
                <a:srgbClr val="0070C0"/>
              </a:solidFill>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488A03B2-1A62-4B20-BBBE-36C44156551A}"/>
              </a:ext>
            </a:extLst>
          </p:cNvPr>
          <p:cNvSpPr>
            <a:spLocks noGrp="1"/>
          </p:cNvSpPr>
          <p:nvPr>
            <p:ph idx="1"/>
          </p:nvPr>
        </p:nvSpPr>
        <p:spPr/>
        <p:txBody>
          <a:bodyPr>
            <a:normAutofit/>
          </a:bodyPr>
          <a:lstStyle/>
          <a:p>
            <a:pPr algn="just" rtl="1"/>
            <a:r>
              <a:rPr lang="ar-JO" sz="3200" dirty="0">
                <a:latin typeface="Sakkal Majalla" panose="02000000000000000000" pitchFamily="2" charset="-78"/>
                <a:cs typeface="Sakkal Majalla" panose="02000000000000000000" pitchFamily="2" charset="-78"/>
              </a:rPr>
              <a:t>- التقارير الحكومية والتشريعات. </a:t>
            </a:r>
          </a:p>
          <a:p>
            <a:pPr algn="just" rtl="1"/>
            <a:r>
              <a:rPr lang="ar-JO" sz="3200" dirty="0">
                <a:latin typeface="Sakkal Majalla" panose="02000000000000000000" pitchFamily="2" charset="-78"/>
                <a:cs typeface="Sakkal Majalla" panose="02000000000000000000" pitchFamily="2" charset="-78"/>
              </a:rPr>
              <a:t>- بيانات دائرة الإحصاءات العامة. </a:t>
            </a:r>
          </a:p>
          <a:p>
            <a:pPr algn="just" rtl="1"/>
            <a:r>
              <a:rPr lang="ar-JO" sz="3200" dirty="0">
                <a:latin typeface="Sakkal Majalla" panose="02000000000000000000" pitchFamily="2" charset="-78"/>
                <a:cs typeface="Sakkal Majalla" panose="02000000000000000000" pitchFamily="2" charset="-78"/>
              </a:rPr>
              <a:t>- البنك المركزي. </a:t>
            </a:r>
          </a:p>
          <a:p>
            <a:pPr algn="just" rtl="1"/>
            <a:r>
              <a:rPr lang="ar-JO" sz="3200" dirty="0">
                <a:latin typeface="Sakkal Majalla" panose="02000000000000000000" pitchFamily="2" charset="-78"/>
                <a:cs typeface="Sakkal Majalla" panose="02000000000000000000" pitchFamily="2" charset="-78"/>
              </a:rPr>
              <a:t>- تقارير المؤسسات الدولية (البنك الدولي، صندوق النقد الدولي، الأمم المتحدة،...) </a:t>
            </a:r>
          </a:p>
          <a:p>
            <a:pPr algn="just" rtl="1"/>
            <a:r>
              <a:rPr lang="ar-JO" sz="3200" dirty="0">
                <a:latin typeface="Sakkal Majalla" panose="02000000000000000000" pitchFamily="2" charset="-78"/>
                <a:cs typeface="Sakkal Majalla" panose="02000000000000000000" pitchFamily="2" charset="-78"/>
              </a:rPr>
              <a:t>- استطلاعات الرأي. </a:t>
            </a:r>
          </a:p>
          <a:p>
            <a:pPr algn="just" rtl="1"/>
            <a:endParaRPr lang="ar-JO"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37019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A29A2-D5E4-4516-9C2D-8414C0138BB7}"/>
              </a:ext>
            </a:extLst>
          </p:cNvPr>
          <p:cNvSpPr>
            <a:spLocks noGrp="1"/>
          </p:cNvSpPr>
          <p:nvPr>
            <p:ph type="title"/>
          </p:nvPr>
        </p:nvSpPr>
        <p:spPr/>
        <p:txBody>
          <a:bodyPr/>
          <a:lstStyle/>
          <a:p>
            <a:pPr algn="just" rtl="1"/>
            <a:r>
              <a:rPr lang="ar-JO" b="1" dirty="0">
                <a:solidFill>
                  <a:srgbClr val="0070C0"/>
                </a:solidFill>
                <a:latin typeface="Sakkal Majalla" panose="02000000000000000000" pitchFamily="2" charset="-78"/>
                <a:cs typeface="Sakkal Majalla" panose="02000000000000000000" pitchFamily="2" charset="-78"/>
              </a:rPr>
              <a:t>مصادر البيانات</a:t>
            </a:r>
            <a:endParaRPr lang="en-US" b="1" dirty="0">
              <a:solidFill>
                <a:srgbClr val="0070C0"/>
              </a:solidFill>
              <a:latin typeface="Sakkal Majalla" panose="02000000000000000000" pitchFamily="2" charset="-78"/>
              <a:cs typeface="Sakkal Majalla" panose="02000000000000000000" pitchFamily="2" charset="-78"/>
            </a:endParaRPr>
          </a:p>
        </p:txBody>
      </p:sp>
      <p:pic>
        <p:nvPicPr>
          <p:cNvPr id="4" name="Content Placeholder 3">
            <a:extLst>
              <a:ext uri="{FF2B5EF4-FFF2-40B4-BE49-F238E27FC236}">
                <a16:creationId xmlns:a16="http://schemas.microsoft.com/office/drawing/2014/main" id="{670CCBD1-142F-4613-8577-ACB08F9CC046}"/>
              </a:ext>
            </a:extLst>
          </p:cNvPr>
          <p:cNvPicPr>
            <a:picLocks noGrp="1" noChangeAspect="1"/>
          </p:cNvPicPr>
          <p:nvPr>
            <p:ph idx="1"/>
          </p:nvPr>
        </p:nvPicPr>
        <p:blipFill>
          <a:blip r:embed="rId2"/>
          <a:stretch>
            <a:fillRect/>
          </a:stretch>
        </p:blipFill>
        <p:spPr>
          <a:xfrm>
            <a:off x="-17289" y="0"/>
            <a:ext cx="12209289" cy="6858000"/>
          </a:xfrm>
          <a:prstGeom prst="rect">
            <a:avLst/>
          </a:prstGeom>
        </p:spPr>
      </p:pic>
    </p:spTree>
    <p:extLst>
      <p:ext uri="{BB962C8B-B14F-4D97-AF65-F5344CB8AC3E}">
        <p14:creationId xmlns:p14="http://schemas.microsoft.com/office/powerpoint/2010/main" val="3904543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71CB41-54C2-4B71-9669-26AA295DE88C}"/>
              </a:ext>
            </a:extLst>
          </p:cNvPr>
          <p:cNvSpPr>
            <a:spLocks noGrp="1"/>
          </p:cNvSpPr>
          <p:nvPr>
            <p:ph type="title"/>
          </p:nvPr>
        </p:nvSpPr>
        <p:spPr>
          <a:xfrm>
            <a:off x="964788" y="804333"/>
            <a:ext cx="3391900" cy="5249334"/>
          </a:xfrm>
        </p:spPr>
        <p:txBody>
          <a:bodyPr>
            <a:normAutofit/>
          </a:bodyPr>
          <a:lstStyle/>
          <a:p>
            <a:pPr algn="r" rtl="1"/>
            <a:r>
              <a:rPr lang="en-US" dirty="0">
                <a:solidFill>
                  <a:srgbClr val="FFFFFF"/>
                </a:solidFill>
              </a:rPr>
              <a:t>What is public policy? </a:t>
            </a:r>
            <a:br>
              <a:rPr lang="en-US" dirty="0">
                <a:solidFill>
                  <a:srgbClr val="FFFFFF"/>
                </a:solidFill>
              </a:rPr>
            </a:br>
            <a:r>
              <a:rPr lang="ar-JO" dirty="0">
                <a:solidFill>
                  <a:srgbClr val="FFFFFF"/>
                </a:solidFill>
              </a:rPr>
              <a:t>ما هي السياسة العامة ؟ </a:t>
            </a:r>
            <a:endParaRPr lang="en-US" dirty="0">
              <a:solidFill>
                <a:srgbClr val="FFFFFF"/>
              </a:solidFill>
            </a:endParaRPr>
          </a:p>
        </p:txBody>
      </p:sp>
      <p:sp>
        <p:nvSpPr>
          <p:cNvPr id="3" name="Content Placeholder 2">
            <a:extLst>
              <a:ext uri="{FF2B5EF4-FFF2-40B4-BE49-F238E27FC236}">
                <a16:creationId xmlns:a16="http://schemas.microsoft.com/office/drawing/2014/main" id="{896759F9-1466-4ABD-8721-13C4394DB0E8}"/>
              </a:ext>
            </a:extLst>
          </p:cNvPr>
          <p:cNvSpPr>
            <a:spLocks noGrp="1"/>
          </p:cNvSpPr>
          <p:nvPr>
            <p:ph idx="1"/>
          </p:nvPr>
        </p:nvSpPr>
        <p:spPr>
          <a:xfrm>
            <a:off x="4951048" y="804333"/>
            <a:ext cx="6306003" cy="5249334"/>
          </a:xfrm>
        </p:spPr>
        <p:txBody>
          <a:bodyPr anchor="ctr">
            <a:normAutofit/>
          </a:bodyPr>
          <a:lstStyle/>
          <a:p>
            <a:r>
              <a:rPr lang="en-US" dirty="0"/>
              <a:t>Public policy is the means by which a government maintains order or addresses the needs of its citizens. </a:t>
            </a:r>
          </a:p>
          <a:p>
            <a:pPr algn="just" rtl="1"/>
            <a:endParaRPr lang="en-US" dirty="0"/>
          </a:p>
          <a:p>
            <a:pPr algn="just" rtl="1"/>
            <a:r>
              <a:rPr lang="ar-JO" dirty="0"/>
              <a:t>السياسة العامة هي كافة الأدوات والوسائل والطرق التي توظفها الحكومات لتلبية الصالح العام للدولة، والذي يشمل حفظ الأمن وتنمية الاقتصاد والحفاظ على الاستقرار السياسي وتقديم الخدمات العامة للمواطنين، وغيرها. </a:t>
            </a:r>
          </a:p>
          <a:p>
            <a:pPr rtl="1"/>
            <a:endParaRPr lang="ar-JO" dirty="0"/>
          </a:p>
          <a:p>
            <a:pPr rtl="1"/>
            <a:endParaRPr lang="en-US" dirty="0"/>
          </a:p>
        </p:txBody>
      </p:sp>
    </p:spTree>
    <p:extLst>
      <p:ext uri="{BB962C8B-B14F-4D97-AF65-F5344CB8AC3E}">
        <p14:creationId xmlns:p14="http://schemas.microsoft.com/office/powerpoint/2010/main" val="3788144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9F5AA6-C55E-4C7D-BED5-3C05987AEB14}"/>
              </a:ext>
            </a:extLst>
          </p:cNvPr>
          <p:cNvSpPr>
            <a:spLocks noGrp="1"/>
          </p:cNvSpPr>
          <p:nvPr>
            <p:ph type="title"/>
          </p:nvPr>
        </p:nvSpPr>
        <p:spPr>
          <a:xfrm>
            <a:off x="643468" y="643467"/>
            <a:ext cx="3415612" cy="5571066"/>
          </a:xfrm>
        </p:spPr>
        <p:txBody>
          <a:bodyPr>
            <a:normAutofit/>
          </a:bodyPr>
          <a:lstStyle/>
          <a:p>
            <a:pPr rtl="1"/>
            <a:r>
              <a:rPr lang="ar-JO" b="1" dirty="0">
                <a:solidFill>
                  <a:srgbClr val="FFFFFF"/>
                </a:solidFill>
                <a:latin typeface="Sakkal Majalla" panose="02000000000000000000" pitchFamily="2" charset="-78"/>
                <a:cs typeface="Sakkal Majalla" panose="02000000000000000000" pitchFamily="2" charset="-78"/>
              </a:rPr>
              <a:t>أدوات السياسة العامة</a:t>
            </a:r>
            <a:endParaRPr lang="en-US" b="1" dirty="0">
              <a:solidFill>
                <a:srgbClr val="FFFFFF"/>
              </a:solidFill>
              <a:latin typeface="Sakkal Majalla" panose="02000000000000000000" pitchFamily="2" charset="-78"/>
              <a:cs typeface="Sakkal Majalla" panose="02000000000000000000" pitchFamily="2" charset="-78"/>
            </a:endParaRPr>
          </a:p>
        </p:txBody>
      </p:sp>
      <p:graphicFrame>
        <p:nvGraphicFramePr>
          <p:cNvPr id="5" name="Content Placeholder 2">
            <a:extLst>
              <a:ext uri="{FF2B5EF4-FFF2-40B4-BE49-F238E27FC236}">
                <a16:creationId xmlns:a16="http://schemas.microsoft.com/office/drawing/2014/main" id="{704A2443-2A8A-470C-8866-87A955A9BE8D}"/>
              </a:ext>
            </a:extLst>
          </p:cNvPr>
          <p:cNvGraphicFramePr>
            <a:graphicFrameLocks noGrp="1"/>
          </p:cNvGraphicFramePr>
          <p:nvPr>
            <p:ph idx="1"/>
            <p:extLst>
              <p:ext uri="{D42A27DB-BD31-4B8C-83A1-F6EECF244321}">
                <p14:modId xmlns:p14="http://schemas.microsoft.com/office/powerpoint/2010/main" val="4120643343"/>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601659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1127F83-EAB9-4E4C-A6F4-2B752481C16C}"/>
              </a:ext>
            </a:extLst>
          </p:cNvPr>
          <p:cNvSpPr/>
          <p:nvPr/>
        </p:nvSpPr>
        <p:spPr>
          <a:xfrm>
            <a:off x="838201" y="1690686"/>
            <a:ext cx="3335219" cy="4486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AD5AA4D-9BFF-4CCE-9FFB-1FE2EF8AB6D7}"/>
              </a:ext>
            </a:extLst>
          </p:cNvPr>
          <p:cNvSpPr/>
          <p:nvPr/>
        </p:nvSpPr>
        <p:spPr>
          <a:xfrm>
            <a:off x="8018581" y="1690686"/>
            <a:ext cx="3335218" cy="4486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22F48CC-EDB9-42D3-9126-B7CA5A7CE1F0}"/>
              </a:ext>
            </a:extLst>
          </p:cNvPr>
          <p:cNvSpPr/>
          <p:nvPr/>
        </p:nvSpPr>
        <p:spPr>
          <a:xfrm>
            <a:off x="4428392" y="1690687"/>
            <a:ext cx="3335218" cy="4486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1DB1D8-A108-4472-9F11-37A94D268EC6}"/>
              </a:ext>
            </a:extLst>
          </p:cNvPr>
          <p:cNvSpPr>
            <a:spLocks noGrp="1"/>
          </p:cNvSpPr>
          <p:nvPr>
            <p:ph type="title"/>
          </p:nvPr>
        </p:nvSpPr>
        <p:spPr>
          <a:xfrm>
            <a:off x="1093177" y="191071"/>
            <a:ext cx="9720072" cy="1499616"/>
          </a:xfrm>
        </p:spPr>
        <p:txBody>
          <a:bodyPr/>
          <a:lstStyle/>
          <a:p>
            <a:pPr algn="ctr" rtl="1"/>
            <a:r>
              <a:rPr lang="ar-JO" b="1" dirty="0">
                <a:solidFill>
                  <a:srgbClr val="0070C0"/>
                </a:solidFill>
                <a:latin typeface="Sakkal Majalla" panose="02000000000000000000" pitchFamily="2" charset="-78"/>
                <a:cs typeface="Sakkal Majalla" panose="02000000000000000000" pitchFamily="2" charset="-78"/>
              </a:rPr>
              <a:t> تعريف بأوراق السياسات</a:t>
            </a:r>
            <a:endParaRPr lang="en-US" b="1" dirty="0">
              <a:solidFill>
                <a:srgbClr val="0070C0"/>
              </a:solidFill>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FC366E3B-AB2B-4C56-96C1-33CBF4CB29A1}"/>
              </a:ext>
            </a:extLst>
          </p:cNvPr>
          <p:cNvSpPr>
            <a:spLocks noGrp="1"/>
          </p:cNvSpPr>
          <p:nvPr>
            <p:ph idx="1"/>
          </p:nvPr>
        </p:nvSpPr>
        <p:spPr>
          <a:xfrm>
            <a:off x="8018584" y="1690688"/>
            <a:ext cx="3335215" cy="4486275"/>
          </a:xfrm>
        </p:spPr>
        <p:txBody>
          <a:bodyPr>
            <a:normAutofit/>
          </a:bodyPr>
          <a:lstStyle/>
          <a:p>
            <a:pPr marL="0" indent="0" algn="ctr" rtl="1">
              <a:buNone/>
            </a:pPr>
            <a:r>
              <a:rPr lang="ar-JO" sz="2400" b="1" dirty="0">
                <a:solidFill>
                  <a:srgbClr val="FF0000"/>
                </a:solidFill>
                <a:latin typeface="Sakkal Majalla" panose="02000000000000000000" pitchFamily="2" charset="-78"/>
                <a:cs typeface="Sakkal Majalla" panose="02000000000000000000" pitchFamily="2" charset="-78"/>
              </a:rPr>
              <a:t>ما هي؟ </a:t>
            </a:r>
          </a:p>
          <a:p>
            <a:pPr algn="just" rtl="1"/>
            <a:r>
              <a:rPr lang="ar-JO" sz="2400" dirty="0">
                <a:latin typeface="Sakkal Majalla" panose="02000000000000000000" pitchFamily="2" charset="-78"/>
                <a:cs typeface="Sakkal Majalla" panose="02000000000000000000" pitchFamily="2" charset="-78"/>
              </a:rPr>
              <a:t>هي وثيقة بحثية تعمل على تشخيص مشكلة من مشاكل السياسة العامة وتقديم الحلول والأدوات لمعالجة هذه المشكلة. </a:t>
            </a:r>
            <a:endParaRPr lang="en-US" sz="2400" dirty="0">
              <a:latin typeface="Sakkal Majalla" panose="02000000000000000000" pitchFamily="2" charset="-78"/>
              <a:cs typeface="Sakkal Majalla" panose="02000000000000000000" pitchFamily="2" charset="-78"/>
            </a:endParaRPr>
          </a:p>
          <a:p>
            <a:pPr marL="0" indent="0" algn="just" rtl="1">
              <a:buNone/>
            </a:pPr>
            <a:endParaRPr lang="ar-JO" sz="2400" dirty="0">
              <a:latin typeface="Sakkal Majalla" panose="02000000000000000000" pitchFamily="2" charset="-78"/>
              <a:cs typeface="Sakkal Majalla" panose="02000000000000000000" pitchFamily="2" charset="-78"/>
            </a:endParaRPr>
          </a:p>
          <a:p>
            <a:pPr algn="just" rtl="1"/>
            <a:r>
              <a:rPr lang="ar-JO" sz="2400" dirty="0">
                <a:latin typeface="Sakkal Majalla" panose="02000000000000000000" pitchFamily="2" charset="-78"/>
                <a:cs typeface="Sakkal Majalla" panose="02000000000000000000" pitchFamily="2" charset="-78"/>
              </a:rPr>
              <a:t>لتحقيق اهداف ورقة السياسات يتم توظيف بيانات توضيحية حول المشكلة ونتائج دراسات علمية. </a:t>
            </a:r>
          </a:p>
          <a:p>
            <a:pPr algn="just" rtl="1"/>
            <a:endParaRPr lang="en-US" sz="2400" dirty="0">
              <a:latin typeface="Sakkal Majalla" panose="02000000000000000000" pitchFamily="2" charset="-78"/>
              <a:cs typeface="Sakkal Majalla" panose="02000000000000000000" pitchFamily="2" charset="-78"/>
            </a:endParaRPr>
          </a:p>
        </p:txBody>
      </p:sp>
      <p:sp>
        <p:nvSpPr>
          <p:cNvPr id="4" name="Content Placeholder 2">
            <a:extLst>
              <a:ext uri="{FF2B5EF4-FFF2-40B4-BE49-F238E27FC236}">
                <a16:creationId xmlns:a16="http://schemas.microsoft.com/office/drawing/2014/main" id="{819FD8A5-9E37-4A99-A501-2646206A4A84}"/>
              </a:ext>
            </a:extLst>
          </p:cNvPr>
          <p:cNvSpPr txBox="1">
            <a:spLocks/>
          </p:cNvSpPr>
          <p:nvPr/>
        </p:nvSpPr>
        <p:spPr>
          <a:xfrm>
            <a:off x="838205" y="1690686"/>
            <a:ext cx="3335215"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Font typeface="Arial" panose="020B0604020202020204" pitchFamily="34" charset="0"/>
              <a:buNone/>
            </a:pPr>
            <a:r>
              <a:rPr lang="ar-JO" b="1" dirty="0">
                <a:solidFill>
                  <a:srgbClr val="FF0000"/>
                </a:solidFill>
                <a:latin typeface="Sakkal Majalla" panose="02000000000000000000" pitchFamily="2" charset="-78"/>
                <a:cs typeface="Sakkal Majalla" panose="02000000000000000000" pitchFamily="2" charset="-78"/>
              </a:rPr>
              <a:t>لماذا؟ </a:t>
            </a:r>
            <a:endParaRPr lang="en-US" b="1" dirty="0">
              <a:solidFill>
                <a:srgbClr val="FF0000"/>
              </a:solidFill>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JO" dirty="0">
              <a:latin typeface="Sakkal Majalla" panose="02000000000000000000" pitchFamily="2" charset="-78"/>
              <a:cs typeface="Sakkal Majalla" panose="02000000000000000000" pitchFamily="2" charset="-78"/>
            </a:endParaRPr>
          </a:p>
          <a:p>
            <a:pPr algn="just" rtl="1"/>
            <a:r>
              <a:rPr lang="ar-JO" dirty="0">
                <a:latin typeface="Sakkal Majalla" panose="02000000000000000000" pitchFamily="2" charset="-78"/>
                <a:cs typeface="Sakkal Majalla" panose="02000000000000000000" pitchFamily="2" charset="-78"/>
              </a:rPr>
              <a:t>توجيه صانع القرار لأدوات السياسات المُثلى لمعالجة المشاكل القائمة. </a:t>
            </a:r>
          </a:p>
          <a:p>
            <a:pPr algn="just" rtl="1"/>
            <a:r>
              <a:rPr lang="ar-JO" dirty="0">
                <a:latin typeface="Sakkal Majalla" panose="02000000000000000000" pitchFamily="2" charset="-78"/>
                <a:cs typeface="Sakkal Majalla" panose="02000000000000000000" pitchFamily="2" charset="-78"/>
              </a:rPr>
              <a:t>معالجة التحديات القائمة. </a:t>
            </a:r>
          </a:p>
        </p:txBody>
      </p:sp>
      <p:sp>
        <p:nvSpPr>
          <p:cNvPr id="5" name="Content Placeholder 2">
            <a:extLst>
              <a:ext uri="{FF2B5EF4-FFF2-40B4-BE49-F238E27FC236}">
                <a16:creationId xmlns:a16="http://schemas.microsoft.com/office/drawing/2014/main" id="{6FED4EDB-7FA3-423E-B148-844155B939EF}"/>
              </a:ext>
            </a:extLst>
          </p:cNvPr>
          <p:cNvSpPr txBox="1">
            <a:spLocks/>
          </p:cNvSpPr>
          <p:nvPr/>
        </p:nvSpPr>
        <p:spPr>
          <a:xfrm>
            <a:off x="4428392" y="1690687"/>
            <a:ext cx="3335215" cy="44862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Font typeface="Arial" panose="020B0604020202020204" pitchFamily="34" charset="0"/>
              <a:buNone/>
            </a:pPr>
            <a:r>
              <a:rPr lang="ar-JO" b="1" dirty="0">
                <a:solidFill>
                  <a:srgbClr val="FF0000"/>
                </a:solidFill>
                <a:latin typeface="Sakkal Majalla" panose="02000000000000000000" pitchFamily="2" charset="-78"/>
                <a:cs typeface="Sakkal Majalla" panose="02000000000000000000" pitchFamily="2" charset="-78"/>
              </a:rPr>
              <a:t>لمن نكتبها؟</a:t>
            </a:r>
          </a:p>
          <a:p>
            <a:pPr algn="just" rtl="1"/>
            <a:r>
              <a:rPr lang="ar-JO" dirty="0">
                <a:latin typeface="Sakkal Majalla" panose="02000000000000000000" pitchFamily="2" charset="-78"/>
                <a:cs typeface="Sakkal Majalla" panose="02000000000000000000" pitchFamily="2" charset="-78"/>
              </a:rPr>
              <a:t>تستهدف هذه الأوراق كل المؤثرين في قرار السياسة العامة بحسب هدف الورقة وموضوعها. </a:t>
            </a:r>
          </a:p>
          <a:p>
            <a:pPr marL="0" indent="0" algn="just" rtl="1">
              <a:buNone/>
            </a:pPr>
            <a:r>
              <a:rPr lang="ar-JO" b="1" dirty="0">
                <a:latin typeface="Sakkal Majalla" panose="02000000000000000000" pitchFamily="2" charset="-78"/>
                <a:cs typeface="Sakkal Majalla" panose="02000000000000000000" pitchFamily="2" charset="-78"/>
              </a:rPr>
              <a:t> مثل: </a:t>
            </a:r>
          </a:p>
          <a:p>
            <a:pPr algn="just" rtl="1">
              <a:buFontTx/>
              <a:buChar char="-"/>
            </a:pPr>
            <a:r>
              <a:rPr lang="ar-JO" dirty="0">
                <a:latin typeface="Sakkal Majalla" panose="02000000000000000000" pitchFamily="2" charset="-78"/>
                <a:cs typeface="Sakkal Majalla" panose="02000000000000000000" pitchFamily="2" charset="-78"/>
              </a:rPr>
              <a:t>البرلمانات. </a:t>
            </a:r>
          </a:p>
          <a:p>
            <a:pPr algn="just" rtl="1">
              <a:buFontTx/>
              <a:buChar char="-"/>
            </a:pPr>
            <a:r>
              <a:rPr lang="ar-JO" dirty="0">
                <a:latin typeface="Sakkal Majalla" panose="02000000000000000000" pitchFamily="2" charset="-78"/>
                <a:cs typeface="Sakkal Majalla" panose="02000000000000000000" pitchFamily="2" charset="-78"/>
              </a:rPr>
              <a:t>الحكومات. </a:t>
            </a:r>
          </a:p>
          <a:p>
            <a:pPr algn="just" rtl="1">
              <a:buFontTx/>
              <a:buChar char="-"/>
            </a:pPr>
            <a:r>
              <a:rPr lang="ar-JO" dirty="0">
                <a:latin typeface="Sakkal Majalla" panose="02000000000000000000" pitchFamily="2" charset="-78"/>
                <a:cs typeface="Sakkal Majalla" panose="02000000000000000000" pitchFamily="2" charset="-78"/>
              </a:rPr>
              <a:t>الهيئات المستقلة. </a:t>
            </a:r>
          </a:p>
          <a:p>
            <a:pPr algn="just" rtl="1">
              <a:buFontTx/>
              <a:buChar char="-"/>
            </a:pPr>
            <a:r>
              <a:rPr lang="ar-JO" dirty="0">
                <a:latin typeface="Sakkal Majalla" panose="02000000000000000000" pitchFamily="2" charset="-78"/>
                <a:cs typeface="Sakkal Majalla" panose="02000000000000000000" pitchFamily="2" charset="-78"/>
              </a:rPr>
              <a:t>المؤسسات الدولية. </a:t>
            </a:r>
          </a:p>
          <a:p>
            <a:pPr marL="0" indent="0" algn="just" rtl="1">
              <a:buNone/>
            </a:pP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2454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F6F2-E5C5-4B8A-A019-CE14665F3A88}"/>
              </a:ext>
            </a:extLst>
          </p:cNvPr>
          <p:cNvSpPr>
            <a:spLocks noGrp="1"/>
          </p:cNvSpPr>
          <p:nvPr>
            <p:ph type="title"/>
          </p:nvPr>
        </p:nvSpPr>
        <p:spPr>
          <a:xfrm>
            <a:off x="1024128" y="585216"/>
            <a:ext cx="8018272" cy="1499616"/>
          </a:xfrm>
        </p:spPr>
        <p:txBody>
          <a:bodyPr>
            <a:normAutofit/>
          </a:bodyPr>
          <a:lstStyle/>
          <a:p>
            <a:pPr algn="just" rtl="1"/>
            <a:r>
              <a:rPr lang="ar-JO" sz="3500" b="1" dirty="0">
                <a:solidFill>
                  <a:srgbClr val="0070C0"/>
                </a:solidFill>
                <a:latin typeface="Sakkal Majalla" panose="02000000000000000000" pitchFamily="2" charset="-78"/>
                <a:cs typeface="Sakkal Majalla" panose="02000000000000000000" pitchFamily="2" charset="-78"/>
              </a:rPr>
              <a:t>أهمية أوراق السياسات في التأثير على صنع القرار</a:t>
            </a:r>
            <a:endParaRPr lang="en-US" sz="3500" b="1" dirty="0">
              <a:solidFill>
                <a:srgbClr val="0070C0"/>
              </a:solidFill>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18BA7DFA-2309-4375-AC80-D351D66A449A}"/>
              </a:ext>
            </a:extLst>
          </p:cNvPr>
          <p:cNvSpPr>
            <a:spLocks noGrp="1"/>
          </p:cNvSpPr>
          <p:nvPr>
            <p:ph idx="1"/>
          </p:nvPr>
        </p:nvSpPr>
        <p:spPr>
          <a:xfrm>
            <a:off x="1024128" y="1941342"/>
            <a:ext cx="8018271" cy="4368018"/>
          </a:xfrm>
        </p:spPr>
        <p:txBody>
          <a:bodyPr>
            <a:normAutofit/>
          </a:bodyPr>
          <a:lstStyle/>
          <a:p>
            <a:pPr algn="just" rtl="1"/>
            <a:r>
              <a:rPr lang="ar-JO" dirty="0">
                <a:latin typeface="Sakkal Majalla" panose="02000000000000000000" pitchFamily="2" charset="-78"/>
                <a:cs typeface="Sakkal Majalla" panose="02000000000000000000" pitchFamily="2" charset="-78"/>
              </a:rPr>
              <a:t>- تشير الدراسات إلى أن 79% من صانعي السياسات حول العالم ينظرون لأوراق السياسات كأداة رئيسية في التأثير الإيجابي على قراراتهم. </a:t>
            </a:r>
          </a:p>
          <a:p>
            <a:pPr algn="just" rtl="1"/>
            <a:endParaRPr lang="ar-JO" dirty="0">
              <a:latin typeface="Sakkal Majalla" panose="02000000000000000000" pitchFamily="2" charset="-78"/>
              <a:cs typeface="Sakkal Majalla" panose="02000000000000000000" pitchFamily="2" charset="-78"/>
            </a:endParaRPr>
          </a:p>
          <a:p>
            <a:pPr algn="just" rtl="1"/>
            <a:r>
              <a:rPr lang="ar-JO" dirty="0">
                <a:latin typeface="Sakkal Majalla" panose="02000000000000000000" pitchFamily="2" charset="-78"/>
                <a:cs typeface="Sakkal Majalla" panose="02000000000000000000" pitchFamily="2" charset="-78"/>
              </a:rPr>
              <a:t>- تساهم أوراق السياسات في تعريف صانع السياسات بحجم المشكلة من خلال البيانات المعروضة وأثر هذه المشكلة على الواقع الفعلي. </a:t>
            </a:r>
          </a:p>
          <a:p>
            <a:pPr algn="just" rtl="1"/>
            <a:endParaRPr lang="ar-JO" dirty="0">
              <a:latin typeface="Sakkal Majalla" panose="02000000000000000000" pitchFamily="2" charset="-78"/>
              <a:cs typeface="Sakkal Majalla" panose="02000000000000000000" pitchFamily="2" charset="-78"/>
            </a:endParaRPr>
          </a:p>
          <a:p>
            <a:pPr algn="just" rtl="1"/>
            <a:r>
              <a:rPr lang="ar-JO" dirty="0">
                <a:latin typeface="Sakkal Majalla" panose="02000000000000000000" pitchFamily="2" charset="-78"/>
                <a:cs typeface="Sakkal Majalla" panose="02000000000000000000" pitchFamily="2" charset="-78"/>
              </a:rPr>
              <a:t>- تساهم أوراق السياسات في تقديم حلول قابلة للتطبيق قد تكون بعيدة عن ذهن صانع السياسات. </a:t>
            </a:r>
          </a:p>
          <a:p>
            <a:pPr algn="just" rtl="1"/>
            <a:endParaRPr lang="ar-JO" dirty="0">
              <a:latin typeface="Sakkal Majalla" panose="02000000000000000000" pitchFamily="2" charset="-78"/>
              <a:cs typeface="Sakkal Majalla" panose="02000000000000000000" pitchFamily="2" charset="-78"/>
            </a:endParaRPr>
          </a:p>
          <a:p>
            <a:pPr algn="just" rtl="1"/>
            <a:r>
              <a:rPr lang="ar-JO" dirty="0">
                <a:latin typeface="Sakkal Majalla" panose="02000000000000000000" pitchFamily="2" charset="-78"/>
                <a:cs typeface="Sakkal Majalla" panose="02000000000000000000" pitchFamily="2" charset="-78"/>
              </a:rPr>
              <a:t>- تساعد أوراق السياسات في نشر الوعي بين مختلف أصحاب العلاقة في موضوع الورقة حول المشكلة المطروحة والحلول الواجب اتباعها. </a:t>
            </a:r>
          </a:p>
          <a:p>
            <a:pPr algn="just" rtl="1"/>
            <a:endParaRPr lang="en-US" dirty="0">
              <a:latin typeface="Sakkal Majalla" panose="02000000000000000000" pitchFamily="2" charset="-78"/>
              <a:cs typeface="Sakkal Majalla" panose="02000000000000000000" pitchFamily="2" charset="-78"/>
            </a:endParaRP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01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5AA6-C55E-4C7D-BED5-3C05987AEB14}"/>
              </a:ext>
            </a:extLst>
          </p:cNvPr>
          <p:cNvSpPr>
            <a:spLocks noGrp="1"/>
          </p:cNvSpPr>
          <p:nvPr>
            <p:ph type="title"/>
          </p:nvPr>
        </p:nvSpPr>
        <p:spPr>
          <a:xfrm>
            <a:off x="1024128" y="585216"/>
            <a:ext cx="8018272" cy="1499616"/>
          </a:xfrm>
        </p:spPr>
        <p:txBody>
          <a:bodyPr>
            <a:normAutofit/>
          </a:bodyPr>
          <a:lstStyle/>
          <a:p>
            <a:pPr algn="just" rtl="1"/>
            <a:r>
              <a:rPr lang="ar-JO" b="1" dirty="0">
                <a:solidFill>
                  <a:srgbClr val="002060"/>
                </a:solidFill>
                <a:latin typeface="Sakkal Majalla" panose="02000000000000000000" pitchFamily="2" charset="-78"/>
                <a:cs typeface="Sakkal Majalla" panose="02000000000000000000" pitchFamily="2" charset="-78"/>
              </a:rPr>
              <a:t>عناصر أوراق السياسات</a:t>
            </a:r>
            <a:endParaRPr lang="en-US" b="1" dirty="0">
              <a:solidFill>
                <a:srgbClr val="002060"/>
              </a:solidFill>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DB2C5AEF-CEBE-4E7F-9327-88D437104189}"/>
              </a:ext>
            </a:extLst>
          </p:cNvPr>
          <p:cNvSpPr>
            <a:spLocks noGrp="1"/>
          </p:cNvSpPr>
          <p:nvPr>
            <p:ph idx="1"/>
          </p:nvPr>
        </p:nvSpPr>
        <p:spPr>
          <a:xfrm>
            <a:off x="1024128" y="2286000"/>
            <a:ext cx="8018271" cy="4023360"/>
          </a:xfrm>
        </p:spPr>
        <p:txBody>
          <a:bodyPr>
            <a:normAutofit/>
          </a:bodyPr>
          <a:lstStyle/>
          <a:p>
            <a:pPr marL="0" indent="0" algn="just" rtl="1">
              <a:buNone/>
            </a:pPr>
            <a:r>
              <a:rPr lang="ar-JO" sz="2400" dirty="0">
                <a:latin typeface="Sakkal Majalla" panose="02000000000000000000" pitchFamily="2" charset="-78"/>
                <a:cs typeface="Sakkal Majalla" panose="02000000000000000000" pitchFamily="2" charset="-78"/>
              </a:rPr>
              <a:t>1- المقدمة: وتشمل عرض المشكلة الواجب علاجها، ودوافع تبني سياسات جديدة أو إصلاح السياسات القائمة لعلاجها. </a:t>
            </a:r>
          </a:p>
          <a:p>
            <a:pPr marL="0" indent="0" algn="just" rtl="1">
              <a:buNone/>
            </a:pPr>
            <a:r>
              <a:rPr lang="ar-JO" sz="2400" dirty="0">
                <a:latin typeface="Sakkal Majalla" panose="02000000000000000000" pitchFamily="2" charset="-78"/>
                <a:cs typeface="Sakkal Majalla" panose="02000000000000000000" pitchFamily="2" charset="-78"/>
              </a:rPr>
              <a:t>2- المنهجية والتحليل: يحتوي هذا الجانب من الورقة على البيانات والمنهجية التحليلية التي اعتمدها الباحث لتحليل المشكلة وأثرها على الوضع الاقتصادي القائم ومدى عمقها وجوانب المشكلة أو الأزمة من النواحي المختلفة. </a:t>
            </a:r>
          </a:p>
          <a:p>
            <a:pPr marL="0" indent="0" algn="just" rtl="1">
              <a:buNone/>
            </a:pPr>
            <a:r>
              <a:rPr lang="ar-JO" sz="2400" dirty="0">
                <a:latin typeface="Sakkal Majalla" panose="02000000000000000000" pitchFamily="2" charset="-78"/>
                <a:cs typeface="Sakkal Majalla" panose="02000000000000000000" pitchFamily="2" charset="-78"/>
              </a:rPr>
              <a:t>كما يشتمل هذا الجزء من الورقة على نتائج تحليل كاتب الورقة. </a:t>
            </a:r>
          </a:p>
          <a:p>
            <a:pPr marL="0" indent="0" algn="just" rtl="1">
              <a:buNone/>
            </a:pPr>
            <a:r>
              <a:rPr lang="ar-JO" sz="2400" dirty="0">
                <a:latin typeface="Sakkal Majalla" panose="02000000000000000000" pitchFamily="2" charset="-78"/>
                <a:cs typeface="Sakkal Majalla" panose="02000000000000000000" pitchFamily="2" charset="-78"/>
              </a:rPr>
              <a:t>3- الخلاصة والتوصيات: يشتمل هذا الجانب من الورقة على النتائج الرئيسية لتحليل المشكلة ويتم استنباط التوصيات منها. </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442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B0B4AA-BE27-4752-B192-DA7CE8B12A03}"/>
              </a:ext>
            </a:extLst>
          </p:cNvPr>
          <p:cNvSpPr>
            <a:spLocks noGrp="1"/>
          </p:cNvSpPr>
          <p:nvPr>
            <p:ph idx="1"/>
          </p:nvPr>
        </p:nvSpPr>
        <p:spPr>
          <a:xfrm>
            <a:off x="1024128" y="815926"/>
            <a:ext cx="9720073" cy="5493434"/>
          </a:xfrm>
        </p:spPr>
        <p:txBody>
          <a:bodyPr>
            <a:normAutofit/>
          </a:bodyPr>
          <a:lstStyle/>
          <a:p>
            <a:pPr algn="ctr"/>
            <a:r>
              <a:rPr lang="ar-JO" sz="8000" b="1" dirty="0">
                <a:latin typeface="Sakkal Majalla" panose="02000000000000000000" pitchFamily="2" charset="-78"/>
                <a:cs typeface="Sakkal Majalla" panose="02000000000000000000" pitchFamily="2" charset="-78"/>
              </a:rPr>
              <a:t>الجلسة الثانية </a:t>
            </a:r>
            <a:endParaRPr lang="en-US" sz="80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36958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E17F2-670A-4997-813C-A7C1C2BB27E7}"/>
              </a:ext>
            </a:extLst>
          </p:cNvPr>
          <p:cNvSpPr>
            <a:spLocks noGrp="1"/>
          </p:cNvSpPr>
          <p:nvPr>
            <p:ph type="title"/>
          </p:nvPr>
        </p:nvSpPr>
        <p:spPr>
          <a:xfrm>
            <a:off x="4542188" y="942449"/>
            <a:ext cx="6681323" cy="1470249"/>
          </a:xfrm>
        </p:spPr>
        <p:txBody>
          <a:bodyPr>
            <a:normAutofit/>
          </a:bodyPr>
          <a:lstStyle/>
          <a:p>
            <a:pPr algn="just" rtl="1"/>
            <a:r>
              <a:rPr lang="ar-JO" b="1" dirty="0">
                <a:latin typeface="Sakkal Majalla" panose="02000000000000000000" pitchFamily="2" charset="-78"/>
                <a:cs typeface="Sakkal Majalla" panose="02000000000000000000" pitchFamily="2" charset="-78"/>
              </a:rPr>
              <a:t>خطوات كتابة أوراق السياسات</a:t>
            </a:r>
            <a:endParaRPr lang="en-US" b="1" dirty="0">
              <a:latin typeface="Sakkal Majalla" panose="02000000000000000000" pitchFamily="2" charset="-78"/>
              <a:cs typeface="Sakkal Majalla" panose="02000000000000000000" pitchFamily="2" charset="-78"/>
            </a:endParaRP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8E10502-979C-40F7-9537-2177D54AB4E0}"/>
              </a:ext>
            </a:extLst>
          </p:cNvPr>
          <p:cNvSpPr>
            <a:spLocks noGrp="1"/>
          </p:cNvSpPr>
          <p:nvPr>
            <p:ph idx="1"/>
          </p:nvPr>
        </p:nvSpPr>
        <p:spPr>
          <a:xfrm>
            <a:off x="4547043" y="2773885"/>
            <a:ext cx="6676469" cy="3141013"/>
          </a:xfrm>
        </p:spPr>
        <p:txBody>
          <a:bodyPr>
            <a:normAutofit/>
          </a:bodyPr>
          <a:lstStyle/>
          <a:p>
            <a:pPr algn="just" rtl="1"/>
            <a:r>
              <a:rPr lang="ar-JO" b="1" dirty="0">
                <a:latin typeface="Sakkal Majalla" panose="02000000000000000000" pitchFamily="2" charset="-78"/>
                <a:cs typeface="Sakkal Majalla" panose="02000000000000000000" pitchFamily="2" charset="-78"/>
              </a:rPr>
              <a:t>أولاً، تحديد المشكلة: </a:t>
            </a:r>
          </a:p>
          <a:p>
            <a:pPr algn="just" rtl="1"/>
            <a:endParaRPr lang="ar-JO" b="1" dirty="0">
              <a:latin typeface="Sakkal Majalla" panose="02000000000000000000" pitchFamily="2" charset="-78"/>
              <a:cs typeface="Sakkal Majalla" panose="02000000000000000000" pitchFamily="2" charset="-78"/>
            </a:endParaRPr>
          </a:p>
          <a:p>
            <a:pPr algn="just" rtl="1"/>
            <a:r>
              <a:rPr lang="ar-JO" dirty="0">
                <a:latin typeface="Sakkal Majalla" panose="02000000000000000000" pitchFamily="2" charset="-78"/>
                <a:cs typeface="Sakkal Majalla" panose="02000000000000000000" pitchFamily="2" charset="-78"/>
              </a:rPr>
              <a:t>يجب أن تكون المشكلة التي تود حلها محددة وذات صلة. يساعد تحديد المشكلة على تحديد جمهورك المستهدف والحلول المحتملة. كام يجب أن يكون للمشكلة حل واحد على الأقل قابل للتعريف.</a:t>
            </a: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411316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0C799-63BA-4735-BDA8-7FF71A0EBB38}"/>
              </a:ext>
            </a:extLst>
          </p:cNvPr>
          <p:cNvSpPr>
            <a:spLocks noGrp="1"/>
          </p:cNvSpPr>
          <p:nvPr>
            <p:ph type="title"/>
          </p:nvPr>
        </p:nvSpPr>
        <p:spPr/>
        <p:txBody>
          <a:bodyPr/>
          <a:lstStyle/>
          <a:p>
            <a:pPr algn="just" rtl="1"/>
            <a:endParaRPr lang="en-US" dirty="0">
              <a:latin typeface="Sakkal Majalla" panose="02000000000000000000" pitchFamily="2" charset="-78"/>
              <a:cs typeface="Sakkal Majalla" panose="02000000000000000000" pitchFamily="2" charset="-78"/>
            </a:endParaRPr>
          </a:p>
        </p:txBody>
      </p:sp>
      <p:pic>
        <p:nvPicPr>
          <p:cNvPr id="4" name="Content Placeholder 3">
            <a:extLst>
              <a:ext uri="{FF2B5EF4-FFF2-40B4-BE49-F238E27FC236}">
                <a16:creationId xmlns:a16="http://schemas.microsoft.com/office/drawing/2014/main" id="{293ED936-19F0-40D6-AFEB-0287E22E6FCC}"/>
              </a:ext>
            </a:extLst>
          </p:cNvPr>
          <p:cNvPicPr>
            <a:picLocks noGrp="1" noChangeAspect="1"/>
          </p:cNvPicPr>
          <p:nvPr>
            <p:ph idx="1"/>
          </p:nvPr>
        </p:nvPicPr>
        <p:blipFill>
          <a:blip r:embed="rId2"/>
          <a:stretch>
            <a:fillRect/>
          </a:stretch>
        </p:blipFill>
        <p:spPr>
          <a:xfrm>
            <a:off x="0" y="-98474"/>
            <a:ext cx="12195178" cy="6987088"/>
          </a:xfrm>
          <a:prstGeom prst="rect">
            <a:avLst/>
          </a:prstGeom>
        </p:spPr>
      </p:pic>
    </p:spTree>
    <p:extLst>
      <p:ext uri="{BB962C8B-B14F-4D97-AF65-F5344CB8AC3E}">
        <p14:creationId xmlns:p14="http://schemas.microsoft.com/office/powerpoint/2010/main" val="3064968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26</TotalTime>
  <Words>567</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Sakkal Majalla</vt:lpstr>
      <vt:lpstr>Tw Cen MT</vt:lpstr>
      <vt:lpstr>Tw Cen MT Condensed</vt:lpstr>
      <vt:lpstr>Wingdings 3</vt:lpstr>
      <vt:lpstr>Integral</vt:lpstr>
      <vt:lpstr>مدخل إلى أوراق السياسات</vt:lpstr>
      <vt:lpstr>What is public policy?  ما هي السياسة العامة ؟ </vt:lpstr>
      <vt:lpstr>أدوات السياسة العامة</vt:lpstr>
      <vt:lpstr> تعريف بأوراق السياسات</vt:lpstr>
      <vt:lpstr>أهمية أوراق السياسات في التأثير على صنع القرار</vt:lpstr>
      <vt:lpstr>عناصر أوراق السياسات</vt:lpstr>
      <vt:lpstr>PowerPoint Presentation</vt:lpstr>
      <vt:lpstr>خطوات كتابة أوراق السياسات</vt:lpstr>
      <vt:lpstr>PowerPoint Presentation</vt:lpstr>
      <vt:lpstr>تحديد الجمهور المستهدف</vt:lpstr>
      <vt:lpstr>جمع البيانات وبناء الحُجج</vt:lpstr>
      <vt:lpstr>مصادر البيانات</vt:lpstr>
      <vt:lpstr>مصادر البيانات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إلى أوراق السياسات</dc:title>
  <dc:creator>Laith Ajlouni</dc:creator>
  <cp:lastModifiedBy>Laith Ajlouni</cp:lastModifiedBy>
  <cp:revision>4</cp:revision>
  <dcterms:created xsi:type="dcterms:W3CDTF">2019-10-02T04:58:06Z</dcterms:created>
  <dcterms:modified xsi:type="dcterms:W3CDTF">2019-10-02T05:24:09Z</dcterms:modified>
</cp:coreProperties>
</file>