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3637F9-7DC5-47F6-A4B2-EF3C9BFBC7C7}"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198415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37F9-7DC5-47F6-A4B2-EF3C9BFBC7C7}"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135536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37F9-7DC5-47F6-A4B2-EF3C9BFBC7C7}"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232920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637F9-7DC5-47F6-A4B2-EF3C9BFBC7C7}"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107187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3637F9-7DC5-47F6-A4B2-EF3C9BFBC7C7}"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328509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3637F9-7DC5-47F6-A4B2-EF3C9BFBC7C7}"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369642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3637F9-7DC5-47F6-A4B2-EF3C9BFBC7C7}" type="datetimeFigureOut">
              <a:rPr lang="en-US" smtClean="0"/>
              <a:t>3/24/2018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214631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637F9-7DC5-47F6-A4B2-EF3C9BFBC7C7}" type="datetimeFigureOut">
              <a:rPr lang="en-US" smtClean="0"/>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422747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637F9-7DC5-47F6-A4B2-EF3C9BFBC7C7}" type="datetimeFigureOut">
              <a:rPr lang="en-US" smtClean="0"/>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239498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637F9-7DC5-47F6-A4B2-EF3C9BFBC7C7}"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379657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637F9-7DC5-47F6-A4B2-EF3C9BFBC7C7}"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0DF10-810E-48FF-BBE7-D6B055C1FA3D}" type="slidenum">
              <a:rPr lang="en-US" smtClean="0"/>
              <a:t>‹#›</a:t>
            </a:fld>
            <a:endParaRPr lang="en-US"/>
          </a:p>
        </p:txBody>
      </p:sp>
    </p:spTree>
    <p:extLst>
      <p:ext uri="{BB962C8B-B14F-4D97-AF65-F5344CB8AC3E}">
        <p14:creationId xmlns:p14="http://schemas.microsoft.com/office/powerpoint/2010/main" val="2355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637F9-7DC5-47F6-A4B2-EF3C9BFBC7C7}" type="datetimeFigureOut">
              <a:rPr lang="en-US" smtClean="0"/>
              <a:t>3/24/2018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0DF10-810E-48FF-BBE7-D6B055C1FA3D}" type="slidenum">
              <a:rPr lang="en-US" smtClean="0"/>
              <a:t>‹#›</a:t>
            </a:fld>
            <a:endParaRPr lang="en-US"/>
          </a:p>
        </p:txBody>
      </p:sp>
    </p:spTree>
    <p:extLst>
      <p:ext uri="{BB962C8B-B14F-4D97-AF65-F5344CB8AC3E}">
        <p14:creationId xmlns:p14="http://schemas.microsoft.com/office/powerpoint/2010/main" val="52707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0425"/>
            <a:ext cx="7848600" cy="198437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JO" b="1" spc="50" dirty="0" smtClean="0">
                <a:ln w="11430"/>
                <a:solidFill>
                  <a:schemeClr val="accent5">
                    <a:lumMod val="75000"/>
                  </a:schemeClr>
                </a:solidFill>
                <a:effectLst>
                  <a:outerShdw blurRad="76200" dist="50800" dir="5400000" algn="tl" rotWithShape="0">
                    <a:srgbClr val="000000">
                      <a:alpha val="65000"/>
                    </a:srgbClr>
                  </a:outerShdw>
                </a:effectLst>
                <a:latin typeface="Simplified Arabic" panose="02020603050405020304" pitchFamily="18" charset="-78"/>
                <a:cs typeface="Simplified Arabic" panose="02020603050405020304" pitchFamily="18" charset="-78"/>
              </a:rPr>
              <a:t>السياسات السكانية لقطاع التدريب والتعليم المهني والتقني والبرامج المستجيبة للسياسات التعليمية والتدريبية</a:t>
            </a:r>
            <a:endParaRPr lang="en-US" b="1" spc="50" dirty="0">
              <a:ln w="11430"/>
              <a:solidFill>
                <a:schemeClr val="accent5">
                  <a:lumMod val="75000"/>
                </a:schemeClr>
              </a:solidFill>
              <a:effectLst>
                <a:outerShdw blurRad="76200" dist="50800" dir="5400000" algn="tl" rotWithShape="0">
                  <a:srgbClr val="000000">
                    <a:alpha val="65000"/>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9297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81001"/>
            <a:ext cx="7086600" cy="762000"/>
          </a:xfrm>
        </p:spPr>
        <p:txBody>
          <a:bodyPr>
            <a:normAutofit/>
          </a:bodyPr>
          <a:lstStyle/>
          <a:p>
            <a:r>
              <a:rPr lang="ar-JO" sz="3200" b="1" dirty="0" smtClean="0">
                <a:solidFill>
                  <a:schemeClr val="accent5">
                    <a:lumMod val="75000"/>
                  </a:schemeClr>
                </a:solidFill>
                <a:latin typeface="Simplified Arabic" panose="02020603050405020304" pitchFamily="18" charset="-78"/>
                <a:cs typeface="Simplified Arabic" panose="02020603050405020304" pitchFamily="18" charset="-78"/>
              </a:rPr>
              <a:t>أهداف الجلسة </a:t>
            </a:r>
            <a:endParaRPr lang="en-US" sz="3200" b="1" dirty="0">
              <a:solidFill>
                <a:schemeClr val="accent5">
                  <a:lumMod val="75000"/>
                </a:schemeClr>
              </a:solidFill>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a:xfrm>
            <a:off x="914400" y="1524000"/>
            <a:ext cx="7772400" cy="3352800"/>
          </a:xfrm>
        </p:spPr>
        <p:txBody>
          <a:bodyPr>
            <a:normAutofit/>
          </a:bodyPr>
          <a:lstStyle/>
          <a:p>
            <a:pPr marL="457200" indent="-457200" algn="just" rtl="1">
              <a:buFont typeface="Wingdings" panose="05000000000000000000" pitchFamily="2" charset="2"/>
              <a:buChar char="q"/>
            </a:pPr>
            <a:r>
              <a:rPr lang="ar-JO" sz="2800" dirty="0" smtClean="0">
                <a:solidFill>
                  <a:schemeClr val="tx1"/>
                </a:solidFill>
                <a:latin typeface="Simplified Arabic" panose="02020603050405020304" pitchFamily="18" charset="-78"/>
                <a:cs typeface="Simplified Arabic" panose="02020603050405020304" pitchFamily="18" charset="-78"/>
              </a:rPr>
              <a:t>التعرف على توافق/اختلاف أهداف وسياسات الفرصة السكانية مع أهداف وسياسات الخطط الوطنية لقطاع التدريب والتعليم المهني والتقني</a:t>
            </a:r>
            <a:r>
              <a:rPr lang="ar-JO" sz="2800" dirty="0">
                <a:solidFill>
                  <a:schemeClr val="tx1"/>
                </a:solidFill>
                <a:latin typeface="Simplified Arabic" panose="02020603050405020304" pitchFamily="18" charset="-78"/>
                <a:cs typeface="Simplified Arabic" panose="02020603050405020304" pitchFamily="18" charset="-78"/>
              </a:rPr>
              <a:t>.</a:t>
            </a:r>
            <a:endParaRPr lang="en-US" sz="2800" dirty="0" smtClean="0">
              <a:solidFill>
                <a:schemeClr val="tx1"/>
              </a:solidFill>
              <a:latin typeface="Simplified Arabic" panose="02020603050405020304" pitchFamily="18" charset="-78"/>
              <a:cs typeface="Simplified Arabic" panose="02020603050405020304" pitchFamily="18" charset="-78"/>
            </a:endParaRPr>
          </a:p>
          <a:p>
            <a:pPr marL="457200" indent="-457200" algn="just" rtl="1">
              <a:buFont typeface="Wingdings" panose="05000000000000000000" pitchFamily="2" charset="2"/>
              <a:buChar char="q"/>
            </a:pPr>
            <a:endParaRPr lang="ar-JO" sz="2800" dirty="0" smtClean="0">
              <a:solidFill>
                <a:schemeClr val="tx1"/>
              </a:solidFill>
              <a:latin typeface="Simplified Arabic" panose="02020603050405020304" pitchFamily="18" charset="-78"/>
              <a:cs typeface="Simplified Arabic" panose="02020603050405020304" pitchFamily="18" charset="-78"/>
            </a:endParaRPr>
          </a:p>
          <a:p>
            <a:pPr marL="457200" indent="-457200" algn="just" rtl="1">
              <a:buFont typeface="Wingdings" panose="05000000000000000000" pitchFamily="2" charset="2"/>
              <a:buChar char="q"/>
            </a:pPr>
            <a:r>
              <a:rPr lang="ar-JO" sz="2800" dirty="0" smtClean="0">
                <a:solidFill>
                  <a:schemeClr val="tx1"/>
                </a:solidFill>
                <a:latin typeface="Simplified Arabic" panose="02020603050405020304" pitchFamily="18" charset="-78"/>
                <a:cs typeface="Simplified Arabic" panose="02020603050405020304" pitchFamily="18" charset="-78"/>
              </a:rPr>
              <a:t>تحديد الأولويات للسياسة السكانية في التخطيط لقطاع التدريب والتعليم المهني والتقني </a:t>
            </a:r>
          </a:p>
          <a:p>
            <a:pPr marL="457200" indent="-457200" algn="just" rtl="1">
              <a:buFont typeface="Wingdings" panose="05000000000000000000" pitchFamily="2" charset="2"/>
              <a:buChar char="q"/>
            </a:pPr>
            <a:endParaRPr lang="ar-JO" sz="2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5808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990600"/>
            <a:ext cx="8610600" cy="5486400"/>
          </a:xfrm>
        </p:spPr>
        <p:txBody>
          <a:bodyPr>
            <a:noAutofit/>
          </a:bodyPr>
          <a:lstStyle/>
          <a:p>
            <a:pPr marL="342900" marR="0" lvl="0" indent="-342900" algn="r" rtl="1">
              <a:lnSpc>
                <a:spcPct val="107000"/>
              </a:lnSpc>
              <a:spcBef>
                <a:spcPts val="0"/>
              </a:spcBef>
              <a:spcAft>
                <a:spcPts val="800"/>
              </a:spcAft>
              <a:buFont typeface="+mj-lt"/>
              <a:buAutoNum type="arabicPeriod"/>
            </a:pPr>
            <a:r>
              <a:rPr lang="ar-SA" sz="2000" dirty="0">
                <a:solidFill>
                  <a:schemeClr val="tx1"/>
                </a:solidFill>
                <a:latin typeface="Simplified Arabic" panose="02020603050405020304" pitchFamily="18" charset="-78"/>
                <a:ea typeface="Calibri"/>
                <a:cs typeface="Simplified Arabic" panose="02020603050405020304" pitchFamily="18" charset="-78"/>
              </a:rPr>
              <a:t>توجيه نظم وبرامج التعليم والتدريب النظامية وغير النظامية لزيادة مساهمة العمالة المحلية في قوة العمل </a:t>
            </a:r>
            <a:endParaRPr lang="en-US" sz="2000" dirty="0">
              <a:solidFill>
                <a:schemeClr val="tx1"/>
              </a:solidFill>
              <a:latin typeface="Simplified Arabic" panose="02020603050405020304" pitchFamily="18" charset="-78"/>
              <a:ea typeface="Calibri"/>
              <a:cs typeface="Simplified Arabic" panose="02020603050405020304" pitchFamily="18" charset="-78"/>
            </a:endParaRPr>
          </a:p>
          <a:p>
            <a:pPr marL="342900" marR="0" lvl="0" indent="-342900" algn="just" rtl="1">
              <a:lnSpc>
                <a:spcPct val="107000"/>
              </a:lnSpc>
              <a:spcBef>
                <a:spcPts val="0"/>
              </a:spcBef>
              <a:spcAft>
                <a:spcPts val="800"/>
              </a:spcAft>
              <a:buFont typeface="+mj-lt"/>
              <a:buAutoNum type="arabicPeriod"/>
            </a:pPr>
            <a:r>
              <a:rPr lang="ar-SA" sz="2000" dirty="0">
                <a:solidFill>
                  <a:schemeClr val="tx1"/>
                </a:solidFill>
                <a:latin typeface="Simplified Arabic" panose="02020603050405020304" pitchFamily="18" charset="-78"/>
                <a:ea typeface="Calibri"/>
                <a:cs typeface="Simplified Arabic" panose="02020603050405020304" pitchFamily="18" charset="-78"/>
              </a:rPr>
              <a:t>توجيه نظام وبرامج التعليم والتدريب نحو المشاريع الميكروية والصغيرة والمشاريع الذاتية.</a:t>
            </a:r>
            <a:endParaRPr lang="en-US" sz="2000" dirty="0">
              <a:solidFill>
                <a:schemeClr val="tx1"/>
              </a:solidFill>
              <a:latin typeface="Simplified Arabic" panose="02020603050405020304" pitchFamily="18" charset="-78"/>
              <a:ea typeface="Calibri"/>
              <a:cs typeface="Simplified Arabic" panose="02020603050405020304" pitchFamily="18" charset="-78"/>
            </a:endParaRPr>
          </a:p>
          <a:p>
            <a:pPr marL="342900" marR="0" lvl="0" indent="-342900" algn="just" rtl="1">
              <a:lnSpc>
                <a:spcPct val="107000"/>
              </a:lnSpc>
              <a:spcBef>
                <a:spcPts val="0"/>
              </a:spcBef>
              <a:spcAft>
                <a:spcPts val="800"/>
              </a:spcAft>
              <a:buFont typeface="+mj-lt"/>
              <a:buAutoNum type="arabicPeriod"/>
            </a:pPr>
            <a:r>
              <a:rPr lang="ar-SA" sz="2000" dirty="0">
                <a:solidFill>
                  <a:schemeClr val="tx1"/>
                </a:solidFill>
                <a:latin typeface="Simplified Arabic" panose="02020603050405020304" pitchFamily="18" charset="-78"/>
                <a:ea typeface="Calibri"/>
                <a:cs typeface="Simplified Arabic" panose="02020603050405020304" pitchFamily="18" charset="-78"/>
              </a:rPr>
              <a:t>النهوض بوسائل التشغيل والإرشاد المهني والتقني، بما في ذلك استخدام خدمات تكنولوجيا المعلومات ذات العلاقة داخل نظم التدريب وخارجها لمساعدة الملتحقين بالتدريب المهني على اختيار المجالات المهنية المناسبة لقدراتهم والمواءمة لمتطلبات سوق العمل، ومساعدة خريجي المجالات التدريبية المهنية المختلفة على الالتحاق بالعمل. </a:t>
            </a:r>
            <a:endParaRPr lang="en-US" sz="2000" dirty="0">
              <a:solidFill>
                <a:schemeClr val="tx1"/>
              </a:solidFill>
              <a:latin typeface="Simplified Arabic" panose="02020603050405020304" pitchFamily="18" charset="-78"/>
              <a:ea typeface="Calibri"/>
              <a:cs typeface="Simplified Arabic" panose="02020603050405020304" pitchFamily="18" charset="-78"/>
            </a:endParaRPr>
          </a:p>
          <a:p>
            <a:pPr marL="342900" marR="0" lvl="0" indent="-342900" algn="r" rtl="1">
              <a:lnSpc>
                <a:spcPct val="107000"/>
              </a:lnSpc>
              <a:spcBef>
                <a:spcPts val="0"/>
              </a:spcBef>
              <a:spcAft>
                <a:spcPts val="800"/>
              </a:spcAft>
              <a:buFont typeface="+mj-lt"/>
              <a:buAutoNum type="arabicPeriod"/>
            </a:pPr>
            <a:r>
              <a:rPr lang="ar-SA" sz="2000" dirty="0">
                <a:solidFill>
                  <a:schemeClr val="tx1"/>
                </a:solidFill>
                <a:latin typeface="Simplified Arabic" panose="02020603050405020304" pitchFamily="18" charset="-78"/>
                <a:ea typeface="Calibri"/>
                <a:cs typeface="Simplified Arabic" panose="02020603050405020304" pitchFamily="18" charset="-78"/>
              </a:rPr>
              <a:t>العمل على الارتقاء بنظرة المجتمع غلى العمل المهني، وتعزيز مكانته وتقدير مؤسساته والعاملين فيه، وبيان أهميته في أداء المنظومة الإقتصادية. </a:t>
            </a:r>
            <a:endParaRPr lang="en-US" sz="2000" dirty="0">
              <a:solidFill>
                <a:schemeClr val="tx1"/>
              </a:solidFill>
              <a:latin typeface="Simplified Arabic" panose="02020603050405020304" pitchFamily="18" charset="-78"/>
              <a:ea typeface="Calibri"/>
              <a:cs typeface="Simplified Arabic" panose="02020603050405020304" pitchFamily="18" charset="-78"/>
            </a:endParaRPr>
          </a:p>
          <a:p>
            <a:pPr marL="342900" marR="0" lvl="0" indent="-342900" algn="r" rtl="1">
              <a:lnSpc>
                <a:spcPct val="107000"/>
              </a:lnSpc>
              <a:spcBef>
                <a:spcPts val="0"/>
              </a:spcBef>
              <a:spcAft>
                <a:spcPts val="800"/>
              </a:spcAft>
              <a:buFont typeface="+mj-lt"/>
              <a:buAutoNum type="arabicPeriod"/>
            </a:pPr>
            <a:r>
              <a:rPr lang="ar-SA" sz="2000" dirty="0">
                <a:solidFill>
                  <a:schemeClr val="tx1"/>
                </a:solidFill>
                <a:latin typeface="Simplified Arabic" panose="02020603050405020304" pitchFamily="18" charset="-78"/>
                <a:ea typeface="Calibri"/>
                <a:cs typeface="Simplified Arabic" panose="02020603050405020304" pitchFamily="18" charset="-78"/>
              </a:rPr>
              <a:t>رفع أعداد الملتحقين ببرامج ومؤسسات التدريب والتعليم المهني والتقني، ومضاعفة نسبتهم إلى مجمل الملتحقين بكل من مرحلتي التعليم الثانوي والعالي. </a:t>
            </a:r>
            <a:endParaRPr lang="en-US" sz="2000" dirty="0">
              <a:solidFill>
                <a:schemeClr val="tx1"/>
              </a:solidFill>
              <a:latin typeface="Simplified Arabic" panose="02020603050405020304" pitchFamily="18" charset="-78"/>
              <a:ea typeface="Calibri"/>
              <a:cs typeface="Simplified Arabic" panose="02020603050405020304" pitchFamily="18" charset="-78"/>
            </a:endParaRPr>
          </a:p>
          <a:p>
            <a:pPr marL="342900" marR="0" lvl="0" indent="-342900" algn="r" rtl="1">
              <a:lnSpc>
                <a:spcPct val="107000"/>
              </a:lnSpc>
              <a:spcBef>
                <a:spcPts val="0"/>
              </a:spcBef>
              <a:spcAft>
                <a:spcPts val="800"/>
              </a:spcAft>
              <a:buFont typeface="+mj-lt"/>
              <a:buAutoNum type="arabicPeriod"/>
            </a:pPr>
            <a:r>
              <a:rPr lang="ar-SA" sz="2000" dirty="0">
                <a:solidFill>
                  <a:schemeClr val="tx1"/>
                </a:solidFill>
                <a:latin typeface="Simplified Arabic" panose="02020603050405020304" pitchFamily="18" charset="-78"/>
                <a:ea typeface="Calibri"/>
                <a:cs typeface="Simplified Arabic" panose="02020603050405020304" pitchFamily="18" charset="-78"/>
              </a:rPr>
              <a:t>زيادة مشاركة القطاعين العام والخاص ومؤسسات المجتمع المدني. </a:t>
            </a:r>
            <a:endParaRPr lang="en-US" sz="2000" dirty="0">
              <a:solidFill>
                <a:schemeClr val="tx1"/>
              </a:solidFill>
              <a:latin typeface="Simplified Arabic" panose="02020603050405020304" pitchFamily="18" charset="-78"/>
              <a:ea typeface="Calibri"/>
              <a:cs typeface="Simplified Arabic" panose="02020603050405020304" pitchFamily="18" charset="-78"/>
            </a:endParaRPr>
          </a:p>
          <a:p>
            <a:pPr marL="457200" indent="-457200" algn="r" rtl="1">
              <a:buFont typeface="+mj-lt"/>
              <a:buAutoNum type="arabicPeriod"/>
            </a:pPr>
            <a:r>
              <a:rPr lang="ar-SA" sz="2000" dirty="0" smtClean="0">
                <a:solidFill>
                  <a:schemeClr val="tx1"/>
                </a:solidFill>
                <a:effectLst/>
                <a:latin typeface="Simplified Arabic" panose="02020603050405020304" pitchFamily="18" charset="-78"/>
                <a:ea typeface="Calibri"/>
                <a:cs typeface="Simplified Arabic" panose="02020603050405020304" pitchFamily="18" charset="-78"/>
              </a:rPr>
              <a:t>تطوير نظام الشراكة مع القطاع الخاص يحقق دوراً إيجابياً له في رسم السياسات وإعداد البرامج وتنفيذها وتقييمها كما يساهم في تطوير التسهيلات التدريبية كماً ونوعاً، لأغراض التدريب من أجل التشغيل. </a:t>
            </a:r>
            <a:endParaRPr lang="en-US" sz="2000" dirty="0">
              <a:solidFill>
                <a:schemeClr val="tx1"/>
              </a:solidFill>
              <a:latin typeface="Simplified Arabic" panose="02020603050405020304" pitchFamily="18" charset="-78"/>
              <a:cs typeface="Simplified Arabic" panose="02020603050405020304" pitchFamily="18" charset="-78"/>
            </a:endParaRPr>
          </a:p>
        </p:txBody>
      </p:sp>
      <p:sp>
        <p:nvSpPr>
          <p:cNvPr id="4" name="Title 1"/>
          <p:cNvSpPr>
            <a:spLocks noGrp="1"/>
          </p:cNvSpPr>
          <p:nvPr>
            <p:ph type="ctrTitle"/>
          </p:nvPr>
        </p:nvSpPr>
        <p:spPr>
          <a:xfrm>
            <a:off x="838200" y="152400"/>
            <a:ext cx="7620000" cy="762000"/>
          </a:xfrm>
        </p:spPr>
        <p:txBody>
          <a:bodyPr>
            <a:noAutofit/>
          </a:bodyPr>
          <a:lstStyle/>
          <a:p>
            <a:pPr rtl="1"/>
            <a:r>
              <a:rPr lang="ar-JO" sz="2800" b="1" dirty="0" smtClean="0">
                <a:solidFill>
                  <a:schemeClr val="accent5">
                    <a:lumMod val="75000"/>
                  </a:schemeClr>
                </a:solidFill>
                <a:latin typeface="Simplified Arabic" panose="02020603050405020304" pitchFamily="18" charset="-78"/>
                <a:cs typeface="Simplified Arabic" panose="02020603050405020304" pitchFamily="18" charset="-78"/>
              </a:rPr>
              <a:t>أهداف سياسات الفرصة السكانية لقطاع التدريب والتعليم المهني والتقني</a:t>
            </a:r>
            <a:endParaRPr lang="en-US" sz="2800" b="1" dirty="0">
              <a:solidFill>
                <a:schemeClr val="accent5">
                  <a:lumMod val="75000"/>
                </a:schemeClr>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7602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a:bodyPr>
          <a:lstStyle/>
          <a:p>
            <a:pPr rtl="1"/>
            <a:r>
              <a:rPr lang="ar-JO" sz="3200" b="1" dirty="0" smtClean="0">
                <a:solidFill>
                  <a:schemeClr val="accent5">
                    <a:lumMod val="75000"/>
                  </a:schemeClr>
                </a:solidFill>
                <a:latin typeface="Simplified Arabic" panose="02020603050405020304" pitchFamily="18" charset="-78"/>
                <a:cs typeface="Simplified Arabic" panose="02020603050405020304" pitchFamily="18" charset="-78"/>
              </a:rPr>
              <a:t>	سياسات الفرصة السكانية لقطاع التدريب والتعليم المهني والتقني</a:t>
            </a:r>
            <a:endParaRPr lang="en-US" sz="3200" b="1" dirty="0">
              <a:solidFill>
                <a:schemeClr val="accent5">
                  <a:lumMod val="75000"/>
                </a:schemeClr>
              </a:solidFill>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a:xfrm>
            <a:off x="457200" y="2590800"/>
            <a:ext cx="8382000" cy="2667000"/>
          </a:xfrm>
        </p:spPr>
        <p:txBody>
          <a:bodyPr>
            <a:normAutofit/>
          </a:bodyPr>
          <a:lstStyle/>
          <a:p>
            <a:pPr marL="514350" indent="-514350" algn="r" rtl="1">
              <a:buAutoNum type="arabicPeriod"/>
            </a:pPr>
            <a:r>
              <a:rPr lang="ar-JO" sz="2800" dirty="0" smtClean="0">
                <a:solidFill>
                  <a:schemeClr val="tx1"/>
                </a:solidFill>
                <a:latin typeface="Simplified Arabic" panose="02020603050405020304" pitchFamily="18" charset="-78"/>
                <a:cs typeface="Simplified Arabic" panose="02020603050405020304" pitchFamily="18" charset="-78"/>
              </a:rPr>
              <a:t>بيئة تعليمية محفزة للتعليم والبحث العلمي والإبداع والإبتكار والريادة </a:t>
            </a:r>
          </a:p>
          <a:p>
            <a:pPr marL="514350" indent="-514350" algn="r" rtl="1">
              <a:buAutoNum type="arabicPeriod"/>
            </a:pPr>
            <a:endParaRPr lang="ar-JO" sz="2800" dirty="0" smtClean="0">
              <a:solidFill>
                <a:schemeClr val="tx1"/>
              </a:solidFill>
              <a:latin typeface="Simplified Arabic" panose="02020603050405020304" pitchFamily="18" charset="-78"/>
              <a:cs typeface="Simplified Arabic" panose="02020603050405020304" pitchFamily="18" charset="-78"/>
            </a:endParaRPr>
          </a:p>
          <a:p>
            <a:pPr algn="r" rtl="1"/>
            <a:r>
              <a:rPr lang="ar-JO" sz="2800" dirty="0" smtClean="0">
                <a:solidFill>
                  <a:schemeClr val="tx1"/>
                </a:solidFill>
                <a:latin typeface="Simplified Arabic" panose="02020603050405020304" pitchFamily="18" charset="-78"/>
                <a:cs typeface="Simplified Arabic" panose="02020603050405020304" pitchFamily="18" charset="-78"/>
              </a:rPr>
              <a:t>2. دعم الإقبال على التدريب والتعليم المهني والتقني </a:t>
            </a:r>
          </a:p>
          <a:p>
            <a:pPr algn="r" rtl="1"/>
            <a:endParaRPr lang="en-US" sz="2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0924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228</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السياسات السكانية لقطاع التدريب والتعليم المهني والتقني والبرامج المستجيبة للسياسات التعليمية والتدريبية</vt:lpstr>
      <vt:lpstr>أهداف الجلسة </vt:lpstr>
      <vt:lpstr>أهداف سياسات الفرصة السكانية لقطاع التدريب والتعليم المهني والتقني</vt:lpstr>
      <vt:lpstr> سياسات الفرصة السكانية لقطاع التدريب والتعليم المهني والتقني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السياسات السكانية لقطاع التدريب المهني</dc:title>
  <dc:creator>User</dc:creator>
  <cp:lastModifiedBy>User</cp:lastModifiedBy>
  <cp:revision>3</cp:revision>
  <dcterms:created xsi:type="dcterms:W3CDTF">2018-03-24T13:12:15Z</dcterms:created>
  <dcterms:modified xsi:type="dcterms:W3CDTF">2018-03-24T13:55:01Z</dcterms:modified>
</cp:coreProperties>
</file>