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1" r:id="rId2"/>
    <p:sldId id="349" r:id="rId3"/>
    <p:sldId id="341" r:id="rId4"/>
    <p:sldId id="350" r:id="rId5"/>
    <p:sldId id="356" r:id="rId6"/>
    <p:sldId id="352" r:id="rId7"/>
    <p:sldId id="353" r:id="rId8"/>
    <p:sldId id="354" r:id="rId9"/>
    <p:sldId id="355" r:id="rId10"/>
    <p:sldId id="335" r:id="rId11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em Alfaris" initials="RA" lastIdx="3" clrIdx="0">
    <p:extLst>
      <p:ext uri="{19B8F6BF-5375-455C-9EA6-DF929625EA0E}">
        <p15:presenceInfo xmlns:p15="http://schemas.microsoft.com/office/powerpoint/2012/main" userId="S::ralfaris@rhas.org.jo::98efa7a4-77da-4f9f-90bf-527fcd95ee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5"/>
    <a:srgbClr val="CFCDC9"/>
    <a:srgbClr val="BA0C2F"/>
    <a:srgbClr val="FFFFFF"/>
    <a:srgbClr val="6C6463"/>
    <a:srgbClr val="651D32"/>
    <a:srgbClr val="002F6C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0" autoAdjust="0"/>
    <p:restoredTop sz="96405" autoAdjust="0"/>
  </p:normalViewPr>
  <p:slideViewPr>
    <p:cSldViewPr snapToGrid="0" snapToObjects="1">
      <p:cViewPr varScale="1">
        <p:scale>
          <a:sx n="95" d="100"/>
          <a:sy n="95" d="100"/>
        </p:scale>
        <p:origin x="816" y="84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04/06/2021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04/06/2021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04/06/2021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04/06/2021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DC19518-4E74-6B46-A5CA-BD7A54341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105" y="4237342"/>
            <a:ext cx="1793097" cy="7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04/06/2021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5D16B94-3AFB-434D-94ED-9AFE50B1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03" y="443065"/>
            <a:ext cx="1793097" cy="7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04/06/2021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04/06/2021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04/06/2021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04/06/2021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04/06/2021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41B988C-C869-154C-B71D-696611D82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03" y="4193340"/>
            <a:ext cx="1793097" cy="7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04/06/2021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04/06/2021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04/06/2021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9B594D-EE2C-E248-B7F0-F679C2E525DC}" type="datetime1">
              <a:rPr lang="en-US" smtClean="0"/>
              <a:pPr/>
              <a:t>04/06/2021</a:t>
            </a:fld>
            <a:r>
              <a:rPr lang="en-US" dirty="0"/>
              <a:t>`1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1"/>
            <a:r>
              <a:rPr lang="ar-SA" dirty="0"/>
              <a:t>هوية الوكالة الأمريكية للتنمية الدولية </a:t>
            </a:r>
            <a:r>
              <a:rPr lang="en-US" dirty="0"/>
              <a:t>USAID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52400" y="4395397"/>
            <a:ext cx="2006194" cy="449242"/>
          </a:xfrm>
        </p:spPr>
        <p:txBody>
          <a:bodyPr>
            <a:normAutofit/>
          </a:bodyPr>
          <a:lstStyle/>
          <a:p>
            <a:pPr marL="0" indent="0" algn="l" defTabSz="457200" rtl="1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</a:pPr>
            <a:r>
              <a:rPr lang="ar-SA" sz="1800" dirty="0"/>
              <a:t>شبابنا قوة </a:t>
            </a:r>
            <a:r>
              <a:rPr lang="en-US" sz="1800" dirty="0"/>
              <a:t>USAID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9D31E-6C9C-49F5-A0EC-F5879E26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071" y="384658"/>
            <a:ext cx="1366259" cy="89148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5F46639-92A0-4823-9A64-063BEF759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0" y="1422410"/>
            <a:ext cx="3886200" cy="716954"/>
          </a:xfrm>
        </p:spPr>
        <p:txBody>
          <a:bodyPr>
            <a:normAutofit/>
          </a:bodyPr>
          <a:lstStyle/>
          <a:p>
            <a:pPr algn="ctr" rtl="1"/>
            <a:r>
              <a:rPr lang="ar-JO" sz="3200" b="1" dirty="0">
                <a:latin typeface="+mn-lt"/>
              </a:rPr>
              <a:t>ديناميكيات عمل الفريق</a:t>
            </a:r>
            <a:endParaRPr lang="en-US" sz="3200" b="1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F35D7-B787-44E0-B705-962F4F45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121" y="2376651"/>
            <a:ext cx="4376351" cy="21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CE5460-4FB7-5647-9AB1-CEF5116A5DCA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038559" y="1980980"/>
            <a:ext cx="3429000" cy="611407"/>
          </a:xfrm>
          <a:effectLst/>
        </p:spPr>
        <p:txBody>
          <a:bodyPr>
            <a:normAutofit/>
          </a:bodyPr>
          <a:lstStyle/>
          <a:p>
            <a:pPr algn="r" rtl="1"/>
            <a:r>
              <a:rPr lang="ar-SA" sz="2800" b="1" dirty="0"/>
              <a:t>شكراً </a:t>
            </a:r>
            <a:r>
              <a:rPr lang="ar-JO" sz="2800" b="1" dirty="0"/>
              <a:t>لكم</a:t>
            </a:r>
            <a:r>
              <a:rPr lang="ar-SA" sz="2800" b="1" dirty="0"/>
              <a:t>!</a:t>
            </a:r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4849813"/>
            <a:ext cx="2895600" cy="185737"/>
          </a:xfrm>
        </p:spPr>
        <p:txBody>
          <a:bodyPr/>
          <a:lstStyle/>
          <a:p>
            <a:pPr rtl="1"/>
            <a:r>
              <a:rPr lang="ar-SA" dirty="0">
                <a:solidFill>
                  <a:schemeClr val="bg1"/>
                </a:solidFill>
              </a:rPr>
              <a:t>شبابنا قوة </a:t>
            </a:r>
            <a:r>
              <a:rPr lang="en-US" dirty="0">
                <a:solidFill>
                  <a:schemeClr val="bg1"/>
                </a:solidFill>
              </a:rPr>
              <a:t>USAID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420EF-D116-4404-8647-6160C982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908" y="4161104"/>
            <a:ext cx="1190205" cy="7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3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1"/>
            <a:r>
              <a:rPr lang="ar-SA" dirty="0"/>
              <a:t>شبابنا قوة </a:t>
            </a:r>
            <a:r>
              <a:rPr lang="en-US" dirty="0"/>
              <a:t>USAID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0D453-C502-47FA-93DD-914B7078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63" y="194939"/>
            <a:ext cx="1190205" cy="776609"/>
          </a:xfrm>
          <a:prstGeom prst="rect">
            <a:avLst/>
          </a:prstGeom>
        </p:spPr>
      </p:pic>
      <p:pic>
        <p:nvPicPr>
          <p:cNvPr id="2050" name="Picture 2" descr="C:\Users\fhamawandy\AppData\Local\Microsoft\Windows\INetCache\Content.Word\USAID_Horiz_Arabic_RGB_2-Color.png">
            <a:extLst>
              <a:ext uri="{FF2B5EF4-FFF2-40B4-BE49-F238E27FC236}">
                <a16:creationId xmlns:a16="http://schemas.microsoft.com/office/drawing/2014/main" id="{B2FF4ACE-D3F8-4BD1-89B2-302AE4EC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6844"/>
            <a:ext cx="182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951A85-85E1-4FDE-8B0A-053707F02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156" y="1697742"/>
            <a:ext cx="3181688" cy="297132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1C3AA97-B8EE-4C64-8744-D79B64D7E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81" y="1066302"/>
            <a:ext cx="7772400" cy="369789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altLang="en-US" dirty="0"/>
              <a:t>مجموعة من الأفراد يشتركون في أداء عمل موحّد، ويتحمل كل منهم مسؤوليات ومهام جزئية محددة لتحقيق أهداف معينة.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42822161-73FD-4F52-BAE1-40B2BEEB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2410"/>
            <a:ext cx="7772400" cy="461665"/>
          </a:xfrm>
        </p:spPr>
        <p:txBody>
          <a:bodyPr/>
          <a:lstStyle/>
          <a:p>
            <a:pPr algn="ctr" rtl="1"/>
            <a:r>
              <a:rPr lang="ar-JO" dirty="0">
                <a:solidFill>
                  <a:srgbClr val="651D32"/>
                </a:solidFill>
              </a:rPr>
              <a:t>الفريق</a:t>
            </a:r>
            <a:endParaRPr lang="en-US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621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1"/>
            <a:r>
              <a:rPr lang="ar-SA" dirty="0"/>
              <a:t>شبابنا قوة </a:t>
            </a:r>
            <a:r>
              <a:rPr lang="en-US" dirty="0"/>
              <a:t>USAID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0D453-C502-47FA-93DD-914B7078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63" y="194939"/>
            <a:ext cx="1190205" cy="776609"/>
          </a:xfrm>
          <a:prstGeom prst="rect">
            <a:avLst/>
          </a:prstGeom>
        </p:spPr>
      </p:pic>
      <p:pic>
        <p:nvPicPr>
          <p:cNvPr id="2050" name="Picture 2" descr="C:\Users\fhamawandy\AppData\Local\Microsoft\Windows\INetCache\Content.Word\USAID_Horiz_Arabic_RGB_2-Color.png">
            <a:extLst>
              <a:ext uri="{FF2B5EF4-FFF2-40B4-BE49-F238E27FC236}">
                <a16:creationId xmlns:a16="http://schemas.microsoft.com/office/drawing/2014/main" id="{B2FF4ACE-D3F8-4BD1-89B2-302AE4EC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6844"/>
            <a:ext cx="182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BAA674-3803-4B0B-A177-431FECA3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776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Breakout Rooms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549A25-E260-48F6-8CEB-63224D69D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620" y="2254864"/>
            <a:ext cx="4041543" cy="2169796"/>
          </a:xfrm>
          <a:prstGeom prst="rect">
            <a:avLst/>
          </a:prstGeom>
        </p:spPr>
      </p:pic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53467BBA-BD7B-4274-8410-3C3BCC8A4D0F}"/>
              </a:ext>
            </a:extLst>
          </p:cNvPr>
          <p:cNvSpPr txBox="1">
            <a:spLocks/>
          </p:cNvSpPr>
          <p:nvPr/>
        </p:nvSpPr>
        <p:spPr>
          <a:xfrm>
            <a:off x="4310743" y="1066302"/>
            <a:ext cx="4268038" cy="277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/>
              <a:buNone/>
            </a:pPr>
            <a:r>
              <a:rPr lang="ar-JO" altLang="en-US" sz="1800" u="sng" dirty="0"/>
              <a:t>الأولى:</a:t>
            </a:r>
          </a:p>
          <a:p>
            <a:pPr marL="0" indent="0" algn="r" rtl="1">
              <a:buFont typeface="Arial"/>
              <a:buNone/>
            </a:pPr>
            <a:r>
              <a:rPr lang="ar-JO" altLang="en-US" sz="1800" u="sng" dirty="0"/>
              <a:t>متبرعين</a:t>
            </a:r>
          </a:p>
          <a:p>
            <a:pPr marL="0" indent="0" algn="r" rtl="1">
              <a:buFont typeface="Arial"/>
              <a:buNone/>
            </a:pPr>
            <a:r>
              <a:rPr lang="ar-JO" altLang="en-US" sz="1800" u="sng" dirty="0"/>
              <a:t>3 دقائق</a:t>
            </a:r>
          </a:p>
          <a:p>
            <a:pPr marL="0" indent="0" algn="r" rtl="1">
              <a:buFont typeface="Arial"/>
              <a:buNone/>
            </a:pPr>
            <a:endParaRPr lang="ar-JO" altLang="en-US" sz="1800" u="sng" dirty="0"/>
          </a:p>
          <a:p>
            <a:pPr marL="0" indent="0" algn="r" rtl="1">
              <a:buFont typeface="Arial"/>
              <a:buNone/>
            </a:pPr>
            <a:endParaRPr lang="ar-JO" altLang="en-US" sz="1800" u="sng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E3531A46-3D93-481F-BF63-56926232C260}"/>
              </a:ext>
            </a:extLst>
          </p:cNvPr>
          <p:cNvSpPr txBox="1">
            <a:spLocks/>
          </p:cNvSpPr>
          <p:nvPr/>
        </p:nvSpPr>
        <p:spPr>
          <a:xfrm>
            <a:off x="-2935375" y="1066302"/>
            <a:ext cx="4268038" cy="277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/>
              <a:buNone/>
            </a:pPr>
            <a:r>
              <a:rPr lang="ar-JO" altLang="en-US" sz="1800" u="sng" dirty="0"/>
              <a:t>الثانية:</a:t>
            </a:r>
          </a:p>
          <a:p>
            <a:pPr marL="0" indent="0" algn="r" rtl="1">
              <a:buFont typeface="Arial"/>
              <a:buNone/>
            </a:pPr>
            <a:r>
              <a:rPr lang="ar-JO" altLang="en-US" sz="1800" u="sng" dirty="0"/>
              <a:t>متبرعين</a:t>
            </a:r>
          </a:p>
          <a:p>
            <a:pPr marL="0" indent="0" algn="r" rtl="1">
              <a:buFont typeface="Arial"/>
              <a:buNone/>
            </a:pPr>
            <a:r>
              <a:rPr lang="ar-JO" altLang="en-US" sz="1800" u="sng" dirty="0"/>
              <a:t>4 دقائق</a:t>
            </a:r>
          </a:p>
          <a:p>
            <a:pPr marL="0" indent="0" algn="r" rtl="1">
              <a:buFont typeface="Arial"/>
              <a:buNone/>
            </a:pPr>
            <a:endParaRPr lang="ar-JO" altLang="en-US" sz="1800" u="sng" dirty="0"/>
          </a:p>
          <a:p>
            <a:pPr marL="0" indent="0" algn="r" rtl="1">
              <a:buFont typeface="Arial"/>
              <a:buNone/>
            </a:pPr>
            <a:endParaRPr lang="ar-JO" alt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240132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1"/>
            <a:r>
              <a:rPr lang="ar-SA" dirty="0"/>
              <a:t>شبابنا قوة </a:t>
            </a:r>
            <a:r>
              <a:rPr lang="en-US" dirty="0"/>
              <a:t>USAID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0D453-C502-47FA-93DD-914B7078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63" y="194939"/>
            <a:ext cx="1190205" cy="776609"/>
          </a:xfrm>
          <a:prstGeom prst="rect">
            <a:avLst/>
          </a:prstGeom>
        </p:spPr>
      </p:pic>
      <p:pic>
        <p:nvPicPr>
          <p:cNvPr id="2050" name="Picture 2" descr="C:\Users\fhamawandy\AppData\Local\Microsoft\Windows\INetCache\Content.Word\USAID_Horiz_Arabic_RGB_2-Color.png">
            <a:extLst>
              <a:ext uri="{FF2B5EF4-FFF2-40B4-BE49-F238E27FC236}">
                <a16:creationId xmlns:a16="http://schemas.microsoft.com/office/drawing/2014/main" id="{B2FF4ACE-D3F8-4BD1-89B2-302AE4EC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6844"/>
            <a:ext cx="182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B04D1DA-82FE-4BF6-8E50-BA6D1AE8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776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sz="3200" b="1" dirty="0">
                <a:solidFill>
                  <a:schemeClr val="tx1"/>
                </a:solidFill>
              </a:rPr>
              <a:t>إيجاد العامل المشترك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5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06381" y="1066302"/>
            <a:ext cx="7772400" cy="369789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altLang="en-US" sz="1800" dirty="0"/>
              <a:t>الملاحظين:</a:t>
            </a:r>
          </a:p>
          <a:p>
            <a:pPr algn="r" rtl="1">
              <a:buFontTx/>
              <a:buChar char="-"/>
            </a:pPr>
            <a:r>
              <a:rPr lang="ar-JO" altLang="en-US" sz="1800" dirty="0"/>
              <a:t>ماهي اهم ملاحظاتك لعمل مجموعتك؟</a:t>
            </a:r>
          </a:p>
          <a:p>
            <a:pPr algn="r" rtl="1">
              <a:buFontTx/>
              <a:buChar char="-"/>
            </a:pPr>
            <a:r>
              <a:rPr lang="ar-JO" altLang="en-US" sz="1800" dirty="0"/>
              <a:t>هل لاحظت وجود تحدي معين؟</a:t>
            </a:r>
          </a:p>
          <a:p>
            <a:pPr algn="r" rtl="1">
              <a:buFontTx/>
              <a:buChar char="-"/>
            </a:pPr>
            <a:r>
              <a:rPr lang="ar-JO" altLang="en-US" sz="1800" dirty="0"/>
              <a:t>هل تم توزيع الأدوار بطريقة صحيحة؟</a:t>
            </a:r>
          </a:p>
          <a:p>
            <a:pPr algn="r" rtl="1">
              <a:buFontTx/>
              <a:buChar char="-"/>
            </a:pPr>
            <a:r>
              <a:rPr lang="ar-JO" altLang="en-US" sz="1800" dirty="0"/>
              <a:t>اقتراحاتك</a:t>
            </a:r>
          </a:p>
          <a:p>
            <a:pPr algn="r" rtl="1"/>
            <a:endParaRPr lang="ar-JO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1"/>
            <a:r>
              <a:rPr lang="ar-SA" dirty="0"/>
              <a:t>شبابنا قوة </a:t>
            </a:r>
            <a:r>
              <a:rPr lang="en-US" dirty="0"/>
              <a:t>USAID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52410"/>
            <a:ext cx="7772400" cy="461665"/>
          </a:xfrm>
        </p:spPr>
        <p:txBody>
          <a:bodyPr/>
          <a:lstStyle/>
          <a:p>
            <a:pPr algn="ctr" rtl="1"/>
            <a:r>
              <a:rPr lang="ar-JO" dirty="0">
                <a:solidFill>
                  <a:srgbClr val="651D32"/>
                </a:solidFill>
              </a:rPr>
              <a:t>أسئلة للنشاط</a:t>
            </a:r>
            <a:endParaRPr lang="en-US" dirty="0">
              <a:latin typeface="Gill Sans MT" panose="020B0502020104020203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0D453-C502-47FA-93DD-914B7078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63" y="194939"/>
            <a:ext cx="1190205" cy="776609"/>
          </a:xfrm>
          <a:prstGeom prst="rect">
            <a:avLst/>
          </a:prstGeom>
        </p:spPr>
      </p:pic>
      <p:pic>
        <p:nvPicPr>
          <p:cNvPr id="2050" name="Picture 2" descr="C:\Users\fhamawandy\AppData\Local\Microsoft\Windows\INetCache\Content.Word\USAID_Horiz_Arabic_RGB_2-Color.png">
            <a:extLst>
              <a:ext uri="{FF2B5EF4-FFF2-40B4-BE49-F238E27FC236}">
                <a16:creationId xmlns:a16="http://schemas.microsoft.com/office/drawing/2014/main" id="{B2FF4ACE-D3F8-4BD1-89B2-302AE4EC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6844"/>
            <a:ext cx="182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74303-7651-47C6-91AF-677E1A2A1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22" y="3037792"/>
            <a:ext cx="2445007" cy="16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1"/>
            <a:r>
              <a:rPr lang="ar-SA" dirty="0"/>
              <a:t>شبابنا قوة </a:t>
            </a:r>
            <a:r>
              <a:rPr lang="en-US" dirty="0"/>
              <a:t>USAID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856" y="361304"/>
            <a:ext cx="7772400" cy="461665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651D32"/>
                </a:solidFill>
              </a:rPr>
              <a:t>مراحل تكوين الفريق</a:t>
            </a:r>
            <a:endParaRPr lang="en-US" b="1" dirty="0">
              <a:latin typeface="Gill Sans MT" panose="020B0502020104020203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0D453-C502-47FA-93DD-914B7078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63" y="194939"/>
            <a:ext cx="1190205" cy="776609"/>
          </a:xfrm>
          <a:prstGeom prst="rect">
            <a:avLst/>
          </a:prstGeom>
        </p:spPr>
      </p:pic>
      <p:pic>
        <p:nvPicPr>
          <p:cNvPr id="2050" name="Picture 2" descr="C:\Users\fhamawandy\AppData\Local\Microsoft\Windows\INetCache\Content.Word\USAID_Horiz_Arabic_RGB_2-Color.png">
            <a:extLst>
              <a:ext uri="{FF2B5EF4-FFF2-40B4-BE49-F238E27FC236}">
                <a16:creationId xmlns:a16="http://schemas.microsoft.com/office/drawing/2014/main" id="{B2FF4ACE-D3F8-4BD1-89B2-302AE4EC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6844"/>
            <a:ext cx="182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سلم توكمان” لإدارة الفريق وأثره على نجاح المشاريع | بكه للتعليم">
            <a:extLst>
              <a:ext uri="{FF2B5EF4-FFF2-40B4-BE49-F238E27FC236}">
                <a16:creationId xmlns:a16="http://schemas.microsoft.com/office/drawing/2014/main" id="{CA3A4F71-1856-4B68-9E8F-EF798E16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2" y="583243"/>
            <a:ext cx="6137901" cy="47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0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06381" y="1108311"/>
            <a:ext cx="7772400" cy="3620864"/>
          </a:xfrm>
        </p:spPr>
        <p:txBody>
          <a:bodyPr>
            <a:normAutofit/>
          </a:bodyPr>
          <a:lstStyle/>
          <a:p>
            <a:pPr algn="r" rtl="1"/>
            <a:r>
              <a:rPr lang="ar-JO" altLang="en-US" sz="1800" dirty="0">
                <a:highlight>
                  <a:srgbClr val="C0C0C0"/>
                </a:highlight>
              </a:rPr>
              <a:t>تحديد الهدف الذي يسعى الفريق لتحقيقه.</a:t>
            </a:r>
          </a:p>
          <a:p>
            <a:pPr algn="r" rtl="1"/>
            <a:r>
              <a:rPr lang="ar-JO" altLang="en-US" sz="1800" dirty="0">
                <a:highlight>
                  <a:srgbClr val="C0C0C0"/>
                </a:highlight>
              </a:rPr>
              <a:t>تقييم أداء الفريق مقارنةً بالأهداف المطلوب تحقيقها.</a:t>
            </a:r>
          </a:p>
          <a:p>
            <a:pPr algn="r" rtl="1"/>
            <a:r>
              <a:rPr lang="ar-JO" altLang="en-US" sz="1800" dirty="0">
                <a:highlight>
                  <a:srgbClr val="C0C0C0"/>
                </a:highlight>
              </a:rPr>
              <a:t>مناقشة القواعد والمبادئ التي يتبعها فريق العمل.</a:t>
            </a:r>
          </a:p>
          <a:p>
            <a:pPr algn="r" rtl="1"/>
            <a:r>
              <a:rPr lang="ar-JO" altLang="en-US" sz="1800" dirty="0"/>
              <a:t>تقييم كمية التطور التي حققها الفريق، وتحديد الأسباب التي تعيق من تطوره في المستقبل.</a:t>
            </a:r>
          </a:p>
          <a:p>
            <a:pPr algn="r" rtl="1"/>
            <a:r>
              <a:rPr lang="ar-JO" altLang="en-US" sz="1800" dirty="0"/>
              <a:t>توزيع المهام والواجبات على كل أفراد الفريق، وتعريف كل فرد بالدور الذي يجب عليه القيام به.</a:t>
            </a:r>
          </a:p>
          <a:p>
            <a:pPr algn="r" rtl="1"/>
            <a:r>
              <a:rPr lang="ar-JO" altLang="en-US" sz="1800" dirty="0"/>
              <a:t>تكوين الخطط اللازمة لقيام الفريق بتنفيذ المهام.</a:t>
            </a:r>
          </a:p>
          <a:p>
            <a:pPr algn="r" rtl="1"/>
            <a:r>
              <a:rPr lang="ar-JO" altLang="en-US" sz="1800" dirty="0"/>
              <a:t>تحفيز الفريق على القيام بالأنشطة المختلفة خارج نطاق العمل بشكل تشاركي، كالمشاركة في أفكار إبداعية أو ممارسة هوايات معينة.</a:t>
            </a:r>
          </a:p>
          <a:p>
            <a:pPr marL="0" indent="0" algn="r" rtl="1">
              <a:buNone/>
            </a:pPr>
            <a:endParaRPr lang="ar-JO" alt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1"/>
            <a:r>
              <a:rPr lang="ar-SA" dirty="0"/>
              <a:t>شبابنا قوة </a:t>
            </a:r>
            <a:r>
              <a:rPr lang="en-US" dirty="0"/>
              <a:t>USAID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52410"/>
            <a:ext cx="7772400" cy="461665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651D32"/>
                </a:solidFill>
              </a:rPr>
              <a:t>خطوات تكوين فريق ناجح</a:t>
            </a:r>
            <a:endParaRPr lang="en-US" b="1" dirty="0">
              <a:latin typeface="Gill Sans MT" panose="020B0502020104020203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0D453-C502-47FA-93DD-914B7078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63" y="194939"/>
            <a:ext cx="1190205" cy="776609"/>
          </a:xfrm>
          <a:prstGeom prst="rect">
            <a:avLst/>
          </a:prstGeom>
        </p:spPr>
      </p:pic>
      <p:pic>
        <p:nvPicPr>
          <p:cNvPr id="2050" name="Picture 2" descr="C:\Users\fhamawandy\AppData\Local\Microsoft\Windows\INetCache\Content.Word\USAID_Horiz_Arabic_RGB_2-Color.png">
            <a:extLst>
              <a:ext uri="{FF2B5EF4-FFF2-40B4-BE49-F238E27FC236}">
                <a16:creationId xmlns:a16="http://schemas.microsoft.com/office/drawing/2014/main" id="{B2FF4ACE-D3F8-4BD1-89B2-302AE4EC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6844"/>
            <a:ext cx="182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11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06381" y="1066301"/>
            <a:ext cx="7772400" cy="3796433"/>
          </a:xfrm>
        </p:spPr>
        <p:txBody>
          <a:bodyPr>
            <a:normAutofit/>
          </a:bodyPr>
          <a:lstStyle/>
          <a:p>
            <a:pPr algn="r" rtl="1"/>
            <a:r>
              <a:rPr lang="ar-JO" altLang="en-US" sz="1800" dirty="0"/>
              <a:t>قيام جميع أفراد الفريق بالقيام بالمهام بشكل عادل ومتساوي.</a:t>
            </a:r>
          </a:p>
          <a:p>
            <a:pPr algn="r" rtl="1"/>
            <a:r>
              <a:rPr lang="ar-JO" altLang="en-US" sz="1800" dirty="0"/>
              <a:t>احترام جميع أفراد الفريق بعضهم البعض.</a:t>
            </a:r>
          </a:p>
          <a:p>
            <a:pPr algn="r" rtl="1"/>
            <a:r>
              <a:rPr lang="ar-JO" altLang="en-US" sz="1800" dirty="0"/>
              <a:t>تناسب طريقة قيادة الفريق مع الأهداف المطلوب تحقيقها.</a:t>
            </a:r>
          </a:p>
          <a:p>
            <a:pPr algn="r" rtl="1"/>
            <a:r>
              <a:rPr lang="ar-JO" altLang="en-US" sz="1800" dirty="0"/>
              <a:t>حل جميع المشكلات التي تواجه الفريق بطريقة ترضي جميع الأعضاء.</a:t>
            </a:r>
          </a:p>
          <a:p>
            <a:pPr algn="r" rtl="1"/>
            <a:r>
              <a:rPr lang="ar-JO" altLang="en-US" sz="1800" dirty="0"/>
              <a:t>إنجاز جميع المهام من قبل جميع أعضاء الفريق.</a:t>
            </a:r>
          </a:p>
          <a:p>
            <a:pPr algn="r" rtl="1"/>
            <a:r>
              <a:rPr lang="ar-JO" altLang="en-US" sz="1800" dirty="0"/>
              <a:t>تطور العلاقة بين أعضاء الفريق بشكل مستمر من خلال قيامهم بإنجاز المهام معاً.</a:t>
            </a:r>
          </a:p>
          <a:p>
            <a:pPr marL="0" indent="0" algn="r" rtl="1">
              <a:buNone/>
            </a:pPr>
            <a:endParaRPr lang="ar-JO" alt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1"/>
            <a:r>
              <a:rPr lang="ar-SA" dirty="0"/>
              <a:t>شبابنا قوة </a:t>
            </a:r>
            <a:r>
              <a:rPr lang="en-US" dirty="0"/>
              <a:t>USAID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1765" y="409083"/>
            <a:ext cx="7772400" cy="461665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651D32"/>
                </a:solidFill>
              </a:rPr>
              <a:t>تقييم نجاح الفريق</a:t>
            </a:r>
            <a:endParaRPr lang="en-US" b="1" dirty="0">
              <a:latin typeface="Gill Sans MT" panose="020B0502020104020203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0D453-C502-47FA-93DD-914B7078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63" y="194939"/>
            <a:ext cx="1190205" cy="776609"/>
          </a:xfrm>
          <a:prstGeom prst="rect">
            <a:avLst/>
          </a:prstGeom>
        </p:spPr>
      </p:pic>
      <p:pic>
        <p:nvPicPr>
          <p:cNvPr id="2050" name="Picture 2" descr="C:\Users\fhamawandy\AppData\Local\Microsoft\Windows\INetCache\Content.Word\USAID_Horiz_Arabic_RGB_2-Color.png">
            <a:extLst>
              <a:ext uri="{FF2B5EF4-FFF2-40B4-BE49-F238E27FC236}">
                <a16:creationId xmlns:a16="http://schemas.microsoft.com/office/drawing/2014/main" id="{B2FF4ACE-D3F8-4BD1-89B2-302AE4EC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6844"/>
            <a:ext cx="182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15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22031" y="954492"/>
            <a:ext cx="8036169" cy="3796433"/>
          </a:xfrm>
        </p:spPr>
        <p:txBody>
          <a:bodyPr>
            <a:normAutofit/>
          </a:bodyPr>
          <a:lstStyle/>
          <a:p>
            <a:pPr algn="r" rtl="1"/>
            <a:r>
              <a:rPr lang="ar-JO" altLang="en-US" sz="1800" dirty="0"/>
              <a:t>إدراك جميع أعضاء الفريق بالأهداف التي يسعى الفريق لتحقيقها والتزامهم بإنجازها، بحيث يكون لدى المؤسسة أو المنظمة رؤية واضحة لأهداف الفريق وكيفية عملها.</a:t>
            </a:r>
          </a:p>
          <a:p>
            <a:pPr algn="r" rtl="1"/>
            <a:r>
              <a:rPr lang="ar-JO" altLang="en-US" sz="1800" dirty="0"/>
              <a:t>ثقة جميع أعضاء الفريق ببعضهم البعض.</a:t>
            </a:r>
          </a:p>
          <a:p>
            <a:pPr algn="r" rtl="1"/>
            <a:r>
              <a:rPr lang="ar-JO" altLang="en-US" sz="1800" dirty="0"/>
              <a:t>تبادل الآراء بصدق وشفافية، واحترام آراء بعضهم البعض، والسماح لهم بالتعبير عن أفكارهم بحرية.</a:t>
            </a:r>
          </a:p>
          <a:p>
            <a:pPr algn="r" rtl="1"/>
            <a:r>
              <a:rPr lang="ar-JO" altLang="en-US" sz="1800" dirty="0"/>
              <a:t>تعزيز انتماء جميع أعضاء الفريق للمؤسسة/العمل وأهدافه/ا.</a:t>
            </a:r>
          </a:p>
          <a:p>
            <a:pPr algn="r" rtl="1"/>
            <a:r>
              <a:rPr lang="ar-JO" altLang="en-US" sz="1800" dirty="0"/>
              <a:t>إجراء تقييم دوري لمعرفة كيفية سير العمل، وتحديد الأسباب التي قد تعيق من قدرته على تحقيق المهام.</a:t>
            </a:r>
          </a:p>
          <a:p>
            <a:pPr algn="r" rtl="1"/>
            <a:r>
              <a:rPr lang="ar-JO" altLang="en-US" sz="1800" dirty="0"/>
              <a:t>مساعدة الفريق على تجنب الصراعات الشخصية والمشكلات، ومحاولة إيجاد الحلول بدلاً من ذلك.</a:t>
            </a:r>
          </a:p>
          <a:p>
            <a:pPr algn="r" rtl="1"/>
            <a:r>
              <a:rPr lang="ar-JO" altLang="en-US" sz="1800" dirty="0"/>
              <a:t>تحفيز جميع أعضاء الفريق على اتخاذ القرارات معاً والالتزام بها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04/06/2021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1"/>
            <a:r>
              <a:rPr lang="ar-SA" dirty="0"/>
              <a:t>شبابنا قوة </a:t>
            </a:r>
            <a:r>
              <a:rPr lang="en-US" dirty="0"/>
              <a:t>USAID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1765" y="295833"/>
            <a:ext cx="7772400" cy="461665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651D32"/>
                </a:solidFill>
              </a:rPr>
              <a:t>زيادة فعالية الفريق</a:t>
            </a:r>
            <a:endParaRPr lang="en-US" b="1" dirty="0">
              <a:latin typeface="Gill Sans MT" panose="020B0502020104020203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0D453-C502-47FA-93DD-914B7078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63" y="194939"/>
            <a:ext cx="1190205" cy="776609"/>
          </a:xfrm>
          <a:prstGeom prst="rect">
            <a:avLst/>
          </a:prstGeom>
        </p:spPr>
      </p:pic>
      <p:pic>
        <p:nvPicPr>
          <p:cNvPr id="2050" name="Picture 2" descr="C:\Users\fhamawandy\AppData\Local\Microsoft\Windows\INetCache\Content.Word\USAID_Horiz_Arabic_RGB_2-Color.png">
            <a:extLst>
              <a:ext uri="{FF2B5EF4-FFF2-40B4-BE49-F238E27FC236}">
                <a16:creationId xmlns:a16="http://schemas.microsoft.com/office/drawing/2014/main" id="{B2FF4ACE-D3F8-4BD1-89B2-302AE4EC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6844"/>
            <a:ext cx="182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41361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362</TotalTime>
  <Words>386</Words>
  <Application>Microsoft Office PowerPoint</Application>
  <PresentationFormat>Custom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16.9-Template_12.7.2016</vt:lpstr>
      <vt:lpstr>ديناميكيات عمل الفريق</vt:lpstr>
      <vt:lpstr>الفريق</vt:lpstr>
      <vt:lpstr>PowerPoint Presentation</vt:lpstr>
      <vt:lpstr>PowerPoint Presentation</vt:lpstr>
      <vt:lpstr>أسئلة للنشاط</vt:lpstr>
      <vt:lpstr>مراحل تكوين الفريق</vt:lpstr>
      <vt:lpstr>خطوات تكوين فريق ناجح</vt:lpstr>
      <vt:lpstr>تقييم نجاح الفريق</vt:lpstr>
      <vt:lpstr>زيادة فعالية الفريق</vt:lpstr>
      <vt:lpstr>PowerPoint Presentation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Reem Alfaris</cp:lastModifiedBy>
  <cp:revision>52</cp:revision>
  <dcterms:created xsi:type="dcterms:W3CDTF">2017-03-16T17:43:27Z</dcterms:created>
  <dcterms:modified xsi:type="dcterms:W3CDTF">2021-06-04T15:35:27Z</dcterms:modified>
</cp:coreProperties>
</file>