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3.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4.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2.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31.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32.xml" ContentType="application/vnd.openxmlformats-officedocument.presentationml.notesSlid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7.xml" ContentType="application/vnd.openxmlformats-officedocument.themeOverrid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8.xml" ContentType="application/vnd.openxmlformats-officedocument.themeOverride+xml"/>
  <Override PartName="/ppt/notesSlides/notesSlide33.xml" ContentType="application/vnd.openxmlformats-officedocument.presentationml.notesSlid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9.xml" ContentType="application/vnd.openxmlformats-officedocument.themeOverride+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0.xml" ContentType="application/vnd.openxmlformats-officedocument.themeOverr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3.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1.xml" ContentType="application/vnd.openxmlformats-officedocument.themeOverr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79" r:id="rId2"/>
    <p:sldMasterId id="2147483710" r:id="rId3"/>
    <p:sldMasterId id="2147483739" r:id="rId4"/>
    <p:sldMasterId id="2147483768" r:id="rId5"/>
  </p:sldMasterIdLst>
  <p:notesMasterIdLst>
    <p:notesMasterId r:id="rId114"/>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6" r:id="rId106"/>
    <p:sldId id="357" r:id="rId107"/>
    <p:sldId id="358" r:id="rId108"/>
    <p:sldId id="359" r:id="rId109"/>
    <p:sldId id="360" r:id="rId110"/>
    <p:sldId id="361" r:id="rId111"/>
    <p:sldId id="362" r:id="rId112"/>
    <p:sldId id="363" r:id="rId113"/>
  </p:sldIdLst>
  <p:sldSz cx="9144000" cy="6858000" type="screen4x3"/>
  <p:notesSz cx="7315200" cy="9601200"/>
  <p:embeddedFontLst>
    <p:embeddedFont>
      <p:font typeface="Calibri" panose="020F0502020204030204" pitchFamily="34" charset="0"/>
      <p:regular r:id="rId115"/>
      <p:bold r:id="rId116"/>
      <p:italic r:id="rId117"/>
      <p:boldItalic r:id="rId118"/>
    </p:embeddedFont>
    <p:embeddedFont>
      <p:font typeface="Gill Sans" panose="020B0604020202020204" charset="0"/>
      <p:regular r:id="rId119"/>
      <p:bold r:id="rId120"/>
    </p:embeddedFont>
    <p:embeddedFont>
      <p:font typeface="Segoe UI" panose="020B0502040204020203" pitchFamily="34" charset="0"/>
      <p:regular r:id="rId121"/>
      <p:bold r:id="rId122"/>
      <p:italic r:id="rId123"/>
      <p:boldItalic r:id="rId124"/>
    </p:embeddedFont>
    <p:embeddedFont>
      <p:font typeface="Source Sans Pro" panose="020B0503030403020204" pitchFamily="34" charset="0"/>
      <p:regular r:id="rId125"/>
      <p:bold r:id="rId126"/>
      <p:italic r:id="rId127"/>
      <p:boldItalic r:id="rId1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29" roundtripDataSignature="AMtx7mhUt5nZIWC3O65ARKS42l3UmnGVu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0782E68-1DBF-16E9-E804-EA3981D77245}" name="Thomas Lowes" initials="TL" userId="Thomas Lowes" providerId="None"/>
  <p188:author id="{81C0C3C9-D345-FBAF-CB28-2ADEC6039689}" name="Amin, Kenana" initials="AK" userId="S::kamin@usaid.gov::6d5b1c2c-5aab-4e9d-a4e0-34f781a30c9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7731919-38A0-4852-8DF8-3036C8FE1FD3}">
  <a:tblStyle styleId="{67731919-38A0-4852-8DF8-3036C8FE1FD3}"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25A6D332-0473-4F9C-9326-8C540EB8D382}"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69" autoAdjust="0"/>
    <p:restoredTop sz="93792" autoAdjust="0"/>
  </p:normalViewPr>
  <p:slideViewPr>
    <p:cSldViewPr snapToGrid="0">
      <p:cViewPr varScale="1">
        <p:scale>
          <a:sx n="130" d="100"/>
          <a:sy n="130" d="100"/>
        </p:scale>
        <p:origin x="1098" y="13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font" Target="fonts/font3.fntdata"/><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tableStyles" Target="tableStyles.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font" Target="fonts/font9.fntdata"/><Relationship Id="rId128" Type="http://schemas.openxmlformats.org/officeDocument/2006/relationships/font" Target="fonts/font14.fntdata"/><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slide" Target="slides/slide90.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13" Type="http://schemas.openxmlformats.org/officeDocument/2006/relationships/slide" Target="slides/slide108.xml"/><Relationship Id="rId118" Type="http://schemas.openxmlformats.org/officeDocument/2006/relationships/font" Target="fonts/font4.fntdata"/><Relationship Id="rId126" Type="http://schemas.openxmlformats.org/officeDocument/2006/relationships/font" Target="fonts/font12.fntdata"/><Relationship Id="rId134"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font" Target="fonts/font7.fntdata"/><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slide" Target="slides/slide103.xml"/><Relationship Id="rId116" Type="http://schemas.openxmlformats.org/officeDocument/2006/relationships/font" Target="fonts/font2.fntdata"/><Relationship Id="rId124" Type="http://schemas.openxmlformats.org/officeDocument/2006/relationships/font" Target="fonts/font10.fntdata"/><Relationship Id="rId129" Type="http://customschemas.google.com/relationships/presentationmetadata" Target="meta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slide" Target="slides/slide106.xml"/><Relationship Id="rId13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notesMaster" Target="notesMasters/notesMaster1.xml"/><Relationship Id="rId119" Type="http://schemas.openxmlformats.org/officeDocument/2006/relationships/font" Target="fonts/font5.fntdata"/><Relationship Id="rId127" Type="http://schemas.openxmlformats.org/officeDocument/2006/relationships/font" Target="fonts/font13.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font" Target="fonts/font8.fntdata"/><Relationship Id="rId13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font" Target="fonts/font6.fntdata"/><Relationship Id="rId125" Type="http://schemas.openxmlformats.org/officeDocument/2006/relationships/font" Target="fonts/font11.fntdata"/><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font" Target="fonts/font1.fntdata"/><Relationship Id="rId131" Type="http://schemas.openxmlformats.org/officeDocument/2006/relationships/viewProps" Target="viewProps.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s>
</file>

<file path=ppt/charts/_rels/chart1.xml.rels><?xml version="1.0" encoding="UTF-8" standalone="yes"?>
<Relationships xmlns="http://schemas.openxmlformats.org/package/2006/relationships"><Relationship Id="rId1" Type="http://schemas.openxmlformats.org/officeDocument/2006/relationships/oleObject" Target="file:///\\Users\razanalshaihk\Downloads\Final%20Presentation%20Data.xlsx"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Users\Tom\Downloads\Final%20Presentation%20Data.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Users\Tom\Downloads\Final%20Presentation%20Data.xlsx"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Users\Tom\Downloads\Final%20Presentation%20Data.xlsx" TargetMode="Externa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https://dexiscg-my.sharepoint.com/personal/cgockowski_dexisonline_com/Documents/1.%20Evaluations/4.%20WEP/Final%20Presentation/Associated%20Data/0.%20Final%20Presentation%20Data%2003.23.2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Users\razanalshaihk\Downloads\Final%20Presentation%20Data.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Users\Tom\Downloads\Final%20Presentation%20Data.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Users\Tom\Downloads\Final%20Presentation%20Data.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Users\Tom\Downloads\Final%20Presentation%20Data.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Users\Tom\Downloads\Final%20Presentation%20Data.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Users\Tom\Downloads\Final%20Presentation%20Data.xlsx" TargetMode="External"/></Relationships>
</file>

<file path=ppt/charts/_rels/chart8.xml.rels><?xml version="1.0" encoding="UTF-8" standalone="yes"?>
<Relationships xmlns="http://schemas.openxmlformats.org/package/2006/relationships"><Relationship Id="rId2" Type="http://schemas.openxmlformats.org/officeDocument/2006/relationships/oleObject" Target="file:///\\Users\Tom\Downloads\Final%20Presentation%20Data.xlsx" TargetMode="External"/><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Users\Tom\Downloads\Final%20Presentation%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latin typeface="Gill Sans" panose="020B0604020202020204" charset="0"/>
              </a:rPr>
              <a:t>Ratio of Female to Male </a:t>
            </a:r>
            <a:r>
              <a:rPr lang="en-US" noProof="0" dirty="0">
                <a:latin typeface="Gill Sans" panose="020B0604020202020204" charset="0"/>
              </a:rPr>
              <a:t>Labor</a:t>
            </a:r>
            <a:r>
              <a:rPr lang="en-GB" dirty="0">
                <a:latin typeface="Gill Sans" panose="020B0604020202020204" charset="0"/>
              </a:rPr>
              <a:t> Force Participation % (2019)</a:t>
            </a:r>
          </a:p>
        </c:rich>
      </c:tx>
      <c:layout>
        <c:manualLayout>
          <c:xMode val="edge"/>
          <c:yMode val="edge"/>
          <c:x val="0.20207638761826269"/>
          <c:y val="2.8374760921859435E-2"/>
        </c:manualLayout>
      </c:layout>
      <c:overlay val="0"/>
      <c:spPr>
        <a:noFill/>
        <a:ln>
          <a:noFill/>
        </a:ln>
        <a:effectLst/>
      </c:spPr>
    </c:title>
    <c:autoTitleDeleted val="0"/>
    <c:plotArea>
      <c:layout>
        <c:manualLayout>
          <c:layoutTarget val="inner"/>
          <c:xMode val="edge"/>
          <c:yMode val="edge"/>
          <c:x val="0.18280371946450277"/>
          <c:y val="0.17765123652222489"/>
          <c:w val="0.80245349379538922"/>
          <c:h val="0.82234876347777508"/>
        </c:manualLayout>
      </c:layout>
      <c:barChart>
        <c:barDir val="bar"/>
        <c:grouping val="clustered"/>
        <c:varyColors val="0"/>
        <c:ser>
          <c:idx val="0"/>
          <c:order val="0"/>
          <c:spPr>
            <a:solidFill>
              <a:srgbClr val="00377F"/>
            </a:solidFill>
            <a:ln>
              <a:noFill/>
            </a:ln>
            <a:effectLst/>
          </c:spPr>
          <c:invertIfNegative val="0"/>
          <c:dPt>
            <c:idx val="0"/>
            <c:invertIfNegative val="0"/>
            <c:bubble3D val="0"/>
            <c:spPr>
              <a:solidFill>
                <a:srgbClr val="005FDD"/>
              </a:solidFill>
              <a:ln>
                <a:noFill/>
              </a:ln>
              <a:effectLst/>
            </c:spPr>
            <c:extLst>
              <c:ext xmlns:c16="http://schemas.microsoft.com/office/drawing/2014/chart" uri="{C3380CC4-5D6E-409C-BE32-E72D297353CC}">
                <c16:uniqueId val="{00000001-057F-47EB-A66A-4DD7BD60659D}"/>
              </c:ext>
            </c:extLst>
          </c:dPt>
          <c:dPt>
            <c:idx val="1"/>
            <c:invertIfNegative val="0"/>
            <c:bubble3D val="0"/>
            <c:spPr>
              <a:solidFill>
                <a:srgbClr val="0055C6"/>
              </a:solidFill>
              <a:ln>
                <a:noFill/>
              </a:ln>
              <a:effectLst/>
            </c:spPr>
            <c:extLst>
              <c:ext xmlns:c16="http://schemas.microsoft.com/office/drawing/2014/chart" uri="{C3380CC4-5D6E-409C-BE32-E72D297353CC}">
                <c16:uniqueId val="{00000003-057F-47EB-A66A-4DD7BD60659D}"/>
              </c:ext>
            </c:extLst>
          </c:dPt>
          <c:dPt>
            <c:idx val="2"/>
            <c:invertIfNegative val="0"/>
            <c:bubble3D val="0"/>
            <c:spPr>
              <a:solidFill>
                <a:srgbClr val="004EB6"/>
              </a:solidFill>
              <a:ln>
                <a:noFill/>
              </a:ln>
              <a:effectLst/>
            </c:spPr>
            <c:extLst>
              <c:ext xmlns:c16="http://schemas.microsoft.com/office/drawing/2014/chart" uri="{C3380CC4-5D6E-409C-BE32-E72D297353CC}">
                <c16:uniqueId val="{00000005-057F-47EB-A66A-4DD7BD60659D}"/>
              </c:ext>
            </c:extLst>
          </c:dPt>
          <c:dPt>
            <c:idx val="3"/>
            <c:invertIfNegative val="0"/>
            <c:bubble3D val="0"/>
            <c:spPr>
              <a:solidFill>
                <a:srgbClr val="0047A5"/>
              </a:solidFill>
              <a:ln>
                <a:noFill/>
              </a:ln>
              <a:effectLst/>
            </c:spPr>
            <c:extLst>
              <c:ext xmlns:c16="http://schemas.microsoft.com/office/drawing/2014/chart" uri="{C3380CC4-5D6E-409C-BE32-E72D297353CC}">
                <c16:uniqueId val="{00000007-057F-47EB-A66A-4DD7BD60659D}"/>
              </c:ext>
            </c:extLst>
          </c:dPt>
          <c:dPt>
            <c:idx val="4"/>
            <c:invertIfNegative val="0"/>
            <c:bubble3D val="0"/>
            <c:spPr>
              <a:solidFill>
                <a:srgbClr val="0046A3"/>
              </a:solidFill>
              <a:ln>
                <a:noFill/>
              </a:ln>
              <a:effectLst/>
            </c:spPr>
            <c:extLst>
              <c:ext xmlns:c16="http://schemas.microsoft.com/office/drawing/2014/chart" uri="{C3380CC4-5D6E-409C-BE32-E72D297353CC}">
                <c16:uniqueId val="{00000009-057F-47EB-A66A-4DD7BD60659D}"/>
              </c:ext>
            </c:extLst>
          </c:dPt>
          <c:dPt>
            <c:idx val="5"/>
            <c:invertIfNegative val="0"/>
            <c:bubble3D val="0"/>
            <c:spPr>
              <a:solidFill>
                <a:srgbClr val="004096"/>
              </a:solidFill>
              <a:ln>
                <a:noFill/>
              </a:ln>
              <a:effectLst/>
            </c:spPr>
            <c:extLst>
              <c:ext xmlns:c16="http://schemas.microsoft.com/office/drawing/2014/chart" uri="{C3380CC4-5D6E-409C-BE32-E72D297353CC}">
                <c16:uniqueId val="{0000000B-057F-47EB-A66A-4DD7BD60659D}"/>
              </c:ext>
            </c:extLst>
          </c:dPt>
          <c:dPt>
            <c:idx val="6"/>
            <c:invertIfNegative val="0"/>
            <c:bubble3D val="0"/>
            <c:spPr>
              <a:solidFill>
                <a:srgbClr val="003C8C"/>
              </a:solidFill>
              <a:ln>
                <a:noFill/>
              </a:ln>
              <a:effectLst/>
            </c:spPr>
            <c:extLst>
              <c:ext xmlns:c16="http://schemas.microsoft.com/office/drawing/2014/chart" uri="{C3380CC4-5D6E-409C-BE32-E72D297353CC}">
                <c16:uniqueId val="{0000000D-057F-47EB-A66A-4DD7BD60659D}"/>
              </c:ext>
            </c:extLst>
          </c:dPt>
          <c:dLbls>
            <c:dLbl>
              <c:idx val="0"/>
              <c:tx>
                <c:rich>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Gill Sans" panose="020B0604020202020204" charset="0"/>
                        <a:ea typeface="+mn-ea"/>
                        <a:cs typeface="+mn-cs"/>
                      </a:defRPr>
                    </a:pPr>
                    <a:r>
                      <a:rPr lang="en-US" sz="1000" dirty="0">
                        <a:latin typeface="Gill Sans" panose="020B0604020202020204" charset="0"/>
                      </a:rPr>
                      <a:t>47.49</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1-057F-47EB-A66A-4DD7BD60659D}"/>
                </c:ext>
              </c:extLst>
            </c:dLbl>
            <c:dLbl>
              <c:idx val="1"/>
              <c:tx>
                <c:rich>
                  <a:bodyPr/>
                  <a:lstStyle/>
                  <a:p>
                    <a:r>
                      <a:rPr lang="en-US" dirty="0"/>
                      <a:t>36.11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057F-47EB-A66A-4DD7BD60659D}"/>
                </c:ext>
              </c:extLst>
            </c:dLbl>
            <c:dLbl>
              <c:idx val="2"/>
              <c:layout>
                <c:manualLayout>
                  <c:x val="-4.692632566870014E-3"/>
                  <c:y val="1.041666666666663E-3"/>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Gill Sans" panose="020B0604020202020204" charset="0"/>
                        <a:ea typeface="+mn-ea"/>
                        <a:cs typeface="+mn-cs"/>
                      </a:defRPr>
                    </a:pPr>
                    <a:r>
                      <a:rPr lang="en-US" sz="1000" dirty="0">
                        <a:latin typeface="Gill Sans" panose="020B0604020202020204" charset="0"/>
                      </a:rPr>
                      <a:t>32.03</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6.2200844673862034E-2"/>
                      <c:h val="7.1428571428571425E-2"/>
                    </c:manualLayout>
                  </c15:layout>
                  <c15:showDataLabelsRange val="0"/>
                </c:ext>
                <c:ext xmlns:c16="http://schemas.microsoft.com/office/drawing/2014/chart" uri="{C3380CC4-5D6E-409C-BE32-E72D297353CC}">
                  <c16:uniqueId val="{00000005-057F-47EB-A66A-4DD7BD60659D}"/>
                </c:ext>
              </c:extLst>
            </c:dLbl>
            <c:dLbl>
              <c:idx val="3"/>
              <c:tx>
                <c:rich>
                  <a:bodyPr/>
                  <a:lstStyle/>
                  <a:p>
                    <a:r>
                      <a:rPr lang="en-US" dirty="0"/>
                      <a:t>30.78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057F-47EB-A66A-4DD7BD60659D}"/>
                </c:ext>
              </c:extLst>
            </c:dLbl>
            <c:dLbl>
              <c:idx val="4"/>
              <c:tx>
                <c:rich>
                  <a:bodyPr/>
                  <a:lstStyle/>
                  <a:p>
                    <a:r>
                      <a:rPr lang="en-US" dirty="0"/>
                      <a:t>28.18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057F-47EB-A66A-4DD7BD60659D}"/>
                </c:ext>
              </c:extLst>
            </c:dLbl>
            <c:dLbl>
              <c:idx val="5"/>
              <c:tx>
                <c:rich>
                  <a:bodyPr/>
                  <a:lstStyle/>
                  <a:p>
                    <a:r>
                      <a:rPr lang="en-US" dirty="0"/>
                      <a:t>25.93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057F-47EB-A66A-4DD7BD60659D}"/>
                </c:ext>
              </c:extLst>
            </c:dLbl>
            <c:dLbl>
              <c:idx val="6"/>
              <c:tx>
                <c:rich>
                  <a:bodyPr/>
                  <a:lstStyle/>
                  <a:p>
                    <a:r>
                      <a:rPr lang="en-US" dirty="0"/>
                      <a:t>25.10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057F-47EB-A66A-4DD7BD60659D}"/>
                </c:ext>
              </c:extLst>
            </c:dLbl>
            <c:dLbl>
              <c:idx val="7"/>
              <c:tx>
                <c:rich>
                  <a:bodyPr/>
                  <a:lstStyle/>
                  <a:p>
                    <a:r>
                      <a:rPr lang="en-US" dirty="0"/>
                      <a:t>22.83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057F-47EB-A66A-4DD7BD60659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Gill Sans" panose="020B060402020202020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[1]Data!$BW$38:$BW$45</c:f>
              <c:strCache>
                <c:ptCount val="8"/>
                <c:pt idx="0">
                  <c:v>Turkey</c:v>
                </c:pt>
                <c:pt idx="1">
                  <c:v>Tunisia</c:v>
                </c:pt>
                <c:pt idx="2">
                  <c:v>Lebanon</c:v>
                </c:pt>
                <c:pt idx="3">
                  <c:v>Morocco</c:v>
                </c:pt>
                <c:pt idx="4">
                  <c:v>Saudi Arabia</c:v>
                </c:pt>
                <c:pt idx="5">
                  <c:v>West Bank and Gaza</c:v>
                </c:pt>
                <c:pt idx="6">
                  <c:v>Algeria</c:v>
                </c:pt>
                <c:pt idx="7">
                  <c:v>Jordan</c:v>
                </c:pt>
              </c:strCache>
            </c:strRef>
          </c:cat>
          <c:val>
            <c:numRef>
              <c:f>[1]Data!$BZ$38:$BZ$45</c:f>
              <c:numCache>
                <c:formatCode>General</c:formatCode>
                <c:ptCount val="8"/>
                <c:pt idx="0">
                  <c:v>47.491685144124176</c:v>
                </c:pt>
                <c:pt idx="1">
                  <c:v>36.114335461404529</c:v>
                </c:pt>
                <c:pt idx="2">
                  <c:v>32.030492030492027</c:v>
                </c:pt>
                <c:pt idx="3">
                  <c:v>30.781294553749643</c:v>
                </c:pt>
                <c:pt idx="4">
                  <c:v>28.179614746778924</c:v>
                </c:pt>
                <c:pt idx="5">
                  <c:v>25.930680359435172</c:v>
                </c:pt>
                <c:pt idx="6">
                  <c:v>25.103305785123968</c:v>
                </c:pt>
                <c:pt idx="7">
                  <c:v>22.839699436443333</c:v>
                </c:pt>
              </c:numCache>
            </c:numRef>
          </c:val>
          <c:extLst>
            <c:ext xmlns:c16="http://schemas.microsoft.com/office/drawing/2014/chart" uri="{C3380CC4-5D6E-409C-BE32-E72D297353CC}">
              <c16:uniqueId val="{0000000F-057F-47EB-A66A-4DD7BD60659D}"/>
            </c:ext>
          </c:extLst>
        </c:ser>
        <c:dLbls>
          <c:showLegendKey val="0"/>
          <c:showVal val="1"/>
          <c:showCatName val="0"/>
          <c:showSerName val="0"/>
          <c:showPercent val="0"/>
          <c:showBubbleSize val="0"/>
        </c:dLbls>
        <c:gapWidth val="52"/>
        <c:axId val="1581566863"/>
        <c:axId val="1581684063"/>
      </c:barChart>
      <c:catAx>
        <c:axId val="15815668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Gill Sans" panose="020B0604020202020204" charset="0"/>
                <a:ea typeface="+mn-ea"/>
                <a:cs typeface="+mn-cs"/>
              </a:defRPr>
            </a:pPr>
            <a:endParaRPr lang="en-US"/>
          </a:p>
        </c:txPr>
        <c:crossAx val="1581684063"/>
        <c:crosses val="autoZero"/>
        <c:auto val="1"/>
        <c:lblAlgn val="ctr"/>
        <c:lblOffset val="100"/>
        <c:noMultiLvlLbl val="0"/>
      </c:catAx>
      <c:valAx>
        <c:axId val="1581684063"/>
        <c:scaling>
          <c:orientation val="minMax"/>
        </c:scaling>
        <c:delete val="1"/>
        <c:axPos val="b"/>
        <c:numFmt formatCode="General" sourceLinked="1"/>
        <c:majorTickMark val="none"/>
        <c:minorTickMark val="none"/>
        <c:tickLblPos val="nextTo"/>
        <c:crossAx val="15815668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Gill Sans" panose="020B0502020104020203" pitchFamily="34" charset="-79"/>
                <a:ea typeface="+mn-ea"/>
                <a:cs typeface="Gill Sans" panose="020B0502020104020203" pitchFamily="34" charset="-79"/>
              </a:defRPr>
            </a:pPr>
            <a:r>
              <a:rPr lang="en-GB" dirty="0"/>
              <a:t>Value</a:t>
            </a:r>
            <a:r>
              <a:rPr lang="en-GB" baseline="0" dirty="0"/>
              <a:t> A</a:t>
            </a:r>
            <a:r>
              <a:rPr lang="en-GB" dirty="0"/>
              <a:t>dded</a:t>
            </a:r>
            <a:r>
              <a:rPr lang="en-GB" baseline="0" dirty="0"/>
              <a:t> </a:t>
            </a:r>
            <a:r>
              <a:rPr lang="en-GB" dirty="0"/>
              <a:t>by Sector</a:t>
            </a:r>
            <a:endParaRPr lang="en-GB" sz="1100" dirty="0"/>
          </a:p>
          <a:p>
            <a:pPr>
              <a:defRPr/>
            </a:pPr>
            <a:r>
              <a:rPr lang="en-GB" sz="1100" dirty="0"/>
              <a:t>% of GDP (2010-2020)</a:t>
            </a:r>
            <a:endParaRPr lang="en-GB"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Gill Sans" panose="020B0502020104020203" pitchFamily="34" charset="-79"/>
              <a:ea typeface="+mn-ea"/>
              <a:cs typeface="Gill Sans" panose="020B0502020104020203" pitchFamily="34" charset="-79"/>
            </a:defRPr>
          </a:pPr>
          <a:endParaRPr lang="en-US"/>
        </a:p>
      </c:txPr>
    </c:title>
    <c:autoTitleDeleted val="0"/>
    <c:plotArea>
      <c:layout/>
      <c:lineChart>
        <c:grouping val="standard"/>
        <c:varyColors val="0"/>
        <c:ser>
          <c:idx val="0"/>
          <c:order val="0"/>
          <c:tx>
            <c:strRef>
              <c:f>Sheet1!$A$94</c:f>
              <c:strCache>
                <c:ptCount val="1"/>
                <c:pt idx="0">
                  <c:v>Agriculture, forestry, and fishing</c:v>
                </c:pt>
              </c:strCache>
            </c:strRef>
          </c:tx>
          <c:spPr>
            <a:ln w="28575" cap="rnd">
              <a:solidFill>
                <a:schemeClr val="accent1"/>
              </a:solidFill>
              <a:round/>
            </a:ln>
            <a:effectLst/>
          </c:spPr>
          <c:marker>
            <c:symbol val="none"/>
          </c:marker>
          <c:cat>
            <c:numRef>
              <c:f>Sheet1!$B$93:$L$93</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Sheet1!$B$94:$L$94</c:f>
              <c:numCache>
                <c:formatCode>0.00</c:formatCode>
                <c:ptCount val="11"/>
                <c:pt idx="0">
                  <c:v>8.9669281343331964</c:v>
                </c:pt>
                <c:pt idx="1">
                  <c:v>8.1739562652253763</c:v>
                </c:pt>
                <c:pt idx="2">
                  <c:v>7.6948775920231709</c:v>
                </c:pt>
                <c:pt idx="3">
                  <c:v>6.6761081229785066</c:v>
                </c:pt>
                <c:pt idx="4">
                  <c:v>6.5572354733965721</c:v>
                </c:pt>
                <c:pt idx="5">
                  <c:v>6.8683753450583165</c:v>
                </c:pt>
                <c:pt idx="6">
                  <c:v>6.1422920640387488</c:v>
                </c:pt>
                <c:pt idx="7">
                  <c:v>6.0386297956891886</c:v>
                </c:pt>
                <c:pt idx="8">
                  <c:v>5.7760122208792817</c:v>
                </c:pt>
                <c:pt idx="9">
                  <c:v>6.400774928469084</c:v>
                </c:pt>
                <c:pt idx="10">
                  <c:v>6.6805596634263376</c:v>
                </c:pt>
              </c:numCache>
            </c:numRef>
          </c:val>
          <c:smooth val="0"/>
          <c:extLst>
            <c:ext xmlns:c16="http://schemas.microsoft.com/office/drawing/2014/chart" uri="{C3380CC4-5D6E-409C-BE32-E72D297353CC}">
              <c16:uniqueId val="{00000000-8F57-1344-BC4C-75D6FF8F6F44}"/>
            </c:ext>
          </c:extLst>
        </c:ser>
        <c:ser>
          <c:idx val="1"/>
          <c:order val="1"/>
          <c:tx>
            <c:strRef>
              <c:f>Sheet1!$A$95</c:f>
              <c:strCache>
                <c:ptCount val="1"/>
                <c:pt idx="0">
                  <c:v>Industry (including construction)</c:v>
                </c:pt>
              </c:strCache>
            </c:strRef>
          </c:tx>
          <c:spPr>
            <a:ln w="28575" cap="rnd">
              <a:solidFill>
                <a:schemeClr val="accent2"/>
              </a:solidFill>
              <a:round/>
            </a:ln>
            <a:effectLst/>
          </c:spPr>
          <c:marker>
            <c:symbol val="none"/>
          </c:marker>
          <c:cat>
            <c:numRef>
              <c:f>Sheet1!$B$93:$L$93</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Sheet1!$B$95:$L$95</c:f>
              <c:numCache>
                <c:formatCode>0.00</c:formatCode>
                <c:ptCount val="11"/>
                <c:pt idx="0">
                  <c:v>24.490151819632402</c:v>
                </c:pt>
                <c:pt idx="1">
                  <c:v>26.837516936901945</c:v>
                </c:pt>
                <c:pt idx="2">
                  <c:v>26.649347353761101</c:v>
                </c:pt>
                <c:pt idx="3">
                  <c:v>27.679992178482859</c:v>
                </c:pt>
                <c:pt idx="4">
                  <c:v>28.116661189266196</c:v>
                </c:pt>
                <c:pt idx="5">
                  <c:v>27.834349290121651</c:v>
                </c:pt>
                <c:pt idx="6">
                  <c:v>28.082959770685427</c:v>
                </c:pt>
                <c:pt idx="7">
                  <c:v>29.131721260265088</c:v>
                </c:pt>
                <c:pt idx="8">
                  <c:v>29.40462226227169</c:v>
                </c:pt>
                <c:pt idx="9">
                  <c:v>27.235952179029603</c:v>
                </c:pt>
                <c:pt idx="10">
                  <c:v>28.018768256440563</c:v>
                </c:pt>
              </c:numCache>
            </c:numRef>
          </c:val>
          <c:smooth val="0"/>
          <c:extLst>
            <c:ext xmlns:c16="http://schemas.microsoft.com/office/drawing/2014/chart" uri="{C3380CC4-5D6E-409C-BE32-E72D297353CC}">
              <c16:uniqueId val="{00000001-8F57-1344-BC4C-75D6FF8F6F44}"/>
            </c:ext>
          </c:extLst>
        </c:ser>
        <c:ser>
          <c:idx val="2"/>
          <c:order val="2"/>
          <c:tx>
            <c:strRef>
              <c:f>Sheet1!$A$96</c:f>
              <c:strCache>
                <c:ptCount val="1"/>
                <c:pt idx="0">
                  <c:v>Manufacturing</c:v>
                </c:pt>
              </c:strCache>
            </c:strRef>
          </c:tx>
          <c:spPr>
            <a:ln w="28575" cap="rnd">
              <a:solidFill>
                <a:schemeClr val="accent3"/>
              </a:solidFill>
              <a:round/>
            </a:ln>
            <a:effectLst/>
          </c:spPr>
          <c:marker>
            <c:symbol val="none"/>
          </c:marker>
          <c:cat>
            <c:numRef>
              <c:f>Sheet1!$B$93:$L$93</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Sheet1!$B$96:$L$96</c:f>
              <c:numCache>
                <c:formatCode>0.00</c:formatCode>
                <c:ptCount val="11"/>
                <c:pt idx="0">
                  <c:v>15.053968569843946</c:v>
                </c:pt>
                <c:pt idx="1">
                  <c:v>16.448671031101387</c:v>
                </c:pt>
                <c:pt idx="2">
                  <c:v>15.833748900435859</c:v>
                </c:pt>
                <c:pt idx="3">
                  <c:v>16.27985573879155</c:v>
                </c:pt>
                <c:pt idx="4">
                  <c:v>16.771697023289427</c:v>
                </c:pt>
                <c:pt idx="5">
                  <c:v>16.696185445827666</c:v>
                </c:pt>
                <c:pt idx="6">
                  <c:v>16.595457895239772</c:v>
                </c:pt>
                <c:pt idx="7">
                  <c:v>17.591831045926604</c:v>
                </c:pt>
                <c:pt idx="8">
                  <c:v>19.043377737451625</c:v>
                </c:pt>
                <c:pt idx="9">
                  <c:v>18.28097642502696</c:v>
                </c:pt>
                <c:pt idx="10">
                  <c:v>19.127458839795246</c:v>
                </c:pt>
              </c:numCache>
            </c:numRef>
          </c:val>
          <c:smooth val="0"/>
          <c:extLst>
            <c:ext xmlns:c16="http://schemas.microsoft.com/office/drawing/2014/chart" uri="{C3380CC4-5D6E-409C-BE32-E72D297353CC}">
              <c16:uniqueId val="{00000002-8F57-1344-BC4C-75D6FF8F6F44}"/>
            </c:ext>
          </c:extLst>
        </c:ser>
        <c:ser>
          <c:idx val="3"/>
          <c:order val="3"/>
          <c:tx>
            <c:strRef>
              <c:f>Sheet1!$A$97</c:f>
              <c:strCache>
                <c:ptCount val="1"/>
                <c:pt idx="0">
                  <c:v>Services</c:v>
                </c:pt>
              </c:strCache>
            </c:strRef>
          </c:tx>
          <c:spPr>
            <a:ln w="28575" cap="rnd">
              <a:solidFill>
                <a:schemeClr val="accent4"/>
              </a:solidFill>
              <a:round/>
            </a:ln>
            <a:effectLst/>
          </c:spPr>
          <c:marker>
            <c:symbol val="none"/>
          </c:marker>
          <c:cat>
            <c:numRef>
              <c:f>Sheet1!$B$93:$L$93</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Sheet1!$B$97:$L$97</c:f>
              <c:numCache>
                <c:formatCode>0.00</c:formatCode>
                <c:ptCount val="11"/>
                <c:pt idx="0">
                  <c:v>54.544317048708592</c:v>
                </c:pt>
                <c:pt idx="1">
                  <c:v>53.046181938209401</c:v>
                </c:pt>
                <c:pt idx="2">
                  <c:v>54.004699227887919</c:v>
                </c:pt>
                <c:pt idx="3">
                  <c:v>53.338062068389156</c:v>
                </c:pt>
                <c:pt idx="4">
                  <c:v>53.827919942766314</c:v>
                </c:pt>
                <c:pt idx="5">
                  <c:v>53.475597861378596</c:v>
                </c:pt>
                <c:pt idx="6">
                  <c:v>53.986351192295778</c:v>
                </c:pt>
                <c:pt idx="7">
                  <c:v>53.536467603305404</c:v>
                </c:pt>
                <c:pt idx="8">
                  <c:v>54.465597587328041</c:v>
                </c:pt>
                <c:pt idx="9">
                  <c:v>56.407643354498013</c:v>
                </c:pt>
                <c:pt idx="10">
                  <c:v>54.200203658364757</c:v>
                </c:pt>
              </c:numCache>
            </c:numRef>
          </c:val>
          <c:smooth val="0"/>
          <c:extLst>
            <c:ext xmlns:c16="http://schemas.microsoft.com/office/drawing/2014/chart" uri="{C3380CC4-5D6E-409C-BE32-E72D297353CC}">
              <c16:uniqueId val="{00000003-8F57-1344-BC4C-75D6FF8F6F44}"/>
            </c:ext>
          </c:extLst>
        </c:ser>
        <c:dLbls>
          <c:showLegendKey val="0"/>
          <c:showVal val="0"/>
          <c:showCatName val="0"/>
          <c:showSerName val="0"/>
          <c:showPercent val="0"/>
          <c:showBubbleSize val="0"/>
        </c:dLbls>
        <c:smooth val="0"/>
        <c:axId val="541586271"/>
        <c:axId val="139594127"/>
      </c:lineChart>
      <c:catAx>
        <c:axId val="541586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ill Sans" panose="020B0502020104020203" pitchFamily="34" charset="-79"/>
                <a:ea typeface="+mn-ea"/>
                <a:cs typeface="Gill Sans" panose="020B0502020104020203" pitchFamily="34" charset="-79"/>
              </a:defRPr>
            </a:pPr>
            <a:endParaRPr lang="en-US"/>
          </a:p>
        </c:txPr>
        <c:crossAx val="139594127"/>
        <c:crosses val="autoZero"/>
        <c:auto val="1"/>
        <c:lblAlgn val="ctr"/>
        <c:lblOffset val="100"/>
        <c:tickLblSkip val="2"/>
        <c:noMultiLvlLbl val="0"/>
      </c:catAx>
      <c:valAx>
        <c:axId val="139594127"/>
        <c:scaling>
          <c:orientation val="minMax"/>
          <c:max val="10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ill Sans" panose="020B0502020104020203" pitchFamily="34" charset="-79"/>
                <a:ea typeface="+mn-ea"/>
                <a:cs typeface="Gill Sans" panose="020B0502020104020203" pitchFamily="34" charset="-79"/>
              </a:defRPr>
            </a:pPr>
            <a:endParaRPr lang="en-US"/>
          </a:p>
        </c:txPr>
        <c:crossAx val="5415862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Gill Sans" panose="020B0502020104020203" pitchFamily="34" charset="-79"/>
              <a:ea typeface="+mn-ea"/>
              <a:cs typeface="Gill Sans" panose="020B0502020104020203" pitchFamily="34" charset="-79"/>
            </a:defRPr>
          </a:pPr>
          <a:endParaRPr lang="en-US"/>
        </a:p>
      </c:txPr>
    </c:legend>
    <c:plotVisOnly val="1"/>
    <c:dispBlanksAs val="gap"/>
    <c:showDLblsOverMax val="0"/>
  </c:chart>
  <c:spPr>
    <a:noFill/>
    <a:ln w="9525" cap="flat" cmpd="sng" algn="ctr">
      <a:noFill/>
      <a:round/>
    </a:ln>
    <a:effectLst/>
  </c:spPr>
  <c:txPr>
    <a:bodyPr/>
    <a:lstStyle/>
    <a:p>
      <a:pPr>
        <a:defRPr b="0" i="0">
          <a:latin typeface="Gill Sans" panose="020B0502020104020203" pitchFamily="34" charset="-79"/>
          <a:cs typeface="Gill Sans" panose="020B0502020104020203" pitchFamily="34" charset="-79"/>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sz="1400" b="0" i="0" u="none" strike="noStrike" kern="1200" spc="0" baseline="0">
                <a:solidFill>
                  <a:schemeClr val="tx1">
                    <a:lumMod val="65000"/>
                    <a:lumOff val="35000"/>
                  </a:schemeClr>
                </a:solidFill>
                <a:latin typeface="Gill Sans" panose="020B0502020104020203" pitchFamily="34" charset="-79"/>
                <a:ea typeface="+mn-ea"/>
                <a:cs typeface="Gill Sans" panose="020B0502020104020203" pitchFamily="34" charset="-79"/>
              </a:defRPr>
            </a:pPr>
            <a:r>
              <a:rPr lang="en-GB" dirty="0"/>
              <a:t>Value Added by Sector</a:t>
            </a:r>
          </a:p>
          <a:p>
            <a:pPr algn="ctr" rtl="0">
              <a:defRPr/>
            </a:pPr>
            <a:r>
              <a:rPr lang="en-GB" sz="1100" dirty="0"/>
              <a:t>% of GDP (2010-2019)</a:t>
            </a:r>
          </a:p>
        </c:rich>
      </c:tx>
      <c:overlay val="0"/>
      <c:spPr>
        <a:noFill/>
        <a:ln>
          <a:noFill/>
        </a:ln>
        <a:effectLst/>
      </c:spPr>
      <c:txPr>
        <a:bodyPr rot="0" spcFirstLastPara="1" vertOverflow="ellipsis" vert="horz" wrap="square" anchor="ctr" anchorCtr="1"/>
        <a:lstStyle/>
        <a:p>
          <a:pPr algn="ctr" rtl="0">
            <a:defRPr sz="1400" b="0" i="0" u="none" strike="noStrike" kern="1200" spc="0" baseline="0">
              <a:solidFill>
                <a:schemeClr val="tx1">
                  <a:lumMod val="65000"/>
                  <a:lumOff val="35000"/>
                </a:schemeClr>
              </a:solidFill>
              <a:latin typeface="Gill Sans" panose="020B0502020104020203" pitchFamily="34" charset="-79"/>
              <a:ea typeface="+mn-ea"/>
              <a:cs typeface="Gill Sans" panose="020B0502020104020203" pitchFamily="34" charset="-79"/>
            </a:defRPr>
          </a:pPr>
          <a:endParaRPr lang="en-US"/>
        </a:p>
      </c:txPr>
    </c:title>
    <c:autoTitleDeleted val="0"/>
    <c:plotArea>
      <c:layout/>
      <c:lineChart>
        <c:grouping val="standard"/>
        <c:varyColors val="0"/>
        <c:ser>
          <c:idx val="0"/>
          <c:order val="0"/>
          <c:tx>
            <c:strRef>
              <c:f>'[6]Labor Market'!$A$21</c:f>
              <c:strCache>
                <c:ptCount val="1"/>
                <c:pt idx="0">
                  <c:v>Agriculture, forestry, and fishing</c:v>
                </c:pt>
              </c:strCache>
            </c:strRef>
          </c:tx>
          <c:spPr>
            <a:ln w="28575" cap="rnd">
              <a:solidFill>
                <a:schemeClr val="accent1"/>
              </a:solidFill>
              <a:round/>
            </a:ln>
            <a:effectLst/>
          </c:spPr>
          <c:marker>
            <c:symbol val="none"/>
          </c:marker>
          <c:cat>
            <c:numRef>
              <c:f>'[6]Labor Market'!$B$20:$K$20</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'[6]Labor Market'!$B$21:$K$21</c:f>
              <c:numCache>
                <c:formatCode>General</c:formatCode>
                <c:ptCount val="10"/>
                <c:pt idx="0">
                  <c:v>9.0027371791561226</c:v>
                </c:pt>
                <c:pt idx="1">
                  <c:v>8.3424964911810182</c:v>
                </c:pt>
                <c:pt idx="2">
                  <c:v>8.1058943022836747</c:v>
                </c:pt>
                <c:pt idx="3">
                  <c:v>7.5986829935999411</c:v>
                </c:pt>
                <c:pt idx="4">
                  <c:v>7.8350500725533792</c:v>
                </c:pt>
                <c:pt idx="5">
                  <c:v>7.4088918152930061</c:v>
                </c:pt>
                <c:pt idx="6">
                  <c:v>7.6038272294130627</c:v>
                </c:pt>
                <c:pt idx="7">
                  <c:v>7.0405505952380958</c:v>
                </c:pt>
                <c:pt idx="8">
                  <c:v>7.3596451347332978</c:v>
                </c:pt>
                <c:pt idx="9">
                  <c:v>7.0540169842705804</c:v>
                </c:pt>
              </c:numCache>
            </c:numRef>
          </c:val>
          <c:smooth val="0"/>
          <c:extLst>
            <c:ext xmlns:c16="http://schemas.microsoft.com/office/drawing/2014/chart" uri="{C3380CC4-5D6E-409C-BE32-E72D297353CC}">
              <c16:uniqueId val="{00000000-C62E-F742-B079-57EF9DD22790}"/>
            </c:ext>
          </c:extLst>
        </c:ser>
        <c:ser>
          <c:idx val="1"/>
          <c:order val="1"/>
          <c:tx>
            <c:strRef>
              <c:f>'[6]Labor Market'!$A$22</c:f>
              <c:strCache>
                <c:ptCount val="1"/>
                <c:pt idx="0">
                  <c:v>Industry (including construction)</c:v>
                </c:pt>
              </c:strCache>
            </c:strRef>
          </c:tx>
          <c:spPr>
            <a:ln w="28575" cap="rnd">
              <a:solidFill>
                <a:schemeClr val="accent2"/>
              </a:solidFill>
              <a:round/>
            </a:ln>
            <a:effectLst/>
          </c:spPr>
          <c:marker>
            <c:symbol val="none"/>
          </c:marker>
          <c:cat>
            <c:numRef>
              <c:f>'[6]Labor Market'!$B$20:$K$20</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'[6]Labor Market'!$B$22:$K$22</c:f>
              <c:numCache>
                <c:formatCode>General</c:formatCode>
                <c:ptCount val="10"/>
                <c:pt idx="0">
                  <c:v>18.626245932964931</c:v>
                </c:pt>
                <c:pt idx="1">
                  <c:v>18.934212996486711</c:v>
                </c:pt>
                <c:pt idx="2">
                  <c:v>20.236066970282756</c:v>
                </c:pt>
                <c:pt idx="3">
                  <c:v>18.558691872294773</c:v>
                </c:pt>
                <c:pt idx="4">
                  <c:v>17.971793533814161</c:v>
                </c:pt>
                <c:pt idx="5">
                  <c:v>16.42523832698749</c:v>
                </c:pt>
                <c:pt idx="6">
                  <c:v>17.262777986939646</c:v>
                </c:pt>
                <c:pt idx="7">
                  <c:v>19.231770833333332</c:v>
                </c:pt>
                <c:pt idx="8">
                  <c:v>19.284125677352765</c:v>
                </c:pt>
                <c:pt idx="9">
                  <c:v>18.432894621647648</c:v>
                </c:pt>
              </c:numCache>
            </c:numRef>
          </c:val>
          <c:smooth val="0"/>
          <c:extLst>
            <c:ext xmlns:c16="http://schemas.microsoft.com/office/drawing/2014/chart" uri="{C3380CC4-5D6E-409C-BE32-E72D297353CC}">
              <c16:uniqueId val="{00000001-C62E-F742-B079-57EF9DD22790}"/>
            </c:ext>
          </c:extLst>
        </c:ser>
        <c:ser>
          <c:idx val="2"/>
          <c:order val="2"/>
          <c:tx>
            <c:strRef>
              <c:f>'[6]Labor Market'!$A$23</c:f>
              <c:strCache>
                <c:ptCount val="1"/>
                <c:pt idx="0">
                  <c:v>Manufacturing</c:v>
                </c:pt>
              </c:strCache>
            </c:strRef>
          </c:tx>
          <c:spPr>
            <a:ln w="28575" cap="rnd">
              <a:solidFill>
                <a:schemeClr val="accent3"/>
              </a:solidFill>
              <a:round/>
            </a:ln>
            <a:effectLst/>
          </c:spPr>
          <c:marker>
            <c:symbol val="none"/>
          </c:marker>
          <c:cat>
            <c:numRef>
              <c:f>'[6]Labor Market'!$B$20:$K$20</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'[6]Labor Market'!$B$23:$K$23</c:f>
              <c:numCache>
                <c:formatCode>General</c:formatCode>
                <c:ptCount val="10"/>
                <c:pt idx="0">
                  <c:v>12.229509889996384</c:v>
                </c:pt>
                <c:pt idx="1">
                  <c:v>11.469591725444971</c:v>
                </c:pt>
                <c:pt idx="2">
                  <c:v>13.11064512958291</c:v>
                </c:pt>
                <c:pt idx="3">
                  <c:v>11.898930857163997</c:v>
                </c:pt>
                <c:pt idx="4">
                  <c:v>10.750766635453227</c:v>
                </c:pt>
                <c:pt idx="5">
                  <c:v>9.3212332884830094</c:v>
                </c:pt>
                <c:pt idx="6">
                  <c:v>10.026354395212069</c:v>
                </c:pt>
                <c:pt idx="7">
                  <c:v>11.655505952380953</c:v>
                </c:pt>
                <c:pt idx="8">
                  <c:v>11.547251883071404</c:v>
                </c:pt>
                <c:pt idx="9">
                  <c:v>11.234715615606852</c:v>
                </c:pt>
              </c:numCache>
            </c:numRef>
          </c:val>
          <c:smooth val="0"/>
          <c:extLst>
            <c:ext xmlns:c16="http://schemas.microsoft.com/office/drawing/2014/chart" uri="{C3380CC4-5D6E-409C-BE32-E72D297353CC}">
              <c16:uniqueId val="{00000002-C62E-F742-B079-57EF9DD22790}"/>
            </c:ext>
          </c:extLst>
        </c:ser>
        <c:ser>
          <c:idx val="3"/>
          <c:order val="3"/>
          <c:tx>
            <c:strRef>
              <c:f>'[6]Labor Market'!$A$24</c:f>
              <c:strCache>
                <c:ptCount val="1"/>
                <c:pt idx="0">
                  <c:v>Services</c:v>
                </c:pt>
              </c:strCache>
            </c:strRef>
          </c:tx>
          <c:spPr>
            <a:ln w="28575" cap="rnd">
              <a:solidFill>
                <a:schemeClr val="accent4"/>
              </a:solidFill>
              <a:round/>
            </a:ln>
            <a:effectLst/>
          </c:spPr>
          <c:marker>
            <c:symbol val="none"/>
          </c:marker>
          <c:cat>
            <c:numRef>
              <c:f>'[6]Labor Market'!$B$20:$K$20</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'[6]Labor Market'!$B$24:$K$24</c:f>
              <c:numCache>
                <c:formatCode>General</c:formatCode>
                <c:ptCount val="10"/>
                <c:pt idx="0">
                  <c:v>57.698703713267577</c:v>
                </c:pt>
                <c:pt idx="1">
                  <c:v>60.217591475134313</c:v>
                </c:pt>
                <c:pt idx="2">
                  <c:v>59.977556436551879</c:v>
                </c:pt>
                <c:pt idx="3">
                  <c:v>60.768746994191858</c:v>
                </c:pt>
                <c:pt idx="4">
                  <c:v>61.427335825643148</c:v>
                </c:pt>
                <c:pt idx="5">
                  <c:v>61.683032263605398</c:v>
                </c:pt>
                <c:pt idx="6">
                  <c:v>60.956547704051822</c:v>
                </c:pt>
                <c:pt idx="7">
                  <c:v>58.996155753968246</c:v>
                </c:pt>
                <c:pt idx="8">
                  <c:v>59.977513731368958</c:v>
                </c:pt>
                <c:pt idx="9">
                  <c:v>61.109522280911662</c:v>
                </c:pt>
              </c:numCache>
            </c:numRef>
          </c:val>
          <c:smooth val="0"/>
          <c:extLst>
            <c:ext xmlns:c16="http://schemas.microsoft.com/office/drawing/2014/chart" uri="{C3380CC4-5D6E-409C-BE32-E72D297353CC}">
              <c16:uniqueId val="{00000003-C62E-F742-B079-57EF9DD22790}"/>
            </c:ext>
          </c:extLst>
        </c:ser>
        <c:dLbls>
          <c:showLegendKey val="0"/>
          <c:showVal val="0"/>
          <c:showCatName val="0"/>
          <c:showSerName val="0"/>
          <c:showPercent val="0"/>
          <c:showBubbleSize val="0"/>
        </c:dLbls>
        <c:smooth val="0"/>
        <c:axId val="1278038783"/>
        <c:axId val="1278016719"/>
      </c:lineChart>
      <c:catAx>
        <c:axId val="12780387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ill Sans" panose="020B0502020104020203" pitchFamily="34" charset="-79"/>
                <a:ea typeface="+mn-ea"/>
                <a:cs typeface="Gill Sans" panose="020B0502020104020203" pitchFamily="34" charset="-79"/>
              </a:defRPr>
            </a:pPr>
            <a:endParaRPr lang="en-US"/>
          </a:p>
        </c:txPr>
        <c:crossAx val="1278016719"/>
        <c:crosses val="autoZero"/>
        <c:auto val="1"/>
        <c:lblAlgn val="ctr"/>
        <c:lblOffset val="100"/>
        <c:tickLblSkip val="2"/>
        <c:noMultiLvlLbl val="0"/>
      </c:catAx>
      <c:valAx>
        <c:axId val="1278016719"/>
        <c:scaling>
          <c:orientation val="minMax"/>
          <c:max val="10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ill Sans" panose="020B0502020104020203" pitchFamily="34" charset="-79"/>
                <a:ea typeface="+mn-ea"/>
                <a:cs typeface="Gill Sans" panose="020B0502020104020203" pitchFamily="34" charset="-79"/>
              </a:defRPr>
            </a:pPr>
            <a:endParaRPr lang="en-US"/>
          </a:p>
        </c:txPr>
        <c:crossAx val="12780387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Gill Sans" panose="020B0502020104020203" pitchFamily="34" charset="-79"/>
              <a:ea typeface="+mn-ea"/>
              <a:cs typeface="Gill Sans" panose="020B0502020104020203" pitchFamily="34" charset="-79"/>
            </a:defRPr>
          </a:pPr>
          <a:endParaRPr lang="en-US"/>
        </a:p>
      </c:txPr>
    </c:legend>
    <c:plotVisOnly val="1"/>
    <c:dispBlanksAs val="gap"/>
    <c:showDLblsOverMax val="0"/>
  </c:chart>
  <c:spPr>
    <a:noFill/>
    <a:ln w="9525" cap="flat" cmpd="sng" algn="ctr">
      <a:noFill/>
      <a:round/>
    </a:ln>
    <a:effectLst/>
  </c:spPr>
  <c:txPr>
    <a:bodyPr/>
    <a:lstStyle/>
    <a:p>
      <a:pPr>
        <a:defRPr b="0" i="0">
          <a:latin typeface="Gill Sans" panose="020B0502020104020203" pitchFamily="34" charset="-79"/>
          <a:cs typeface="Gill Sans" panose="020B0502020104020203" pitchFamily="34" charset="-79"/>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sz="1400" b="0" i="0" u="none" strike="noStrike" kern="1200" spc="0" baseline="0">
                <a:solidFill>
                  <a:schemeClr val="tx1">
                    <a:lumMod val="65000"/>
                    <a:lumOff val="35000"/>
                  </a:schemeClr>
                </a:solidFill>
                <a:latin typeface="Gill Sans" panose="020B0502020104020203" pitchFamily="34" charset="-79"/>
                <a:ea typeface="+mn-ea"/>
                <a:cs typeface="Gill Sans" panose="020B0502020104020203" pitchFamily="34" charset="-79"/>
              </a:defRPr>
            </a:pPr>
            <a:r>
              <a:rPr lang="en-GB" dirty="0"/>
              <a:t>Female</a:t>
            </a:r>
            <a:r>
              <a:rPr lang="en-GB" baseline="0" dirty="0"/>
              <a:t> Employment by Sector</a:t>
            </a:r>
          </a:p>
          <a:p>
            <a:pPr algn="ctr" rtl="0">
              <a:defRPr/>
            </a:pPr>
            <a:r>
              <a:rPr lang="en-GB" sz="1100" baseline="0" dirty="0"/>
              <a:t>% of female employment (2010-2019)</a:t>
            </a:r>
            <a:endParaRPr lang="en-GB" sz="1100" dirty="0"/>
          </a:p>
        </c:rich>
      </c:tx>
      <c:layout>
        <c:manualLayout>
          <c:xMode val="edge"/>
          <c:yMode val="edge"/>
          <c:x val="0.2504097666509339"/>
          <c:y val="2.0400104409983202E-2"/>
        </c:manualLayout>
      </c:layout>
      <c:overlay val="0"/>
      <c:spPr>
        <a:noFill/>
        <a:ln>
          <a:noFill/>
        </a:ln>
        <a:effectLst/>
      </c:spPr>
      <c:txPr>
        <a:bodyPr rot="0" spcFirstLastPara="1" vertOverflow="ellipsis" vert="horz" wrap="square" anchor="ctr" anchorCtr="1"/>
        <a:lstStyle/>
        <a:p>
          <a:pPr algn="ctr" rtl="0">
            <a:defRPr sz="1400" b="0" i="0" u="none" strike="noStrike" kern="1200" spc="0" baseline="0">
              <a:solidFill>
                <a:schemeClr val="tx1">
                  <a:lumMod val="65000"/>
                  <a:lumOff val="35000"/>
                </a:schemeClr>
              </a:solidFill>
              <a:latin typeface="Gill Sans" panose="020B0502020104020203" pitchFamily="34" charset="-79"/>
              <a:ea typeface="+mn-ea"/>
              <a:cs typeface="Gill Sans" panose="020B0502020104020203" pitchFamily="34" charset="-79"/>
            </a:defRPr>
          </a:pPr>
          <a:endParaRPr lang="en-US"/>
        </a:p>
      </c:txPr>
    </c:title>
    <c:autoTitleDeleted val="0"/>
    <c:plotArea>
      <c:layout/>
      <c:lineChart>
        <c:grouping val="standard"/>
        <c:varyColors val="0"/>
        <c:ser>
          <c:idx val="0"/>
          <c:order val="0"/>
          <c:tx>
            <c:strRef>
              <c:f>'[6]Labor Market'!$A$28</c:f>
              <c:strCache>
                <c:ptCount val="1"/>
                <c:pt idx="0">
                  <c:v>Employment in agriculture</c:v>
                </c:pt>
              </c:strCache>
            </c:strRef>
          </c:tx>
          <c:spPr>
            <a:ln w="28575" cap="rnd">
              <a:solidFill>
                <a:schemeClr val="accent1"/>
              </a:solidFill>
              <a:round/>
            </a:ln>
            <a:effectLst/>
          </c:spPr>
          <c:marker>
            <c:symbol val="none"/>
          </c:marker>
          <c:cat>
            <c:numRef>
              <c:f>'[6]Labor Market'!$B$27:$K$27</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'[6]Labor Market'!$B$28:$K$28</c:f>
              <c:numCache>
                <c:formatCode>General</c:formatCode>
                <c:ptCount val="10"/>
                <c:pt idx="0">
                  <c:v>21.329999923706101</c:v>
                </c:pt>
                <c:pt idx="1">
                  <c:v>22.610000610351602</c:v>
                </c:pt>
                <c:pt idx="2">
                  <c:v>23.7399997711182</c:v>
                </c:pt>
                <c:pt idx="3">
                  <c:v>20.959999084472699</c:v>
                </c:pt>
                <c:pt idx="4">
                  <c:v>20.969999313354499</c:v>
                </c:pt>
                <c:pt idx="5">
                  <c:v>13.069999694824199</c:v>
                </c:pt>
                <c:pt idx="6">
                  <c:v>8.9700002670288104</c:v>
                </c:pt>
                <c:pt idx="7">
                  <c:v>7.6500000953674299</c:v>
                </c:pt>
                <c:pt idx="8">
                  <c:v>6.8099999427795401</c:v>
                </c:pt>
                <c:pt idx="9">
                  <c:v>6.6799998283386204</c:v>
                </c:pt>
              </c:numCache>
            </c:numRef>
          </c:val>
          <c:smooth val="0"/>
          <c:extLst>
            <c:ext xmlns:c16="http://schemas.microsoft.com/office/drawing/2014/chart" uri="{C3380CC4-5D6E-409C-BE32-E72D297353CC}">
              <c16:uniqueId val="{00000000-1646-9043-AC2C-983D2FC1EA44}"/>
            </c:ext>
          </c:extLst>
        </c:ser>
        <c:ser>
          <c:idx val="1"/>
          <c:order val="1"/>
          <c:tx>
            <c:strRef>
              <c:f>'[6]Labor Market'!$A$29</c:f>
              <c:strCache>
                <c:ptCount val="1"/>
                <c:pt idx="0">
                  <c:v>Employment in industry</c:v>
                </c:pt>
              </c:strCache>
            </c:strRef>
          </c:tx>
          <c:spPr>
            <a:ln w="28575" cap="rnd">
              <a:solidFill>
                <a:schemeClr val="accent2"/>
              </a:solidFill>
              <a:round/>
            </a:ln>
            <a:effectLst/>
          </c:spPr>
          <c:marker>
            <c:symbol val="none"/>
          </c:marker>
          <c:cat>
            <c:numRef>
              <c:f>'[6]Labor Market'!$B$27:$K$27</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'[6]Labor Market'!$B$29:$K$29</c:f>
              <c:numCache>
                <c:formatCode>General</c:formatCode>
                <c:ptCount val="10"/>
                <c:pt idx="0">
                  <c:v>7.8499999046325701</c:v>
                </c:pt>
                <c:pt idx="1">
                  <c:v>8.3500003814697301</c:v>
                </c:pt>
                <c:pt idx="2">
                  <c:v>8.8500003814697301</c:v>
                </c:pt>
                <c:pt idx="3">
                  <c:v>10.2299995422363</c:v>
                </c:pt>
                <c:pt idx="4">
                  <c:v>10.560000419616699</c:v>
                </c:pt>
                <c:pt idx="5">
                  <c:v>11.6400003433228</c:v>
                </c:pt>
                <c:pt idx="6">
                  <c:v>11.789999961853001</c:v>
                </c:pt>
                <c:pt idx="7">
                  <c:v>11.8400001525879</c:v>
                </c:pt>
                <c:pt idx="8">
                  <c:v>9.6199998855590803</c:v>
                </c:pt>
                <c:pt idx="9">
                  <c:v>7.7199997901916504</c:v>
                </c:pt>
              </c:numCache>
            </c:numRef>
          </c:val>
          <c:smooth val="0"/>
          <c:extLst>
            <c:ext xmlns:c16="http://schemas.microsoft.com/office/drawing/2014/chart" uri="{C3380CC4-5D6E-409C-BE32-E72D297353CC}">
              <c16:uniqueId val="{00000001-1646-9043-AC2C-983D2FC1EA44}"/>
            </c:ext>
          </c:extLst>
        </c:ser>
        <c:ser>
          <c:idx val="2"/>
          <c:order val="2"/>
          <c:tx>
            <c:strRef>
              <c:f>'[6]Labor Market'!$A$30</c:f>
              <c:strCache>
                <c:ptCount val="1"/>
                <c:pt idx="0">
                  <c:v>Employment in services</c:v>
                </c:pt>
              </c:strCache>
            </c:strRef>
          </c:tx>
          <c:spPr>
            <a:ln w="28575" cap="rnd">
              <a:solidFill>
                <a:schemeClr val="accent4"/>
              </a:solidFill>
              <a:round/>
            </a:ln>
            <a:effectLst/>
          </c:spPr>
          <c:marker>
            <c:symbol val="none"/>
          </c:marker>
          <c:cat>
            <c:numRef>
              <c:f>'[6]Labor Market'!$B$27:$K$27</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'[6]Labor Market'!$B$30:$K$30</c:f>
              <c:numCache>
                <c:formatCode>General</c:formatCode>
                <c:ptCount val="10"/>
                <c:pt idx="0">
                  <c:v>70.819999694824205</c:v>
                </c:pt>
                <c:pt idx="1">
                  <c:v>69.050003051757798</c:v>
                </c:pt>
                <c:pt idx="2">
                  <c:v>67.410003662109403</c:v>
                </c:pt>
                <c:pt idx="3">
                  <c:v>68.809997558593807</c:v>
                </c:pt>
                <c:pt idx="4">
                  <c:v>68.480003356933594</c:v>
                </c:pt>
                <c:pt idx="5">
                  <c:v>75.290000915527301</c:v>
                </c:pt>
                <c:pt idx="6">
                  <c:v>79.239997863769503</c:v>
                </c:pt>
                <c:pt idx="7">
                  <c:v>80.519996643066406</c:v>
                </c:pt>
                <c:pt idx="8">
                  <c:v>83.569999694824205</c:v>
                </c:pt>
                <c:pt idx="9">
                  <c:v>85.599998474121094</c:v>
                </c:pt>
              </c:numCache>
            </c:numRef>
          </c:val>
          <c:smooth val="0"/>
          <c:extLst>
            <c:ext xmlns:c16="http://schemas.microsoft.com/office/drawing/2014/chart" uri="{C3380CC4-5D6E-409C-BE32-E72D297353CC}">
              <c16:uniqueId val="{00000002-1646-9043-AC2C-983D2FC1EA44}"/>
            </c:ext>
          </c:extLst>
        </c:ser>
        <c:dLbls>
          <c:showLegendKey val="0"/>
          <c:showVal val="0"/>
          <c:showCatName val="0"/>
          <c:showSerName val="0"/>
          <c:showPercent val="0"/>
          <c:showBubbleSize val="0"/>
        </c:dLbls>
        <c:smooth val="0"/>
        <c:axId val="1250648991"/>
        <c:axId val="1257962047"/>
      </c:lineChart>
      <c:catAx>
        <c:axId val="12506489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ill Sans" panose="020B0502020104020203" pitchFamily="34" charset="-79"/>
                <a:ea typeface="+mn-ea"/>
                <a:cs typeface="Gill Sans" panose="020B0502020104020203" pitchFamily="34" charset="-79"/>
              </a:defRPr>
            </a:pPr>
            <a:endParaRPr lang="en-US"/>
          </a:p>
        </c:txPr>
        <c:crossAx val="1257962047"/>
        <c:crosses val="autoZero"/>
        <c:auto val="1"/>
        <c:lblAlgn val="ctr"/>
        <c:lblOffset val="100"/>
        <c:tickLblSkip val="2"/>
        <c:noMultiLvlLbl val="0"/>
      </c:catAx>
      <c:valAx>
        <c:axId val="1257962047"/>
        <c:scaling>
          <c:orientation val="minMax"/>
          <c:max val="10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ill Sans" panose="020B0502020104020203" pitchFamily="34" charset="-79"/>
                <a:ea typeface="+mn-ea"/>
                <a:cs typeface="Gill Sans" panose="020B0502020104020203" pitchFamily="34" charset="-79"/>
              </a:defRPr>
            </a:pPr>
            <a:endParaRPr lang="en-US"/>
          </a:p>
        </c:txPr>
        <c:crossAx val="12506489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Gill Sans" panose="020B0502020104020203" pitchFamily="34" charset="-79"/>
              <a:ea typeface="+mn-ea"/>
              <a:cs typeface="Gill Sans" panose="020B0502020104020203" pitchFamily="34" charset="-79"/>
            </a:defRPr>
          </a:pPr>
          <a:endParaRPr lang="en-US"/>
        </a:p>
      </c:txPr>
    </c:legend>
    <c:plotVisOnly val="1"/>
    <c:dispBlanksAs val="gap"/>
    <c:showDLblsOverMax val="0"/>
  </c:chart>
  <c:spPr>
    <a:noFill/>
    <a:ln w="9525" cap="flat" cmpd="sng" algn="ctr">
      <a:noFill/>
      <a:round/>
    </a:ln>
    <a:effectLst/>
  </c:spPr>
  <c:txPr>
    <a:bodyPr/>
    <a:lstStyle/>
    <a:p>
      <a:pPr>
        <a:defRPr b="0" i="0">
          <a:latin typeface="Gill Sans" panose="020B0502020104020203" pitchFamily="34" charset="-79"/>
          <a:cs typeface="Gill Sans" panose="020B0502020104020203" pitchFamily="34" charset="-79"/>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Gill Sans" panose="020B0502020104020203" pitchFamily="34" charset="-79"/>
                <a:ea typeface="+mn-ea"/>
                <a:cs typeface="Gill Sans" panose="020B0502020104020203" pitchFamily="34" charset="-79"/>
              </a:defRPr>
            </a:pPr>
            <a:r>
              <a:rPr lang="en-GB" dirty="0"/>
              <a:t>International Migrant Stock</a:t>
            </a:r>
          </a:p>
          <a:p>
            <a:pPr>
              <a:defRPr/>
            </a:pPr>
            <a:r>
              <a:rPr lang="en-GB" sz="1100" dirty="0"/>
              <a:t>% of population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Gill Sans" panose="020B0502020104020203" pitchFamily="34" charset="-79"/>
              <a:ea typeface="+mn-ea"/>
              <a:cs typeface="Gill Sans" panose="020B0502020104020203" pitchFamily="34" charset="-79"/>
            </a:defRPr>
          </a:pPr>
          <a:endParaRPr lang="en-US"/>
        </a:p>
      </c:txPr>
    </c:title>
    <c:autoTitleDeleted val="0"/>
    <c:plotArea>
      <c:layout/>
      <c:lineChart>
        <c:grouping val="standard"/>
        <c:varyColors val="0"/>
        <c:ser>
          <c:idx val="0"/>
          <c:order val="0"/>
          <c:tx>
            <c:strRef>
              <c:f>Sheet1!$A$200</c:f>
              <c:strCache>
                <c:ptCount val="1"/>
                <c:pt idx="0">
                  <c:v>Algeria</c:v>
                </c:pt>
              </c:strCache>
            </c:strRef>
          </c:tx>
          <c:spPr>
            <a:ln w="28575" cap="rnd">
              <a:solidFill>
                <a:schemeClr val="accent1"/>
              </a:solidFill>
              <a:round/>
            </a:ln>
            <a:effectLst/>
          </c:spPr>
          <c:marker>
            <c:symbol val="none"/>
          </c:marker>
          <c:cat>
            <c:numRef>
              <c:f>Sheet1!$B$199:$C$199</c:f>
              <c:numCache>
                <c:formatCode>General</c:formatCode>
                <c:ptCount val="2"/>
                <c:pt idx="0">
                  <c:v>2010</c:v>
                </c:pt>
                <c:pt idx="1">
                  <c:v>2015</c:v>
                </c:pt>
              </c:numCache>
            </c:numRef>
          </c:cat>
          <c:val>
            <c:numRef>
              <c:f>Sheet1!$B$200:$C$200</c:f>
              <c:numCache>
                <c:formatCode>0.0</c:formatCode>
                <c:ptCount val="2"/>
                <c:pt idx="0">
                  <c:v>0.7</c:v>
                </c:pt>
                <c:pt idx="1">
                  <c:v>0.6</c:v>
                </c:pt>
              </c:numCache>
            </c:numRef>
          </c:val>
          <c:smooth val="0"/>
          <c:extLst>
            <c:ext xmlns:c16="http://schemas.microsoft.com/office/drawing/2014/chart" uri="{C3380CC4-5D6E-409C-BE32-E72D297353CC}">
              <c16:uniqueId val="{00000000-7B94-4A67-8102-719510DED523}"/>
            </c:ext>
          </c:extLst>
        </c:ser>
        <c:ser>
          <c:idx val="2"/>
          <c:order val="1"/>
          <c:tx>
            <c:strRef>
              <c:f>Sheet1!$A$202</c:f>
              <c:strCache>
                <c:ptCount val="1"/>
                <c:pt idx="0">
                  <c:v>Lebanon</c:v>
                </c:pt>
              </c:strCache>
            </c:strRef>
          </c:tx>
          <c:spPr>
            <a:ln w="28575" cap="rnd">
              <a:solidFill>
                <a:schemeClr val="accent3"/>
              </a:solidFill>
              <a:round/>
            </a:ln>
            <a:effectLst/>
          </c:spPr>
          <c:marker>
            <c:symbol val="none"/>
          </c:marker>
          <c:cat>
            <c:numRef>
              <c:f>Sheet1!$B$199:$C$199</c:f>
              <c:numCache>
                <c:formatCode>General</c:formatCode>
                <c:ptCount val="2"/>
                <c:pt idx="0">
                  <c:v>2010</c:v>
                </c:pt>
                <c:pt idx="1">
                  <c:v>2015</c:v>
                </c:pt>
              </c:numCache>
            </c:numRef>
          </c:cat>
          <c:val>
            <c:numRef>
              <c:f>Sheet1!$B$202:$C$202</c:f>
              <c:numCache>
                <c:formatCode>0.0</c:formatCode>
                <c:ptCount val="2"/>
                <c:pt idx="0">
                  <c:v>18.899999999999999</c:v>
                </c:pt>
                <c:pt idx="1">
                  <c:v>34.1</c:v>
                </c:pt>
              </c:numCache>
            </c:numRef>
          </c:val>
          <c:smooth val="0"/>
          <c:extLst>
            <c:ext xmlns:c16="http://schemas.microsoft.com/office/drawing/2014/chart" uri="{C3380CC4-5D6E-409C-BE32-E72D297353CC}">
              <c16:uniqueId val="{00000001-7B94-4A67-8102-719510DED523}"/>
            </c:ext>
          </c:extLst>
        </c:ser>
        <c:ser>
          <c:idx val="3"/>
          <c:order val="2"/>
          <c:tx>
            <c:strRef>
              <c:f>Sheet1!$A$203</c:f>
              <c:strCache>
                <c:ptCount val="1"/>
                <c:pt idx="0">
                  <c:v>Morocco</c:v>
                </c:pt>
              </c:strCache>
            </c:strRef>
          </c:tx>
          <c:spPr>
            <a:ln w="28575" cap="rnd">
              <a:solidFill>
                <a:schemeClr val="accent4"/>
              </a:solidFill>
              <a:round/>
            </a:ln>
            <a:effectLst/>
          </c:spPr>
          <c:marker>
            <c:symbol val="none"/>
          </c:marker>
          <c:cat>
            <c:numRef>
              <c:f>Sheet1!$B$199:$C$199</c:f>
              <c:numCache>
                <c:formatCode>General</c:formatCode>
                <c:ptCount val="2"/>
                <c:pt idx="0">
                  <c:v>2010</c:v>
                </c:pt>
                <c:pt idx="1">
                  <c:v>2015</c:v>
                </c:pt>
              </c:numCache>
            </c:numRef>
          </c:cat>
          <c:val>
            <c:numRef>
              <c:f>Sheet1!$B$203:$C$203</c:f>
              <c:numCache>
                <c:formatCode>0.0</c:formatCode>
                <c:ptCount val="2"/>
                <c:pt idx="0">
                  <c:v>0.2</c:v>
                </c:pt>
                <c:pt idx="1">
                  <c:v>0.3</c:v>
                </c:pt>
              </c:numCache>
            </c:numRef>
          </c:val>
          <c:smooth val="0"/>
          <c:extLst>
            <c:ext xmlns:c16="http://schemas.microsoft.com/office/drawing/2014/chart" uri="{C3380CC4-5D6E-409C-BE32-E72D297353CC}">
              <c16:uniqueId val="{00000002-7B94-4A67-8102-719510DED523}"/>
            </c:ext>
          </c:extLst>
        </c:ser>
        <c:ser>
          <c:idx val="4"/>
          <c:order val="3"/>
          <c:tx>
            <c:strRef>
              <c:f>Sheet1!$A$204</c:f>
              <c:strCache>
                <c:ptCount val="1"/>
                <c:pt idx="0">
                  <c:v>Saudi Arabia</c:v>
                </c:pt>
              </c:strCache>
            </c:strRef>
          </c:tx>
          <c:spPr>
            <a:ln w="28575" cap="rnd">
              <a:solidFill>
                <a:srgbClr val="FF7E79"/>
              </a:solidFill>
              <a:round/>
            </a:ln>
            <a:effectLst/>
          </c:spPr>
          <c:marker>
            <c:symbol val="none"/>
          </c:marker>
          <c:cat>
            <c:numRef>
              <c:f>Sheet1!$B$199:$C$199</c:f>
              <c:numCache>
                <c:formatCode>General</c:formatCode>
                <c:ptCount val="2"/>
                <c:pt idx="0">
                  <c:v>2010</c:v>
                </c:pt>
                <c:pt idx="1">
                  <c:v>2015</c:v>
                </c:pt>
              </c:numCache>
            </c:numRef>
          </c:cat>
          <c:val>
            <c:numRef>
              <c:f>Sheet1!$B$204:$C$204</c:f>
              <c:numCache>
                <c:formatCode>0.0</c:formatCode>
                <c:ptCount val="2"/>
                <c:pt idx="0">
                  <c:v>30</c:v>
                </c:pt>
                <c:pt idx="1">
                  <c:v>32.299999999999997</c:v>
                </c:pt>
              </c:numCache>
            </c:numRef>
          </c:val>
          <c:smooth val="0"/>
          <c:extLst>
            <c:ext xmlns:c16="http://schemas.microsoft.com/office/drawing/2014/chart" uri="{C3380CC4-5D6E-409C-BE32-E72D297353CC}">
              <c16:uniqueId val="{00000003-7B94-4A67-8102-719510DED523}"/>
            </c:ext>
          </c:extLst>
        </c:ser>
        <c:ser>
          <c:idx val="5"/>
          <c:order val="4"/>
          <c:tx>
            <c:strRef>
              <c:f>Sheet1!$A$205</c:f>
              <c:strCache>
                <c:ptCount val="1"/>
                <c:pt idx="0">
                  <c:v>Tunisia</c:v>
                </c:pt>
              </c:strCache>
            </c:strRef>
          </c:tx>
          <c:spPr>
            <a:ln w="28575" cap="rnd">
              <a:solidFill>
                <a:schemeClr val="accent6"/>
              </a:solidFill>
              <a:round/>
            </a:ln>
            <a:effectLst/>
          </c:spPr>
          <c:marker>
            <c:symbol val="none"/>
          </c:marker>
          <c:cat>
            <c:numRef>
              <c:f>Sheet1!$B$199:$C$199</c:f>
              <c:numCache>
                <c:formatCode>General</c:formatCode>
                <c:ptCount val="2"/>
                <c:pt idx="0">
                  <c:v>2010</c:v>
                </c:pt>
                <c:pt idx="1">
                  <c:v>2015</c:v>
                </c:pt>
              </c:numCache>
            </c:numRef>
          </c:cat>
          <c:val>
            <c:numRef>
              <c:f>Sheet1!$B$205:$C$205</c:f>
              <c:numCache>
                <c:formatCode>0.0</c:formatCode>
                <c:ptCount val="2"/>
                <c:pt idx="0">
                  <c:v>0.4</c:v>
                </c:pt>
                <c:pt idx="1">
                  <c:v>0.5</c:v>
                </c:pt>
              </c:numCache>
            </c:numRef>
          </c:val>
          <c:smooth val="0"/>
          <c:extLst>
            <c:ext xmlns:c16="http://schemas.microsoft.com/office/drawing/2014/chart" uri="{C3380CC4-5D6E-409C-BE32-E72D297353CC}">
              <c16:uniqueId val="{00000004-7B94-4A67-8102-719510DED523}"/>
            </c:ext>
          </c:extLst>
        </c:ser>
        <c:ser>
          <c:idx val="6"/>
          <c:order val="5"/>
          <c:tx>
            <c:strRef>
              <c:f>Sheet1!$A$206</c:f>
              <c:strCache>
                <c:ptCount val="1"/>
                <c:pt idx="0">
                  <c:v>Turkey</c:v>
                </c:pt>
              </c:strCache>
            </c:strRef>
          </c:tx>
          <c:spPr>
            <a:ln w="28575" cap="rnd">
              <a:solidFill>
                <a:schemeClr val="accent1">
                  <a:lumMod val="60000"/>
                </a:schemeClr>
              </a:solidFill>
              <a:round/>
            </a:ln>
            <a:effectLst/>
          </c:spPr>
          <c:marker>
            <c:symbol val="none"/>
          </c:marker>
          <c:cat>
            <c:numRef>
              <c:f>Sheet1!$B$199:$C$199</c:f>
              <c:numCache>
                <c:formatCode>General</c:formatCode>
                <c:ptCount val="2"/>
                <c:pt idx="0">
                  <c:v>2010</c:v>
                </c:pt>
                <c:pt idx="1">
                  <c:v>2015</c:v>
                </c:pt>
              </c:numCache>
            </c:numRef>
          </c:cat>
          <c:val>
            <c:numRef>
              <c:f>Sheet1!$B$206:$C$206</c:f>
              <c:numCache>
                <c:formatCode>0.0</c:formatCode>
                <c:ptCount val="2"/>
                <c:pt idx="0">
                  <c:v>1.9</c:v>
                </c:pt>
                <c:pt idx="1">
                  <c:v>3.8</c:v>
                </c:pt>
              </c:numCache>
            </c:numRef>
          </c:val>
          <c:smooth val="0"/>
          <c:extLst>
            <c:ext xmlns:c16="http://schemas.microsoft.com/office/drawing/2014/chart" uri="{C3380CC4-5D6E-409C-BE32-E72D297353CC}">
              <c16:uniqueId val="{00000005-7B94-4A67-8102-719510DED523}"/>
            </c:ext>
          </c:extLst>
        </c:ser>
        <c:ser>
          <c:idx val="7"/>
          <c:order val="6"/>
          <c:tx>
            <c:strRef>
              <c:f>Sheet1!$A$207</c:f>
              <c:strCache>
                <c:ptCount val="1"/>
                <c:pt idx="0">
                  <c:v>West Bank and Gaza</c:v>
                </c:pt>
              </c:strCache>
            </c:strRef>
          </c:tx>
          <c:spPr>
            <a:ln w="28575" cap="rnd">
              <a:solidFill>
                <a:schemeClr val="accent2">
                  <a:lumMod val="60000"/>
                </a:schemeClr>
              </a:solidFill>
              <a:round/>
            </a:ln>
            <a:effectLst/>
          </c:spPr>
          <c:marker>
            <c:symbol val="none"/>
          </c:marker>
          <c:cat>
            <c:numRef>
              <c:f>Sheet1!$B$199:$C$199</c:f>
              <c:numCache>
                <c:formatCode>General</c:formatCode>
                <c:ptCount val="2"/>
                <c:pt idx="0">
                  <c:v>2010</c:v>
                </c:pt>
                <c:pt idx="1">
                  <c:v>2015</c:v>
                </c:pt>
              </c:numCache>
            </c:numRef>
          </c:cat>
          <c:val>
            <c:numRef>
              <c:f>Sheet1!$B$207:$C$207</c:f>
              <c:numCache>
                <c:formatCode>0.0</c:formatCode>
                <c:ptCount val="2"/>
                <c:pt idx="0">
                  <c:v>6.3</c:v>
                </c:pt>
                <c:pt idx="1">
                  <c:v>5.5</c:v>
                </c:pt>
              </c:numCache>
            </c:numRef>
          </c:val>
          <c:smooth val="0"/>
          <c:extLst>
            <c:ext xmlns:c16="http://schemas.microsoft.com/office/drawing/2014/chart" uri="{C3380CC4-5D6E-409C-BE32-E72D297353CC}">
              <c16:uniqueId val="{00000006-7B94-4A67-8102-719510DED523}"/>
            </c:ext>
          </c:extLst>
        </c:ser>
        <c:ser>
          <c:idx val="1"/>
          <c:order val="7"/>
          <c:tx>
            <c:strRef>
              <c:f>Sheet1!$A$201</c:f>
              <c:strCache>
                <c:ptCount val="1"/>
                <c:pt idx="0">
                  <c:v>Jordan</c:v>
                </c:pt>
              </c:strCache>
            </c:strRef>
          </c:tx>
          <c:spPr>
            <a:ln w="28575" cap="rnd">
              <a:solidFill>
                <a:schemeClr val="accent2"/>
              </a:solidFill>
              <a:prstDash val="sysDash"/>
              <a:round/>
            </a:ln>
            <a:effectLst/>
          </c:spPr>
          <c:marker>
            <c:symbol val="none"/>
          </c:marker>
          <c:cat>
            <c:numRef>
              <c:f>Sheet1!$B$199:$C$199</c:f>
              <c:numCache>
                <c:formatCode>General</c:formatCode>
                <c:ptCount val="2"/>
                <c:pt idx="0">
                  <c:v>2010</c:v>
                </c:pt>
                <c:pt idx="1">
                  <c:v>2015</c:v>
                </c:pt>
              </c:numCache>
            </c:numRef>
          </c:cat>
          <c:val>
            <c:numRef>
              <c:f>Sheet1!$B$201:$C$201</c:f>
              <c:numCache>
                <c:formatCode>0.0</c:formatCode>
                <c:ptCount val="2"/>
                <c:pt idx="0">
                  <c:v>41.8</c:v>
                </c:pt>
                <c:pt idx="1">
                  <c:v>41</c:v>
                </c:pt>
              </c:numCache>
            </c:numRef>
          </c:val>
          <c:smooth val="0"/>
          <c:extLst>
            <c:ext xmlns:c16="http://schemas.microsoft.com/office/drawing/2014/chart" uri="{C3380CC4-5D6E-409C-BE32-E72D297353CC}">
              <c16:uniqueId val="{00000007-7B94-4A67-8102-719510DED523}"/>
            </c:ext>
          </c:extLst>
        </c:ser>
        <c:dLbls>
          <c:showLegendKey val="0"/>
          <c:showVal val="0"/>
          <c:showCatName val="0"/>
          <c:showSerName val="0"/>
          <c:showPercent val="0"/>
          <c:showBubbleSize val="0"/>
        </c:dLbls>
        <c:smooth val="0"/>
        <c:axId val="147716175"/>
        <c:axId val="164738383"/>
      </c:lineChart>
      <c:catAx>
        <c:axId val="1477161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ill Sans" panose="020B0502020104020203" pitchFamily="34" charset="-79"/>
                <a:ea typeface="+mn-ea"/>
                <a:cs typeface="Gill Sans" panose="020B0502020104020203" pitchFamily="34" charset="-79"/>
              </a:defRPr>
            </a:pPr>
            <a:endParaRPr lang="en-US"/>
          </a:p>
        </c:txPr>
        <c:crossAx val="164738383"/>
        <c:crosses val="autoZero"/>
        <c:auto val="1"/>
        <c:lblAlgn val="ctr"/>
        <c:lblOffset val="100"/>
        <c:noMultiLvlLbl val="0"/>
      </c:catAx>
      <c:valAx>
        <c:axId val="164738383"/>
        <c:scaling>
          <c:orientation val="minMax"/>
        </c:scaling>
        <c:delete val="0"/>
        <c:axPos val="l"/>
        <c:majorGridlines>
          <c:spPr>
            <a:ln w="9525" cap="flat" cmpd="sng" algn="ctr">
              <a:solidFill>
                <a:srgbClr val="000000">
                  <a:lumMod val="15000"/>
                  <a:lumOff val="85000"/>
                  <a:alpha val="35000"/>
                </a:srgb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ill Sans" panose="020B0502020104020203" pitchFamily="34" charset="-79"/>
                <a:ea typeface="+mn-ea"/>
                <a:cs typeface="Gill Sans" panose="020B0502020104020203" pitchFamily="34" charset="-79"/>
              </a:defRPr>
            </a:pPr>
            <a:endParaRPr lang="en-US"/>
          </a:p>
        </c:txPr>
        <c:crossAx val="1477161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Gill Sans" panose="020B0502020104020203" pitchFamily="34" charset="-79"/>
              <a:ea typeface="+mn-ea"/>
              <a:cs typeface="Gill Sans" panose="020B0502020104020203" pitchFamily="34" charset="-79"/>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b="0" i="0">
          <a:latin typeface="Gill Sans" panose="020B0502020104020203" pitchFamily="34" charset="-79"/>
          <a:cs typeface="Gill Sans" panose="020B0502020104020203" pitchFamily="34" charset="-79"/>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Gill Sans" panose="020B0502020104020203" pitchFamily="34" charset="-79"/>
                <a:ea typeface="+mn-ea"/>
                <a:cs typeface="Gill Sans" panose="020B0502020104020203" pitchFamily="34" charset="-79"/>
              </a:defRPr>
            </a:pPr>
            <a:r>
              <a:rPr lang="en-US" sz="1400" dirty="0"/>
              <a:t>Change to Value Added by the Services Sector</a:t>
            </a:r>
          </a:p>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Gill Sans" panose="020B0502020104020203" pitchFamily="34" charset="-79"/>
                <a:ea typeface="+mn-ea"/>
                <a:cs typeface="Gill Sans" panose="020B0502020104020203" pitchFamily="34" charset="-79"/>
              </a:defRPr>
            </a:pPr>
            <a:r>
              <a:rPr lang="en-US" sz="1100" dirty="0"/>
              <a:t>% of</a:t>
            </a:r>
            <a:r>
              <a:rPr lang="en-US" sz="1100" baseline="0" dirty="0"/>
              <a:t> GDP (</a:t>
            </a:r>
            <a:r>
              <a:rPr lang="en-US" sz="1100" dirty="0"/>
              <a:t>2010-2020)</a:t>
            </a:r>
            <a:endParaRPr lang="en-US" sz="800" dirty="0"/>
          </a:p>
        </c:rich>
      </c:tx>
      <c:overlay val="0"/>
      <c:spPr>
        <a:noFill/>
        <a:ln>
          <a:noFill/>
        </a:ln>
        <a:effectLst/>
      </c:spPr>
    </c:title>
    <c:autoTitleDeleted val="0"/>
    <c:plotArea>
      <c:layout/>
      <c:barChart>
        <c:barDir val="bar"/>
        <c:grouping val="clustered"/>
        <c:varyColors val="0"/>
        <c:ser>
          <c:idx val="0"/>
          <c:order val="0"/>
          <c:spPr>
            <a:solidFill>
              <a:srgbClr val="002F6C"/>
            </a:solidFill>
            <a:ln>
              <a:noFill/>
            </a:ln>
            <a:effectLst/>
          </c:spPr>
          <c:invertIfNegative val="0"/>
          <c:dPt>
            <c:idx val="6"/>
            <c:invertIfNegative val="0"/>
            <c:bubble3D val="0"/>
            <c:spPr>
              <a:solidFill>
                <a:srgbClr val="BA0C2F"/>
              </a:solidFill>
              <a:ln>
                <a:noFill/>
              </a:ln>
              <a:effectLst/>
            </c:spPr>
            <c:extLst>
              <c:ext xmlns:c16="http://schemas.microsoft.com/office/drawing/2014/chart" uri="{C3380CC4-5D6E-409C-BE32-E72D297353CC}">
                <c16:uniqueId val="{00000001-D6EF-4861-9C9F-10948BAEBB25}"/>
              </c:ext>
            </c:extLst>
          </c:dPt>
          <c:dPt>
            <c:idx val="7"/>
            <c:invertIfNegative val="0"/>
            <c:bubble3D val="0"/>
            <c:spPr>
              <a:solidFill>
                <a:srgbClr val="BA0C2F"/>
              </a:solidFill>
              <a:ln>
                <a:noFill/>
              </a:ln>
              <a:effectLst/>
            </c:spPr>
            <c:extLst>
              <c:ext xmlns:c16="http://schemas.microsoft.com/office/drawing/2014/chart" uri="{C3380CC4-5D6E-409C-BE32-E72D297353CC}">
                <c16:uniqueId val="{00000003-D6EF-4861-9C9F-10948BAEBB25}"/>
              </c:ext>
            </c:extLst>
          </c:dPt>
          <c:dLbls>
            <c:numFmt formatCode="0.0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Gill Sans" panose="020B0502020104020203" pitchFamily="34" charset="-79"/>
                    <a:ea typeface="+mn-ea"/>
                    <a:cs typeface="Gill Sans" panose="020B0502020104020203" pitchFamily="34" charset="-79"/>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Sheet1!$N$44:$N$51</c:f>
              <c:strCache>
                <c:ptCount val="8"/>
                <c:pt idx="0">
                  <c:v>Saudi Arabia</c:v>
                </c:pt>
                <c:pt idx="1">
                  <c:v>Lebanon</c:v>
                </c:pt>
                <c:pt idx="2">
                  <c:v>Algeria</c:v>
                </c:pt>
                <c:pt idx="3">
                  <c:v>Tunisia</c:v>
                </c:pt>
                <c:pt idx="4">
                  <c:v>West Bank and Gaza</c:v>
                </c:pt>
                <c:pt idx="5">
                  <c:v>Jordan</c:v>
                </c:pt>
                <c:pt idx="6">
                  <c:v>Morocco</c:v>
                </c:pt>
                <c:pt idx="7">
                  <c:v>Turkey</c:v>
                </c:pt>
              </c:strCache>
            </c:strRef>
          </c:cat>
          <c:val>
            <c:numRef>
              <c:f>Sheet1!$O$44:$O$51</c:f>
              <c:numCache>
                <c:formatCode>0.00</c:formatCode>
                <c:ptCount val="8"/>
                <c:pt idx="0">
                  <c:v>17.011097391738055</c:v>
                </c:pt>
                <c:pt idx="1">
                  <c:v>15.298652796272123</c:v>
                </c:pt>
                <c:pt idx="2">
                  <c:v>9.4954171863967929</c:v>
                </c:pt>
                <c:pt idx="3">
                  <c:v>5.1015466672746612</c:v>
                </c:pt>
                <c:pt idx="4">
                  <c:v>3.4108185676440854</c:v>
                </c:pt>
                <c:pt idx="5">
                  <c:v>2.472617250919015</c:v>
                </c:pt>
                <c:pt idx="6">
                  <c:v>-0.21412704335009636</c:v>
                </c:pt>
                <c:pt idx="7">
                  <c:v>-0.34411339034383559</c:v>
                </c:pt>
              </c:numCache>
            </c:numRef>
          </c:val>
          <c:extLst>
            <c:ext xmlns:c16="http://schemas.microsoft.com/office/drawing/2014/chart" uri="{C3380CC4-5D6E-409C-BE32-E72D297353CC}">
              <c16:uniqueId val="{00000004-D6EF-4861-9C9F-10948BAEBB25}"/>
            </c:ext>
          </c:extLst>
        </c:ser>
        <c:dLbls>
          <c:showLegendKey val="0"/>
          <c:showVal val="0"/>
          <c:showCatName val="0"/>
          <c:showSerName val="0"/>
          <c:showPercent val="0"/>
          <c:showBubbleSize val="0"/>
        </c:dLbls>
        <c:gapWidth val="89"/>
        <c:axId val="74839264"/>
        <c:axId val="1770450031"/>
      </c:barChart>
      <c:catAx>
        <c:axId val="74839264"/>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Gill Sans" panose="020B0502020104020203" pitchFamily="34" charset="-79"/>
                <a:ea typeface="+mn-ea"/>
                <a:cs typeface="Gill Sans" panose="020B0502020104020203" pitchFamily="34" charset="-79"/>
              </a:defRPr>
            </a:pPr>
            <a:endParaRPr lang="en-US"/>
          </a:p>
        </c:txPr>
        <c:crossAx val="1770450031"/>
        <c:crosses val="autoZero"/>
        <c:auto val="1"/>
        <c:lblAlgn val="ctr"/>
        <c:lblOffset val="100"/>
        <c:noMultiLvlLbl val="0"/>
      </c:catAx>
      <c:valAx>
        <c:axId val="1770450031"/>
        <c:scaling>
          <c:orientation val="minMax"/>
        </c:scaling>
        <c:delete val="1"/>
        <c:axPos val="b"/>
        <c:numFmt formatCode="0.00" sourceLinked="1"/>
        <c:majorTickMark val="none"/>
        <c:minorTickMark val="none"/>
        <c:tickLblPos val="nextTo"/>
        <c:crossAx val="74839264"/>
        <c:crosses val="autoZero"/>
        <c:crossBetween val="between"/>
      </c:valAx>
      <c:spPr>
        <a:noFill/>
        <a:ln>
          <a:noFill/>
        </a:ln>
      </c:spPr>
    </c:plotArea>
    <c:plotVisOnly val="1"/>
    <c:dispBlanksAs val="gap"/>
    <c:showDLblsOverMax val="0"/>
  </c:chart>
  <c:spPr>
    <a:noFill/>
    <a:ln w="9525" cap="flat" cmpd="sng" algn="ctr">
      <a:noFill/>
      <a:round/>
    </a:ln>
    <a:effectLst/>
  </c:spPr>
  <c:txPr>
    <a:bodyPr/>
    <a:lstStyle/>
    <a:p>
      <a:pPr>
        <a:defRPr b="0" i="0">
          <a:latin typeface="Gill Sans" panose="020B0502020104020203" pitchFamily="34" charset="-79"/>
          <a:cs typeface="Gill Sans" panose="020B0502020104020203" pitchFamily="34" charset="-79"/>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Gill Sans" panose="020B0502020104020203" pitchFamily="34" charset="-79"/>
                <a:ea typeface="+mn-ea"/>
                <a:cs typeface="Gill Sans" panose="020B0502020104020203" pitchFamily="34" charset="-79"/>
              </a:defRPr>
            </a:pPr>
            <a:r>
              <a:rPr lang="en-GB" dirty="0"/>
              <a:t>Value Added by Sector</a:t>
            </a:r>
          </a:p>
          <a:p>
            <a:pPr>
              <a:defRPr/>
            </a:pPr>
            <a:r>
              <a:rPr lang="en-GB" sz="1100" dirty="0"/>
              <a:t>% of GDP (2010-2020)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Gill Sans" panose="020B0502020104020203" pitchFamily="34" charset="-79"/>
              <a:ea typeface="+mn-ea"/>
              <a:cs typeface="Gill Sans" panose="020B0502020104020203" pitchFamily="34" charset="-79"/>
            </a:defRPr>
          </a:pPr>
          <a:endParaRPr lang="en-US"/>
        </a:p>
      </c:txPr>
    </c:title>
    <c:autoTitleDeleted val="0"/>
    <c:plotArea>
      <c:layout/>
      <c:lineChart>
        <c:grouping val="standard"/>
        <c:varyColors val="0"/>
        <c:ser>
          <c:idx val="0"/>
          <c:order val="0"/>
          <c:tx>
            <c:strRef>
              <c:f>[5]GDP!$B$36</c:f>
              <c:strCache>
                <c:ptCount val="1"/>
                <c:pt idx="0">
                  <c:v>Agriculture, forestry, and fishing</c:v>
                </c:pt>
              </c:strCache>
            </c:strRef>
          </c:tx>
          <c:spPr>
            <a:ln w="28575" cap="rnd">
              <a:solidFill>
                <a:schemeClr val="accent1"/>
              </a:solidFill>
              <a:round/>
            </a:ln>
            <a:effectLst/>
          </c:spPr>
          <c:marker>
            <c:symbol val="none"/>
          </c:marker>
          <c:cat>
            <c:numRef>
              <c:f>[5]GDP!$C$35:$M$35</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[5]GDP!$C$36:$M$36</c:f>
              <c:numCache>
                <c:formatCode>0.0</c:formatCode>
                <c:ptCount val="11"/>
                <c:pt idx="0">
                  <c:v>8.4664435765009465</c:v>
                </c:pt>
                <c:pt idx="1">
                  <c:v>8.1105898797767999</c:v>
                </c:pt>
                <c:pt idx="2">
                  <c:v>8.7706863550841909</c:v>
                </c:pt>
                <c:pt idx="3">
                  <c:v>9.8511171276121665</c:v>
                </c:pt>
                <c:pt idx="4">
                  <c:v>10.286397070730887</c:v>
                </c:pt>
                <c:pt idx="5">
                  <c:v>11.578707336450886</c:v>
                </c:pt>
                <c:pt idx="6">
                  <c:v>12.220094795010002</c:v>
                </c:pt>
                <c:pt idx="7">
                  <c:v>11.755903314315356</c:v>
                </c:pt>
                <c:pt idx="8">
                  <c:v>11.874200849249988</c:v>
                </c:pt>
                <c:pt idx="9">
                  <c:v>12.336212111589557</c:v>
                </c:pt>
                <c:pt idx="10">
                  <c:v>14.134792589127384</c:v>
                </c:pt>
              </c:numCache>
            </c:numRef>
          </c:val>
          <c:smooth val="0"/>
          <c:extLst>
            <c:ext xmlns:c16="http://schemas.microsoft.com/office/drawing/2014/chart" uri="{C3380CC4-5D6E-409C-BE32-E72D297353CC}">
              <c16:uniqueId val="{00000000-037F-914B-BC34-557CA1E47015}"/>
            </c:ext>
          </c:extLst>
        </c:ser>
        <c:ser>
          <c:idx val="1"/>
          <c:order val="1"/>
          <c:tx>
            <c:strRef>
              <c:f>[5]GDP!$B$37</c:f>
              <c:strCache>
                <c:ptCount val="1"/>
                <c:pt idx="0">
                  <c:v>Industry (including construction)</c:v>
                </c:pt>
              </c:strCache>
            </c:strRef>
          </c:tx>
          <c:spPr>
            <a:ln w="28575" cap="rnd">
              <a:solidFill>
                <a:schemeClr val="accent2"/>
              </a:solidFill>
              <a:round/>
            </a:ln>
            <a:effectLst/>
          </c:spPr>
          <c:marker>
            <c:symbol val="none"/>
          </c:marker>
          <c:cat>
            <c:numRef>
              <c:f>[5]GDP!$C$35:$M$35</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[5]GDP!$C$37:$M$37</c:f>
              <c:numCache>
                <c:formatCode>0.0</c:formatCode>
                <c:ptCount val="11"/>
                <c:pt idx="0">
                  <c:v>40.009485001289242</c:v>
                </c:pt>
                <c:pt idx="1">
                  <c:v>40.485629397118231</c:v>
                </c:pt>
                <c:pt idx="2">
                  <c:v>38.655462029348293</c:v>
                </c:pt>
                <c:pt idx="3">
                  <c:v>34.477612487182327</c:v>
                </c:pt>
                <c:pt idx="4">
                  <c:v>31.89770868180916</c:v>
                </c:pt>
                <c:pt idx="5">
                  <c:v>24.254712857047632</c:v>
                </c:pt>
                <c:pt idx="6">
                  <c:v>22.866105973661455</c:v>
                </c:pt>
                <c:pt idx="7">
                  <c:v>25.113301550059713</c:v>
                </c:pt>
                <c:pt idx="8">
                  <c:v>27.752143278425052</c:v>
                </c:pt>
                <c:pt idx="9">
                  <c:v>25.137600215559608</c:v>
                </c:pt>
                <c:pt idx="10">
                  <c:v>20.282297457544143</c:v>
                </c:pt>
              </c:numCache>
            </c:numRef>
          </c:val>
          <c:smooth val="0"/>
          <c:extLst>
            <c:ext xmlns:c16="http://schemas.microsoft.com/office/drawing/2014/chart" uri="{C3380CC4-5D6E-409C-BE32-E72D297353CC}">
              <c16:uniqueId val="{00000001-037F-914B-BC34-557CA1E47015}"/>
            </c:ext>
          </c:extLst>
        </c:ser>
        <c:ser>
          <c:idx val="2"/>
          <c:order val="2"/>
          <c:tx>
            <c:strRef>
              <c:f>[5]GDP!$B$38</c:f>
              <c:strCache>
                <c:ptCount val="1"/>
                <c:pt idx="0">
                  <c:v>Manufacturing</c:v>
                </c:pt>
              </c:strCache>
            </c:strRef>
          </c:tx>
          <c:spPr>
            <a:ln w="28575" cap="rnd">
              <a:solidFill>
                <a:schemeClr val="accent3"/>
              </a:solidFill>
              <a:round/>
            </a:ln>
            <a:effectLst/>
          </c:spPr>
          <c:marker>
            <c:symbol val="none"/>
          </c:marker>
          <c:cat>
            <c:numRef>
              <c:f>[5]GDP!$C$35:$M$35</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[5]GDP!$C$38:$M$38</c:f>
              <c:numCache>
                <c:formatCode>0.0</c:formatCode>
                <c:ptCount val="11"/>
                <c:pt idx="0">
                  <c:v>39.035241774967808</c:v>
                </c:pt>
                <c:pt idx="1">
                  <c:v>39.593503993410714</c:v>
                </c:pt>
                <c:pt idx="2">
                  <c:v>37.759061020513897</c:v>
                </c:pt>
                <c:pt idx="3">
                  <c:v>33.5488958109419</c:v>
                </c:pt>
                <c:pt idx="4">
                  <c:v>30.936034377260412</c:v>
                </c:pt>
                <c:pt idx="5">
                  <c:v>23.173097370464568</c:v>
                </c:pt>
                <c:pt idx="6">
                  <c:v>21.684682552619567</c:v>
                </c:pt>
                <c:pt idx="7">
                  <c:v>23.91892298524871</c:v>
                </c:pt>
                <c:pt idx="8">
                  <c:v>26.549952818355475</c:v>
                </c:pt>
                <c:pt idx="9">
                  <c:v>23.861914833858819</c:v>
                </c:pt>
                <c:pt idx="10">
                  <c:v>18.824916502572915</c:v>
                </c:pt>
              </c:numCache>
            </c:numRef>
          </c:val>
          <c:smooth val="0"/>
          <c:extLst>
            <c:ext xmlns:c16="http://schemas.microsoft.com/office/drawing/2014/chart" uri="{C3380CC4-5D6E-409C-BE32-E72D297353CC}">
              <c16:uniqueId val="{00000002-037F-914B-BC34-557CA1E47015}"/>
            </c:ext>
          </c:extLst>
        </c:ser>
        <c:ser>
          <c:idx val="3"/>
          <c:order val="3"/>
          <c:tx>
            <c:strRef>
              <c:f>[5]GDP!$B$39</c:f>
              <c:strCache>
                <c:ptCount val="1"/>
                <c:pt idx="0">
                  <c:v>Services</c:v>
                </c:pt>
              </c:strCache>
            </c:strRef>
          </c:tx>
          <c:spPr>
            <a:ln w="28575" cap="rnd">
              <a:solidFill>
                <a:schemeClr val="accent4"/>
              </a:solidFill>
              <a:round/>
            </a:ln>
            <a:effectLst/>
          </c:spPr>
          <c:marker>
            <c:symbol val="none"/>
          </c:marker>
          <c:cat>
            <c:numRef>
              <c:f>[5]GDP!$C$35:$M$35</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[5]GDP!$C$39:$M$39</c:f>
              <c:numCache>
                <c:formatCode>0.0</c:formatCode>
                <c:ptCount val="11"/>
                <c:pt idx="0">
                  <c:v>39.246039966096163</c:v>
                </c:pt>
                <c:pt idx="1">
                  <c:v>40.466833811654254</c:v>
                </c:pt>
                <c:pt idx="2">
                  <c:v>40.504483824953589</c:v>
                </c:pt>
                <c:pt idx="3">
                  <c:v>42.204247870259344</c:v>
                </c:pt>
                <c:pt idx="4">
                  <c:v>43.889241597023734</c:v>
                </c:pt>
                <c:pt idx="5">
                  <c:v>48.519165620654874</c:v>
                </c:pt>
                <c:pt idx="6">
                  <c:v>49.293182529924259</c:v>
                </c:pt>
                <c:pt idx="7">
                  <c:v>47.635283756625284</c:v>
                </c:pt>
                <c:pt idx="8">
                  <c:v>45.287435364285251</c:v>
                </c:pt>
                <c:pt idx="9">
                  <c:v>46.398727324219074</c:v>
                </c:pt>
                <c:pt idx="10">
                  <c:v>48.741457152492956</c:v>
                </c:pt>
              </c:numCache>
            </c:numRef>
          </c:val>
          <c:smooth val="0"/>
          <c:extLst>
            <c:ext xmlns:c16="http://schemas.microsoft.com/office/drawing/2014/chart" uri="{C3380CC4-5D6E-409C-BE32-E72D297353CC}">
              <c16:uniqueId val="{00000003-037F-914B-BC34-557CA1E47015}"/>
            </c:ext>
          </c:extLst>
        </c:ser>
        <c:dLbls>
          <c:showLegendKey val="0"/>
          <c:showVal val="0"/>
          <c:showCatName val="0"/>
          <c:showSerName val="0"/>
          <c:showPercent val="0"/>
          <c:showBubbleSize val="0"/>
        </c:dLbls>
        <c:smooth val="0"/>
        <c:axId val="2075792207"/>
        <c:axId val="2075396639"/>
      </c:lineChart>
      <c:catAx>
        <c:axId val="20757922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ill Sans" panose="020B0502020104020203" pitchFamily="34" charset="-79"/>
                <a:ea typeface="+mn-ea"/>
                <a:cs typeface="Gill Sans" panose="020B0502020104020203" pitchFamily="34" charset="-79"/>
              </a:defRPr>
            </a:pPr>
            <a:endParaRPr lang="en-US"/>
          </a:p>
        </c:txPr>
        <c:crossAx val="2075396639"/>
        <c:crosses val="autoZero"/>
        <c:auto val="1"/>
        <c:lblAlgn val="ctr"/>
        <c:lblOffset val="100"/>
        <c:tickLblSkip val="2"/>
        <c:noMultiLvlLbl val="0"/>
      </c:catAx>
      <c:valAx>
        <c:axId val="2075396639"/>
        <c:scaling>
          <c:orientation val="minMax"/>
          <c:max val="10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ill Sans" panose="020B0502020104020203" pitchFamily="34" charset="-79"/>
                <a:ea typeface="+mn-ea"/>
                <a:cs typeface="Gill Sans" panose="020B0502020104020203" pitchFamily="34" charset="-79"/>
              </a:defRPr>
            </a:pPr>
            <a:endParaRPr lang="en-US"/>
          </a:p>
        </c:txPr>
        <c:crossAx val="20757922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Gill Sans" panose="020B0502020104020203" pitchFamily="34" charset="-79"/>
              <a:ea typeface="+mn-ea"/>
              <a:cs typeface="Gill Sans" panose="020B0502020104020203" pitchFamily="34" charset="-79"/>
            </a:defRPr>
          </a:pPr>
          <a:endParaRPr lang="en-US"/>
        </a:p>
      </c:txPr>
    </c:legend>
    <c:plotVisOnly val="1"/>
    <c:dispBlanksAs val="gap"/>
    <c:showDLblsOverMax val="0"/>
  </c:chart>
  <c:spPr>
    <a:noFill/>
    <a:ln w="9525" cap="flat" cmpd="sng" algn="ctr">
      <a:noFill/>
      <a:round/>
    </a:ln>
    <a:effectLst/>
  </c:spPr>
  <c:txPr>
    <a:bodyPr/>
    <a:lstStyle/>
    <a:p>
      <a:pPr>
        <a:defRPr b="0" i="0">
          <a:latin typeface="Gill Sans" panose="020B0502020104020203" pitchFamily="34" charset="-79"/>
          <a:cs typeface="Gill Sans" panose="020B0502020104020203" pitchFamily="34" charset="-79"/>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Gill Sans" panose="020B0502020104020203" pitchFamily="34" charset="-79"/>
                <a:ea typeface="+mn-ea"/>
                <a:cs typeface="Gill Sans" panose="020B0502020104020203" pitchFamily="34" charset="-79"/>
              </a:defRPr>
            </a:pPr>
            <a:r>
              <a:rPr lang="en-GB" dirty="0"/>
              <a:t>Female</a:t>
            </a:r>
            <a:r>
              <a:rPr lang="en-GB" baseline="0" dirty="0"/>
              <a:t> Employment by Sector</a:t>
            </a:r>
          </a:p>
          <a:p>
            <a:pPr>
              <a:defRPr/>
            </a:pPr>
            <a:r>
              <a:rPr lang="en-GB" sz="1100" baseline="0" dirty="0"/>
              <a:t>% of female employment (2010-2019)</a:t>
            </a:r>
            <a:endParaRPr lang="en-GB" sz="11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Gill Sans" panose="020B0502020104020203" pitchFamily="34" charset="-79"/>
              <a:ea typeface="+mn-ea"/>
              <a:cs typeface="Gill Sans" panose="020B0502020104020203" pitchFamily="34" charset="-79"/>
            </a:defRPr>
          </a:pPr>
          <a:endParaRPr lang="en-US"/>
        </a:p>
      </c:txPr>
    </c:title>
    <c:autoTitleDeleted val="0"/>
    <c:plotArea>
      <c:layout/>
      <c:lineChart>
        <c:grouping val="standard"/>
        <c:varyColors val="0"/>
        <c:ser>
          <c:idx val="0"/>
          <c:order val="0"/>
          <c:tx>
            <c:strRef>
              <c:f>'[5]Labor Market'!$A$152</c:f>
              <c:strCache>
                <c:ptCount val="1"/>
                <c:pt idx="0">
                  <c:v>Employment in agriculture</c:v>
                </c:pt>
              </c:strCache>
            </c:strRef>
          </c:tx>
          <c:spPr>
            <a:ln w="28575" cap="rnd">
              <a:solidFill>
                <a:schemeClr val="accent1"/>
              </a:solidFill>
              <a:round/>
            </a:ln>
            <a:effectLst/>
          </c:spPr>
          <c:marker>
            <c:symbol val="none"/>
          </c:marker>
          <c:cat>
            <c:numRef>
              <c:f>'[5]Labor Market'!$B$151:$K$151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'[5]Labor Market'!$B$152:$K$152</c:f>
              <c:numCache>
                <c:formatCode>0.0</c:formatCode>
                <c:ptCount val="10"/>
                <c:pt idx="0">
                  <c:v>3.5199999809265101</c:v>
                </c:pt>
                <c:pt idx="1">
                  <c:v>2.96000003814697</c:v>
                </c:pt>
                <c:pt idx="2">
                  <c:v>3.1700000762939502</c:v>
                </c:pt>
                <c:pt idx="3">
                  <c:v>3.3199999332428001</c:v>
                </c:pt>
                <c:pt idx="4">
                  <c:v>3.46000003814697</c:v>
                </c:pt>
                <c:pt idx="5">
                  <c:v>3.5699999332428001</c:v>
                </c:pt>
                <c:pt idx="6">
                  <c:v>3.7000000476837198</c:v>
                </c:pt>
                <c:pt idx="7">
                  <c:v>3.8399999141693102</c:v>
                </c:pt>
                <c:pt idx="8">
                  <c:v>3.5799999237060498</c:v>
                </c:pt>
                <c:pt idx="9">
                  <c:v>3.3800001144409202</c:v>
                </c:pt>
              </c:numCache>
            </c:numRef>
          </c:val>
          <c:smooth val="0"/>
          <c:extLst>
            <c:ext xmlns:c16="http://schemas.microsoft.com/office/drawing/2014/chart" uri="{C3380CC4-5D6E-409C-BE32-E72D297353CC}">
              <c16:uniqueId val="{00000000-2E01-EE41-B602-C34A87E7DDEA}"/>
            </c:ext>
          </c:extLst>
        </c:ser>
        <c:ser>
          <c:idx val="1"/>
          <c:order val="1"/>
          <c:tx>
            <c:strRef>
              <c:f>'[5]Labor Market'!$A$153</c:f>
              <c:strCache>
                <c:ptCount val="1"/>
                <c:pt idx="0">
                  <c:v>Employment in industry</c:v>
                </c:pt>
              </c:strCache>
            </c:strRef>
          </c:tx>
          <c:spPr>
            <a:ln w="28575" cap="rnd">
              <a:solidFill>
                <a:schemeClr val="accent2"/>
              </a:solidFill>
              <a:round/>
            </a:ln>
            <a:effectLst/>
          </c:spPr>
          <c:marker>
            <c:symbol val="none"/>
          </c:marker>
          <c:cat>
            <c:numRef>
              <c:f>'[5]Labor Market'!$B$151:$K$151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'[5]Labor Market'!$B$153:$K$153</c:f>
              <c:numCache>
                <c:formatCode>0.0</c:formatCode>
                <c:ptCount val="10"/>
                <c:pt idx="0">
                  <c:v>24.319999694824201</c:v>
                </c:pt>
                <c:pt idx="1">
                  <c:v>23.829999923706101</c:v>
                </c:pt>
                <c:pt idx="2">
                  <c:v>23.870000839233398</c:v>
                </c:pt>
                <c:pt idx="3">
                  <c:v>23.899999618530298</c:v>
                </c:pt>
                <c:pt idx="4">
                  <c:v>24.0100002288818</c:v>
                </c:pt>
                <c:pt idx="5">
                  <c:v>24.149999618530298</c:v>
                </c:pt>
                <c:pt idx="6">
                  <c:v>24.2600002288818</c:v>
                </c:pt>
                <c:pt idx="7">
                  <c:v>24.360000610351602</c:v>
                </c:pt>
                <c:pt idx="8">
                  <c:v>23.930000305175799</c:v>
                </c:pt>
                <c:pt idx="9">
                  <c:v>23.4799995422363</c:v>
                </c:pt>
              </c:numCache>
            </c:numRef>
          </c:val>
          <c:smooth val="0"/>
          <c:extLst>
            <c:ext xmlns:c16="http://schemas.microsoft.com/office/drawing/2014/chart" uri="{C3380CC4-5D6E-409C-BE32-E72D297353CC}">
              <c16:uniqueId val="{00000001-2E01-EE41-B602-C34A87E7DDEA}"/>
            </c:ext>
          </c:extLst>
        </c:ser>
        <c:ser>
          <c:idx val="2"/>
          <c:order val="2"/>
          <c:tx>
            <c:strRef>
              <c:f>'[5]Labor Market'!$A$154</c:f>
              <c:strCache>
                <c:ptCount val="1"/>
                <c:pt idx="0">
                  <c:v>Employment in services</c:v>
                </c:pt>
              </c:strCache>
            </c:strRef>
          </c:tx>
          <c:spPr>
            <a:ln w="28575" cap="rnd">
              <a:solidFill>
                <a:schemeClr val="accent4">
                  <a:lumMod val="60000"/>
                  <a:lumOff val="40000"/>
                </a:schemeClr>
              </a:solidFill>
              <a:round/>
            </a:ln>
            <a:effectLst/>
          </c:spPr>
          <c:marker>
            <c:symbol val="none"/>
          </c:marker>
          <c:cat>
            <c:numRef>
              <c:f>'[5]Labor Market'!$B$151:$K$151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'[5]Labor Market'!$B$154:$K$154</c:f>
              <c:numCache>
                <c:formatCode>0.0</c:formatCode>
                <c:ptCount val="10"/>
                <c:pt idx="0">
                  <c:v>72.160003662109403</c:v>
                </c:pt>
                <c:pt idx="1">
                  <c:v>73.209999084472699</c:v>
                </c:pt>
                <c:pt idx="2">
                  <c:v>72.959999084472699</c:v>
                </c:pt>
                <c:pt idx="3">
                  <c:v>72.790000915527301</c:v>
                </c:pt>
                <c:pt idx="4">
                  <c:v>72.529998779296903</c:v>
                </c:pt>
                <c:pt idx="5">
                  <c:v>72.279998779296903</c:v>
                </c:pt>
                <c:pt idx="6">
                  <c:v>72.040000915527301</c:v>
                </c:pt>
                <c:pt idx="7">
                  <c:v>71.800003051757798</c:v>
                </c:pt>
                <c:pt idx="8">
                  <c:v>72.489997863769503</c:v>
                </c:pt>
                <c:pt idx="9">
                  <c:v>73.129997253417997</c:v>
                </c:pt>
              </c:numCache>
            </c:numRef>
          </c:val>
          <c:smooth val="0"/>
          <c:extLst>
            <c:ext xmlns:c16="http://schemas.microsoft.com/office/drawing/2014/chart" uri="{C3380CC4-5D6E-409C-BE32-E72D297353CC}">
              <c16:uniqueId val="{00000002-2E01-EE41-B602-C34A87E7DDEA}"/>
            </c:ext>
          </c:extLst>
        </c:ser>
        <c:dLbls>
          <c:showLegendKey val="0"/>
          <c:showVal val="0"/>
          <c:showCatName val="0"/>
          <c:showSerName val="0"/>
          <c:showPercent val="0"/>
          <c:showBubbleSize val="0"/>
        </c:dLbls>
        <c:smooth val="0"/>
        <c:axId val="24288608"/>
        <c:axId val="2120536463"/>
      </c:lineChart>
      <c:catAx>
        <c:axId val="24288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ill Sans" panose="020B0502020104020203" pitchFamily="34" charset="-79"/>
                <a:ea typeface="+mn-ea"/>
                <a:cs typeface="Gill Sans" panose="020B0502020104020203" pitchFamily="34" charset="-79"/>
              </a:defRPr>
            </a:pPr>
            <a:endParaRPr lang="en-US"/>
          </a:p>
        </c:txPr>
        <c:crossAx val="2120536463"/>
        <c:crosses val="autoZero"/>
        <c:auto val="1"/>
        <c:lblAlgn val="ctr"/>
        <c:lblOffset val="100"/>
        <c:tickLblSkip val="2"/>
        <c:noMultiLvlLbl val="0"/>
      </c:catAx>
      <c:valAx>
        <c:axId val="2120536463"/>
        <c:scaling>
          <c:orientation val="minMax"/>
          <c:max val="10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ill Sans" panose="020B0502020104020203" pitchFamily="34" charset="-79"/>
                <a:ea typeface="+mn-ea"/>
                <a:cs typeface="Gill Sans" panose="020B0502020104020203" pitchFamily="34" charset="-79"/>
              </a:defRPr>
            </a:pPr>
            <a:endParaRPr lang="en-US"/>
          </a:p>
        </c:txPr>
        <c:crossAx val="24288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Gill Sans" panose="020B0502020104020203" pitchFamily="34" charset="-79"/>
              <a:ea typeface="+mn-ea"/>
              <a:cs typeface="Gill Sans" panose="020B0502020104020203" pitchFamily="34" charset="-79"/>
            </a:defRPr>
          </a:pPr>
          <a:endParaRPr lang="en-US"/>
        </a:p>
      </c:txPr>
    </c:legend>
    <c:plotVisOnly val="1"/>
    <c:dispBlanksAs val="gap"/>
    <c:showDLblsOverMax val="0"/>
  </c:chart>
  <c:spPr>
    <a:noFill/>
    <a:ln w="9525" cap="flat" cmpd="sng" algn="ctr">
      <a:noFill/>
      <a:round/>
    </a:ln>
    <a:effectLst/>
  </c:spPr>
  <c:txPr>
    <a:bodyPr/>
    <a:lstStyle/>
    <a:p>
      <a:pPr>
        <a:defRPr b="0" i="0">
          <a:latin typeface="Gill Sans" panose="020B0502020104020203" pitchFamily="34" charset="-79"/>
          <a:cs typeface="Gill Sans" panose="020B0502020104020203" pitchFamily="34" charset="-79"/>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Gill Sans" panose="020B0502020104020203" pitchFamily="34" charset="-79"/>
                <a:ea typeface="+mn-ea"/>
                <a:cs typeface="Gill Sans" panose="020B0502020104020203" pitchFamily="34" charset="-79"/>
              </a:defRPr>
            </a:pPr>
            <a:r>
              <a:rPr lang="en-GB" dirty="0"/>
              <a:t>Value Added by Sector</a:t>
            </a:r>
          </a:p>
          <a:p>
            <a:pPr marL="0" marR="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r>
              <a:rPr lang="en-GB" sz="1100" dirty="0"/>
              <a:t>% of GDP</a:t>
            </a:r>
            <a:r>
              <a:rPr lang="en-GB" sz="1100" baseline="0" dirty="0"/>
              <a:t> (2010-2020)</a:t>
            </a:r>
            <a:endParaRPr lang="en-GB" sz="1100" dirty="0"/>
          </a:p>
        </c:rich>
      </c:tx>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Gill Sans" panose="020B0502020104020203" pitchFamily="34" charset="-79"/>
              <a:ea typeface="+mn-ea"/>
              <a:cs typeface="Gill Sans" panose="020B0502020104020203" pitchFamily="34" charset="-79"/>
            </a:defRPr>
          </a:pPr>
          <a:endParaRPr lang="en-US"/>
        </a:p>
      </c:txPr>
    </c:title>
    <c:autoTitleDeleted val="0"/>
    <c:plotArea>
      <c:layout/>
      <c:lineChart>
        <c:grouping val="standard"/>
        <c:varyColors val="0"/>
        <c:ser>
          <c:idx val="0"/>
          <c:order val="0"/>
          <c:tx>
            <c:strRef>
              <c:f>Sheet1!$A$264</c:f>
              <c:strCache>
                <c:ptCount val="1"/>
                <c:pt idx="0">
                  <c:v>Agriculture, forestry, and fishing</c:v>
                </c:pt>
              </c:strCache>
            </c:strRef>
          </c:tx>
          <c:spPr>
            <a:ln w="28575" cap="rnd">
              <a:solidFill>
                <a:schemeClr val="accent1"/>
              </a:solidFill>
              <a:round/>
            </a:ln>
            <a:effectLst/>
          </c:spPr>
          <c:marker>
            <c:symbol val="none"/>
          </c:marker>
          <c:cat>
            <c:numRef>
              <c:f>Sheet1!$B$263:$L$263</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Sheet1!$B$264:$L$264</c:f>
              <c:numCache>
                <c:formatCode>0.0</c:formatCode>
                <c:ptCount val="11"/>
                <c:pt idx="0">
                  <c:v>2.6402760000000001</c:v>
                </c:pt>
                <c:pt idx="1">
                  <c:v>2.1714280000000001</c:v>
                </c:pt>
                <c:pt idx="2">
                  <c:v>2.0793460000000001</c:v>
                </c:pt>
                <c:pt idx="3">
                  <c:v>2.1573060000000002</c:v>
                </c:pt>
                <c:pt idx="4">
                  <c:v>2.2269749999999999</c:v>
                </c:pt>
                <c:pt idx="5">
                  <c:v>2.6193879999999998</c:v>
                </c:pt>
                <c:pt idx="6">
                  <c:v>2.685632</c:v>
                </c:pt>
                <c:pt idx="7">
                  <c:v>2.528473</c:v>
                </c:pt>
                <c:pt idx="8">
                  <c:v>2.2244459999999999</c:v>
                </c:pt>
                <c:pt idx="9">
                  <c:v>2.233336</c:v>
                </c:pt>
                <c:pt idx="10">
                  <c:v>2.5625719999999998</c:v>
                </c:pt>
              </c:numCache>
            </c:numRef>
          </c:val>
          <c:smooth val="0"/>
          <c:extLst>
            <c:ext xmlns:c16="http://schemas.microsoft.com/office/drawing/2014/chart" uri="{C3380CC4-5D6E-409C-BE32-E72D297353CC}">
              <c16:uniqueId val="{00000000-2C34-0747-A29A-E6B5AC837CA7}"/>
            </c:ext>
          </c:extLst>
        </c:ser>
        <c:ser>
          <c:idx val="1"/>
          <c:order val="1"/>
          <c:tx>
            <c:strRef>
              <c:f>Sheet1!$A$265</c:f>
              <c:strCache>
                <c:ptCount val="1"/>
                <c:pt idx="0">
                  <c:v>Industry (including construction)</c:v>
                </c:pt>
              </c:strCache>
            </c:strRef>
          </c:tx>
          <c:spPr>
            <a:ln w="28575" cap="rnd">
              <a:solidFill>
                <a:schemeClr val="accent2"/>
              </a:solidFill>
              <a:round/>
            </a:ln>
            <a:effectLst/>
          </c:spPr>
          <c:marker>
            <c:symbol val="none"/>
          </c:marker>
          <c:cat>
            <c:numRef>
              <c:f>Sheet1!$B$263:$L$263</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Sheet1!$B$265:$L$265</c:f>
              <c:numCache>
                <c:formatCode>0.0</c:formatCode>
                <c:ptCount val="11"/>
                <c:pt idx="0">
                  <c:v>58.384169999999997</c:v>
                </c:pt>
                <c:pt idx="1">
                  <c:v>63.676360000000003</c:v>
                </c:pt>
                <c:pt idx="2">
                  <c:v>62.691160000000004</c:v>
                </c:pt>
                <c:pt idx="3">
                  <c:v>59.862470000000002</c:v>
                </c:pt>
                <c:pt idx="4">
                  <c:v>57.175829999999998</c:v>
                </c:pt>
                <c:pt idx="5">
                  <c:v>45.272449999999999</c:v>
                </c:pt>
                <c:pt idx="6">
                  <c:v>43.15746</c:v>
                </c:pt>
                <c:pt idx="7">
                  <c:v>45.847560000000001</c:v>
                </c:pt>
                <c:pt idx="8">
                  <c:v>49.540669999999999</c:v>
                </c:pt>
                <c:pt idx="9">
                  <c:v>47.431269999999998</c:v>
                </c:pt>
                <c:pt idx="10">
                  <c:v>41.364629999999998</c:v>
                </c:pt>
              </c:numCache>
            </c:numRef>
          </c:val>
          <c:smooth val="0"/>
          <c:extLst>
            <c:ext xmlns:c16="http://schemas.microsoft.com/office/drawing/2014/chart" uri="{C3380CC4-5D6E-409C-BE32-E72D297353CC}">
              <c16:uniqueId val="{00000001-2C34-0747-A29A-E6B5AC837CA7}"/>
            </c:ext>
          </c:extLst>
        </c:ser>
        <c:ser>
          <c:idx val="2"/>
          <c:order val="2"/>
          <c:tx>
            <c:strRef>
              <c:f>Sheet1!$A$266</c:f>
              <c:strCache>
                <c:ptCount val="1"/>
                <c:pt idx="0">
                  <c:v>Manufacturing</c:v>
                </c:pt>
              </c:strCache>
            </c:strRef>
          </c:tx>
          <c:spPr>
            <a:ln w="28575" cap="rnd">
              <a:solidFill>
                <a:schemeClr val="accent3"/>
              </a:solidFill>
              <a:round/>
            </a:ln>
            <a:effectLst/>
          </c:spPr>
          <c:marker>
            <c:symbol val="none"/>
          </c:marker>
          <c:cat>
            <c:numRef>
              <c:f>Sheet1!$B$263:$L$263</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Sheet1!$B$266:$L$266</c:f>
              <c:numCache>
                <c:formatCode>0.0</c:formatCode>
                <c:ptCount val="11"/>
                <c:pt idx="0">
                  <c:v>11.0144</c:v>
                </c:pt>
                <c:pt idx="1">
                  <c:v>10.011469999999999</c:v>
                </c:pt>
                <c:pt idx="2">
                  <c:v>9.7894480000000001</c:v>
                </c:pt>
                <c:pt idx="3">
                  <c:v>9.9313789999999997</c:v>
                </c:pt>
                <c:pt idx="4">
                  <c:v>10.795310000000001</c:v>
                </c:pt>
                <c:pt idx="5">
                  <c:v>12.684469999999999</c:v>
                </c:pt>
                <c:pt idx="6">
                  <c:v>12.90714</c:v>
                </c:pt>
                <c:pt idx="7">
                  <c:v>12.892160000000001</c:v>
                </c:pt>
                <c:pt idx="8">
                  <c:v>12.80935</c:v>
                </c:pt>
                <c:pt idx="9">
                  <c:v>12.54003</c:v>
                </c:pt>
                <c:pt idx="10">
                  <c:v>12.96555</c:v>
                </c:pt>
              </c:numCache>
            </c:numRef>
          </c:val>
          <c:smooth val="0"/>
          <c:extLst>
            <c:ext xmlns:c16="http://schemas.microsoft.com/office/drawing/2014/chart" uri="{C3380CC4-5D6E-409C-BE32-E72D297353CC}">
              <c16:uniqueId val="{00000002-2C34-0747-A29A-E6B5AC837CA7}"/>
            </c:ext>
          </c:extLst>
        </c:ser>
        <c:ser>
          <c:idx val="3"/>
          <c:order val="3"/>
          <c:tx>
            <c:strRef>
              <c:f>Sheet1!$A$267</c:f>
              <c:strCache>
                <c:ptCount val="1"/>
                <c:pt idx="0">
                  <c:v>Services</c:v>
                </c:pt>
              </c:strCache>
            </c:strRef>
          </c:tx>
          <c:spPr>
            <a:ln w="28575" cap="rnd">
              <a:solidFill>
                <a:schemeClr val="accent4"/>
              </a:solidFill>
              <a:round/>
            </a:ln>
            <a:effectLst/>
          </c:spPr>
          <c:marker>
            <c:symbol val="none"/>
          </c:marker>
          <c:cat>
            <c:numRef>
              <c:f>Sheet1!$B$263:$L$263</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Sheet1!$B$267:$L$267</c:f>
              <c:numCache>
                <c:formatCode>0.0</c:formatCode>
                <c:ptCount val="11"/>
                <c:pt idx="0">
                  <c:v>39.224249999999998</c:v>
                </c:pt>
                <c:pt idx="1">
                  <c:v>34.263120000000001</c:v>
                </c:pt>
                <c:pt idx="2">
                  <c:v>35.199710000000003</c:v>
                </c:pt>
                <c:pt idx="3">
                  <c:v>37.981699999999996</c:v>
                </c:pt>
                <c:pt idx="4">
                  <c:v>40.530990000000003</c:v>
                </c:pt>
                <c:pt idx="5">
                  <c:v>51.948259999999998</c:v>
                </c:pt>
                <c:pt idx="6">
                  <c:v>54.017130000000002</c:v>
                </c:pt>
                <c:pt idx="7">
                  <c:v>51.602589999999999</c:v>
                </c:pt>
                <c:pt idx="8">
                  <c:v>48.36589</c:v>
                </c:pt>
                <c:pt idx="9">
                  <c:v>50.441070000000003</c:v>
                </c:pt>
                <c:pt idx="10">
                  <c:v>56.235349999999997</c:v>
                </c:pt>
              </c:numCache>
            </c:numRef>
          </c:val>
          <c:smooth val="0"/>
          <c:extLst>
            <c:ext xmlns:c16="http://schemas.microsoft.com/office/drawing/2014/chart" uri="{C3380CC4-5D6E-409C-BE32-E72D297353CC}">
              <c16:uniqueId val="{00000003-2C34-0747-A29A-E6B5AC837CA7}"/>
            </c:ext>
          </c:extLst>
        </c:ser>
        <c:dLbls>
          <c:showLegendKey val="0"/>
          <c:showVal val="0"/>
          <c:showCatName val="0"/>
          <c:showSerName val="0"/>
          <c:showPercent val="0"/>
          <c:showBubbleSize val="0"/>
        </c:dLbls>
        <c:smooth val="0"/>
        <c:axId val="1409142656"/>
        <c:axId val="994357376"/>
      </c:lineChart>
      <c:catAx>
        <c:axId val="1409142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ill Sans" panose="020B0502020104020203" pitchFamily="34" charset="-79"/>
                <a:ea typeface="+mn-ea"/>
                <a:cs typeface="Gill Sans" panose="020B0502020104020203" pitchFamily="34" charset="-79"/>
              </a:defRPr>
            </a:pPr>
            <a:endParaRPr lang="en-US"/>
          </a:p>
        </c:txPr>
        <c:crossAx val="994357376"/>
        <c:crosses val="autoZero"/>
        <c:auto val="1"/>
        <c:lblAlgn val="ctr"/>
        <c:lblOffset val="100"/>
        <c:tickLblSkip val="2"/>
        <c:noMultiLvlLbl val="0"/>
      </c:catAx>
      <c:valAx>
        <c:axId val="994357376"/>
        <c:scaling>
          <c:orientation val="minMax"/>
          <c:max val="10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ill Sans" panose="020B0502020104020203" pitchFamily="34" charset="-79"/>
                <a:ea typeface="+mn-ea"/>
                <a:cs typeface="Gill Sans" panose="020B0502020104020203" pitchFamily="34" charset="-79"/>
              </a:defRPr>
            </a:pPr>
            <a:endParaRPr lang="en-US"/>
          </a:p>
        </c:txPr>
        <c:crossAx val="14091426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Gill Sans" panose="020B0502020104020203" pitchFamily="34" charset="-79"/>
              <a:ea typeface="+mn-ea"/>
              <a:cs typeface="Gill Sans" panose="020B0502020104020203" pitchFamily="34" charset="-79"/>
            </a:defRPr>
          </a:pPr>
          <a:endParaRPr lang="en-US"/>
        </a:p>
      </c:txPr>
    </c:legend>
    <c:plotVisOnly val="1"/>
    <c:dispBlanksAs val="gap"/>
    <c:showDLblsOverMax val="0"/>
  </c:chart>
  <c:spPr>
    <a:noFill/>
    <a:ln w="9525" cap="flat" cmpd="sng" algn="ctr">
      <a:noFill/>
      <a:round/>
    </a:ln>
    <a:effectLst/>
  </c:spPr>
  <c:txPr>
    <a:bodyPr/>
    <a:lstStyle/>
    <a:p>
      <a:pPr>
        <a:defRPr b="0" i="0">
          <a:latin typeface="Gill Sans" panose="020B0502020104020203" pitchFamily="34" charset="-79"/>
          <a:cs typeface="Gill Sans" panose="020B0502020104020203" pitchFamily="34" charset="-79"/>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sz="1400" b="0" i="0" u="none" strike="noStrike" kern="1200" spc="0" baseline="0">
                <a:solidFill>
                  <a:schemeClr val="tx1">
                    <a:lumMod val="65000"/>
                    <a:lumOff val="35000"/>
                  </a:schemeClr>
                </a:solidFill>
                <a:latin typeface="Gill Sans" panose="020B0502020104020203" pitchFamily="34" charset="-79"/>
                <a:ea typeface="+mn-ea"/>
                <a:cs typeface="Gill Sans" panose="020B0502020104020203" pitchFamily="34" charset="-79"/>
              </a:defRPr>
            </a:pPr>
            <a:r>
              <a:rPr lang="en-GB" dirty="0"/>
              <a:t>Female</a:t>
            </a:r>
            <a:r>
              <a:rPr lang="en-GB" baseline="0" dirty="0"/>
              <a:t> </a:t>
            </a:r>
            <a:r>
              <a:rPr lang="en-GB" dirty="0"/>
              <a:t>Employment by Sector</a:t>
            </a:r>
          </a:p>
          <a:p>
            <a:pPr algn="ctr" rtl="0">
              <a:defRPr/>
            </a:pPr>
            <a:r>
              <a:rPr lang="en-GB" sz="1100" dirty="0"/>
              <a:t>%</a:t>
            </a:r>
            <a:r>
              <a:rPr lang="en-GB" sz="1100" baseline="0" dirty="0"/>
              <a:t> of female employment (2010-2019)</a:t>
            </a:r>
            <a:endParaRPr lang="en-GB" sz="1100" dirty="0"/>
          </a:p>
        </c:rich>
      </c:tx>
      <c:overlay val="0"/>
      <c:spPr>
        <a:noFill/>
        <a:ln>
          <a:noFill/>
        </a:ln>
        <a:effectLst/>
      </c:spPr>
      <c:txPr>
        <a:bodyPr rot="0" spcFirstLastPara="1" vertOverflow="ellipsis" vert="horz" wrap="square" anchor="ctr" anchorCtr="1"/>
        <a:lstStyle/>
        <a:p>
          <a:pPr algn="ctr" rtl="0">
            <a:defRPr sz="1400" b="0" i="0" u="none" strike="noStrike" kern="1200" spc="0" baseline="0">
              <a:solidFill>
                <a:schemeClr val="tx1">
                  <a:lumMod val="65000"/>
                  <a:lumOff val="35000"/>
                </a:schemeClr>
              </a:solidFill>
              <a:latin typeface="Gill Sans" panose="020B0502020104020203" pitchFamily="34" charset="-79"/>
              <a:ea typeface="+mn-ea"/>
              <a:cs typeface="Gill Sans" panose="020B0502020104020203" pitchFamily="34" charset="-79"/>
            </a:defRPr>
          </a:pPr>
          <a:endParaRPr lang="en-US"/>
        </a:p>
      </c:txPr>
    </c:title>
    <c:autoTitleDeleted val="0"/>
    <c:plotArea>
      <c:layout/>
      <c:lineChart>
        <c:grouping val="standard"/>
        <c:varyColors val="0"/>
        <c:ser>
          <c:idx val="0"/>
          <c:order val="0"/>
          <c:tx>
            <c:strRef>
              <c:f>Sheet1!$A$271</c:f>
              <c:strCache>
                <c:ptCount val="1"/>
                <c:pt idx="0">
                  <c:v>Employment in agriculture</c:v>
                </c:pt>
              </c:strCache>
            </c:strRef>
          </c:tx>
          <c:spPr>
            <a:ln w="28575" cap="rnd">
              <a:solidFill>
                <a:schemeClr val="accent1"/>
              </a:solidFill>
              <a:round/>
            </a:ln>
            <a:effectLst/>
          </c:spPr>
          <c:marker>
            <c:symbol val="none"/>
          </c:marker>
          <c:cat>
            <c:numRef>
              <c:f>Sheet1!$B$270:$K$270</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Sheet1!$B$271:$K$271</c:f>
              <c:numCache>
                <c:formatCode>0.0</c:formatCode>
                <c:ptCount val="10"/>
                <c:pt idx="0">
                  <c:v>0.17000000178813901</c:v>
                </c:pt>
                <c:pt idx="1">
                  <c:v>0.18999999761581399</c:v>
                </c:pt>
                <c:pt idx="2">
                  <c:v>0.20999999344348899</c:v>
                </c:pt>
                <c:pt idx="3">
                  <c:v>0.230000004172325</c:v>
                </c:pt>
                <c:pt idx="4">
                  <c:v>0.28000000119209301</c:v>
                </c:pt>
                <c:pt idx="5">
                  <c:v>0.55000001192092896</c:v>
                </c:pt>
                <c:pt idx="6">
                  <c:v>0.119999997317791</c:v>
                </c:pt>
                <c:pt idx="7">
                  <c:v>0.239999994635582</c:v>
                </c:pt>
                <c:pt idx="8">
                  <c:v>0.46999999880790699</c:v>
                </c:pt>
                <c:pt idx="9">
                  <c:v>0.33000001311302202</c:v>
                </c:pt>
              </c:numCache>
            </c:numRef>
          </c:val>
          <c:smooth val="0"/>
          <c:extLst>
            <c:ext xmlns:c16="http://schemas.microsoft.com/office/drawing/2014/chart" uri="{C3380CC4-5D6E-409C-BE32-E72D297353CC}">
              <c16:uniqueId val="{00000000-98D1-9F44-AF84-D6F2B4B7D736}"/>
            </c:ext>
          </c:extLst>
        </c:ser>
        <c:ser>
          <c:idx val="1"/>
          <c:order val="1"/>
          <c:tx>
            <c:strRef>
              <c:f>Sheet1!$A$272</c:f>
              <c:strCache>
                <c:ptCount val="1"/>
                <c:pt idx="0">
                  <c:v>Employment in industry</c:v>
                </c:pt>
              </c:strCache>
            </c:strRef>
          </c:tx>
          <c:spPr>
            <a:ln w="28575" cap="rnd">
              <a:solidFill>
                <a:schemeClr val="accent2"/>
              </a:solidFill>
              <a:round/>
            </a:ln>
            <a:effectLst/>
          </c:spPr>
          <c:marker>
            <c:symbol val="none"/>
          </c:marker>
          <c:cat>
            <c:numRef>
              <c:f>Sheet1!$B$270:$K$270</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Sheet1!$B$272:$K$272</c:f>
              <c:numCache>
                <c:formatCode>0.0</c:formatCode>
                <c:ptCount val="10"/>
                <c:pt idx="0">
                  <c:v>1.5099999904632599</c:v>
                </c:pt>
                <c:pt idx="1">
                  <c:v>1.62000000476837</c:v>
                </c:pt>
                <c:pt idx="2">
                  <c:v>1.7200000286102299</c:v>
                </c:pt>
                <c:pt idx="3">
                  <c:v>1.8600000143051101</c:v>
                </c:pt>
                <c:pt idx="4">
                  <c:v>1.6599999666214</c:v>
                </c:pt>
                <c:pt idx="5">
                  <c:v>1.5599999427795399</c:v>
                </c:pt>
                <c:pt idx="6">
                  <c:v>2.0499999523162802</c:v>
                </c:pt>
                <c:pt idx="7">
                  <c:v>2.1300001144409202</c:v>
                </c:pt>
                <c:pt idx="8">
                  <c:v>2.1900000572204599</c:v>
                </c:pt>
                <c:pt idx="9">
                  <c:v>2.1099998950958301</c:v>
                </c:pt>
              </c:numCache>
            </c:numRef>
          </c:val>
          <c:smooth val="0"/>
          <c:extLst>
            <c:ext xmlns:c16="http://schemas.microsoft.com/office/drawing/2014/chart" uri="{C3380CC4-5D6E-409C-BE32-E72D297353CC}">
              <c16:uniqueId val="{00000001-98D1-9F44-AF84-D6F2B4B7D736}"/>
            </c:ext>
          </c:extLst>
        </c:ser>
        <c:ser>
          <c:idx val="2"/>
          <c:order val="2"/>
          <c:tx>
            <c:strRef>
              <c:f>Sheet1!$A$273</c:f>
              <c:strCache>
                <c:ptCount val="1"/>
                <c:pt idx="0">
                  <c:v>Employment in services</c:v>
                </c:pt>
              </c:strCache>
            </c:strRef>
          </c:tx>
          <c:spPr>
            <a:ln w="28575" cap="rnd">
              <a:solidFill>
                <a:schemeClr val="accent4"/>
              </a:solidFill>
              <a:round/>
            </a:ln>
            <a:effectLst/>
          </c:spPr>
          <c:marker>
            <c:symbol val="none"/>
          </c:marker>
          <c:cat>
            <c:numRef>
              <c:f>Sheet1!$B$270:$K$270</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Sheet1!$B$273:$K$273</c:f>
              <c:numCache>
                <c:formatCode>0.0</c:formatCode>
                <c:ptCount val="10"/>
                <c:pt idx="0">
                  <c:v>98.330001831054702</c:v>
                </c:pt>
                <c:pt idx="1">
                  <c:v>98.199996948242202</c:v>
                </c:pt>
                <c:pt idx="2">
                  <c:v>98.069999694824205</c:v>
                </c:pt>
                <c:pt idx="3">
                  <c:v>97.910003662109403</c:v>
                </c:pt>
                <c:pt idx="4">
                  <c:v>98.059997558593807</c:v>
                </c:pt>
                <c:pt idx="5">
                  <c:v>97.889999389648395</c:v>
                </c:pt>
                <c:pt idx="6">
                  <c:v>97.839996337890597</c:v>
                </c:pt>
                <c:pt idx="7">
                  <c:v>97.629997253417997</c:v>
                </c:pt>
                <c:pt idx="8">
                  <c:v>97.349998474121094</c:v>
                </c:pt>
                <c:pt idx="9">
                  <c:v>97.559997558593807</c:v>
                </c:pt>
              </c:numCache>
            </c:numRef>
          </c:val>
          <c:smooth val="0"/>
          <c:extLst>
            <c:ext xmlns:c16="http://schemas.microsoft.com/office/drawing/2014/chart" uri="{C3380CC4-5D6E-409C-BE32-E72D297353CC}">
              <c16:uniqueId val="{00000002-98D1-9F44-AF84-D6F2B4B7D736}"/>
            </c:ext>
          </c:extLst>
        </c:ser>
        <c:dLbls>
          <c:showLegendKey val="0"/>
          <c:showVal val="0"/>
          <c:showCatName val="0"/>
          <c:showSerName val="0"/>
          <c:showPercent val="0"/>
          <c:showBubbleSize val="0"/>
        </c:dLbls>
        <c:smooth val="0"/>
        <c:axId val="224367423"/>
        <c:axId val="248380831"/>
      </c:lineChart>
      <c:catAx>
        <c:axId val="2243674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ill Sans" panose="020B0502020104020203" pitchFamily="34" charset="-79"/>
                <a:ea typeface="+mn-ea"/>
                <a:cs typeface="Gill Sans" panose="020B0502020104020203" pitchFamily="34" charset="-79"/>
              </a:defRPr>
            </a:pPr>
            <a:endParaRPr lang="en-US"/>
          </a:p>
        </c:txPr>
        <c:crossAx val="248380831"/>
        <c:crosses val="autoZero"/>
        <c:auto val="1"/>
        <c:lblAlgn val="ctr"/>
        <c:lblOffset val="100"/>
        <c:tickLblSkip val="2"/>
        <c:noMultiLvlLbl val="0"/>
      </c:catAx>
      <c:valAx>
        <c:axId val="248380831"/>
        <c:scaling>
          <c:orientation val="minMax"/>
          <c:max val="10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ill Sans" panose="020B0502020104020203" pitchFamily="34" charset="-79"/>
                <a:ea typeface="+mn-ea"/>
                <a:cs typeface="Gill Sans" panose="020B0502020104020203" pitchFamily="34" charset="-79"/>
              </a:defRPr>
            </a:pPr>
            <a:endParaRPr lang="en-US"/>
          </a:p>
        </c:txPr>
        <c:crossAx val="2243674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Gill Sans" panose="020B0502020104020203" pitchFamily="34" charset="-79"/>
              <a:ea typeface="+mn-ea"/>
              <a:cs typeface="Gill Sans" panose="020B0502020104020203" pitchFamily="34" charset="-79"/>
            </a:defRPr>
          </a:pPr>
          <a:endParaRPr lang="en-US"/>
        </a:p>
      </c:txPr>
    </c:legend>
    <c:plotVisOnly val="1"/>
    <c:dispBlanksAs val="gap"/>
    <c:showDLblsOverMax val="0"/>
  </c:chart>
  <c:spPr>
    <a:noFill/>
    <a:ln w="9525" cap="flat" cmpd="sng" algn="ctr">
      <a:noFill/>
      <a:round/>
    </a:ln>
    <a:effectLst/>
  </c:spPr>
  <c:txPr>
    <a:bodyPr/>
    <a:lstStyle/>
    <a:p>
      <a:pPr>
        <a:defRPr b="0" i="0">
          <a:latin typeface="Gill Sans" panose="020B0502020104020203" pitchFamily="34" charset="-79"/>
          <a:cs typeface="Gill Sans" panose="020B0502020104020203" pitchFamily="34" charset="-79"/>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Gill Sans" panose="020B0502020104020203" pitchFamily="34" charset="-79"/>
                <a:ea typeface="+mn-ea"/>
                <a:cs typeface="Gill Sans" panose="020B0502020104020203" pitchFamily="34" charset="-79"/>
              </a:defRPr>
            </a:pPr>
            <a:r>
              <a:rPr lang="en-GB" dirty="0"/>
              <a:t>Value</a:t>
            </a:r>
            <a:r>
              <a:rPr lang="en-GB" baseline="0" dirty="0"/>
              <a:t> added </a:t>
            </a:r>
            <a:r>
              <a:rPr lang="en-GB" dirty="0"/>
              <a:t>by sector</a:t>
            </a:r>
          </a:p>
          <a:p>
            <a:pPr>
              <a:defRPr/>
            </a:pPr>
            <a:r>
              <a:rPr lang="en-GB" sz="1100" dirty="0"/>
              <a:t>% of GD</a:t>
            </a:r>
            <a:r>
              <a:rPr lang="en-GB" sz="1100" baseline="0" dirty="0"/>
              <a:t>P (2010-2020)</a:t>
            </a:r>
            <a:endParaRPr lang="en-GB" sz="11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Gill Sans" panose="020B0502020104020203" pitchFamily="34" charset="-79"/>
              <a:ea typeface="+mn-ea"/>
              <a:cs typeface="Gill Sans" panose="020B0502020104020203" pitchFamily="34" charset="-79"/>
            </a:defRPr>
          </a:pPr>
          <a:endParaRPr lang="en-US"/>
        </a:p>
      </c:txPr>
    </c:title>
    <c:autoTitleDeleted val="0"/>
    <c:plotArea>
      <c:layout/>
      <c:lineChart>
        <c:grouping val="standard"/>
        <c:varyColors val="0"/>
        <c:ser>
          <c:idx val="0"/>
          <c:order val="0"/>
          <c:tx>
            <c:strRef>
              <c:f>Sheet1!$A$321</c:f>
              <c:strCache>
                <c:ptCount val="1"/>
                <c:pt idx="0">
                  <c:v>Agriculture, forestry, and fishing</c:v>
                </c:pt>
              </c:strCache>
            </c:strRef>
          </c:tx>
          <c:spPr>
            <a:ln w="28575" cap="rnd">
              <a:solidFill>
                <a:schemeClr val="accent1"/>
              </a:solidFill>
              <a:round/>
            </a:ln>
            <a:effectLst/>
          </c:spPr>
          <c:marker>
            <c:symbol val="none"/>
          </c:marker>
          <c:cat>
            <c:numRef>
              <c:f>Sheet1!$B$320:$L$320</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Sheet1!$B$321:$L$321</c:f>
              <c:numCache>
                <c:formatCode>0.0</c:formatCode>
                <c:ptCount val="11"/>
                <c:pt idx="0">
                  <c:v>6.8460748385328785</c:v>
                </c:pt>
                <c:pt idx="1">
                  <c:v>7.5767172173547515</c:v>
                </c:pt>
                <c:pt idx="2">
                  <c:v>8.3002628979251618</c:v>
                </c:pt>
                <c:pt idx="3">
                  <c:v>7.9694224439943353</c:v>
                </c:pt>
                <c:pt idx="4">
                  <c:v>8.5716878991860916</c:v>
                </c:pt>
                <c:pt idx="5">
                  <c:v>9.2059246812461311</c:v>
                </c:pt>
                <c:pt idx="6">
                  <c:v>8.5254136363465562</c:v>
                </c:pt>
                <c:pt idx="7">
                  <c:v>8.9860621953597999</c:v>
                </c:pt>
                <c:pt idx="8">
                  <c:v>9.9153909532951037</c:v>
                </c:pt>
                <c:pt idx="9">
                  <c:v>9.6395725258000766</c:v>
                </c:pt>
                <c:pt idx="10">
                  <c:v>10.053077196315252</c:v>
                </c:pt>
              </c:numCache>
            </c:numRef>
          </c:val>
          <c:smooth val="0"/>
          <c:extLst>
            <c:ext xmlns:c16="http://schemas.microsoft.com/office/drawing/2014/chart" uri="{C3380CC4-5D6E-409C-BE32-E72D297353CC}">
              <c16:uniqueId val="{00000000-EFB2-E646-8D40-0C0DC9A34084}"/>
            </c:ext>
          </c:extLst>
        </c:ser>
        <c:ser>
          <c:idx val="1"/>
          <c:order val="1"/>
          <c:tx>
            <c:strRef>
              <c:f>Sheet1!$A$322</c:f>
              <c:strCache>
                <c:ptCount val="1"/>
                <c:pt idx="0">
                  <c:v>Industry (including construction)</c:v>
                </c:pt>
              </c:strCache>
            </c:strRef>
          </c:tx>
          <c:spPr>
            <a:ln w="28575" cap="rnd">
              <a:solidFill>
                <a:schemeClr val="accent2"/>
              </a:solidFill>
              <a:round/>
            </a:ln>
            <a:effectLst/>
          </c:spPr>
          <c:marker>
            <c:symbol val="none"/>
          </c:marker>
          <c:cat>
            <c:numRef>
              <c:f>Sheet1!$B$320:$L$320</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Sheet1!$B$322:$L$322</c:f>
              <c:numCache>
                <c:formatCode>0.0</c:formatCode>
                <c:ptCount val="11"/>
                <c:pt idx="0">
                  <c:v>29.523737165967916</c:v>
                </c:pt>
                <c:pt idx="1">
                  <c:v>30.548361779643663</c:v>
                </c:pt>
                <c:pt idx="2">
                  <c:v>30.121379538682181</c:v>
                </c:pt>
                <c:pt idx="3">
                  <c:v>29.137651679475301</c:v>
                </c:pt>
                <c:pt idx="4">
                  <c:v>27.129103314164709</c:v>
                </c:pt>
                <c:pt idx="5">
                  <c:v>24.896735964410773</c:v>
                </c:pt>
                <c:pt idx="6">
                  <c:v>24.007442535879463</c:v>
                </c:pt>
                <c:pt idx="7">
                  <c:v>23.623910541898695</c:v>
                </c:pt>
                <c:pt idx="8">
                  <c:v>23.750579946780473</c:v>
                </c:pt>
                <c:pt idx="9">
                  <c:v>23.094075886542072</c:v>
                </c:pt>
                <c:pt idx="10">
                  <c:v>21.688295188712324</c:v>
                </c:pt>
              </c:numCache>
            </c:numRef>
          </c:val>
          <c:smooth val="0"/>
          <c:extLst>
            <c:ext xmlns:c16="http://schemas.microsoft.com/office/drawing/2014/chart" uri="{C3380CC4-5D6E-409C-BE32-E72D297353CC}">
              <c16:uniqueId val="{00000001-EFB2-E646-8D40-0C0DC9A34084}"/>
            </c:ext>
          </c:extLst>
        </c:ser>
        <c:ser>
          <c:idx val="2"/>
          <c:order val="2"/>
          <c:tx>
            <c:strRef>
              <c:f>Sheet1!$A$323</c:f>
              <c:strCache>
                <c:ptCount val="1"/>
                <c:pt idx="0">
                  <c:v>Manufacturing</c:v>
                </c:pt>
              </c:strCache>
            </c:strRef>
          </c:tx>
          <c:spPr>
            <a:ln w="28575" cap="rnd">
              <a:solidFill>
                <a:schemeClr val="accent3"/>
              </a:solidFill>
              <a:round/>
            </a:ln>
            <a:effectLst/>
          </c:spPr>
          <c:marker>
            <c:symbol val="none"/>
          </c:marker>
          <c:cat>
            <c:numRef>
              <c:f>Sheet1!$B$320:$L$320</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Sheet1!$B$323:$L$323</c:f>
              <c:numCache>
                <c:formatCode>0.0</c:formatCode>
                <c:ptCount val="11"/>
                <c:pt idx="0">
                  <c:v>15.723957988099105</c:v>
                </c:pt>
                <c:pt idx="1">
                  <c:v>15.969812770706646</c:v>
                </c:pt>
                <c:pt idx="2">
                  <c:v>15.434978818127234</c:v>
                </c:pt>
                <c:pt idx="3">
                  <c:v>15.007989719459564</c:v>
                </c:pt>
                <c:pt idx="4">
                  <c:v>14.546665688486094</c:v>
                </c:pt>
                <c:pt idx="5">
                  <c:v>14.010380619626856</c:v>
                </c:pt>
                <c:pt idx="6">
                  <c:v>13.808943946804785</c:v>
                </c:pt>
                <c:pt idx="7">
                  <c:v>14.200985572815478</c:v>
                </c:pt>
                <c:pt idx="8">
                  <c:v>14.556400034754201</c:v>
                </c:pt>
                <c:pt idx="9">
                  <c:v>14.14346794516193</c:v>
                </c:pt>
                <c:pt idx="10">
                  <c:v>13.549899038696422</c:v>
                </c:pt>
              </c:numCache>
            </c:numRef>
          </c:val>
          <c:smooth val="0"/>
          <c:extLst>
            <c:ext xmlns:c16="http://schemas.microsoft.com/office/drawing/2014/chart" uri="{C3380CC4-5D6E-409C-BE32-E72D297353CC}">
              <c16:uniqueId val="{00000002-EFB2-E646-8D40-0C0DC9A34084}"/>
            </c:ext>
          </c:extLst>
        </c:ser>
        <c:ser>
          <c:idx val="3"/>
          <c:order val="3"/>
          <c:tx>
            <c:strRef>
              <c:f>Sheet1!$A$324</c:f>
              <c:strCache>
                <c:ptCount val="1"/>
                <c:pt idx="0">
                  <c:v>Services</c:v>
                </c:pt>
              </c:strCache>
            </c:strRef>
          </c:tx>
          <c:spPr>
            <a:ln w="28575" cap="rnd">
              <a:solidFill>
                <a:schemeClr val="accent4"/>
              </a:solidFill>
              <a:round/>
            </a:ln>
            <a:effectLst/>
          </c:spPr>
          <c:marker>
            <c:symbol val="none"/>
          </c:marker>
          <c:cat>
            <c:numRef>
              <c:f>Sheet1!$B$320:$L$320</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Sheet1!$B$324:$L$324</c:f>
              <c:numCache>
                <c:formatCode>0.0</c:formatCode>
                <c:ptCount val="11"/>
                <c:pt idx="0">
                  <c:v>55.897544102310434</c:v>
                </c:pt>
                <c:pt idx="1">
                  <c:v>56.834140432936685</c:v>
                </c:pt>
                <c:pt idx="2">
                  <c:v>57.094778020005258</c:v>
                </c:pt>
                <c:pt idx="3">
                  <c:v>58.023930189098181</c:v>
                </c:pt>
                <c:pt idx="4">
                  <c:v>57.505843813499602</c:v>
                </c:pt>
                <c:pt idx="5">
                  <c:v>58.945795636238962</c:v>
                </c:pt>
                <c:pt idx="6">
                  <c:v>59.70203704452036</c:v>
                </c:pt>
                <c:pt idx="7">
                  <c:v>60.267812918590323</c:v>
                </c:pt>
                <c:pt idx="8">
                  <c:v>59.373394043456983</c:v>
                </c:pt>
                <c:pt idx="9">
                  <c:v>60.247699855333856</c:v>
                </c:pt>
                <c:pt idx="10">
                  <c:v>60.999090769585095</c:v>
                </c:pt>
              </c:numCache>
            </c:numRef>
          </c:val>
          <c:smooth val="0"/>
          <c:extLst>
            <c:ext xmlns:c16="http://schemas.microsoft.com/office/drawing/2014/chart" uri="{C3380CC4-5D6E-409C-BE32-E72D297353CC}">
              <c16:uniqueId val="{00000003-EFB2-E646-8D40-0C0DC9A34084}"/>
            </c:ext>
          </c:extLst>
        </c:ser>
        <c:dLbls>
          <c:showLegendKey val="0"/>
          <c:showVal val="0"/>
          <c:showCatName val="0"/>
          <c:showSerName val="0"/>
          <c:showPercent val="0"/>
          <c:showBubbleSize val="0"/>
        </c:dLbls>
        <c:smooth val="0"/>
        <c:axId val="62518944"/>
        <c:axId val="2134248703"/>
      </c:lineChart>
      <c:catAx>
        <c:axId val="62518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ill Sans" panose="020B0502020104020203" pitchFamily="34" charset="-79"/>
                <a:ea typeface="+mn-ea"/>
                <a:cs typeface="Gill Sans" panose="020B0502020104020203" pitchFamily="34" charset="-79"/>
              </a:defRPr>
            </a:pPr>
            <a:endParaRPr lang="en-US"/>
          </a:p>
        </c:txPr>
        <c:crossAx val="2134248703"/>
        <c:crosses val="autoZero"/>
        <c:auto val="1"/>
        <c:lblAlgn val="ctr"/>
        <c:lblOffset val="100"/>
        <c:tickLblSkip val="2"/>
        <c:noMultiLvlLbl val="0"/>
      </c:catAx>
      <c:valAx>
        <c:axId val="2134248703"/>
        <c:scaling>
          <c:orientation val="minMax"/>
          <c:max val="10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ill Sans" panose="020B0502020104020203" pitchFamily="34" charset="-79"/>
                <a:ea typeface="+mn-ea"/>
                <a:cs typeface="Gill Sans" panose="020B0502020104020203" pitchFamily="34" charset="-79"/>
              </a:defRPr>
            </a:pPr>
            <a:endParaRPr lang="en-US"/>
          </a:p>
        </c:txPr>
        <c:crossAx val="625189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Gill Sans" panose="020B0502020104020203" pitchFamily="34" charset="-79"/>
              <a:ea typeface="+mn-ea"/>
              <a:cs typeface="Gill Sans" panose="020B0502020104020203" pitchFamily="34" charset="-79"/>
            </a:defRPr>
          </a:pPr>
          <a:endParaRPr lang="en-US"/>
        </a:p>
      </c:txPr>
    </c:legend>
    <c:plotVisOnly val="1"/>
    <c:dispBlanksAs val="gap"/>
    <c:showDLblsOverMax val="0"/>
  </c:chart>
  <c:spPr>
    <a:noFill/>
    <a:ln w="9525" cap="flat" cmpd="sng" algn="ctr">
      <a:noFill/>
      <a:round/>
    </a:ln>
    <a:effectLst/>
  </c:spPr>
  <c:txPr>
    <a:bodyPr/>
    <a:lstStyle/>
    <a:p>
      <a:pPr>
        <a:defRPr b="0" i="0">
          <a:latin typeface="Gill Sans" panose="020B0502020104020203" pitchFamily="34" charset="-79"/>
          <a:cs typeface="Gill Sans" panose="020B0502020104020203" pitchFamily="34" charset="-79"/>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Gill Sans" panose="020B0502020104020203" pitchFamily="34" charset="-79"/>
                <a:ea typeface="+mn-ea"/>
                <a:cs typeface="Gill Sans" panose="020B0502020104020203" pitchFamily="34" charset="-79"/>
              </a:defRPr>
            </a:pPr>
            <a:r>
              <a:rPr lang="en-GB" sz="1400" dirty="0"/>
              <a:t>Female Employment</a:t>
            </a:r>
            <a:r>
              <a:rPr lang="en-GB" sz="1400" baseline="0" dirty="0"/>
              <a:t> by Sector</a:t>
            </a:r>
          </a:p>
          <a:p>
            <a:pPr>
              <a:defRPr sz="1200" b="0" i="0" u="none" strike="noStrike" kern="1200" spc="0" baseline="0">
                <a:solidFill>
                  <a:schemeClr val="tx1">
                    <a:lumMod val="65000"/>
                    <a:lumOff val="35000"/>
                  </a:schemeClr>
                </a:solidFill>
                <a:latin typeface="Gill Sans" panose="020B0502020104020203" pitchFamily="34" charset="-79"/>
                <a:ea typeface="+mn-ea"/>
                <a:cs typeface="Gill Sans" panose="020B0502020104020203" pitchFamily="34" charset="-79"/>
              </a:defRPr>
            </a:pPr>
            <a:r>
              <a:rPr lang="en-GB" sz="1100" baseline="0" dirty="0"/>
              <a:t>% of female employment (2010-2019)</a:t>
            </a:r>
          </a:p>
        </c:rich>
      </c:tx>
      <c:overlay val="0"/>
      <c:spPr>
        <a:noFill/>
        <a:ln>
          <a:noFill/>
        </a:ln>
        <a:effectLst/>
      </c:spPr>
    </c:title>
    <c:autoTitleDeleted val="0"/>
    <c:plotArea>
      <c:layout/>
      <c:lineChart>
        <c:grouping val="standard"/>
        <c:varyColors val="0"/>
        <c:ser>
          <c:idx val="0"/>
          <c:order val="0"/>
          <c:tx>
            <c:strRef>
              <c:f>Sheet1!$A$328</c:f>
              <c:strCache>
                <c:ptCount val="1"/>
                <c:pt idx="0">
                  <c:v>Employment in agriculture</c:v>
                </c:pt>
              </c:strCache>
            </c:strRef>
          </c:tx>
          <c:spPr>
            <a:ln w="28575" cap="rnd">
              <a:solidFill>
                <a:schemeClr val="accent1"/>
              </a:solidFill>
              <a:round/>
            </a:ln>
            <a:effectLst/>
          </c:spPr>
          <c:marker>
            <c:symbol val="none"/>
          </c:marker>
          <c:cat>
            <c:numRef>
              <c:f>Sheet1!$B$327:$K$327</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Sheet1!$B$328:$K$328</c:f>
              <c:numCache>
                <c:formatCode>0.0</c:formatCode>
                <c:ptCount val="10"/>
                <c:pt idx="0">
                  <c:v>20.110000610351602</c:v>
                </c:pt>
                <c:pt idx="1">
                  <c:v>14.930000305175801</c:v>
                </c:pt>
                <c:pt idx="2">
                  <c:v>15.5200004577637</c:v>
                </c:pt>
                <c:pt idx="3">
                  <c:v>11.800000190734901</c:v>
                </c:pt>
                <c:pt idx="4">
                  <c:v>10.4899997711182</c:v>
                </c:pt>
                <c:pt idx="5">
                  <c:v>9.6099996566772496</c:v>
                </c:pt>
                <c:pt idx="6">
                  <c:v>10.75</c:v>
                </c:pt>
                <c:pt idx="7">
                  <c:v>9.9399995803833008</c:v>
                </c:pt>
                <c:pt idx="8">
                  <c:v>9.4499998092651403</c:v>
                </c:pt>
                <c:pt idx="9">
                  <c:v>8.9600000381469709</c:v>
                </c:pt>
              </c:numCache>
            </c:numRef>
          </c:val>
          <c:smooth val="0"/>
          <c:extLst>
            <c:ext xmlns:c16="http://schemas.microsoft.com/office/drawing/2014/chart" uri="{C3380CC4-5D6E-409C-BE32-E72D297353CC}">
              <c16:uniqueId val="{00000000-802C-6043-A467-E9B26673B374}"/>
            </c:ext>
          </c:extLst>
        </c:ser>
        <c:ser>
          <c:idx val="1"/>
          <c:order val="1"/>
          <c:tx>
            <c:strRef>
              <c:f>Sheet1!$A$329</c:f>
              <c:strCache>
                <c:ptCount val="1"/>
                <c:pt idx="0">
                  <c:v>Employment in industry</c:v>
                </c:pt>
              </c:strCache>
            </c:strRef>
          </c:tx>
          <c:spPr>
            <a:ln w="28575" cap="rnd">
              <a:solidFill>
                <a:schemeClr val="accent2"/>
              </a:solidFill>
              <a:round/>
            </a:ln>
            <a:effectLst/>
          </c:spPr>
          <c:marker>
            <c:symbol val="none"/>
          </c:marker>
          <c:cat>
            <c:numRef>
              <c:f>Sheet1!$B$327:$K$327</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Sheet1!$B$329:$K$329</c:f>
              <c:numCache>
                <c:formatCode>0.0</c:formatCode>
                <c:ptCount val="10"/>
                <c:pt idx="0">
                  <c:v>32.75</c:v>
                </c:pt>
                <c:pt idx="1">
                  <c:v>33.5200004577637</c:v>
                </c:pt>
                <c:pt idx="2">
                  <c:v>33.419998168945298</c:v>
                </c:pt>
                <c:pt idx="3">
                  <c:v>33.939998626708999</c:v>
                </c:pt>
                <c:pt idx="4">
                  <c:v>34</c:v>
                </c:pt>
                <c:pt idx="5">
                  <c:v>33.279998779296903</c:v>
                </c:pt>
                <c:pt idx="6">
                  <c:v>32.549999237060497</c:v>
                </c:pt>
                <c:pt idx="7">
                  <c:v>32.810001373291001</c:v>
                </c:pt>
                <c:pt idx="8">
                  <c:v>32.720001220703097</c:v>
                </c:pt>
                <c:pt idx="9">
                  <c:v>32.569999694824197</c:v>
                </c:pt>
              </c:numCache>
            </c:numRef>
          </c:val>
          <c:smooth val="0"/>
          <c:extLst>
            <c:ext xmlns:c16="http://schemas.microsoft.com/office/drawing/2014/chart" uri="{C3380CC4-5D6E-409C-BE32-E72D297353CC}">
              <c16:uniqueId val="{00000001-802C-6043-A467-E9B26673B374}"/>
            </c:ext>
          </c:extLst>
        </c:ser>
        <c:ser>
          <c:idx val="2"/>
          <c:order val="2"/>
          <c:tx>
            <c:strRef>
              <c:f>Sheet1!$A$330</c:f>
              <c:strCache>
                <c:ptCount val="1"/>
                <c:pt idx="0">
                  <c:v>Employment in services</c:v>
                </c:pt>
              </c:strCache>
            </c:strRef>
          </c:tx>
          <c:spPr>
            <a:ln w="28575" cap="rnd">
              <a:solidFill>
                <a:srgbClr val="FFC000"/>
              </a:solidFill>
              <a:round/>
            </a:ln>
            <a:effectLst/>
          </c:spPr>
          <c:marker>
            <c:symbol val="none"/>
          </c:marker>
          <c:cat>
            <c:numRef>
              <c:f>Sheet1!$B$327:$K$327</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Sheet1!$B$330:$K$330</c:f>
              <c:numCache>
                <c:formatCode>0.0</c:formatCode>
                <c:ptCount val="10"/>
                <c:pt idx="0">
                  <c:v>47.139999389648402</c:v>
                </c:pt>
                <c:pt idx="1">
                  <c:v>51.560001373291001</c:v>
                </c:pt>
                <c:pt idx="2">
                  <c:v>51.069999694824197</c:v>
                </c:pt>
                <c:pt idx="3">
                  <c:v>54.259998321533203</c:v>
                </c:pt>
                <c:pt idx="4">
                  <c:v>55.509998321533203</c:v>
                </c:pt>
                <c:pt idx="5">
                  <c:v>57.110000610351598</c:v>
                </c:pt>
                <c:pt idx="6">
                  <c:v>56.700000762939503</c:v>
                </c:pt>
                <c:pt idx="7">
                  <c:v>57.240001678466797</c:v>
                </c:pt>
                <c:pt idx="8">
                  <c:v>57.830001831054702</c:v>
                </c:pt>
                <c:pt idx="9">
                  <c:v>58.470001220703097</c:v>
                </c:pt>
              </c:numCache>
            </c:numRef>
          </c:val>
          <c:smooth val="0"/>
          <c:extLst>
            <c:ext xmlns:c16="http://schemas.microsoft.com/office/drawing/2014/chart" uri="{C3380CC4-5D6E-409C-BE32-E72D297353CC}">
              <c16:uniqueId val="{00000002-802C-6043-A467-E9B26673B374}"/>
            </c:ext>
          </c:extLst>
        </c:ser>
        <c:dLbls>
          <c:showLegendKey val="0"/>
          <c:showVal val="0"/>
          <c:showCatName val="0"/>
          <c:showSerName val="0"/>
          <c:showPercent val="0"/>
          <c:showBubbleSize val="0"/>
        </c:dLbls>
        <c:smooth val="0"/>
        <c:axId val="540101343"/>
        <c:axId val="84396303"/>
      </c:lineChart>
      <c:catAx>
        <c:axId val="5401013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ill Sans" panose="020B0502020104020203" pitchFamily="34" charset="-79"/>
                <a:ea typeface="+mn-ea"/>
                <a:cs typeface="Gill Sans" panose="020B0502020104020203" pitchFamily="34" charset="-79"/>
              </a:defRPr>
            </a:pPr>
            <a:endParaRPr lang="en-US"/>
          </a:p>
        </c:txPr>
        <c:crossAx val="84396303"/>
        <c:crosses val="autoZero"/>
        <c:auto val="1"/>
        <c:lblAlgn val="ctr"/>
        <c:lblOffset val="100"/>
        <c:tickLblSkip val="2"/>
        <c:noMultiLvlLbl val="0"/>
      </c:catAx>
      <c:valAx>
        <c:axId val="84396303"/>
        <c:scaling>
          <c:orientation val="minMax"/>
          <c:max val="10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ill Sans" panose="020B0502020104020203" pitchFamily="34" charset="-79"/>
                <a:ea typeface="+mn-ea"/>
                <a:cs typeface="Gill Sans" panose="020B0502020104020203" pitchFamily="34" charset="-79"/>
              </a:defRPr>
            </a:pPr>
            <a:endParaRPr lang="en-US"/>
          </a:p>
        </c:txPr>
        <c:crossAx val="540101343"/>
        <c:crosses val="autoZero"/>
        <c:crossBetween val="between"/>
      </c:valAx>
      <c:spPr>
        <a:noFill/>
        <a:ln>
          <a:noFill/>
        </a:ln>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Gill Sans" panose="020B0502020104020203" pitchFamily="34" charset="-79"/>
              <a:ea typeface="+mn-ea"/>
              <a:cs typeface="Gill Sans" panose="020B0502020104020203" pitchFamily="34" charset="-79"/>
            </a:defRPr>
          </a:pPr>
          <a:endParaRPr lang="en-US"/>
        </a:p>
      </c:txPr>
    </c:legend>
    <c:plotVisOnly val="1"/>
    <c:dispBlanksAs val="gap"/>
    <c:showDLblsOverMax val="0"/>
  </c:chart>
  <c:spPr>
    <a:noFill/>
    <a:ln w="9525" cap="flat" cmpd="sng" algn="ctr">
      <a:noFill/>
      <a:round/>
    </a:ln>
    <a:effectLst/>
  </c:spPr>
  <c:txPr>
    <a:bodyPr/>
    <a:lstStyle/>
    <a:p>
      <a:pPr>
        <a:defRPr b="0" i="0">
          <a:latin typeface="Gill Sans" panose="020B0502020104020203" pitchFamily="34" charset="-79"/>
          <a:cs typeface="Gill Sans" panose="020B0502020104020203" pitchFamily="34" charset="-79"/>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Gill Sans" panose="020B0502020104020203" pitchFamily="34" charset="-79"/>
                <a:ea typeface="+mn-ea"/>
                <a:cs typeface="Gill Sans" panose="020B0502020104020203" pitchFamily="34" charset="-79"/>
              </a:defRPr>
            </a:pPr>
            <a:r>
              <a:rPr lang="en-GB" dirty="0"/>
              <a:t>Female</a:t>
            </a:r>
            <a:r>
              <a:rPr lang="en-GB" baseline="0" dirty="0"/>
              <a:t> Employment by Sector</a:t>
            </a:r>
          </a:p>
          <a:p>
            <a:pPr>
              <a:defRPr/>
            </a:pPr>
            <a:r>
              <a:rPr lang="en-GB" sz="1100" baseline="0" dirty="0"/>
              <a:t>% of female employment (2010-2019)</a:t>
            </a:r>
            <a:endParaRPr lang="en-GB" sz="11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Gill Sans" panose="020B0502020104020203" pitchFamily="34" charset="-79"/>
              <a:ea typeface="+mn-ea"/>
              <a:cs typeface="Gill Sans" panose="020B0502020104020203" pitchFamily="34" charset="-79"/>
            </a:defRPr>
          </a:pPr>
          <a:endParaRPr lang="en-US"/>
        </a:p>
      </c:txPr>
    </c:title>
    <c:autoTitleDeleted val="0"/>
    <c:plotArea>
      <c:layout/>
      <c:lineChart>
        <c:grouping val="standard"/>
        <c:varyColors val="0"/>
        <c:ser>
          <c:idx val="0"/>
          <c:order val="0"/>
          <c:tx>
            <c:strRef>
              <c:f>Sheet1!$A$101</c:f>
              <c:strCache>
                <c:ptCount val="1"/>
                <c:pt idx="0">
                  <c:v>Employment in agriculture</c:v>
                </c:pt>
              </c:strCache>
            </c:strRef>
          </c:tx>
          <c:spPr>
            <a:ln w="28575" cap="rnd">
              <a:solidFill>
                <a:schemeClr val="accent1"/>
              </a:solidFill>
              <a:round/>
            </a:ln>
            <a:effectLst/>
          </c:spPr>
          <c:marker>
            <c:symbol val="none"/>
          </c:marker>
          <c:cat>
            <c:numRef>
              <c:f>Sheet1!$B$100:$K$100</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Sheet1!$B$101:$K$101</c:f>
              <c:numCache>
                <c:formatCode>General</c:formatCode>
                <c:ptCount val="10"/>
                <c:pt idx="0">
                  <c:v>39.200000000000003</c:v>
                </c:pt>
                <c:pt idx="1">
                  <c:v>39.270000000000003</c:v>
                </c:pt>
                <c:pt idx="2">
                  <c:v>37.1</c:v>
                </c:pt>
                <c:pt idx="3">
                  <c:v>35.56</c:v>
                </c:pt>
                <c:pt idx="4">
                  <c:v>32.770000000000003</c:v>
                </c:pt>
                <c:pt idx="5">
                  <c:v>31</c:v>
                </c:pt>
                <c:pt idx="6">
                  <c:v>28.59</c:v>
                </c:pt>
                <c:pt idx="7">
                  <c:v>28.21</c:v>
                </c:pt>
                <c:pt idx="8">
                  <c:v>26.03</c:v>
                </c:pt>
                <c:pt idx="9">
                  <c:v>25.05</c:v>
                </c:pt>
              </c:numCache>
            </c:numRef>
          </c:val>
          <c:smooth val="0"/>
          <c:extLst>
            <c:ext xmlns:c16="http://schemas.microsoft.com/office/drawing/2014/chart" uri="{C3380CC4-5D6E-409C-BE32-E72D297353CC}">
              <c16:uniqueId val="{00000000-9663-5549-B5EB-F2FBE8D0A138}"/>
            </c:ext>
          </c:extLst>
        </c:ser>
        <c:ser>
          <c:idx val="1"/>
          <c:order val="1"/>
          <c:tx>
            <c:strRef>
              <c:f>Sheet1!$A$102</c:f>
              <c:strCache>
                <c:ptCount val="1"/>
                <c:pt idx="0">
                  <c:v>Employment in industry</c:v>
                </c:pt>
              </c:strCache>
            </c:strRef>
          </c:tx>
          <c:spPr>
            <a:ln w="28575" cap="rnd">
              <a:solidFill>
                <a:schemeClr val="accent2"/>
              </a:solidFill>
              <a:round/>
            </a:ln>
            <a:effectLst/>
          </c:spPr>
          <c:marker>
            <c:symbol val="none"/>
          </c:marker>
          <c:cat>
            <c:numRef>
              <c:f>Sheet1!$B$100:$K$100</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Sheet1!$B$102:$K$102</c:f>
              <c:numCache>
                <c:formatCode>General</c:formatCode>
                <c:ptCount val="10"/>
                <c:pt idx="0">
                  <c:v>15.96</c:v>
                </c:pt>
                <c:pt idx="1">
                  <c:v>15.24</c:v>
                </c:pt>
                <c:pt idx="2">
                  <c:v>14.95</c:v>
                </c:pt>
                <c:pt idx="3">
                  <c:v>15.39</c:v>
                </c:pt>
                <c:pt idx="4">
                  <c:v>17.18</c:v>
                </c:pt>
                <c:pt idx="5">
                  <c:v>16.25</c:v>
                </c:pt>
                <c:pt idx="6">
                  <c:v>15.98</c:v>
                </c:pt>
                <c:pt idx="7">
                  <c:v>15.67</c:v>
                </c:pt>
                <c:pt idx="8">
                  <c:v>16.07</c:v>
                </c:pt>
                <c:pt idx="9">
                  <c:v>15.85</c:v>
                </c:pt>
              </c:numCache>
            </c:numRef>
          </c:val>
          <c:smooth val="0"/>
          <c:extLst>
            <c:ext xmlns:c16="http://schemas.microsoft.com/office/drawing/2014/chart" uri="{C3380CC4-5D6E-409C-BE32-E72D297353CC}">
              <c16:uniqueId val="{00000001-9663-5549-B5EB-F2FBE8D0A138}"/>
            </c:ext>
          </c:extLst>
        </c:ser>
        <c:ser>
          <c:idx val="2"/>
          <c:order val="2"/>
          <c:tx>
            <c:strRef>
              <c:f>Sheet1!$A$103</c:f>
              <c:strCache>
                <c:ptCount val="1"/>
                <c:pt idx="0">
                  <c:v>Employment in services</c:v>
                </c:pt>
              </c:strCache>
            </c:strRef>
          </c:tx>
          <c:spPr>
            <a:ln w="28575" cap="rnd">
              <a:solidFill>
                <a:srgbClr val="FFC000"/>
              </a:solidFill>
              <a:round/>
            </a:ln>
            <a:effectLst/>
          </c:spPr>
          <c:marker>
            <c:symbol val="none"/>
          </c:marker>
          <c:cat>
            <c:numRef>
              <c:f>Sheet1!$B$100:$K$100</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Sheet1!$B$103:$K$103</c:f>
              <c:numCache>
                <c:formatCode>General</c:formatCode>
                <c:ptCount val="10"/>
                <c:pt idx="0">
                  <c:v>44.85</c:v>
                </c:pt>
                <c:pt idx="1">
                  <c:v>45.5</c:v>
                </c:pt>
                <c:pt idx="2">
                  <c:v>47.95</c:v>
                </c:pt>
                <c:pt idx="3">
                  <c:v>49.05</c:v>
                </c:pt>
                <c:pt idx="4">
                  <c:v>50.05</c:v>
                </c:pt>
                <c:pt idx="5">
                  <c:v>52.75</c:v>
                </c:pt>
                <c:pt idx="6">
                  <c:v>55.43</c:v>
                </c:pt>
                <c:pt idx="7">
                  <c:v>56.13</c:v>
                </c:pt>
                <c:pt idx="8">
                  <c:v>57.9</c:v>
                </c:pt>
                <c:pt idx="9">
                  <c:v>59.1</c:v>
                </c:pt>
              </c:numCache>
            </c:numRef>
          </c:val>
          <c:smooth val="0"/>
          <c:extLst>
            <c:ext xmlns:c16="http://schemas.microsoft.com/office/drawing/2014/chart" uri="{C3380CC4-5D6E-409C-BE32-E72D297353CC}">
              <c16:uniqueId val="{00000002-9663-5549-B5EB-F2FBE8D0A138}"/>
            </c:ext>
          </c:extLst>
        </c:ser>
        <c:dLbls>
          <c:showLegendKey val="0"/>
          <c:showVal val="0"/>
          <c:showCatName val="0"/>
          <c:showSerName val="0"/>
          <c:showPercent val="0"/>
          <c:showBubbleSize val="0"/>
        </c:dLbls>
        <c:smooth val="0"/>
        <c:axId val="540101343"/>
        <c:axId val="84396303"/>
      </c:lineChart>
      <c:catAx>
        <c:axId val="5401013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ill Sans" panose="020B0502020104020203" pitchFamily="34" charset="-79"/>
                <a:ea typeface="+mn-ea"/>
                <a:cs typeface="Gill Sans" panose="020B0502020104020203" pitchFamily="34" charset="-79"/>
              </a:defRPr>
            </a:pPr>
            <a:endParaRPr lang="en-US"/>
          </a:p>
        </c:txPr>
        <c:crossAx val="84396303"/>
        <c:crosses val="autoZero"/>
        <c:auto val="1"/>
        <c:lblAlgn val="ctr"/>
        <c:lblOffset val="100"/>
        <c:tickLblSkip val="2"/>
        <c:noMultiLvlLbl val="0"/>
      </c:catAx>
      <c:valAx>
        <c:axId val="84396303"/>
        <c:scaling>
          <c:orientation val="minMax"/>
          <c:max val="1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ill Sans" panose="020B0502020104020203" pitchFamily="34" charset="-79"/>
                <a:ea typeface="+mn-ea"/>
                <a:cs typeface="Gill Sans" panose="020B0502020104020203" pitchFamily="34" charset="-79"/>
              </a:defRPr>
            </a:pPr>
            <a:endParaRPr lang="en-US"/>
          </a:p>
        </c:txPr>
        <c:crossAx val="5401013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Gill Sans" panose="020B0502020104020203" pitchFamily="34" charset="-79"/>
              <a:ea typeface="+mn-ea"/>
              <a:cs typeface="Gill Sans" panose="020B0502020104020203" pitchFamily="34" charset="-79"/>
            </a:defRPr>
          </a:pPr>
          <a:endParaRPr lang="en-US"/>
        </a:p>
      </c:txPr>
    </c:legend>
    <c:plotVisOnly val="1"/>
    <c:dispBlanksAs val="gap"/>
    <c:showDLblsOverMax val="0"/>
  </c:chart>
  <c:spPr>
    <a:noFill/>
    <a:ln w="9525" cap="flat" cmpd="sng" algn="ctr">
      <a:noFill/>
      <a:round/>
    </a:ln>
    <a:effectLst/>
  </c:spPr>
  <c:txPr>
    <a:bodyPr/>
    <a:lstStyle/>
    <a:p>
      <a:pPr>
        <a:defRPr b="0" i="0">
          <a:latin typeface="Gill Sans" panose="020B0502020104020203" pitchFamily="34" charset="-79"/>
          <a:cs typeface="Gill Sans" panose="020B0502020104020203" pitchFamily="34" charset="-79"/>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0060"/>
          </a:xfrm>
          <a:prstGeom prst="rect">
            <a:avLst/>
          </a:prstGeom>
          <a:noFill/>
          <a:ln>
            <a:noFill/>
          </a:ln>
        </p:spPr>
        <p:txBody>
          <a:bodyPr spcFirstLastPara="1" wrap="square" lIns="95914" tIns="47944" rIns="95914" bIns="47944" anchor="t"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587" y="0"/>
            <a:ext cx="3169920" cy="480060"/>
          </a:xfrm>
          <a:prstGeom prst="rect">
            <a:avLst/>
          </a:prstGeom>
          <a:noFill/>
          <a:ln>
            <a:noFill/>
          </a:ln>
        </p:spPr>
        <p:txBody>
          <a:bodyPr spcFirstLastPara="1" wrap="square" lIns="95914" tIns="47944" rIns="95914" bIns="47944" anchor="t"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0" y="4560570"/>
            <a:ext cx="5852160" cy="4320540"/>
          </a:xfrm>
          <a:prstGeom prst="rect">
            <a:avLst/>
          </a:prstGeom>
          <a:noFill/>
          <a:ln>
            <a:noFill/>
          </a:ln>
        </p:spPr>
        <p:txBody>
          <a:bodyPr spcFirstLastPara="1" wrap="square" lIns="95914" tIns="47944" rIns="95914" bIns="47944"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4"/>
            <a:ext cx="3169920" cy="480060"/>
          </a:xfrm>
          <a:prstGeom prst="rect">
            <a:avLst/>
          </a:prstGeom>
          <a:noFill/>
          <a:ln>
            <a:noFill/>
          </a:ln>
        </p:spPr>
        <p:txBody>
          <a:bodyPr spcFirstLastPara="1" wrap="square" lIns="95914" tIns="47944" rIns="95914" bIns="47944" anchor="b"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587" y="9119474"/>
            <a:ext cx="3169920" cy="480060"/>
          </a:xfrm>
          <a:prstGeom prst="rect">
            <a:avLst/>
          </a:prstGeom>
          <a:noFill/>
          <a:ln>
            <a:noFill/>
          </a:ln>
        </p:spPr>
        <p:txBody>
          <a:bodyPr spcFirstLastPara="1" wrap="square" lIns="95914" tIns="47944" rIns="95914" bIns="47944" anchor="b" anchorCtr="0">
            <a:noAutofit/>
          </a:bodyPr>
          <a:lstStyle/>
          <a:p>
            <a:pPr algn="r">
              <a:buSzPts val="1200"/>
            </a:pPr>
            <a:fld id="{00000000-1234-1234-1234-123412341234}" type="slidenum">
              <a:rPr lang="en-US" sz="1300" smtClean="0">
                <a:solidFill>
                  <a:schemeClr val="dk1"/>
                </a:solidFill>
                <a:latin typeface="Calibri"/>
                <a:ea typeface="Calibri"/>
                <a:cs typeface="Calibri"/>
                <a:sym typeface="Calibri"/>
              </a:rPr>
              <a:pPr algn="r">
                <a:buSzPts val="1200"/>
              </a:pPr>
              <a:t>‹#›</a:t>
            </a:fld>
            <a:endParaRPr lang="en-US" sz="13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ons.dz/spip.php?rubrique3"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pcbs.gov.ps/Downloads/book2562.pdf"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ftp.iza.org/dp10966.pdf"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ilo.org/global/topics/forced-labour/publications/WCMS_554812/lang--en/index.htm"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www.ilo.org/wcmsp5/groups/public/---arabstates/---ro-beirut/documents/publication/wcms_776223.pdf" TargetMode="External"/><Relationship Id="rId2" Type="http://schemas.openxmlformats.org/officeDocument/2006/relationships/slide" Target="../slides/slide45.xml"/><Relationship Id="rId1" Type="http://schemas.openxmlformats.org/officeDocument/2006/relationships/notesMaster" Target="../notesMasters/notesMaster1.xml"/><Relationship Id="rId4" Type="http://schemas.openxmlformats.org/officeDocument/2006/relationships/hyperlink" Target="https://openknowledge.worldbank.org/handle/10986/34535" TargetMode="Externa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www.cas.gov.lb/images/Publications/Gender/GENDER%20REPORT.pdf"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s://www.asjp.cerist.dz/en/article/141835"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3" Type="http://schemas.openxmlformats.org/officeDocument/2006/relationships/hyperlink" Target="https://www.etf.europa.eu/sites/default/files/document/CFI_Palestine_2021.pdf" TargetMode="External"/><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3" Type="http://schemas.openxmlformats.org/officeDocument/2006/relationships/hyperlink" Target="https://jordan.unwomen.org/en/digital-library/publications/2020/meta-analysis-on-womens-participation-in-the-labour-force-in-jordan" TargetMode="External"/><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9"/>
        <p:cNvGrpSpPr/>
        <p:nvPr/>
      </p:nvGrpSpPr>
      <p:grpSpPr>
        <a:xfrm>
          <a:off x="0" y="0"/>
          <a:ext cx="0" cy="0"/>
          <a:chOff x="0" y="0"/>
          <a:chExt cx="0" cy="0"/>
        </a:xfrm>
      </p:grpSpPr>
      <p:sp>
        <p:nvSpPr>
          <p:cNvPr id="1100" name="Google Shape;1100;p1:notes"/>
          <p:cNvSpPr txBox="1">
            <a:spLocks noGrp="1"/>
          </p:cNvSpPr>
          <p:nvPr>
            <p:ph type="body" idx="1"/>
          </p:nvPr>
        </p:nvSpPr>
        <p:spPr>
          <a:xfrm>
            <a:off x="731520" y="4560570"/>
            <a:ext cx="5852160" cy="4320540"/>
          </a:xfrm>
          <a:prstGeom prst="rect">
            <a:avLst/>
          </a:prstGeom>
          <a:noFill/>
          <a:ln>
            <a:noFill/>
          </a:ln>
        </p:spPr>
        <p:txBody>
          <a:bodyPr spcFirstLastPara="1" wrap="square" lIns="95914" tIns="47944" rIns="95914" bIns="47944" anchor="t" anchorCtr="0">
            <a:noAutofit/>
          </a:bodyPr>
          <a:lstStyle/>
          <a:p>
            <a:pPr marL="0" indent="0">
              <a:buSzPts val="1100"/>
            </a:pPr>
            <a:r>
              <a:rPr lang="en-US" dirty="0">
                <a:latin typeface="Gill Sans"/>
                <a:ea typeface="Gill Sans"/>
                <a:cs typeface="Gill Sans"/>
                <a:sym typeface="Gill Sans"/>
              </a:rPr>
              <a:t>The objectives of the Women’s Economic Participation Assessment are to better understand why women’s economic participation in Jordan has stagnated between 2010 and 2020 by reviewing the literature on the topic and elaborating a country profile that identifies the challenges the Government of Jordan (GOJ) has faced in promoting women’s economic participation. The desk review distinguishes the social, political, and economic factors that have directly and indirectly inhibited women’s economic participation in Jordan over the past decade.</a:t>
            </a:r>
            <a:endParaRPr dirty="0">
              <a:latin typeface="Gill Sans"/>
              <a:ea typeface="Gill Sans"/>
              <a:cs typeface="Gill Sans"/>
              <a:sym typeface="Gill Sans"/>
            </a:endParaRPr>
          </a:p>
          <a:p>
            <a:pPr marL="0" indent="0">
              <a:buSzPts val="1100"/>
            </a:pPr>
            <a:endParaRPr dirty="0">
              <a:latin typeface="Gill Sans"/>
              <a:ea typeface="Gill Sans"/>
              <a:cs typeface="Gill Sans"/>
              <a:sym typeface="Gill Sans"/>
            </a:endParaRPr>
          </a:p>
          <a:p>
            <a:pPr marL="0" indent="0">
              <a:buClr>
                <a:schemeClr val="dk1"/>
              </a:buClr>
              <a:buSzPts val="1100"/>
            </a:pPr>
            <a:r>
              <a:rPr lang="en-US" dirty="0">
                <a:latin typeface="Gill Sans"/>
                <a:ea typeface="Gill Sans"/>
                <a:cs typeface="Gill Sans"/>
                <a:sym typeface="Gill Sans"/>
              </a:rPr>
              <a:t>The study’s ultimate aim is to find out and discuss what can be done to inform longer-term programming efforts to increase women’s economic participation in Jordan by comparing it to similarly situated countries in the MENA region. The comparative analysis used seven country case profiles of countries that share various dimensions with Jordan but exhibit greater degrees of women’s economic participation. The comparative analysis considered the factors that have directly and indirectly inhibited women’s economic participation in those countries and identified what insights can be applied to the case of Jordan.  </a:t>
            </a:r>
            <a:endParaRPr dirty="0">
              <a:latin typeface="Gill Sans"/>
              <a:ea typeface="Gill Sans"/>
              <a:cs typeface="Gill Sans"/>
              <a:sym typeface="Gill Sans"/>
            </a:endParaRPr>
          </a:p>
          <a:p>
            <a:pPr marL="0" indent="0"/>
            <a:endParaRPr dirty="0">
              <a:latin typeface="Gill Sans"/>
              <a:ea typeface="Gill Sans"/>
              <a:cs typeface="Gill Sans"/>
              <a:sym typeface="Gill Sans"/>
            </a:endParaRPr>
          </a:p>
        </p:txBody>
      </p:sp>
      <p:sp>
        <p:nvSpPr>
          <p:cNvPr id="1101" name="Google Shape;1101;p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2"/>
        <p:cNvGrpSpPr/>
        <p:nvPr/>
      </p:nvGrpSpPr>
      <p:grpSpPr>
        <a:xfrm>
          <a:off x="0" y="0"/>
          <a:ext cx="0" cy="0"/>
          <a:chOff x="0" y="0"/>
          <a:chExt cx="0" cy="0"/>
        </a:xfrm>
      </p:grpSpPr>
      <p:sp>
        <p:nvSpPr>
          <p:cNvPr id="1243" name="Google Shape;1243;g11e0ae5a757_0_2031:notes"/>
          <p:cNvSpPr txBox="1">
            <a:spLocks noGrp="1"/>
          </p:cNvSpPr>
          <p:nvPr>
            <p:ph type="body" idx="1"/>
          </p:nvPr>
        </p:nvSpPr>
        <p:spPr>
          <a:xfrm>
            <a:off x="731520" y="4560570"/>
            <a:ext cx="5852170" cy="4320540"/>
          </a:xfrm>
          <a:prstGeom prst="rect">
            <a:avLst/>
          </a:prstGeom>
          <a:noFill/>
          <a:ln>
            <a:noFill/>
          </a:ln>
        </p:spPr>
        <p:txBody>
          <a:bodyPr spcFirstLastPara="1" wrap="square" lIns="95914" tIns="47944" rIns="95914" bIns="47944" anchor="t" anchorCtr="0">
            <a:noAutofit/>
          </a:bodyPr>
          <a:lstStyle/>
          <a:p>
            <a:pPr marL="0" indent="0">
              <a:spcBef>
                <a:spcPts val="1259"/>
              </a:spcBef>
              <a:buSzPts val="1100"/>
            </a:pPr>
            <a:r>
              <a:rPr lang="en-US" b="0" dirty="0">
                <a:latin typeface="Gill Sans"/>
                <a:ea typeface="Gill Sans"/>
                <a:cs typeface="Gill Sans"/>
                <a:sym typeface="Gill Sans"/>
              </a:rPr>
              <a:t>The analytical framework is based on current research around conditions and determinants of female labor force participation (FLFP). Whether </a:t>
            </a:r>
            <a:r>
              <a:rPr lang="en-US" dirty="0">
                <a:latin typeface="Gill Sans"/>
                <a:ea typeface="Gill Sans"/>
                <a:cs typeface="Gill Sans"/>
                <a:sym typeface="Gill Sans"/>
              </a:rPr>
              <a:t>women have access to labor force participation is affected by how “structural determinants of world-system location, class location, state legal policy, and development strategy intersect to shape the pace and rhythm of women’s integration into the labor force and their access to economic resources” (Moghadam, 2013). Considering this myriad of factors, we take a holistic approach to understanding the diverse social, economic, and political factors that create enabling environments for women’s economic participation in countries across the MENA region.</a:t>
            </a:r>
            <a:endParaRPr dirty="0">
              <a:cs typeface="Gill Sans" panose="020B0502020104020203"/>
            </a:endParaRPr>
          </a:p>
          <a:p>
            <a:pPr marL="0" indent="0">
              <a:spcBef>
                <a:spcPts val="1259"/>
              </a:spcBef>
              <a:buSzPts val="1100"/>
            </a:pPr>
            <a:endParaRPr dirty="0">
              <a:latin typeface="Gill Sans"/>
              <a:ea typeface="Gill Sans"/>
              <a:cs typeface="Gill Sans"/>
              <a:sym typeface="Gill Sans"/>
            </a:endParaRPr>
          </a:p>
          <a:p>
            <a:pPr marL="0" indent="0">
              <a:spcBef>
                <a:spcPts val="1259"/>
              </a:spcBef>
              <a:buSzPts val="1100"/>
            </a:pPr>
            <a:r>
              <a:rPr lang="en-US" dirty="0">
                <a:latin typeface="Gill Sans"/>
                <a:ea typeface="Gill Sans"/>
                <a:cs typeface="Gill Sans"/>
                <a:sym typeface="Gill Sans"/>
              </a:rPr>
              <a:t>From an economic perspective, as a country’s economy develops and grows, FLFP is expected to increase, and stronger economies tend to have higher levels of FLFP (</a:t>
            </a:r>
            <a:r>
              <a:rPr lang="en-US" dirty="0" err="1">
                <a:latin typeface="Gill Sans"/>
                <a:ea typeface="Gill Sans"/>
                <a:cs typeface="Gill Sans"/>
                <a:sym typeface="Gill Sans"/>
              </a:rPr>
              <a:t>Haghighat</a:t>
            </a:r>
            <a:r>
              <a:rPr lang="en-US" dirty="0">
                <a:latin typeface="Gill Sans"/>
                <a:ea typeface="Gill Sans"/>
                <a:cs typeface="Gill Sans"/>
                <a:sym typeface="Gill Sans"/>
              </a:rPr>
              <a:t>, 2012). While this has been the case in much of the developed world, MENA economies still face lower ratios of women to men in nonagricultural-wage employment than in other developing regions.</a:t>
            </a:r>
            <a:endParaRPr dirty="0">
              <a:latin typeface="Gill Sans"/>
              <a:ea typeface="Gill Sans"/>
              <a:cs typeface="Gill Sans"/>
              <a:sym typeface="Gill Sans"/>
            </a:endParaRPr>
          </a:p>
          <a:p>
            <a:pPr marL="0" indent="0">
              <a:spcBef>
                <a:spcPts val="1259"/>
              </a:spcBef>
              <a:buSzPts val="1100"/>
            </a:pPr>
            <a:endParaRPr b="1" dirty="0">
              <a:latin typeface="Gill Sans"/>
              <a:ea typeface="Gill Sans"/>
              <a:cs typeface="Gill Sans"/>
              <a:sym typeface="Gill Sans"/>
            </a:endParaRPr>
          </a:p>
          <a:p>
            <a:pPr marL="0" indent="0">
              <a:spcBef>
                <a:spcPts val="1259"/>
              </a:spcBef>
              <a:buSzPts val="1100"/>
            </a:pPr>
            <a:r>
              <a:rPr lang="en-US" b="1" dirty="0">
                <a:latin typeface="Gill Sans"/>
                <a:ea typeface="Gill Sans"/>
                <a:cs typeface="Gill Sans"/>
                <a:sym typeface="Gill Sans"/>
              </a:rPr>
              <a:t>Sources: </a:t>
            </a:r>
            <a:endParaRPr dirty="0">
              <a:cs typeface="Gill Sans" panose="020B0502020104020203"/>
            </a:endParaRPr>
          </a:p>
          <a:p>
            <a:pPr marL="179868" indent="-179868">
              <a:spcBef>
                <a:spcPts val="1259"/>
              </a:spcBef>
              <a:buSzPts val="1100"/>
              <a:buFont typeface="Arial" panose="020B0604020202020204" pitchFamily="34" charset="0"/>
              <a:buChar char="•"/>
            </a:pPr>
            <a:r>
              <a:rPr lang="en-US" dirty="0" err="1">
                <a:highlight>
                  <a:srgbClr val="FFFFFF"/>
                </a:highlight>
                <a:latin typeface="Gill Sans"/>
                <a:ea typeface="Gill Sans"/>
                <a:cs typeface="Gill Sans"/>
                <a:sym typeface="Gill Sans"/>
              </a:rPr>
              <a:t>Haghighat</a:t>
            </a:r>
            <a:r>
              <a:rPr lang="en-US" dirty="0">
                <a:highlight>
                  <a:srgbClr val="FFFFFF"/>
                </a:highlight>
                <a:latin typeface="Gill Sans"/>
                <a:ea typeface="Gill Sans"/>
                <a:cs typeface="Gill Sans"/>
                <a:sym typeface="Gill Sans"/>
              </a:rPr>
              <a:t>, E. (2012). Debunking the Assumed Connection between Educational Attainment, Reduced Fertility and Mortality, Labor Force Inclusion and Political Participation for Women in the Middle East. </a:t>
            </a:r>
            <a:r>
              <a:rPr lang="en-US" i="1" dirty="0">
                <a:highlight>
                  <a:srgbClr val="FFFFFF"/>
                </a:highlight>
                <a:latin typeface="Gill Sans"/>
                <a:ea typeface="Gill Sans"/>
                <a:cs typeface="Gill Sans"/>
                <a:sym typeface="Gill Sans"/>
              </a:rPr>
              <a:t>Middle East Critique,</a:t>
            </a:r>
            <a:r>
              <a:rPr lang="en-US" dirty="0">
                <a:highlight>
                  <a:srgbClr val="FFFFFF"/>
                </a:highlight>
                <a:latin typeface="Gill Sans"/>
                <a:ea typeface="Gill Sans"/>
                <a:cs typeface="Gill Sans"/>
                <a:sym typeface="Gill Sans"/>
              </a:rPr>
              <a:t> </a:t>
            </a:r>
            <a:r>
              <a:rPr lang="en-US" i="1" dirty="0">
                <a:highlight>
                  <a:srgbClr val="FFFFFF"/>
                </a:highlight>
                <a:latin typeface="Gill Sans"/>
                <a:ea typeface="Gill Sans"/>
                <a:cs typeface="Gill Sans"/>
                <a:sym typeface="Gill Sans"/>
              </a:rPr>
              <a:t>21</a:t>
            </a:r>
            <a:r>
              <a:rPr lang="en-US" dirty="0">
                <a:highlight>
                  <a:srgbClr val="FFFFFF"/>
                </a:highlight>
                <a:latin typeface="Gill Sans"/>
                <a:ea typeface="Gill Sans"/>
                <a:cs typeface="Gill Sans"/>
                <a:sym typeface="Gill Sans"/>
              </a:rPr>
              <a:t>(3), 309-332.</a:t>
            </a:r>
            <a:endParaRPr dirty="0">
              <a:highlight>
                <a:srgbClr val="FFFFFF"/>
              </a:highlight>
              <a:latin typeface="Gill Sans"/>
              <a:ea typeface="Gill Sans"/>
              <a:cs typeface="Gill Sans"/>
              <a:sym typeface="Gill Sans"/>
            </a:endParaRPr>
          </a:p>
          <a:p>
            <a:pPr marL="179868" indent="-179868">
              <a:spcBef>
                <a:spcPts val="1259"/>
              </a:spcBef>
              <a:buClr>
                <a:schemeClr val="dk1"/>
              </a:buClr>
              <a:buSzPts val="1100"/>
              <a:buFont typeface="Arial" panose="020B0604020202020204" pitchFamily="34" charset="0"/>
              <a:buChar char="•"/>
            </a:pPr>
            <a:r>
              <a:rPr lang="en-US" dirty="0">
                <a:highlight>
                  <a:srgbClr val="FFFFFF"/>
                </a:highlight>
                <a:latin typeface="Gill Sans"/>
                <a:ea typeface="Gill Sans"/>
                <a:cs typeface="Gill Sans"/>
                <a:sym typeface="Gill Sans"/>
              </a:rPr>
              <a:t>Moghadam, V. (2013). </a:t>
            </a:r>
            <a:r>
              <a:rPr lang="en-US" i="1" dirty="0">
                <a:highlight>
                  <a:srgbClr val="FFFFFF"/>
                </a:highlight>
                <a:latin typeface="Gill Sans"/>
                <a:ea typeface="Gill Sans"/>
                <a:cs typeface="Gill Sans"/>
                <a:sym typeface="Gill Sans"/>
              </a:rPr>
              <a:t>Modernizing women: Gender and social change in the Middle East</a:t>
            </a:r>
            <a:r>
              <a:rPr lang="en-US" dirty="0">
                <a:highlight>
                  <a:srgbClr val="FFFFFF"/>
                </a:highlight>
                <a:latin typeface="Gill Sans"/>
                <a:ea typeface="Gill Sans"/>
                <a:cs typeface="Gill Sans"/>
                <a:sym typeface="Gill Sans"/>
              </a:rPr>
              <a:t> (Third ed.). Boulder: Lynne </a:t>
            </a:r>
            <a:r>
              <a:rPr lang="en-US" dirty="0" err="1">
                <a:highlight>
                  <a:srgbClr val="FFFFFF"/>
                </a:highlight>
                <a:latin typeface="Gill Sans"/>
                <a:ea typeface="Gill Sans"/>
                <a:cs typeface="Gill Sans"/>
                <a:sym typeface="Gill Sans"/>
              </a:rPr>
              <a:t>Rienner</a:t>
            </a:r>
            <a:r>
              <a:rPr lang="en-US" dirty="0">
                <a:highlight>
                  <a:srgbClr val="FFFFFF"/>
                </a:highlight>
                <a:latin typeface="Gill Sans"/>
                <a:ea typeface="Gill Sans"/>
                <a:cs typeface="Gill Sans"/>
                <a:sym typeface="Gill Sans"/>
              </a:rPr>
              <a:t>. pg. 2</a:t>
            </a:r>
            <a:endParaRPr dirty="0">
              <a:highlight>
                <a:srgbClr val="FFFFFF"/>
              </a:highlight>
              <a:latin typeface="Gill Sans"/>
              <a:ea typeface="Gill Sans"/>
              <a:cs typeface="Gill Sans"/>
              <a:sym typeface="Gill Sans"/>
            </a:endParaRPr>
          </a:p>
          <a:p>
            <a:pPr marL="179868" indent="-179868">
              <a:lnSpc>
                <a:spcPct val="115000"/>
              </a:lnSpc>
              <a:spcBef>
                <a:spcPts val="1259"/>
              </a:spcBef>
              <a:buClr>
                <a:schemeClr val="dk1"/>
              </a:buClr>
              <a:buSzPts val="1100"/>
              <a:buFont typeface="Arial" panose="020B0604020202020204" pitchFamily="34" charset="0"/>
              <a:buChar char="•"/>
            </a:pPr>
            <a:endParaRPr dirty="0">
              <a:highlight>
                <a:srgbClr val="FFFFFF"/>
              </a:highlight>
              <a:latin typeface="Gill Sans"/>
              <a:ea typeface="Gill Sans"/>
              <a:cs typeface="Gill Sans"/>
              <a:sym typeface="Gill Sans"/>
            </a:endParaRPr>
          </a:p>
          <a:p>
            <a:pPr marL="0" indent="0">
              <a:spcBef>
                <a:spcPts val="1259"/>
              </a:spcBef>
            </a:pPr>
            <a:endParaRPr dirty="0">
              <a:latin typeface="Gill Sans"/>
              <a:ea typeface="Gill Sans"/>
              <a:cs typeface="Gill Sans"/>
              <a:sym typeface="Gill Sans"/>
            </a:endParaRPr>
          </a:p>
        </p:txBody>
      </p:sp>
      <p:sp>
        <p:nvSpPr>
          <p:cNvPr id="1244" name="Google Shape;1244;g11e0ae5a757_0_203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7"/>
        <p:cNvGrpSpPr/>
        <p:nvPr/>
      </p:nvGrpSpPr>
      <p:grpSpPr>
        <a:xfrm>
          <a:off x="0" y="0"/>
          <a:ext cx="0" cy="0"/>
          <a:chOff x="0" y="0"/>
          <a:chExt cx="0" cy="0"/>
        </a:xfrm>
      </p:grpSpPr>
      <p:sp>
        <p:nvSpPr>
          <p:cNvPr id="2238" name="Google Shape;2238;g11e53598d4f_2_233:notes"/>
          <p:cNvSpPr txBox="1">
            <a:spLocks noGrp="1"/>
          </p:cNvSpPr>
          <p:nvPr>
            <p:ph type="body" idx="1"/>
          </p:nvPr>
        </p:nvSpPr>
        <p:spPr>
          <a:xfrm>
            <a:off x="731520" y="4560570"/>
            <a:ext cx="5852170" cy="4320540"/>
          </a:xfrm>
          <a:prstGeom prst="rect">
            <a:avLst/>
          </a:prstGeom>
          <a:noFill/>
          <a:ln>
            <a:noFill/>
          </a:ln>
        </p:spPr>
        <p:txBody>
          <a:bodyPr spcFirstLastPara="1" wrap="square" lIns="95914" tIns="47944" rIns="95914" bIns="47944" anchor="t" anchorCtr="0">
            <a:noAutofit/>
          </a:bodyPr>
          <a:lstStyle/>
          <a:p>
            <a:pPr marL="0" indent="0">
              <a:spcBef>
                <a:spcPts val="1259"/>
              </a:spcBef>
              <a:buClr>
                <a:schemeClr val="dk1"/>
              </a:buClr>
            </a:pPr>
            <a:r>
              <a:rPr lang="en-US" b="1" dirty="0">
                <a:highlight>
                  <a:schemeClr val="lt1"/>
                </a:highlight>
                <a:latin typeface="Gill Sans"/>
                <a:ea typeface="Gill Sans"/>
                <a:cs typeface="Gill Sans"/>
                <a:sym typeface="Gill Sans"/>
              </a:rPr>
              <a:t>Definition: </a:t>
            </a:r>
            <a:r>
              <a:rPr lang="en-US" dirty="0">
                <a:highlight>
                  <a:schemeClr val="lt1"/>
                </a:highlight>
                <a:latin typeface="Gill Sans"/>
                <a:ea typeface="Gill Sans"/>
                <a:cs typeface="Gill Sans"/>
                <a:sym typeface="Gill Sans"/>
              </a:rPr>
              <a:t>The Women, Business, and The Law Index measures the laws and regulations that affect women's economic opportunity in 190 economies. The index incorporates eight indicators structured around women's interactions with the law as they move through their careers: Mobility, Workplace, Pay, Marriage, Parenthood, Entrepreneurship, Assets, and Pension. </a:t>
            </a:r>
            <a:endParaRPr dirty="0">
              <a:highlight>
                <a:schemeClr val="lt1"/>
              </a:highlight>
              <a:latin typeface="Gill Sans"/>
              <a:ea typeface="Gill Sans"/>
              <a:cs typeface="Gill Sans"/>
              <a:sym typeface="Gill Sans"/>
            </a:endParaRPr>
          </a:p>
          <a:p>
            <a:pPr marL="0" indent="0">
              <a:spcBef>
                <a:spcPts val="1259"/>
              </a:spcBef>
              <a:buClr>
                <a:schemeClr val="dk1"/>
              </a:buClr>
            </a:pPr>
            <a:endParaRPr b="1" dirty="0">
              <a:highlight>
                <a:srgbClr val="FAFAFA"/>
              </a:highlight>
              <a:latin typeface="Gill Sans"/>
              <a:ea typeface="Gill Sans"/>
              <a:cs typeface="Gill Sans"/>
              <a:sym typeface="Gill Sans"/>
            </a:endParaRPr>
          </a:p>
          <a:p>
            <a:pPr marL="0" indent="0">
              <a:spcBef>
                <a:spcPts val="1259"/>
              </a:spcBef>
              <a:buClr>
                <a:schemeClr val="dk1"/>
              </a:buClr>
            </a:pPr>
            <a:r>
              <a:rPr lang="en-US" b="1" dirty="0">
                <a:highlight>
                  <a:srgbClr val="FAFAFA"/>
                </a:highlight>
                <a:latin typeface="Gill Sans"/>
                <a:ea typeface="Gill Sans"/>
                <a:cs typeface="Gill Sans"/>
                <a:sym typeface="Gill Sans"/>
              </a:rPr>
              <a:t>Source</a:t>
            </a:r>
            <a:r>
              <a:rPr lang="en-US" dirty="0">
                <a:highlight>
                  <a:srgbClr val="FAFAFA"/>
                </a:highlight>
                <a:latin typeface="Gill Sans"/>
                <a:ea typeface="Gill Sans"/>
                <a:cs typeface="Gill Sans"/>
                <a:sym typeface="Gill Sans"/>
              </a:rPr>
              <a:t>: </a:t>
            </a:r>
            <a:r>
              <a:rPr lang="en-US" dirty="0">
                <a:latin typeface="Gill Sans"/>
                <a:ea typeface="Gill Sans"/>
                <a:cs typeface="Gill Sans"/>
                <a:sym typeface="Gill Sans"/>
              </a:rPr>
              <a:t>World Bank. 2022. </a:t>
            </a:r>
            <a:r>
              <a:rPr lang="en-US" i="1" dirty="0">
                <a:latin typeface="Gill Sans"/>
                <a:ea typeface="Gill Sans"/>
                <a:cs typeface="Gill Sans"/>
                <a:sym typeface="Gill Sans"/>
              </a:rPr>
              <a:t>Women, Business and the Law 2022. </a:t>
            </a:r>
            <a:r>
              <a:rPr lang="en-US" dirty="0">
                <a:latin typeface="Gill Sans"/>
                <a:ea typeface="Gill Sans"/>
                <a:cs typeface="Gill Sans"/>
                <a:sym typeface="Gill Sans"/>
              </a:rPr>
              <a:t>Washington, DC: World Bank. doi:10.1596/978-1-4648-1817-2. License: Creative Commons Attribution CC BY 3.0 IGO </a:t>
            </a:r>
            <a:endParaRPr b="1" dirty="0">
              <a:highlight>
                <a:schemeClr val="lt1"/>
              </a:highlight>
            </a:endParaRPr>
          </a:p>
        </p:txBody>
      </p:sp>
      <p:sp>
        <p:nvSpPr>
          <p:cNvPr id="2239" name="Google Shape;2239;g11e53598d4f_2_23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6"/>
        <p:cNvGrpSpPr/>
        <p:nvPr/>
      </p:nvGrpSpPr>
      <p:grpSpPr>
        <a:xfrm>
          <a:off x="0" y="0"/>
          <a:ext cx="0" cy="0"/>
          <a:chOff x="0" y="0"/>
          <a:chExt cx="0" cy="0"/>
        </a:xfrm>
      </p:grpSpPr>
      <p:sp>
        <p:nvSpPr>
          <p:cNvPr id="2247" name="Google Shape;2247;g11e53598d4f_2_241:notes"/>
          <p:cNvSpPr txBox="1">
            <a:spLocks noGrp="1"/>
          </p:cNvSpPr>
          <p:nvPr>
            <p:ph type="body" idx="1"/>
          </p:nvPr>
        </p:nvSpPr>
        <p:spPr>
          <a:xfrm>
            <a:off x="731520" y="4560570"/>
            <a:ext cx="5852170" cy="4320540"/>
          </a:xfrm>
          <a:prstGeom prst="rect">
            <a:avLst/>
          </a:prstGeom>
          <a:noFill/>
          <a:ln>
            <a:noFill/>
          </a:ln>
        </p:spPr>
        <p:txBody>
          <a:bodyPr spcFirstLastPara="1" wrap="square" lIns="95914" tIns="47944" rIns="95914" bIns="47944" anchor="t" anchorCtr="0">
            <a:noAutofit/>
          </a:bodyPr>
          <a:lstStyle/>
          <a:p>
            <a:pPr marL="0" indent="0">
              <a:spcBef>
                <a:spcPts val="1259"/>
              </a:spcBef>
              <a:buClr>
                <a:schemeClr val="dk1"/>
              </a:buClr>
            </a:pPr>
            <a:r>
              <a:rPr lang="en-US" b="1" dirty="0">
                <a:highlight>
                  <a:schemeClr val="lt1"/>
                </a:highlight>
                <a:latin typeface="Gill Sans"/>
                <a:ea typeface="Gill Sans"/>
                <a:cs typeface="Gill Sans"/>
                <a:sym typeface="Gill Sans"/>
              </a:rPr>
              <a:t>Definition: </a:t>
            </a:r>
            <a:r>
              <a:rPr lang="en-US" dirty="0">
                <a:highlight>
                  <a:schemeClr val="lt1"/>
                </a:highlight>
                <a:latin typeface="Gill Sans"/>
                <a:ea typeface="Gill Sans"/>
                <a:cs typeface="Gill Sans"/>
                <a:sym typeface="Gill Sans"/>
              </a:rPr>
              <a:t>The Women, Business, and The Law Index measures the laws and regulations that affect women's economic opportunity in 190 economies. The index incorporates eight indicators structured around women's interactions with the law as they move through their careers: Mobility, Workplace, Pay, Marriage, Parenthood, Entrepreneurship, Assets, and Pension. </a:t>
            </a:r>
            <a:endParaRPr dirty="0">
              <a:highlight>
                <a:schemeClr val="lt1"/>
              </a:highlight>
              <a:latin typeface="Gill Sans"/>
              <a:ea typeface="Gill Sans"/>
              <a:cs typeface="Gill Sans"/>
              <a:sym typeface="Gill Sans"/>
            </a:endParaRPr>
          </a:p>
          <a:p>
            <a:pPr marL="0" indent="0">
              <a:spcBef>
                <a:spcPts val="1259"/>
              </a:spcBef>
              <a:buClr>
                <a:schemeClr val="dk1"/>
              </a:buClr>
            </a:pPr>
            <a:endParaRPr b="1" dirty="0">
              <a:highlight>
                <a:srgbClr val="FAFAFA"/>
              </a:highlight>
              <a:latin typeface="Gill Sans"/>
              <a:ea typeface="Gill Sans"/>
              <a:cs typeface="Gill Sans"/>
              <a:sym typeface="Gill Sans"/>
            </a:endParaRPr>
          </a:p>
          <a:p>
            <a:pPr marL="0" indent="0">
              <a:spcBef>
                <a:spcPts val="1259"/>
              </a:spcBef>
              <a:buClr>
                <a:schemeClr val="dk1"/>
              </a:buClr>
            </a:pPr>
            <a:r>
              <a:rPr lang="en-US" b="1" dirty="0">
                <a:highlight>
                  <a:srgbClr val="FAFAFA"/>
                </a:highlight>
                <a:latin typeface="Gill Sans"/>
                <a:ea typeface="Gill Sans"/>
                <a:cs typeface="Gill Sans"/>
                <a:sym typeface="Gill Sans"/>
              </a:rPr>
              <a:t>Source</a:t>
            </a:r>
            <a:r>
              <a:rPr lang="en-US" dirty="0">
                <a:highlight>
                  <a:srgbClr val="FAFAFA"/>
                </a:highlight>
                <a:latin typeface="Gill Sans"/>
                <a:ea typeface="Gill Sans"/>
                <a:cs typeface="Gill Sans"/>
                <a:sym typeface="Gill Sans"/>
              </a:rPr>
              <a:t>: </a:t>
            </a:r>
            <a:r>
              <a:rPr lang="en-US" dirty="0">
                <a:latin typeface="Gill Sans"/>
                <a:ea typeface="Gill Sans"/>
                <a:cs typeface="Gill Sans"/>
                <a:sym typeface="Gill Sans"/>
              </a:rPr>
              <a:t>World Bank. 2022. </a:t>
            </a:r>
            <a:r>
              <a:rPr lang="en-US" i="1" dirty="0">
                <a:latin typeface="Gill Sans"/>
                <a:ea typeface="Gill Sans"/>
                <a:cs typeface="Gill Sans"/>
                <a:sym typeface="Gill Sans"/>
              </a:rPr>
              <a:t>Women, Business and the Law 2022. </a:t>
            </a:r>
            <a:r>
              <a:rPr lang="en-US" dirty="0">
                <a:latin typeface="Gill Sans"/>
                <a:ea typeface="Gill Sans"/>
                <a:cs typeface="Gill Sans"/>
                <a:sym typeface="Gill Sans"/>
              </a:rPr>
              <a:t>Washington, DC: World Bank. doi:10.1596/978-1-4648-1817-2. License: Creative Commons Attribution CC BY 3.0 IGO </a:t>
            </a:r>
            <a:endParaRPr b="1" dirty="0">
              <a:highlight>
                <a:schemeClr val="lt1"/>
              </a:highlight>
            </a:endParaRPr>
          </a:p>
        </p:txBody>
      </p:sp>
      <p:sp>
        <p:nvSpPr>
          <p:cNvPr id="2248" name="Google Shape;2248;g11e53598d4f_2_24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5"/>
        <p:cNvGrpSpPr/>
        <p:nvPr/>
      </p:nvGrpSpPr>
      <p:grpSpPr>
        <a:xfrm>
          <a:off x="0" y="0"/>
          <a:ext cx="0" cy="0"/>
          <a:chOff x="0" y="0"/>
          <a:chExt cx="0" cy="0"/>
        </a:xfrm>
      </p:grpSpPr>
      <p:sp>
        <p:nvSpPr>
          <p:cNvPr id="2256" name="Google Shape;2256;g11e53598d4f_2_249:notes"/>
          <p:cNvSpPr txBox="1">
            <a:spLocks noGrp="1"/>
          </p:cNvSpPr>
          <p:nvPr>
            <p:ph type="body" idx="1"/>
          </p:nvPr>
        </p:nvSpPr>
        <p:spPr>
          <a:xfrm>
            <a:off x="731520" y="4560570"/>
            <a:ext cx="5852170" cy="4320540"/>
          </a:xfrm>
          <a:prstGeom prst="rect">
            <a:avLst/>
          </a:prstGeom>
          <a:noFill/>
          <a:ln>
            <a:noFill/>
          </a:ln>
        </p:spPr>
        <p:txBody>
          <a:bodyPr spcFirstLastPara="1" wrap="square" lIns="95914" tIns="47944" rIns="95914" bIns="47944" anchor="t" anchorCtr="0">
            <a:noAutofit/>
          </a:bodyPr>
          <a:lstStyle/>
          <a:p>
            <a:pPr marL="0" indent="0">
              <a:spcBef>
                <a:spcPts val="1259"/>
              </a:spcBef>
              <a:buClr>
                <a:schemeClr val="dk1"/>
              </a:buClr>
            </a:pPr>
            <a:r>
              <a:rPr lang="en-US" b="1" dirty="0">
                <a:highlight>
                  <a:schemeClr val="lt1"/>
                </a:highlight>
                <a:latin typeface="Gill Sans"/>
                <a:ea typeface="Gill Sans"/>
                <a:cs typeface="Gill Sans"/>
                <a:sym typeface="Gill Sans"/>
              </a:rPr>
              <a:t>Definition: </a:t>
            </a:r>
            <a:r>
              <a:rPr lang="en-US" dirty="0">
                <a:highlight>
                  <a:schemeClr val="lt1"/>
                </a:highlight>
                <a:latin typeface="Gill Sans"/>
                <a:ea typeface="Gill Sans"/>
                <a:cs typeface="Gill Sans"/>
                <a:sym typeface="Gill Sans"/>
              </a:rPr>
              <a:t>The Women, Business, and The Law Index measures the laws and regulations that affect women's economic opportunity in 190 economies. The index incorporates eight indicators structured around women's interactions with the law as they move through their careers: Mobility, Workplace, Pay, Marriage, Parenthood, Entrepreneurship, Assets, and Pension. </a:t>
            </a:r>
            <a:endParaRPr dirty="0">
              <a:highlight>
                <a:schemeClr val="lt1"/>
              </a:highlight>
              <a:latin typeface="Gill Sans"/>
              <a:ea typeface="Gill Sans"/>
              <a:cs typeface="Gill Sans"/>
              <a:sym typeface="Gill Sans"/>
            </a:endParaRPr>
          </a:p>
          <a:p>
            <a:pPr marL="0" indent="0">
              <a:spcBef>
                <a:spcPts val="1259"/>
              </a:spcBef>
              <a:buClr>
                <a:schemeClr val="dk1"/>
              </a:buClr>
            </a:pPr>
            <a:endParaRPr b="1" dirty="0">
              <a:highlight>
                <a:srgbClr val="FAFAFA"/>
              </a:highlight>
              <a:latin typeface="Gill Sans"/>
              <a:ea typeface="Gill Sans"/>
              <a:cs typeface="Gill Sans"/>
              <a:sym typeface="Gill Sans"/>
            </a:endParaRPr>
          </a:p>
          <a:p>
            <a:pPr marL="0" indent="0">
              <a:spcBef>
                <a:spcPts val="1259"/>
              </a:spcBef>
              <a:buClr>
                <a:schemeClr val="dk1"/>
              </a:buClr>
            </a:pPr>
            <a:r>
              <a:rPr lang="en-US" b="1" dirty="0">
                <a:highlight>
                  <a:srgbClr val="FAFAFA"/>
                </a:highlight>
                <a:latin typeface="Gill Sans"/>
                <a:ea typeface="Gill Sans"/>
                <a:cs typeface="Gill Sans"/>
                <a:sym typeface="Gill Sans"/>
              </a:rPr>
              <a:t>Source</a:t>
            </a:r>
            <a:r>
              <a:rPr lang="en-US" dirty="0">
                <a:highlight>
                  <a:srgbClr val="FAFAFA"/>
                </a:highlight>
                <a:latin typeface="Gill Sans"/>
                <a:ea typeface="Gill Sans"/>
                <a:cs typeface="Gill Sans"/>
                <a:sym typeface="Gill Sans"/>
              </a:rPr>
              <a:t>: </a:t>
            </a:r>
            <a:r>
              <a:rPr lang="en-US" dirty="0">
                <a:latin typeface="Gill Sans"/>
                <a:ea typeface="Gill Sans"/>
                <a:cs typeface="Gill Sans"/>
                <a:sym typeface="Gill Sans"/>
              </a:rPr>
              <a:t>World Bank. 2022. </a:t>
            </a:r>
            <a:r>
              <a:rPr lang="en-US" i="1" dirty="0">
                <a:latin typeface="Gill Sans"/>
                <a:ea typeface="Gill Sans"/>
                <a:cs typeface="Gill Sans"/>
                <a:sym typeface="Gill Sans"/>
              </a:rPr>
              <a:t>Women, Business and the Law 2022. </a:t>
            </a:r>
            <a:r>
              <a:rPr lang="en-US" dirty="0">
                <a:latin typeface="Gill Sans"/>
                <a:ea typeface="Gill Sans"/>
                <a:cs typeface="Gill Sans"/>
                <a:sym typeface="Gill Sans"/>
              </a:rPr>
              <a:t>Washington, DC: World Bank. doi:10.1596/978-1-4648-1817-2. License: Creative Commons Attribution CC BY 3.0 IGO </a:t>
            </a:r>
            <a:endParaRPr b="1" dirty="0">
              <a:highlight>
                <a:schemeClr val="lt1"/>
              </a:highlight>
            </a:endParaRPr>
          </a:p>
        </p:txBody>
      </p:sp>
      <p:sp>
        <p:nvSpPr>
          <p:cNvPr id="2257" name="Google Shape;2257;g11e53598d4f_2_249: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4"/>
        <p:cNvGrpSpPr/>
        <p:nvPr/>
      </p:nvGrpSpPr>
      <p:grpSpPr>
        <a:xfrm>
          <a:off x="0" y="0"/>
          <a:ext cx="0" cy="0"/>
          <a:chOff x="0" y="0"/>
          <a:chExt cx="0" cy="0"/>
        </a:xfrm>
      </p:grpSpPr>
      <p:sp>
        <p:nvSpPr>
          <p:cNvPr id="2265" name="Google Shape;2265;g11e53598d4f_2_257:notes"/>
          <p:cNvSpPr txBox="1">
            <a:spLocks noGrp="1"/>
          </p:cNvSpPr>
          <p:nvPr>
            <p:ph type="body" idx="1"/>
          </p:nvPr>
        </p:nvSpPr>
        <p:spPr>
          <a:xfrm>
            <a:off x="731520" y="4560570"/>
            <a:ext cx="5852170" cy="4320540"/>
          </a:xfrm>
          <a:prstGeom prst="rect">
            <a:avLst/>
          </a:prstGeom>
          <a:noFill/>
          <a:ln>
            <a:noFill/>
          </a:ln>
        </p:spPr>
        <p:txBody>
          <a:bodyPr spcFirstLastPara="1" wrap="square" lIns="95914" tIns="47944" rIns="95914" bIns="47944" anchor="t" anchorCtr="0">
            <a:noAutofit/>
          </a:bodyPr>
          <a:lstStyle/>
          <a:p>
            <a:pPr marL="0" indent="0">
              <a:spcBef>
                <a:spcPts val="1259"/>
              </a:spcBef>
              <a:buClr>
                <a:schemeClr val="dk1"/>
              </a:buClr>
            </a:pPr>
            <a:r>
              <a:rPr lang="en-US" b="1" dirty="0">
                <a:highlight>
                  <a:schemeClr val="lt1"/>
                </a:highlight>
                <a:latin typeface="Gill Sans"/>
                <a:ea typeface="Gill Sans"/>
                <a:cs typeface="Gill Sans"/>
                <a:sym typeface="Gill Sans"/>
              </a:rPr>
              <a:t>Definition: </a:t>
            </a:r>
            <a:r>
              <a:rPr lang="en-US" dirty="0">
                <a:highlight>
                  <a:schemeClr val="lt1"/>
                </a:highlight>
                <a:latin typeface="Gill Sans"/>
                <a:ea typeface="Gill Sans"/>
                <a:cs typeface="Gill Sans"/>
                <a:sym typeface="Gill Sans"/>
              </a:rPr>
              <a:t>The Women, Business, and The Law Index measures the laws and regulations that affect women's economic opportunity in 190 economies. The index incorporates eight indicators structured around women's interactions with the law as they move through their careers: Mobility, Workplace, Pay, Marriage, Parenthood, Entrepreneurship, Assets, and Pension. </a:t>
            </a:r>
            <a:endParaRPr dirty="0">
              <a:highlight>
                <a:schemeClr val="lt1"/>
              </a:highlight>
              <a:latin typeface="Gill Sans"/>
              <a:ea typeface="Gill Sans"/>
              <a:cs typeface="Gill Sans"/>
              <a:sym typeface="Gill Sans"/>
            </a:endParaRPr>
          </a:p>
          <a:p>
            <a:pPr marL="0" indent="0">
              <a:spcBef>
                <a:spcPts val="1259"/>
              </a:spcBef>
              <a:buClr>
                <a:schemeClr val="dk1"/>
              </a:buClr>
            </a:pPr>
            <a:endParaRPr b="1" dirty="0">
              <a:highlight>
                <a:srgbClr val="FAFAFA"/>
              </a:highlight>
              <a:latin typeface="Gill Sans"/>
              <a:ea typeface="Gill Sans"/>
              <a:cs typeface="Gill Sans"/>
              <a:sym typeface="Gill Sans"/>
            </a:endParaRPr>
          </a:p>
          <a:p>
            <a:pPr marL="0" indent="0">
              <a:spcBef>
                <a:spcPts val="1259"/>
              </a:spcBef>
              <a:buClr>
                <a:schemeClr val="dk1"/>
              </a:buClr>
            </a:pPr>
            <a:r>
              <a:rPr lang="en-US" b="1" dirty="0">
                <a:highlight>
                  <a:srgbClr val="FAFAFA"/>
                </a:highlight>
                <a:latin typeface="Gill Sans"/>
                <a:ea typeface="Gill Sans"/>
                <a:cs typeface="Gill Sans"/>
                <a:sym typeface="Gill Sans"/>
              </a:rPr>
              <a:t>Source</a:t>
            </a:r>
            <a:r>
              <a:rPr lang="en-US" dirty="0">
                <a:highlight>
                  <a:srgbClr val="FAFAFA"/>
                </a:highlight>
                <a:latin typeface="Gill Sans"/>
                <a:ea typeface="Gill Sans"/>
                <a:cs typeface="Gill Sans"/>
                <a:sym typeface="Gill Sans"/>
              </a:rPr>
              <a:t>: </a:t>
            </a:r>
            <a:r>
              <a:rPr lang="en-US" dirty="0">
                <a:latin typeface="Gill Sans"/>
                <a:ea typeface="Gill Sans"/>
                <a:cs typeface="Gill Sans"/>
                <a:sym typeface="Gill Sans"/>
              </a:rPr>
              <a:t>World Bank. 2022. </a:t>
            </a:r>
            <a:r>
              <a:rPr lang="en-US" i="1" dirty="0">
                <a:latin typeface="Gill Sans"/>
                <a:ea typeface="Gill Sans"/>
                <a:cs typeface="Gill Sans"/>
                <a:sym typeface="Gill Sans"/>
              </a:rPr>
              <a:t>Women, Business and the Law 2022. </a:t>
            </a:r>
            <a:r>
              <a:rPr lang="en-US" dirty="0">
                <a:latin typeface="Gill Sans"/>
                <a:ea typeface="Gill Sans"/>
                <a:cs typeface="Gill Sans"/>
                <a:sym typeface="Gill Sans"/>
              </a:rPr>
              <a:t>Washington, DC: World Bank. doi:10.1596/978-1-4648-1817-2. License: Creative Commons Attribution CC BY 3.0 IGO </a:t>
            </a:r>
            <a:endParaRPr b="1" dirty="0">
              <a:highlight>
                <a:schemeClr val="lt1"/>
              </a:highlight>
            </a:endParaRPr>
          </a:p>
        </p:txBody>
      </p:sp>
      <p:sp>
        <p:nvSpPr>
          <p:cNvPr id="2266" name="Google Shape;2266;g11e53598d4f_2_257: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3"/>
        <p:cNvGrpSpPr/>
        <p:nvPr/>
      </p:nvGrpSpPr>
      <p:grpSpPr>
        <a:xfrm>
          <a:off x="0" y="0"/>
          <a:ext cx="0" cy="0"/>
          <a:chOff x="0" y="0"/>
          <a:chExt cx="0" cy="0"/>
        </a:xfrm>
      </p:grpSpPr>
      <p:sp>
        <p:nvSpPr>
          <p:cNvPr id="2274" name="Google Shape;2274;g11e53598d4f_2_265:notes"/>
          <p:cNvSpPr txBox="1">
            <a:spLocks noGrp="1"/>
          </p:cNvSpPr>
          <p:nvPr>
            <p:ph type="body" idx="1"/>
          </p:nvPr>
        </p:nvSpPr>
        <p:spPr>
          <a:xfrm>
            <a:off x="731520" y="4560570"/>
            <a:ext cx="5852170" cy="4320540"/>
          </a:xfrm>
          <a:prstGeom prst="rect">
            <a:avLst/>
          </a:prstGeom>
          <a:noFill/>
          <a:ln>
            <a:noFill/>
          </a:ln>
        </p:spPr>
        <p:txBody>
          <a:bodyPr spcFirstLastPara="1" wrap="square" lIns="95914" tIns="47944" rIns="95914" bIns="47944" anchor="t" anchorCtr="0">
            <a:noAutofit/>
          </a:bodyPr>
          <a:lstStyle/>
          <a:p>
            <a:pPr marL="0" indent="0">
              <a:spcBef>
                <a:spcPts val="1259"/>
              </a:spcBef>
              <a:buClr>
                <a:schemeClr val="dk1"/>
              </a:buClr>
            </a:pPr>
            <a:r>
              <a:rPr lang="en-US" b="1" dirty="0">
                <a:highlight>
                  <a:schemeClr val="lt1"/>
                </a:highlight>
                <a:latin typeface="Gill Sans"/>
                <a:ea typeface="Gill Sans"/>
                <a:cs typeface="Gill Sans"/>
                <a:sym typeface="Gill Sans"/>
              </a:rPr>
              <a:t>Definition: </a:t>
            </a:r>
            <a:r>
              <a:rPr lang="en-US" dirty="0">
                <a:highlight>
                  <a:schemeClr val="lt1"/>
                </a:highlight>
                <a:latin typeface="Gill Sans"/>
                <a:ea typeface="Gill Sans"/>
                <a:cs typeface="Gill Sans"/>
                <a:sym typeface="Gill Sans"/>
              </a:rPr>
              <a:t>The Women, Business, and The Law Index measures the laws and regulations that affect women's economic opportunity in 190 economies. The index incorporates eight indicators structured around women's interactions with the law as they move through their careers: Mobility, Workplace, Pay, Marriage, Parenthood, Entrepreneurship, Assets, and Pension. </a:t>
            </a:r>
            <a:endParaRPr dirty="0">
              <a:highlight>
                <a:schemeClr val="lt1"/>
              </a:highlight>
              <a:latin typeface="Gill Sans"/>
              <a:ea typeface="Gill Sans"/>
              <a:cs typeface="Gill Sans"/>
              <a:sym typeface="Gill Sans"/>
            </a:endParaRPr>
          </a:p>
          <a:p>
            <a:pPr marL="0" indent="0">
              <a:spcBef>
                <a:spcPts val="1259"/>
              </a:spcBef>
              <a:buClr>
                <a:schemeClr val="dk1"/>
              </a:buClr>
            </a:pPr>
            <a:endParaRPr b="1" dirty="0">
              <a:highlight>
                <a:srgbClr val="FAFAFA"/>
              </a:highlight>
              <a:latin typeface="Gill Sans"/>
              <a:ea typeface="Gill Sans"/>
              <a:cs typeface="Gill Sans"/>
              <a:sym typeface="Gill Sans"/>
            </a:endParaRPr>
          </a:p>
          <a:p>
            <a:pPr marL="0" indent="0">
              <a:spcBef>
                <a:spcPts val="1259"/>
              </a:spcBef>
              <a:buClr>
                <a:schemeClr val="dk1"/>
              </a:buClr>
            </a:pPr>
            <a:r>
              <a:rPr lang="en-US" b="1" dirty="0">
                <a:highlight>
                  <a:srgbClr val="FAFAFA"/>
                </a:highlight>
                <a:latin typeface="Gill Sans"/>
                <a:ea typeface="Gill Sans"/>
                <a:cs typeface="Gill Sans"/>
                <a:sym typeface="Gill Sans"/>
              </a:rPr>
              <a:t>Source</a:t>
            </a:r>
            <a:r>
              <a:rPr lang="en-US" dirty="0">
                <a:highlight>
                  <a:srgbClr val="FAFAFA"/>
                </a:highlight>
                <a:latin typeface="Gill Sans"/>
                <a:ea typeface="Gill Sans"/>
                <a:cs typeface="Gill Sans"/>
                <a:sym typeface="Gill Sans"/>
              </a:rPr>
              <a:t>: </a:t>
            </a:r>
            <a:r>
              <a:rPr lang="en-US" dirty="0">
                <a:latin typeface="Gill Sans"/>
                <a:ea typeface="Gill Sans"/>
                <a:cs typeface="Gill Sans"/>
                <a:sym typeface="Gill Sans"/>
              </a:rPr>
              <a:t>World Bank. 2022. </a:t>
            </a:r>
            <a:r>
              <a:rPr lang="en-US" i="1" dirty="0">
                <a:latin typeface="Gill Sans"/>
                <a:ea typeface="Gill Sans"/>
                <a:cs typeface="Gill Sans"/>
                <a:sym typeface="Gill Sans"/>
              </a:rPr>
              <a:t>Women, Business and the Law 2022. </a:t>
            </a:r>
            <a:r>
              <a:rPr lang="en-US" dirty="0">
                <a:latin typeface="Gill Sans"/>
                <a:ea typeface="Gill Sans"/>
                <a:cs typeface="Gill Sans"/>
                <a:sym typeface="Gill Sans"/>
              </a:rPr>
              <a:t>Washington, DC: World Bank. doi:10.1596/978-1-4648-1817-2. License: Creative Commons Attribution CC BY 3.0 IGO </a:t>
            </a:r>
            <a:endParaRPr b="1" dirty="0">
              <a:highlight>
                <a:schemeClr val="lt1"/>
              </a:highlight>
            </a:endParaRPr>
          </a:p>
        </p:txBody>
      </p:sp>
      <p:sp>
        <p:nvSpPr>
          <p:cNvPr id="2275" name="Google Shape;2275;g11e53598d4f_2_26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2"/>
        <p:cNvGrpSpPr/>
        <p:nvPr/>
      </p:nvGrpSpPr>
      <p:grpSpPr>
        <a:xfrm>
          <a:off x="0" y="0"/>
          <a:ext cx="0" cy="0"/>
          <a:chOff x="0" y="0"/>
          <a:chExt cx="0" cy="0"/>
        </a:xfrm>
      </p:grpSpPr>
      <p:sp>
        <p:nvSpPr>
          <p:cNvPr id="2283" name="Google Shape;2283;g11e53598d4f_2_273:notes"/>
          <p:cNvSpPr txBox="1">
            <a:spLocks noGrp="1"/>
          </p:cNvSpPr>
          <p:nvPr>
            <p:ph type="body" idx="1"/>
          </p:nvPr>
        </p:nvSpPr>
        <p:spPr>
          <a:xfrm>
            <a:off x="731520" y="4560570"/>
            <a:ext cx="5852170" cy="4320540"/>
          </a:xfrm>
          <a:prstGeom prst="rect">
            <a:avLst/>
          </a:prstGeom>
          <a:noFill/>
          <a:ln>
            <a:noFill/>
          </a:ln>
        </p:spPr>
        <p:txBody>
          <a:bodyPr spcFirstLastPara="1" wrap="square" lIns="95914" tIns="47944" rIns="95914" bIns="47944" anchor="t" anchorCtr="0">
            <a:noAutofit/>
          </a:bodyPr>
          <a:lstStyle/>
          <a:p>
            <a:pPr marL="0" indent="0">
              <a:spcBef>
                <a:spcPts val="1259"/>
              </a:spcBef>
              <a:buClr>
                <a:schemeClr val="dk1"/>
              </a:buClr>
            </a:pPr>
            <a:r>
              <a:rPr lang="en-US" b="1" dirty="0">
                <a:highlight>
                  <a:schemeClr val="lt1"/>
                </a:highlight>
                <a:latin typeface="Gill Sans"/>
                <a:ea typeface="Gill Sans"/>
                <a:cs typeface="Gill Sans"/>
                <a:sym typeface="Gill Sans"/>
              </a:rPr>
              <a:t>Definition: </a:t>
            </a:r>
            <a:r>
              <a:rPr lang="en-US" dirty="0">
                <a:highlight>
                  <a:schemeClr val="lt1"/>
                </a:highlight>
                <a:latin typeface="Gill Sans"/>
                <a:ea typeface="Gill Sans"/>
                <a:cs typeface="Gill Sans"/>
                <a:sym typeface="Gill Sans"/>
              </a:rPr>
              <a:t>The Women, Business, and The Law Index measures the laws and regulations that affect women's economic opportunity in 190 economies. The index incorporates eight indicators structured around women's interactions with the law as they move through their careers: Mobility, Workplace, Pay, Marriage, Parenthood, Entrepreneurship, Assets, and Pension. </a:t>
            </a:r>
            <a:endParaRPr dirty="0">
              <a:highlight>
                <a:schemeClr val="lt1"/>
              </a:highlight>
              <a:latin typeface="Gill Sans"/>
              <a:ea typeface="Gill Sans"/>
              <a:cs typeface="Gill Sans"/>
              <a:sym typeface="Gill Sans"/>
            </a:endParaRPr>
          </a:p>
          <a:p>
            <a:pPr marL="0" indent="0">
              <a:spcBef>
                <a:spcPts val="1259"/>
              </a:spcBef>
              <a:buClr>
                <a:schemeClr val="dk1"/>
              </a:buClr>
            </a:pPr>
            <a:endParaRPr b="1" dirty="0">
              <a:highlight>
                <a:srgbClr val="FAFAFA"/>
              </a:highlight>
              <a:latin typeface="Gill Sans"/>
              <a:ea typeface="Gill Sans"/>
              <a:cs typeface="Gill Sans"/>
              <a:sym typeface="Gill Sans"/>
            </a:endParaRPr>
          </a:p>
          <a:p>
            <a:pPr marL="0" indent="0">
              <a:spcBef>
                <a:spcPts val="1259"/>
              </a:spcBef>
              <a:buClr>
                <a:schemeClr val="dk1"/>
              </a:buClr>
            </a:pPr>
            <a:r>
              <a:rPr lang="en-US" b="1" dirty="0">
                <a:highlight>
                  <a:srgbClr val="FAFAFA"/>
                </a:highlight>
                <a:latin typeface="Gill Sans"/>
                <a:ea typeface="Gill Sans"/>
                <a:cs typeface="Gill Sans"/>
                <a:sym typeface="Gill Sans"/>
              </a:rPr>
              <a:t>Source</a:t>
            </a:r>
            <a:r>
              <a:rPr lang="en-US" dirty="0">
                <a:highlight>
                  <a:srgbClr val="FAFAFA"/>
                </a:highlight>
                <a:latin typeface="Gill Sans"/>
                <a:ea typeface="Gill Sans"/>
                <a:cs typeface="Gill Sans"/>
                <a:sym typeface="Gill Sans"/>
              </a:rPr>
              <a:t>: </a:t>
            </a:r>
            <a:r>
              <a:rPr lang="en-US" dirty="0">
                <a:latin typeface="Gill Sans"/>
                <a:ea typeface="Gill Sans"/>
                <a:cs typeface="Gill Sans"/>
                <a:sym typeface="Gill Sans"/>
              </a:rPr>
              <a:t>World Bank. 2022. </a:t>
            </a:r>
            <a:r>
              <a:rPr lang="en-US" i="1" dirty="0">
                <a:latin typeface="Gill Sans"/>
                <a:ea typeface="Gill Sans"/>
                <a:cs typeface="Gill Sans"/>
                <a:sym typeface="Gill Sans"/>
              </a:rPr>
              <a:t>Women, Business and the Law 2022. </a:t>
            </a:r>
            <a:r>
              <a:rPr lang="en-US" dirty="0">
                <a:latin typeface="Gill Sans"/>
                <a:ea typeface="Gill Sans"/>
                <a:cs typeface="Gill Sans"/>
                <a:sym typeface="Gill Sans"/>
              </a:rPr>
              <a:t>Washington, DC: World Bank. doi:10.1596/978-1-4648-1817-2. License: Creative Commons Attribution CC BY 3.0 IGO </a:t>
            </a:r>
            <a:endParaRPr dirty="0">
              <a:latin typeface="Gill Sans"/>
              <a:ea typeface="Gill Sans"/>
              <a:cs typeface="Gill Sans"/>
              <a:sym typeface="Gill Sans"/>
            </a:endParaRPr>
          </a:p>
        </p:txBody>
      </p:sp>
      <p:sp>
        <p:nvSpPr>
          <p:cNvPr id="2284" name="Google Shape;2284;g11e53598d4f_2_27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1"/>
        <p:cNvGrpSpPr/>
        <p:nvPr/>
      </p:nvGrpSpPr>
      <p:grpSpPr>
        <a:xfrm>
          <a:off x="0" y="0"/>
          <a:ext cx="0" cy="0"/>
          <a:chOff x="0" y="0"/>
          <a:chExt cx="0" cy="0"/>
        </a:xfrm>
      </p:grpSpPr>
      <p:sp>
        <p:nvSpPr>
          <p:cNvPr id="2292" name="Google Shape;2292;g11e53598d4f_2_281:notes"/>
          <p:cNvSpPr txBox="1">
            <a:spLocks noGrp="1"/>
          </p:cNvSpPr>
          <p:nvPr>
            <p:ph type="body" idx="1"/>
          </p:nvPr>
        </p:nvSpPr>
        <p:spPr>
          <a:xfrm>
            <a:off x="731520" y="4560570"/>
            <a:ext cx="5852170" cy="4320540"/>
          </a:xfrm>
          <a:prstGeom prst="rect">
            <a:avLst/>
          </a:prstGeom>
          <a:noFill/>
          <a:ln>
            <a:noFill/>
          </a:ln>
        </p:spPr>
        <p:txBody>
          <a:bodyPr spcFirstLastPara="1" wrap="square" lIns="95914" tIns="47944" rIns="95914" bIns="47944" anchor="t" anchorCtr="0">
            <a:noAutofit/>
          </a:bodyPr>
          <a:lstStyle/>
          <a:p>
            <a:pPr marL="0" indent="0">
              <a:spcBef>
                <a:spcPts val="1259"/>
              </a:spcBef>
              <a:buClr>
                <a:schemeClr val="dk1"/>
              </a:buClr>
            </a:pPr>
            <a:r>
              <a:rPr lang="en-US" b="1" dirty="0">
                <a:highlight>
                  <a:schemeClr val="lt1"/>
                </a:highlight>
                <a:latin typeface="Gill Sans"/>
                <a:ea typeface="Gill Sans"/>
                <a:cs typeface="Gill Sans"/>
                <a:sym typeface="Gill Sans"/>
              </a:rPr>
              <a:t>Definition: </a:t>
            </a:r>
            <a:r>
              <a:rPr lang="en-US" dirty="0">
                <a:highlight>
                  <a:schemeClr val="lt1"/>
                </a:highlight>
                <a:latin typeface="Gill Sans"/>
                <a:ea typeface="Gill Sans"/>
                <a:cs typeface="Gill Sans"/>
                <a:sym typeface="Gill Sans"/>
              </a:rPr>
              <a:t>The Women, Business, and The Law Index measures the laws and regulations that affect women's economic opportunity in 190 economies. The index incorporates eight indicators structured around women's interactions with the law as they move through their careers: Mobility, Workplace, Pay, Marriage, Parenthood, Entrepreneurship, Assets, and Pension. </a:t>
            </a:r>
            <a:endParaRPr dirty="0">
              <a:highlight>
                <a:schemeClr val="lt1"/>
              </a:highlight>
              <a:latin typeface="Gill Sans"/>
              <a:ea typeface="Gill Sans"/>
              <a:cs typeface="Gill Sans"/>
              <a:sym typeface="Gill Sans"/>
            </a:endParaRPr>
          </a:p>
          <a:p>
            <a:pPr marL="0" indent="0">
              <a:spcBef>
                <a:spcPts val="1259"/>
              </a:spcBef>
              <a:buClr>
                <a:schemeClr val="dk1"/>
              </a:buClr>
            </a:pPr>
            <a:endParaRPr b="1" dirty="0">
              <a:highlight>
                <a:srgbClr val="FAFAFA"/>
              </a:highlight>
              <a:latin typeface="Gill Sans"/>
              <a:ea typeface="Gill Sans"/>
              <a:cs typeface="Gill Sans"/>
              <a:sym typeface="Gill Sans"/>
            </a:endParaRPr>
          </a:p>
          <a:p>
            <a:pPr marL="0" indent="0">
              <a:spcBef>
                <a:spcPts val="1259"/>
              </a:spcBef>
              <a:buClr>
                <a:schemeClr val="dk1"/>
              </a:buClr>
            </a:pPr>
            <a:r>
              <a:rPr lang="en-US" b="1" dirty="0">
                <a:highlight>
                  <a:srgbClr val="FAFAFA"/>
                </a:highlight>
                <a:latin typeface="Gill Sans"/>
                <a:ea typeface="Gill Sans"/>
                <a:cs typeface="Gill Sans"/>
                <a:sym typeface="Gill Sans"/>
              </a:rPr>
              <a:t>Source</a:t>
            </a:r>
            <a:r>
              <a:rPr lang="en-US" dirty="0">
                <a:highlight>
                  <a:srgbClr val="FAFAFA"/>
                </a:highlight>
                <a:latin typeface="Gill Sans"/>
                <a:ea typeface="Gill Sans"/>
                <a:cs typeface="Gill Sans"/>
                <a:sym typeface="Gill Sans"/>
              </a:rPr>
              <a:t>: </a:t>
            </a:r>
            <a:r>
              <a:rPr lang="en-US" dirty="0">
                <a:latin typeface="Gill Sans"/>
                <a:ea typeface="Gill Sans"/>
                <a:cs typeface="Gill Sans"/>
                <a:sym typeface="Gill Sans"/>
              </a:rPr>
              <a:t>World Bank. 2022. </a:t>
            </a:r>
            <a:r>
              <a:rPr lang="en-US" i="1" dirty="0">
                <a:latin typeface="Gill Sans"/>
                <a:ea typeface="Gill Sans"/>
                <a:cs typeface="Gill Sans"/>
                <a:sym typeface="Gill Sans"/>
              </a:rPr>
              <a:t>Women, Business and the Law 2022. </a:t>
            </a:r>
            <a:r>
              <a:rPr lang="en-US" dirty="0">
                <a:latin typeface="Gill Sans"/>
                <a:ea typeface="Gill Sans"/>
                <a:cs typeface="Gill Sans"/>
                <a:sym typeface="Gill Sans"/>
              </a:rPr>
              <a:t>Washington, DC: World Bank. doi:10.1596/978-1-4648-1817-2. License: Creative Commons Attribution CC BY 3.0 IGO </a:t>
            </a:r>
            <a:endParaRPr dirty="0">
              <a:latin typeface="Gill Sans"/>
              <a:ea typeface="Gill Sans"/>
              <a:cs typeface="Gill Sans"/>
              <a:sym typeface="Gill Sans"/>
            </a:endParaRPr>
          </a:p>
        </p:txBody>
      </p:sp>
      <p:sp>
        <p:nvSpPr>
          <p:cNvPr id="2293" name="Google Shape;2293;g11e53598d4f_2_28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0"/>
        <p:cNvGrpSpPr/>
        <p:nvPr/>
      </p:nvGrpSpPr>
      <p:grpSpPr>
        <a:xfrm>
          <a:off x="0" y="0"/>
          <a:ext cx="0" cy="0"/>
          <a:chOff x="0" y="0"/>
          <a:chExt cx="0" cy="0"/>
        </a:xfrm>
      </p:grpSpPr>
      <p:sp>
        <p:nvSpPr>
          <p:cNvPr id="2301" name="Google Shape;2301;gf3a211cd24_0_151:notes"/>
          <p:cNvSpPr txBox="1">
            <a:spLocks noGrp="1"/>
          </p:cNvSpPr>
          <p:nvPr>
            <p:ph type="body" idx="1"/>
          </p:nvPr>
        </p:nvSpPr>
        <p:spPr>
          <a:xfrm>
            <a:off x="731520" y="4560570"/>
            <a:ext cx="5852170" cy="4320540"/>
          </a:xfrm>
          <a:prstGeom prst="rect">
            <a:avLst/>
          </a:prstGeom>
          <a:noFill/>
          <a:ln>
            <a:noFill/>
          </a:ln>
        </p:spPr>
        <p:txBody>
          <a:bodyPr spcFirstLastPara="1" wrap="square" lIns="95914" tIns="47944" rIns="95914" bIns="47944" anchor="t" anchorCtr="0">
            <a:noAutofit/>
          </a:bodyPr>
          <a:lstStyle/>
          <a:p>
            <a:pPr marL="0" marR="0" indent="0" algn="l" defTabSz="914400" rtl="0" eaLnBrk="1" fontAlgn="auto" latinLnBrk="0" hangingPunct="1">
              <a:lnSpc>
                <a:spcPct val="100000"/>
              </a:lnSpc>
              <a:spcBef>
                <a:spcPts val="1259"/>
              </a:spcBef>
              <a:spcAft>
                <a:spcPts val="0"/>
              </a:spcAft>
              <a:buClr>
                <a:srgbClr val="000000"/>
              </a:buClr>
              <a:buSzPts val="1400"/>
              <a:buFont typeface="Arial"/>
              <a:buNone/>
              <a:tabLst/>
              <a:defRPr/>
            </a:pPr>
            <a:r>
              <a:rPr lang="en-US" b="1" dirty="0">
                <a:highlight>
                  <a:srgbClr val="FAFAFA"/>
                </a:highlight>
                <a:latin typeface="Gill Sans"/>
                <a:ea typeface="Gill Sans"/>
                <a:cs typeface="Gill Sans"/>
                <a:sym typeface="Gill Sans"/>
              </a:rPr>
              <a:t>Source: </a:t>
            </a:r>
            <a:r>
              <a:rPr lang="en-US" dirty="0">
                <a:highlight>
                  <a:srgbClr val="FFFFFF"/>
                </a:highlight>
                <a:latin typeface="Gill Sans"/>
                <a:ea typeface="Gill Sans"/>
                <a:cs typeface="Gill Sans"/>
                <a:sym typeface="Gill Sans"/>
              </a:rPr>
              <a:t>Central Intelligence Agency. (2016). </a:t>
            </a:r>
            <a:r>
              <a:rPr lang="en-US" i="1" dirty="0">
                <a:latin typeface="Gill Sans"/>
                <a:ea typeface="Gill Sans"/>
                <a:cs typeface="Gill Sans"/>
                <a:sym typeface="Gill Sans"/>
              </a:rPr>
              <a:t>The World Factbook</a:t>
            </a:r>
            <a:r>
              <a:rPr lang="en-US" dirty="0">
                <a:highlight>
                  <a:srgbClr val="FFFFFF"/>
                </a:highlight>
                <a:latin typeface="Gill Sans"/>
                <a:ea typeface="Gill Sans"/>
                <a:cs typeface="Gill Sans"/>
                <a:sym typeface="Gill Sans"/>
              </a:rPr>
              <a:t>. Retrieved from </a:t>
            </a:r>
            <a:r>
              <a:rPr lang="en-US" dirty="0">
                <a:latin typeface="Gill Sans"/>
                <a:ea typeface="Gill Sans"/>
                <a:cs typeface="Gill Sans"/>
                <a:sym typeface="Gill Sans"/>
              </a:rPr>
              <a:t>http://</a:t>
            </a:r>
            <a:r>
              <a:rPr lang="en-US" dirty="0" err="1">
                <a:latin typeface="Gill Sans"/>
                <a:ea typeface="Gill Sans"/>
                <a:cs typeface="Gill Sans"/>
                <a:sym typeface="Gill Sans"/>
              </a:rPr>
              <a:t>cia.gov</a:t>
            </a:r>
            <a:r>
              <a:rPr lang="en-US" dirty="0">
                <a:latin typeface="Gill Sans"/>
                <a:ea typeface="Gill Sans"/>
                <a:cs typeface="Gill Sans"/>
                <a:sym typeface="Gill Sans"/>
              </a:rPr>
              <a:t>/the-world-factbook/countries/ </a:t>
            </a:r>
            <a:endParaRPr dirty="0">
              <a:highlight>
                <a:srgbClr val="FAFAFA"/>
              </a:highlight>
              <a:latin typeface="Gill Sans"/>
              <a:ea typeface="Gill Sans"/>
              <a:cs typeface="Gill Sans"/>
              <a:sym typeface="Gill Sans"/>
            </a:endParaRPr>
          </a:p>
        </p:txBody>
      </p:sp>
      <p:sp>
        <p:nvSpPr>
          <p:cNvPr id="2302" name="Google Shape;2302;gf3a211cd24_0_15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9"/>
        <p:cNvGrpSpPr/>
        <p:nvPr/>
      </p:nvGrpSpPr>
      <p:grpSpPr>
        <a:xfrm>
          <a:off x="0" y="0"/>
          <a:ext cx="0" cy="0"/>
          <a:chOff x="0" y="0"/>
          <a:chExt cx="0" cy="0"/>
        </a:xfrm>
      </p:grpSpPr>
      <p:sp>
        <p:nvSpPr>
          <p:cNvPr id="2310" name="Google Shape;2310;g11dd236ac55_1_0: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1" name="Google Shape;2311;g11dd236ac55_1_0:notes"/>
          <p:cNvSpPr txBox="1">
            <a:spLocks noGrp="1"/>
          </p:cNvSpPr>
          <p:nvPr>
            <p:ph type="body" idx="1"/>
          </p:nvPr>
        </p:nvSpPr>
        <p:spPr>
          <a:xfrm>
            <a:off x="731520" y="4560570"/>
            <a:ext cx="5852170" cy="4320540"/>
          </a:xfrm>
          <a:prstGeom prst="rect">
            <a:avLst/>
          </a:prstGeom>
          <a:noFill/>
          <a:ln>
            <a:noFill/>
          </a:ln>
        </p:spPr>
        <p:txBody>
          <a:bodyPr spcFirstLastPara="1" wrap="square" lIns="95914" tIns="47944" rIns="95914" bIns="47944" anchor="t" anchorCtr="0">
            <a:noAutofit/>
          </a:bodyPr>
          <a:lstStyle/>
          <a:p>
            <a:pPr marL="0" indent="0"/>
            <a:r>
              <a:rPr lang="en-US" dirty="0">
                <a:solidFill>
                  <a:srgbClr val="000000"/>
                </a:solidFill>
                <a:latin typeface="Gill Sans"/>
                <a:ea typeface="Gill Sans"/>
                <a:cs typeface="Gill Sans"/>
                <a:sym typeface="Gill Sans"/>
              </a:rPr>
              <a:t>Jordan greatly improved its female-to-male TEA ratio, which was 0.26 in 2017 but reached 0.59 in 2019. </a:t>
            </a:r>
            <a:endParaRPr dirty="0">
              <a:solidFill>
                <a:srgbClr val="000000"/>
              </a:solidFill>
              <a:latin typeface="Gill Sans"/>
              <a:ea typeface="Gill Sans"/>
              <a:cs typeface="Gill Sans"/>
              <a:sym typeface="Gill Sans"/>
            </a:endParaRPr>
          </a:p>
          <a:p>
            <a:pPr marL="0" indent="0"/>
            <a:endParaRPr dirty="0">
              <a:solidFill>
                <a:srgbClr val="000000"/>
              </a:solidFill>
              <a:latin typeface="Gill Sans"/>
              <a:ea typeface="Gill Sans"/>
              <a:cs typeface="Gill Sans"/>
              <a:sym typeface="Gill Sans"/>
            </a:endParaRPr>
          </a:p>
          <a:p>
            <a:pPr marL="0" indent="0"/>
            <a:r>
              <a:rPr lang="en-US" b="1" dirty="0">
                <a:solidFill>
                  <a:srgbClr val="000000"/>
                </a:solidFill>
                <a:latin typeface="Gill Sans"/>
                <a:ea typeface="Gill Sans"/>
                <a:cs typeface="Gill Sans"/>
                <a:sym typeface="Gill Sans"/>
              </a:rPr>
              <a:t>Definition: </a:t>
            </a:r>
            <a:r>
              <a:rPr lang="en-US" dirty="0">
                <a:solidFill>
                  <a:srgbClr val="000000"/>
                </a:solidFill>
                <a:latin typeface="Gill Sans"/>
                <a:ea typeface="Gill Sans"/>
                <a:cs typeface="Gill Sans"/>
                <a:sym typeface="Gill Sans"/>
              </a:rPr>
              <a:t>Percentage of female 18-64 population who are either a nascent entrepreneur or owner-manager of a 'new business', divided by the equivalent percentage for their male counterparts</a:t>
            </a:r>
            <a:endParaRPr dirty="0">
              <a:solidFill>
                <a:srgbClr val="000000"/>
              </a:solidFill>
              <a:latin typeface="Gill Sans"/>
              <a:ea typeface="Gill Sans"/>
              <a:cs typeface="Gill Sans"/>
              <a:sym typeface="Gill Sans"/>
            </a:endParaRPr>
          </a:p>
          <a:p>
            <a:pPr marL="0" indent="0"/>
            <a:endParaRPr b="1" dirty="0">
              <a:solidFill>
                <a:srgbClr val="000000"/>
              </a:solidFill>
              <a:latin typeface="Gill Sans"/>
              <a:ea typeface="Gill Sans"/>
              <a:cs typeface="Gill Sans"/>
              <a:sym typeface="Gill Sans"/>
            </a:endParaRPr>
          </a:p>
          <a:p>
            <a:pPr marL="0" marR="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solidFill>
                  <a:srgbClr val="000000"/>
                </a:solidFill>
                <a:latin typeface="Gill Sans"/>
                <a:ea typeface="Gill Sans"/>
                <a:cs typeface="Gill Sans"/>
                <a:sym typeface="Gill Sans"/>
              </a:rPr>
              <a:t>Source: </a:t>
            </a:r>
            <a:r>
              <a:rPr lang="en-US" dirty="0">
                <a:solidFill>
                  <a:srgbClr val="000000"/>
                </a:solidFill>
                <a:latin typeface="Gill Sans"/>
                <a:ea typeface="Gill Sans"/>
                <a:cs typeface="Gill Sans"/>
                <a:sym typeface="Gill Sans"/>
              </a:rPr>
              <a:t>Global Entrepreneurship Monitor (GEM), most recent figures available at https://</a:t>
            </a:r>
            <a:r>
              <a:rPr lang="en-US" dirty="0" err="1">
                <a:solidFill>
                  <a:srgbClr val="000000"/>
                </a:solidFill>
                <a:latin typeface="Gill Sans"/>
                <a:ea typeface="Gill Sans"/>
                <a:cs typeface="Gill Sans"/>
                <a:sym typeface="Gill Sans"/>
              </a:rPr>
              <a:t>www.gemconsortium.org</a:t>
            </a:r>
            <a:r>
              <a:rPr lang="en-US" dirty="0">
                <a:solidFill>
                  <a:srgbClr val="000000"/>
                </a:solidFill>
                <a:latin typeface="Gill Sans"/>
                <a:ea typeface="Gill Sans"/>
                <a:cs typeface="Gill Sans"/>
                <a:sym typeface="Gill Sans"/>
              </a:rPr>
              <a:t>/data </a:t>
            </a:r>
            <a:endParaRPr dirty="0">
              <a:latin typeface="Gill Sans"/>
              <a:ea typeface="Gill Sans"/>
              <a:cs typeface="Gill Sans"/>
              <a:sym typeface="Gill Sans"/>
            </a:endParaRPr>
          </a:p>
        </p:txBody>
      </p:sp>
      <p:sp>
        <p:nvSpPr>
          <p:cNvPr id="2312" name="Google Shape;2312;g11dd236ac55_1_0:notes"/>
          <p:cNvSpPr txBox="1">
            <a:spLocks noGrp="1"/>
          </p:cNvSpPr>
          <p:nvPr>
            <p:ph type="sldNum" idx="12"/>
          </p:nvPr>
        </p:nvSpPr>
        <p:spPr>
          <a:xfrm>
            <a:off x="4143588" y="9119474"/>
            <a:ext cx="3170056" cy="480060"/>
          </a:xfrm>
          <a:prstGeom prst="rect">
            <a:avLst/>
          </a:prstGeom>
          <a:noFill/>
          <a:ln>
            <a:noFill/>
          </a:ln>
        </p:spPr>
        <p:txBody>
          <a:bodyPr spcFirstLastPara="1" wrap="square" lIns="95914" tIns="47944" rIns="95914" bIns="47944" anchor="b" anchorCtr="0">
            <a:noAutofit/>
          </a:bodyPr>
          <a:lstStyle/>
          <a:p>
            <a:pPr algn="r">
              <a:buSzPts val="1200"/>
            </a:pPr>
            <a:fld id="{00000000-1234-1234-1234-123412341234}" type="slidenum">
              <a:rPr lang="en-US"/>
              <a:pPr algn="r">
                <a:buSzPts val="1200"/>
              </a:pPr>
              <a:t>108</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8"/>
        <p:cNvGrpSpPr/>
        <p:nvPr/>
      </p:nvGrpSpPr>
      <p:grpSpPr>
        <a:xfrm>
          <a:off x="0" y="0"/>
          <a:ext cx="0" cy="0"/>
          <a:chOff x="0" y="0"/>
          <a:chExt cx="0" cy="0"/>
        </a:xfrm>
      </p:grpSpPr>
      <p:sp>
        <p:nvSpPr>
          <p:cNvPr id="1259" name="Google Shape;1259;g11e0ae5a757_0_2266:notes"/>
          <p:cNvSpPr txBox="1">
            <a:spLocks noGrp="1"/>
          </p:cNvSpPr>
          <p:nvPr>
            <p:ph type="body" idx="1"/>
          </p:nvPr>
        </p:nvSpPr>
        <p:spPr>
          <a:xfrm>
            <a:off x="731520" y="4560570"/>
            <a:ext cx="5852170" cy="4320540"/>
          </a:xfrm>
          <a:prstGeom prst="rect">
            <a:avLst/>
          </a:prstGeom>
          <a:noFill/>
          <a:ln>
            <a:noFill/>
          </a:ln>
        </p:spPr>
        <p:txBody>
          <a:bodyPr spcFirstLastPara="1" wrap="square" lIns="95914" tIns="47944" rIns="95914" bIns="47944" anchor="t" anchorCtr="0">
            <a:noAutofit/>
          </a:bodyPr>
          <a:lstStyle/>
          <a:p>
            <a:pPr marL="0" indent="0">
              <a:spcBef>
                <a:spcPts val="1259"/>
              </a:spcBef>
              <a:buClr>
                <a:schemeClr val="dk1"/>
              </a:buClr>
              <a:buSzPts val="1100"/>
            </a:pPr>
            <a:r>
              <a:rPr lang="en-US" dirty="0">
                <a:latin typeface="Gill Sans"/>
                <a:ea typeface="Gill Sans"/>
                <a:cs typeface="Gill Sans"/>
                <a:sym typeface="Gill Sans"/>
              </a:rPr>
              <a:t>From a social and demographic perspective, age, marital status, religion, education level, literacy, family income level, the area of residence (urban or rural), and the number of children all affect an individual’s labor force involvement (Heath &amp; Jayachandran, 2017). </a:t>
            </a:r>
            <a:r>
              <a:rPr lang="en-US" b="0" dirty="0">
                <a:latin typeface="Gill Sans"/>
                <a:ea typeface="Gill Sans"/>
                <a:cs typeface="Gill Sans"/>
                <a:sym typeface="Gill Sans"/>
              </a:rPr>
              <a:t>Of these, education is assumed to have the largest impact on women’s economic participation because of its effect on other determinants. Increased educational attainment is usually marked by a delay in marriage age, lower fertility rates, and higher levels of employment (Heath &amp; Jayachandran, 2017; </a:t>
            </a:r>
            <a:r>
              <a:rPr lang="en-US" b="0" dirty="0" err="1">
                <a:latin typeface="Gill Sans"/>
                <a:ea typeface="Gill Sans"/>
                <a:cs typeface="Gill Sans"/>
                <a:sym typeface="Gill Sans"/>
              </a:rPr>
              <a:t>Solati</a:t>
            </a:r>
            <a:r>
              <a:rPr lang="en-US" b="0" dirty="0">
                <a:latin typeface="Gill Sans"/>
                <a:ea typeface="Gill Sans"/>
                <a:cs typeface="Gill Sans"/>
                <a:sym typeface="Gill Sans"/>
              </a:rPr>
              <a:t>, 2017), though at lower rates in MENA than in other developing regions. </a:t>
            </a:r>
            <a:endParaRPr b="0" dirty="0">
              <a:latin typeface="Gill Sans"/>
              <a:ea typeface="Gill Sans"/>
              <a:cs typeface="Gill Sans"/>
              <a:sym typeface="Gill Sans"/>
            </a:endParaRPr>
          </a:p>
          <a:p>
            <a:pPr marL="0" indent="0">
              <a:spcBef>
                <a:spcPts val="1259"/>
              </a:spcBef>
              <a:buClr>
                <a:schemeClr val="dk1"/>
              </a:buClr>
              <a:buSzPts val="1100"/>
            </a:pPr>
            <a:endParaRPr b="1" dirty="0">
              <a:latin typeface="Gill Sans"/>
              <a:ea typeface="Gill Sans"/>
              <a:cs typeface="Gill Sans"/>
              <a:sym typeface="Gill Sans"/>
            </a:endParaRPr>
          </a:p>
          <a:p>
            <a:pPr marL="0" indent="0">
              <a:spcBef>
                <a:spcPts val="1259"/>
              </a:spcBef>
              <a:buClr>
                <a:schemeClr val="dk1"/>
              </a:buClr>
              <a:buSzPts val="1100"/>
            </a:pPr>
            <a:r>
              <a:rPr lang="en-US" b="1" dirty="0">
                <a:latin typeface="Gill Sans"/>
                <a:ea typeface="Gill Sans"/>
                <a:cs typeface="Gill Sans"/>
                <a:sym typeface="Gill Sans"/>
              </a:rPr>
              <a:t>Sources: </a:t>
            </a:r>
            <a:endParaRPr dirty="0">
              <a:cs typeface="Gill Sans" panose="020B0502020104020203"/>
            </a:endParaRPr>
          </a:p>
          <a:p>
            <a:pPr marL="179868" indent="-179868">
              <a:spcBef>
                <a:spcPts val="1259"/>
              </a:spcBef>
              <a:buClr>
                <a:schemeClr val="dk1"/>
              </a:buClr>
              <a:buSzPts val="1100"/>
              <a:buFont typeface="Arial" panose="020B0604020202020204" pitchFamily="34" charset="0"/>
              <a:buChar char="•"/>
            </a:pPr>
            <a:r>
              <a:rPr lang="en-US" dirty="0">
                <a:highlight>
                  <a:schemeClr val="lt1"/>
                </a:highlight>
                <a:latin typeface="Gill Sans"/>
                <a:ea typeface="Gill Sans"/>
                <a:cs typeface="Gill Sans"/>
                <a:sym typeface="Gill Sans"/>
              </a:rPr>
              <a:t>Heath, R., &amp; Jayachandran, S. (2017). The causes and consequences of increased female education and labor force participation in developing countries. In </a:t>
            </a:r>
            <a:r>
              <a:rPr lang="en-US" i="1" dirty="0">
                <a:highlight>
                  <a:schemeClr val="lt1"/>
                </a:highlight>
                <a:latin typeface="Gill Sans"/>
                <a:ea typeface="Gill Sans"/>
                <a:cs typeface="Gill Sans"/>
                <a:sym typeface="Gill Sans"/>
              </a:rPr>
              <a:t>The Oxford Handbook of Women and the Economy</a:t>
            </a:r>
            <a:r>
              <a:rPr lang="en-US" dirty="0">
                <a:highlight>
                  <a:schemeClr val="lt1"/>
                </a:highlight>
                <a:latin typeface="Gill Sans"/>
                <a:ea typeface="Gill Sans"/>
                <a:cs typeface="Gill Sans"/>
                <a:sym typeface="Gill Sans"/>
              </a:rPr>
              <a:t> (pp. 345-367). Oxford University Press. </a:t>
            </a:r>
            <a:endParaRPr dirty="0">
              <a:highlight>
                <a:schemeClr val="lt1"/>
              </a:highlight>
              <a:latin typeface="Gill Sans"/>
              <a:ea typeface="Gill Sans"/>
              <a:cs typeface="Gill Sans"/>
              <a:sym typeface="Gill Sans"/>
            </a:endParaRPr>
          </a:p>
          <a:p>
            <a:pPr marL="179868" indent="-179868">
              <a:spcBef>
                <a:spcPts val="1259"/>
              </a:spcBef>
              <a:spcAft>
                <a:spcPts val="1259"/>
              </a:spcAft>
              <a:buClr>
                <a:schemeClr val="dk1"/>
              </a:buClr>
              <a:buSzPts val="1100"/>
              <a:buFont typeface="Arial" panose="020B0604020202020204" pitchFamily="34" charset="0"/>
              <a:buChar char="•"/>
            </a:pPr>
            <a:r>
              <a:rPr lang="en-US" dirty="0" err="1">
                <a:highlight>
                  <a:schemeClr val="lt1"/>
                </a:highlight>
                <a:latin typeface="Gill Sans"/>
                <a:ea typeface="Gill Sans"/>
                <a:cs typeface="Gill Sans"/>
                <a:sym typeface="Gill Sans"/>
              </a:rPr>
              <a:t>Solati</a:t>
            </a:r>
            <a:r>
              <a:rPr lang="en-US" dirty="0">
                <a:highlight>
                  <a:schemeClr val="lt1"/>
                </a:highlight>
                <a:latin typeface="Gill Sans"/>
                <a:ea typeface="Gill Sans"/>
                <a:cs typeface="Gill Sans"/>
                <a:sym typeface="Gill Sans"/>
              </a:rPr>
              <a:t>, F. (2017). </a:t>
            </a:r>
            <a:r>
              <a:rPr lang="en-US" i="1" dirty="0">
                <a:highlight>
                  <a:schemeClr val="lt1"/>
                </a:highlight>
                <a:latin typeface="Gill Sans"/>
                <a:ea typeface="Gill Sans"/>
                <a:cs typeface="Gill Sans"/>
                <a:sym typeface="Gill Sans"/>
              </a:rPr>
              <a:t>Women, work, and patriarchy in the Middle East and North Africa</a:t>
            </a:r>
            <a:r>
              <a:rPr lang="en-US" dirty="0">
                <a:highlight>
                  <a:schemeClr val="lt1"/>
                </a:highlight>
                <a:latin typeface="Gill Sans"/>
                <a:ea typeface="Gill Sans"/>
                <a:cs typeface="Gill Sans"/>
                <a:sym typeface="Gill Sans"/>
              </a:rPr>
              <a:t> (Palgrave pivot). Cham, Switzerland: Palgrave Macmillan.</a:t>
            </a:r>
            <a:endParaRPr dirty="0">
              <a:latin typeface="Gill Sans"/>
              <a:ea typeface="Gill Sans"/>
              <a:cs typeface="Gill Sans"/>
              <a:sym typeface="Gill Sans"/>
            </a:endParaRPr>
          </a:p>
        </p:txBody>
      </p:sp>
      <p:sp>
        <p:nvSpPr>
          <p:cNvPr id="1260" name="Google Shape;1260;g11e0ae5a757_0_2266: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8"/>
        <p:cNvGrpSpPr/>
        <p:nvPr/>
      </p:nvGrpSpPr>
      <p:grpSpPr>
        <a:xfrm>
          <a:off x="0" y="0"/>
          <a:ext cx="0" cy="0"/>
          <a:chOff x="0" y="0"/>
          <a:chExt cx="0" cy="0"/>
        </a:xfrm>
      </p:grpSpPr>
      <p:sp>
        <p:nvSpPr>
          <p:cNvPr id="1279" name="Google Shape;1279;g119cbae77c1_0_1449: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0" name="Google Shape;1280;g119cbae77c1_0_1449:notes"/>
          <p:cNvSpPr txBox="1">
            <a:spLocks noGrp="1"/>
          </p:cNvSpPr>
          <p:nvPr>
            <p:ph type="body" idx="1"/>
          </p:nvPr>
        </p:nvSpPr>
        <p:spPr>
          <a:xfrm>
            <a:off x="731520" y="4560570"/>
            <a:ext cx="5852170" cy="4320540"/>
          </a:xfrm>
          <a:prstGeom prst="rect">
            <a:avLst/>
          </a:prstGeom>
          <a:noFill/>
          <a:ln>
            <a:noFill/>
          </a:ln>
        </p:spPr>
        <p:txBody>
          <a:bodyPr spcFirstLastPara="1" wrap="square" lIns="95914" tIns="47944" rIns="95914" bIns="47944" anchor="t" anchorCtr="0">
            <a:noAutofit/>
          </a:bodyPr>
          <a:lstStyle/>
          <a:p>
            <a:pPr marL="0" indent="0">
              <a:spcBef>
                <a:spcPts val="1259"/>
              </a:spcBef>
              <a:buClr>
                <a:schemeClr val="dk1"/>
              </a:buClr>
              <a:buSzPts val="1100"/>
            </a:pPr>
            <a:r>
              <a:rPr lang="en-US" dirty="0">
                <a:latin typeface="Gill Sans"/>
                <a:ea typeface="Gill Sans"/>
                <a:cs typeface="Gill Sans"/>
                <a:sym typeface="Gill Sans"/>
              </a:rPr>
              <a:t>This comparative analysis draws labor market indicators from different sources. Wherever possible and to allow for comparisons across countries, data was drawn from World Development Indicators from the World Bank database, the Global Gender Gap Index by the World Economic Forum, and the World Bank’s Women, Business, and the Law reports. For analysis on more disaggregated statistics such as female employment by levels of education and marital status, the report uses survey data from each of the countries at focus. </a:t>
            </a:r>
            <a:endParaRPr dirty="0">
              <a:latin typeface="Gill Sans"/>
              <a:ea typeface="Gill Sans"/>
              <a:cs typeface="Gill Sans"/>
              <a:sym typeface="Gill Sans"/>
            </a:endParaRPr>
          </a:p>
          <a:p>
            <a:pPr marL="0" indent="0">
              <a:spcBef>
                <a:spcPts val="1259"/>
              </a:spcBef>
              <a:buClr>
                <a:schemeClr val="dk1"/>
              </a:buClr>
              <a:buSzPts val="1100"/>
            </a:pPr>
            <a:endParaRPr dirty="0">
              <a:latin typeface="Gill Sans"/>
              <a:ea typeface="Gill Sans"/>
              <a:cs typeface="Gill Sans"/>
              <a:sym typeface="Gill Sans"/>
            </a:endParaRPr>
          </a:p>
          <a:p>
            <a:pPr marL="0" indent="0">
              <a:spcBef>
                <a:spcPts val="2518"/>
              </a:spcBef>
              <a:spcAft>
                <a:spcPts val="1259"/>
              </a:spcAft>
              <a:buClr>
                <a:schemeClr val="dk1"/>
              </a:buClr>
              <a:buSzPts val="1100"/>
            </a:pPr>
            <a:r>
              <a:rPr lang="en-US" dirty="0">
                <a:latin typeface="Gill Sans"/>
                <a:ea typeface="Gill Sans"/>
                <a:cs typeface="Gill Sans"/>
                <a:sym typeface="Gill Sans"/>
              </a:rPr>
              <a:t>One limitation is that country level data from survey data sources is not consistent across the years in terms of availability as well as definition of indicators. Additionally, country level analysis also varies, impacting the level of analysis conducted for each country and the comparability across country profiles.</a:t>
            </a:r>
            <a:endParaRPr dirty="0">
              <a:latin typeface="Gill Sans"/>
              <a:ea typeface="Gill Sans"/>
              <a:cs typeface="Gill Sans"/>
              <a:sym typeface="Gill Sans"/>
            </a:endParaRPr>
          </a:p>
        </p:txBody>
      </p:sp>
      <p:sp>
        <p:nvSpPr>
          <p:cNvPr id="1281" name="Google Shape;1281;g119cbae77c1_0_1449:notes"/>
          <p:cNvSpPr txBox="1">
            <a:spLocks noGrp="1"/>
          </p:cNvSpPr>
          <p:nvPr>
            <p:ph type="sldNum" idx="12"/>
          </p:nvPr>
        </p:nvSpPr>
        <p:spPr>
          <a:xfrm>
            <a:off x="4143588" y="9119474"/>
            <a:ext cx="3170056" cy="480060"/>
          </a:xfrm>
          <a:prstGeom prst="rect">
            <a:avLst/>
          </a:prstGeom>
          <a:noFill/>
          <a:ln>
            <a:noFill/>
          </a:ln>
        </p:spPr>
        <p:txBody>
          <a:bodyPr spcFirstLastPara="1" wrap="square" lIns="95914" tIns="47944" rIns="95914" bIns="47944" anchor="b" anchorCtr="0">
            <a:noAutofit/>
          </a:bodyPr>
          <a:lstStyle/>
          <a:p>
            <a:pPr algn="r">
              <a:buSzPts val="1400"/>
            </a:pPr>
            <a:fld id="{00000000-1234-1234-1234-123412341234}" type="slidenum">
              <a:rPr lang="en-US"/>
              <a:pPr algn="r">
                <a:buSzPts val="1400"/>
              </a:pP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7"/>
        <p:cNvGrpSpPr/>
        <p:nvPr/>
      </p:nvGrpSpPr>
      <p:grpSpPr>
        <a:xfrm>
          <a:off x="0" y="0"/>
          <a:ext cx="0" cy="0"/>
          <a:chOff x="0" y="0"/>
          <a:chExt cx="0" cy="0"/>
        </a:xfrm>
      </p:grpSpPr>
      <p:sp>
        <p:nvSpPr>
          <p:cNvPr id="1288" name="Google Shape;1288;g11a35d84796_0_36: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9" name="Google Shape;1289;g11a35d84796_0_36:notes"/>
          <p:cNvSpPr txBox="1">
            <a:spLocks noGrp="1"/>
          </p:cNvSpPr>
          <p:nvPr>
            <p:ph type="body" idx="1"/>
          </p:nvPr>
        </p:nvSpPr>
        <p:spPr>
          <a:xfrm>
            <a:off x="731520" y="4560570"/>
            <a:ext cx="5852170" cy="4320540"/>
          </a:xfrm>
          <a:prstGeom prst="rect">
            <a:avLst/>
          </a:prstGeom>
          <a:noFill/>
          <a:ln>
            <a:noFill/>
          </a:ln>
        </p:spPr>
        <p:txBody>
          <a:bodyPr spcFirstLastPara="1" wrap="square" lIns="95914" tIns="47944" rIns="95914" bIns="47944" anchor="t" anchorCtr="0">
            <a:noAutofit/>
          </a:bodyPr>
          <a:lstStyle/>
          <a:p>
            <a:pPr marL="0" indent="0"/>
            <a:endParaRPr/>
          </a:p>
        </p:txBody>
      </p:sp>
      <p:sp>
        <p:nvSpPr>
          <p:cNvPr id="1290" name="Google Shape;1290;g11a35d84796_0_36:notes"/>
          <p:cNvSpPr txBox="1">
            <a:spLocks noGrp="1"/>
          </p:cNvSpPr>
          <p:nvPr>
            <p:ph type="sldNum" idx="12"/>
          </p:nvPr>
        </p:nvSpPr>
        <p:spPr>
          <a:xfrm>
            <a:off x="4143588" y="9119474"/>
            <a:ext cx="3170056" cy="480060"/>
          </a:xfrm>
          <a:prstGeom prst="rect">
            <a:avLst/>
          </a:prstGeom>
          <a:noFill/>
          <a:ln>
            <a:noFill/>
          </a:ln>
        </p:spPr>
        <p:txBody>
          <a:bodyPr spcFirstLastPara="1" wrap="square" lIns="95914" tIns="47944" rIns="95914" bIns="47944" anchor="b" anchorCtr="0">
            <a:noAutofit/>
          </a:bodyPr>
          <a:lstStyle/>
          <a:p>
            <a:pPr algn="r">
              <a:buSzPts val="1400"/>
            </a:pPr>
            <a:fld id="{00000000-1234-1234-1234-123412341234}" type="slidenum">
              <a:rPr lang="en-US"/>
              <a:pPr algn="r">
                <a:buSzPts val="1400"/>
              </a:pP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7"/>
        <p:cNvGrpSpPr/>
        <p:nvPr/>
      </p:nvGrpSpPr>
      <p:grpSpPr>
        <a:xfrm>
          <a:off x="0" y="0"/>
          <a:ext cx="0" cy="0"/>
          <a:chOff x="0" y="0"/>
          <a:chExt cx="0" cy="0"/>
        </a:xfrm>
      </p:grpSpPr>
      <p:sp>
        <p:nvSpPr>
          <p:cNvPr id="1298" name="Google Shape;1298;g119cbae77c1_0_1156:notes"/>
          <p:cNvSpPr txBox="1">
            <a:spLocks noGrp="1"/>
          </p:cNvSpPr>
          <p:nvPr>
            <p:ph type="body" idx="1"/>
          </p:nvPr>
        </p:nvSpPr>
        <p:spPr>
          <a:xfrm>
            <a:off x="731520" y="4560570"/>
            <a:ext cx="5852170" cy="4320540"/>
          </a:xfrm>
          <a:prstGeom prst="rect">
            <a:avLst/>
          </a:prstGeom>
          <a:noFill/>
          <a:ln>
            <a:noFill/>
          </a:ln>
        </p:spPr>
        <p:txBody>
          <a:bodyPr spcFirstLastPara="1" wrap="square" lIns="95914" tIns="47944" rIns="95914" bIns="47944" anchor="t" anchorCtr="0">
            <a:noAutofit/>
          </a:bodyPr>
          <a:lstStyle/>
          <a:p>
            <a:pPr marL="0" indent="0"/>
            <a:r>
              <a:rPr lang="en-US" b="0" dirty="0">
                <a:latin typeface="Gill Sans"/>
                <a:ea typeface="Gill Sans"/>
                <a:cs typeface="Gill Sans"/>
                <a:sym typeface="Gill Sans"/>
              </a:rPr>
              <a:t>The different countries had varied rates of FLFP. Of </a:t>
            </a:r>
            <a:r>
              <a:rPr lang="en-US" dirty="0">
                <a:latin typeface="Gill Sans"/>
                <a:ea typeface="Gill Sans"/>
                <a:cs typeface="Gill Sans"/>
                <a:sym typeface="Gill Sans"/>
              </a:rPr>
              <a:t>the selected countries, Turkey had the highest FLFP rate while Jordan had the lowest. </a:t>
            </a:r>
            <a:endParaRPr dirty="0">
              <a:latin typeface="Gill Sans"/>
              <a:ea typeface="Gill Sans"/>
              <a:cs typeface="Gill Sans"/>
              <a:sym typeface="Gill Sans"/>
            </a:endParaRPr>
          </a:p>
          <a:p>
            <a:pPr marL="0" indent="0"/>
            <a:endParaRPr b="1" dirty="0">
              <a:latin typeface="Gill Sans"/>
              <a:ea typeface="Gill Sans"/>
              <a:cs typeface="Gill Sans"/>
              <a:sym typeface="Gill Sans"/>
            </a:endParaRPr>
          </a:p>
          <a:p>
            <a:pPr marL="0" indent="0"/>
            <a:r>
              <a:rPr lang="en-US" b="1" dirty="0">
                <a:latin typeface="Gill Sans"/>
                <a:ea typeface="Gill Sans"/>
                <a:cs typeface="Gill Sans"/>
                <a:sym typeface="Gill Sans"/>
              </a:rPr>
              <a:t>Definition: </a:t>
            </a:r>
            <a:r>
              <a:rPr lang="en-US" dirty="0">
                <a:latin typeface="Gill Sans"/>
                <a:ea typeface="Gill Sans"/>
                <a:cs typeface="Gill Sans"/>
                <a:sym typeface="Gill Sans"/>
              </a:rPr>
              <a:t>Labor force participation rate is the proportion of the population ages 15-64 that is economically active: all people who supply labor for the production of goods and services during a specified period. Including the employed, unemployed, and persons actively searching for employment. </a:t>
            </a:r>
            <a:endParaRPr dirty="0">
              <a:latin typeface="Gill Sans"/>
              <a:ea typeface="Gill Sans"/>
              <a:cs typeface="Gill Sans"/>
              <a:sym typeface="Gill Sans"/>
            </a:endParaRPr>
          </a:p>
          <a:p>
            <a:pPr marL="0" indent="0"/>
            <a:br>
              <a:rPr lang="en-US" b="1" dirty="0">
                <a:latin typeface="Gill Sans"/>
                <a:ea typeface="Gill Sans"/>
                <a:cs typeface="Gill Sans"/>
                <a:sym typeface="Gill Sans"/>
              </a:rPr>
            </a:br>
            <a:r>
              <a:rPr lang="en-US" b="1" dirty="0">
                <a:latin typeface="Gill Sans"/>
                <a:ea typeface="Gill Sans"/>
                <a:cs typeface="Gill Sans"/>
                <a:sym typeface="Gill Sans"/>
              </a:rPr>
              <a:t>Data: </a:t>
            </a:r>
            <a:r>
              <a:rPr lang="en-US" dirty="0">
                <a:latin typeface="Gill Sans"/>
                <a:ea typeface="Gill Sans"/>
                <a:cs typeface="Gill Sans"/>
                <a:sym typeface="Gill Sans"/>
              </a:rPr>
              <a:t>Presented here are modeled ILO estimates for the female labor force participation rate in 2019.</a:t>
            </a:r>
            <a:endParaRPr dirty="0">
              <a:latin typeface="Gill Sans"/>
              <a:ea typeface="Gill Sans"/>
              <a:cs typeface="Gill Sans"/>
              <a:sym typeface="Gill Sans"/>
            </a:endParaRPr>
          </a:p>
          <a:p>
            <a:pPr marL="0" indent="0"/>
            <a:endParaRPr b="1" dirty="0">
              <a:latin typeface="Gill Sans"/>
              <a:ea typeface="Gill Sans"/>
              <a:cs typeface="Gill Sans"/>
              <a:sym typeface="Gill Sans"/>
            </a:endParaRPr>
          </a:p>
          <a:p>
            <a:pPr marL="0" indent="0"/>
            <a:r>
              <a:rPr lang="en-US" b="1" dirty="0">
                <a:latin typeface="Gill Sans"/>
                <a:ea typeface="Gill Sans"/>
                <a:cs typeface="Gill Sans"/>
                <a:sym typeface="Gill Sans"/>
              </a:rPr>
              <a:t>Series: </a:t>
            </a:r>
            <a:r>
              <a:rPr lang="en-US" i="1" dirty="0">
                <a:latin typeface="Gill Sans"/>
                <a:ea typeface="Gill Sans"/>
                <a:cs typeface="Gill Sans"/>
                <a:sym typeface="Gill Sans"/>
              </a:rPr>
              <a:t>Labor force participation rate, female (% of female population ages 15-64) (modeled ILO estimate)</a:t>
            </a:r>
            <a:endParaRPr i="1" dirty="0">
              <a:latin typeface="Gill Sans"/>
              <a:ea typeface="Gill Sans"/>
              <a:cs typeface="Gill Sans"/>
              <a:sym typeface="Gill Sans"/>
            </a:endParaRPr>
          </a:p>
          <a:p>
            <a:pPr marL="0" indent="0"/>
            <a:endParaRPr b="1" dirty="0">
              <a:latin typeface="Gill Sans"/>
              <a:ea typeface="Gill Sans"/>
              <a:cs typeface="Gill Sans"/>
              <a:sym typeface="Gill Sans"/>
            </a:endParaRPr>
          </a:p>
          <a:p>
            <a:pPr marL="0" marR="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latin typeface="Gill Sans"/>
                <a:ea typeface="Gill Sans"/>
                <a:cs typeface="Gill Sans"/>
                <a:sym typeface="Gill Sans"/>
              </a:rPr>
              <a:t>Source</a:t>
            </a:r>
            <a:r>
              <a:rPr lang="en-US" dirty="0">
                <a:latin typeface="Gill Sans"/>
                <a:ea typeface="Gill Sans"/>
                <a:cs typeface="Gill Sans"/>
                <a:sym typeface="Gill Sans"/>
              </a:rPr>
              <a:t>: World Bank. (2022). </a:t>
            </a:r>
            <a:r>
              <a:rPr lang="en-US" i="1" dirty="0">
                <a:latin typeface="Gill Sans"/>
                <a:ea typeface="Gill Sans"/>
                <a:cs typeface="Gill Sans"/>
                <a:sym typeface="Gill Sans"/>
              </a:rPr>
              <a:t>World Bank Development Indicators.</a:t>
            </a:r>
            <a:r>
              <a:rPr lang="en-US" dirty="0">
                <a:latin typeface="Gill Sans"/>
                <a:ea typeface="Gill Sans"/>
                <a:cs typeface="Gill Sans"/>
                <a:sym typeface="Gill Sans"/>
              </a:rPr>
              <a:t> https://</a:t>
            </a:r>
            <a:r>
              <a:rPr lang="en-US" dirty="0" err="1">
                <a:latin typeface="Gill Sans"/>
                <a:ea typeface="Gill Sans"/>
                <a:cs typeface="Gill Sans"/>
                <a:sym typeface="Gill Sans"/>
              </a:rPr>
              <a:t>databank.worldbank.org</a:t>
            </a:r>
            <a:r>
              <a:rPr lang="en-US" dirty="0">
                <a:latin typeface="Gill Sans"/>
                <a:ea typeface="Gill Sans"/>
                <a:cs typeface="Gill Sans"/>
                <a:sym typeface="Gill Sans"/>
              </a:rPr>
              <a:t>/source/world-development-indicators </a:t>
            </a:r>
            <a:endParaRPr dirty="0">
              <a:latin typeface="Gill Sans"/>
              <a:ea typeface="Gill Sans"/>
              <a:cs typeface="Gill Sans"/>
              <a:sym typeface="Gill Sans"/>
            </a:endParaRPr>
          </a:p>
          <a:p>
            <a:pPr marL="0" indent="0"/>
            <a:endParaRPr b="1" dirty="0">
              <a:solidFill>
                <a:srgbClr val="FFFFFF"/>
              </a:solidFill>
              <a:latin typeface="Gill Sans"/>
              <a:ea typeface="Gill Sans"/>
              <a:cs typeface="Gill Sans"/>
              <a:sym typeface="Gill Sans"/>
            </a:endParaRPr>
          </a:p>
        </p:txBody>
      </p:sp>
      <p:sp>
        <p:nvSpPr>
          <p:cNvPr id="1299" name="Google Shape;1299;g119cbae77c1_0_1156: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7"/>
        <p:cNvGrpSpPr/>
        <p:nvPr/>
      </p:nvGrpSpPr>
      <p:grpSpPr>
        <a:xfrm>
          <a:off x="0" y="0"/>
          <a:ext cx="0" cy="0"/>
          <a:chOff x="0" y="0"/>
          <a:chExt cx="0" cy="0"/>
        </a:xfrm>
      </p:grpSpPr>
      <p:sp>
        <p:nvSpPr>
          <p:cNvPr id="1308" name="Google Shape;1308;gf3a211cd24_0_96:notes"/>
          <p:cNvSpPr txBox="1">
            <a:spLocks noGrp="1"/>
          </p:cNvSpPr>
          <p:nvPr>
            <p:ph type="body" idx="1"/>
          </p:nvPr>
        </p:nvSpPr>
        <p:spPr>
          <a:xfrm>
            <a:off x="731520" y="4560570"/>
            <a:ext cx="5852170" cy="4320540"/>
          </a:xfrm>
          <a:prstGeom prst="rect">
            <a:avLst/>
          </a:prstGeom>
          <a:noFill/>
          <a:ln>
            <a:noFill/>
          </a:ln>
        </p:spPr>
        <p:txBody>
          <a:bodyPr spcFirstLastPara="1" wrap="square" lIns="95914" tIns="47944" rIns="95914" bIns="47944" anchor="t" anchorCtr="0">
            <a:noAutofit/>
          </a:bodyPr>
          <a:lstStyle/>
          <a:p>
            <a:pPr marL="0" indent="0">
              <a:buClr>
                <a:schemeClr val="dk1"/>
              </a:buClr>
            </a:pPr>
            <a:r>
              <a:rPr lang="en-US" b="0" dirty="0">
                <a:latin typeface="Gill Sans"/>
                <a:ea typeface="Gill Sans"/>
                <a:cs typeface="Gill Sans"/>
                <a:sym typeface="Gill Sans"/>
              </a:rPr>
              <a:t>The different countries exhibited various levels of increased or decreased FLFP over the course of the past decade, with the most significant increase found in West Bank and Gaza, Turkey, and Saudi Arabia. However, the West Bank </a:t>
            </a:r>
            <a:r>
              <a:rPr lang="en-US" dirty="0">
                <a:latin typeface="Gill Sans"/>
                <a:ea typeface="Gill Sans"/>
                <a:cs typeface="Gill Sans"/>
                <a:sym typeface="Gill Sans"/>
              </a:rPr>
              <a:t>and Gaza FLFP rate masks the reality of skyrocketing female unemployment (~40%).</a:t>
            </a:r>
            <a:endParaRPr dirty="0">
              <a:latin typeface="Gill Sans"/>
              <a:ea typeface="Gill Sans"/>
              <a:cs typeface="Gill Sans"/>
              <a:sym typeface="Gill Sans"/>
            </a:endParaRPr>
          </a:p>
          <a:p>
            <a:pPr marL="0" indent="0">
              <a:buClr>
                <a:schemeClr val="dk1"/>
              </a:buClr>
            </a:pPr>
            <a:endParaRPr dirty="0">
              <a:latin typeface="Gill Sans"/>
              <a:ea typeface="Gill Sans"/>
              <a:cs typeface="Gill Sans"/>
              <a:sym typeface="Gill Sans"/>
            </a:endParaRPr>
          </a:p>
          <a:p>
            <a:pPr marL="0" indent="0">
              <a:buClr>
                <a:schemeClr val="dk1"/>
              </a:buClr>
            </a:pPr>
            <a:r>
              <a:rPr lang="en-US" dirty="0">
                <a:latin typeface="Gill Sans"/>
                <a:ea typeface="Gill Sans"/>
                <a:cs typeface="Gill Sans"/>
                <a:sym typeface="Gill Sans"/>
              </a:rPr>
              <a:t>Over the last decade the West Bank and Gaza has seen a steady and volatile increase in FLFP with the rate increasing by 4.78 percentage points from the 2010 rate of 14.37%. The change represents an increase of 33.26% over the decade with an average yearly increase of 3.33% (World Bank, 2022). The volatile nature of the participation rate for women is evident when analyzing the yearly percent change, with some years showing increases of around 10% relative to the previous year, while other years show decreases of around 2%, suggesting women’s participation in the West Bank and Gaza is susceptible to external factors such as political shock, Israeli restrictions and the Gaza War in 2014. </a:t>
            </a:r>
            <a:endParaRPr dirty="0">
              <a:latin typeface="Gill Sans"/>
              <a:ea typeface="Gill Sans"/>
              <a:cs typeface="Gill Sans"/>
              <a:sym typeface="Gill Sans"/>
            </a:endParaRPr>
          </a:p>
          <a:p>
            <a:pPr marL="0" indent="0">
              <a:buClr>
                <a:schemeClr val="dk1"/>
              </a:buClr>
            </a:pPr>
            <a:endParaRPr dirty="0">
              <a:latin typeface="Gill Sans"/>
              <a:ea typeface="Gill Sans"/>
              <a:cs typeface="Gill Sans"/>
              <a:sym typeface="Gill Sans"/>
            </a:endParaRPr>
          </a:p>
          <a:p>
            <a:pPr marL="0" indent="0">
              <a:buClr>
                <a:schemeClr val="dk1"/>
              </a:buClr>
            </a:pPr>
            <a:r>
              <a:rPr lang="en-US" dirty="0">
                <a:latin typeface="Gill Sans"/>
                <a:ea typeface="Gill Sans"/>
                <a:cs typeface="Gill Sans"/>
                <a:sym typeface="Gill Sans"/>
              </a:rPr>
              <a:t>Despite increases in FLFP, West Bank and Gaza faces a reality of skyrocketing female unemployment, with the unemployment rate for women having increased by 49.62% from a rate of 26.8% in 2010 to 40.2% in 2020 (PCBS, 2022), making it the highest female unemployment rate in the world. Moreover, the unemployment rate for females reached 43% in 2021 (</a:t>
            </a:r>
            <a:r>
              <a:rPr lang="en-US" dirty="0">
                <a:latin typeface="Gill Sans"/>
                <a:ea typeface="Gill Sans"/>
                <a:cs typeface="Gill Sans"/>
                <a:sym typeface="Gill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PCBS, 2022</a:t>
            </a:r>
            <a:r>
              <a:rPr lang="en-US" dirty="0">
                <a:latin typeface="Gill Sans"/>
                <a:ea typeface="Gill Sans"/>
                <a:cs typeface="Gill Sans"/>
                <a:sym typeface="Gill Sans"/>
              </a:rPr>
              <a:t>a)</a:t>
            </a:r>
            <a:endParaRPr u="sng" dirty="0">
              <a:latin typeface="Gill Sans"/>
              <a:ea typeface="Gill Sans"/>
              <a:cs typeface="Gill Sans"/>
              <a:sym typeface="Gill Sans"/>
            </a:endParaRPr>
          </a:p>
          <a:p>
            <a:pPr marL="0" indent="0">
              <a:buClr>
                <a:schemeClr val="dk1"/>
              </a:buClr>
            </a:pPr>
            <a:endParaRPr dirty="0">
              <a:latin typeface="Gill Sans"/>
              <a:ea typeface="Gill Sans"/>
              <a:cs typeface="Gill Sans"/>
              <a:sym typeface="Gill Sans"/>
            </a:endParaRPr>
          </a:p>
          <a:p>
            <a:pPr marL="0" indent="0">
              <a:buClr>
                <a:schemeClr val="dk1"/>
              </a:buClr>
            </a:pPr>
            <a:r>
              <a:rPr lang="en-US" b="1" dirty="0">
                <a:highlight>
                  <a:schemeClr val="lt1"/>
                </a:highlight>
                <a:latin typeface="Gill Sans"/>
                <a:ea typeface="Gill Sans"/>
                <a:cs typeface="Gill Sans"/>
                <a:sym typeface="Gill Sans"/>
              </a:rPr>
              <a:t>Note</a:t>
            </a:r>
            <a:r>
              <a:rPr lang="en-US" dirty="0">
                <a:highlight>
                  <a:schemeClr val="lt1"/>
                </a:highlight>
                <a:latin typeface="Gill Sans"/>
                <a:ea typeface="Gill Sans"/>
                <a:cs typeface="Gill Sans"/>
                <a:sym typeface="Gill Sans"/>
              </a:rPr>
              <a:t>: To calculate the percent change we used the formula ((new value - old value)/old value)*100), with the new value being the 2019 FLFP rate and the old value being the 2010 FLFP rate. </a:t>
            </a:r>
            <a:endParaRPr dirty="0">
              <a:highlight>
                <a:schemeClr val="lt1"/>
              </a:highlight>
              <a:latin typeface="Gill Sans"/>
              <a:ea typeface="Gill Sans"/>
              <a:cs typeface="Gill Sans"/>
              <a:sym typeface="Gill Sans"/>
            </a:endParaRPr>
          </a:p>
          <a:p>
            <a:pPr marL="0" indent="0">
              <a:buClr>
                <a:schemeClr val="dk1"/>
              </a:buClr>
            </a:pPr>
            <a:endParaRPr b="1" dirty="0">
              <a:latin typeface="Gill Sans"/>
              <a:ea typeface="Gill Sans"/>
              <a:cs typeface="Gill Sans"/>
              <a:sym typeface="Gill Sans"/>
            </a:endParaRPr>
          </a:p>
          <a:p>
            <a:pPr marL="0" indent="0">
              <a:buClr>
                <a:schemeClr val="dk1"/>
              </a:buClr>
            </a:pPr>
            <a:r>
              <a:rPr lang="en-US" b="1" dirty="0">
                <a:latin typeface="Gill Sans"/>
                <a:ea typeface="Gill Sans"/>
                <a:cs typeface="Gill Sans"/>
                <a:sym typeface="Gill Sans"/>
              </a:rPr>
              <a:t>Data: </a:t>
            </a:r>
            <a:r>
              <a:rPr lang="en-US" dirty="0">
                <a:latin typeface="Gill Sans"/>
                <a:ea typeface="Gill Sans"/>
                <a:cs typeface="Gill Sans"/>
                <a:sym typeface="Gill Sans"/>
              </a:rPr>
              <a:t>Presented here are the percent change between the 2010 and the 2019 FLFP rates from the modeled ILO estimates for the female labor force participation (</a:t>
            </a:r>
            <a:r>
              <a:rPr lang="en-US" i="1" dirty="0">
                <a:latin typeface="Gill Sans"/>
                <a:ea typeface="Gill Sans"/>
                <a:cs typeface="Gill Sans"/>
                <a:sym typeface="Gill Sans"/>
              </a:rPr>
              <a:t>Labor force participation rate, female (% of female population ages 15-64) (modeled ILO estimate)). </a:t>
            </a:r>
            <a:endParaRPr dirty="0">
              <a:cs typeface="Gill Sans" panose="020B0502020104020203"/>
            </a:endParaRPr>
          </a:p>
          <a:p>
            <a:pPr marL="0" indent="0">
              <a:buClr>
                <a:schemeClr val="dk1"/>
              </a:buClr>
            </a:pPr>
            <a:endParaRPr b="1" dirty="0">
              <a:latin typeface="Gill Sans"/>
              <a:ea typeface="Gill Sans"/>
              <a:cs typeface="Gill Sans"/>
              <a:sym typeface="Gill Sans"/>
            </a:endParaRPr>
          </a:p>
          <a:p>
            <a:pPr marL="0" indent="0">
              <a:buClr>
                <a:schemeClr val="dk1"/>
              </a:buClr>
            </a:pPr>
            <a:r>
              <a:rPr lang="en-US" b="1" dirty="0">
                <a:latin typeface="Gill Sans"/>
                <a:ea typeface="Gill Sans"/>
                <a:cs typeface="Gill Sans"/>
                <a:sym typeface="Gill Sans"/>
              </a:rPr>
              <a:t>Sources</a:t>
            </a:r>
            <a:r>
              <a:rPr lang="en-US" dirty="0">
                <a:latin typeface="Gill Sans"/>
                <a:ea typeface="Gill Sans"/>
                <a:cs typeface="Gill Sans"/>
                <a:sym typeface="Gill Sans"/>
              </a:rPr>
              <a:t>:</a:t>
            </a:r>
            <a:endParaRPr dirty="0">
              <a:latin typeface="Gill Sans"/>
              <a:ea typeface="Gill Sans"/>
              <a:cs typeface="Gill Sans"/>
              <a:sym typeface="Gill Sans"/>
            </a:endParaRPr>
          </a:p>
          <a:p>
            <a:pPr marL="179868" marR="0" lvl="0" indent="-179868" algn="l" defTabSz="914400" rtl="0" eaLnBrk="1" fontAlgn="auto" latinLnBrk="0" hangingPunct="1">
              <a:lnSpc>
                <a:spcPct val="100000"/>
              </a:lnSpc>
              <a:spcBef>
                <a:spcPts val="1259"/>
              </a:spcBef>
              <a:spcAft>
                <a:spcPts val="0"/>
              </a:spcAft>
              <a:buClr>
                <a:schemeClr val="dk1"/>
              </a:buClr>
              <a:buSzPts val="1100"/>
              <a:buFont typeface="Arial" panose="020B0604020202020204" pitchFamily="34" charset="0"/>
              <a:buChar char="•"/>
              <a:tabLst/>
              <a:defRPr/>
            </a:pPr>
            <a:r>
              <a:rPr lang="en-US" dirty="0">
                <a:latin typeface="Gill Sans"/>
                <a:ea typeface="Gill Sans"/>
                <a:cs typeface="Gill Sans"/>
                <a:sym typeface="Gill Sans"/>
              </a:rPr>
              <a:t>PCBS. (2022). </a:t>
            </a:r>
            <a:r>
              <a:rPr lang="en-US" dirty="0">
                <a:highlight>
                  <a:srgbClr val="FFFFFF"/>
                </a:highlight>
                <a:latin typeface="Gill Sans"/>
                <a:ea typeface="Gill Sans"/>
                <a:cs typeface="Gill Sans"/>
                <a:sym typeface="Gill Sans"/>
              </a:rPr>
              <a:t>Unemployment Rate of Persons Aged 15 Years and above in Palestine by Governorate and Sex, 2020</a:t>
            </a:r>
            <a:r>
              <a:rPr lang="en-US" dirty="0">
                <a:highlight>
                  <a:srgbClr val="FEFEFE"/>
                </a:highlight>
                <a:latin typeface="Gill Sans"/>
                <a:ea typeface="Gill Sans"/>
                <a:cs typeface="Gill Sans"/>
                <a:sym typeface="Gill Sans"/>
              </a:rPr>
              <a:t> </a:t>
            </a:r>
            <a:r>
              <a:rPr lang="en-US" dirty="0">
                <a:latin typeface="Gill Sans"/>
                <a:ea typeface="Gill Sans"/>
                <a:cs typeface="Gill Sans"/>
                <a:sym typeface="Gill Sans"/>
              </a:rPr>
              <a:t>https://</a:t>
            </a:r>
            <a:r>
              <a:rPr lang="en-US" dirty="0" err="1">
                <a:latin typeface="Gill Sans"/>
                <a:ea typeface="Gill Sans"/>
                <a:cs typeface="Gill Sans"/>
                <a:sym typeface="Gill Sans"/>
              </a:rPr>
              <a:t>pcbs.gov.ps</a:t>
            </a:r>
            <a:r>
              <a:rPr lang="en-US" dirty="0">
                <a:latin typeface="Gill Sans"/>
                <a:ea typeface="Gill Sans"/>
                <a:cs typeface="Gill Sans"/>
                <a:sym typeface="Gill Sans"/>
              </a:rPr>
              <a:t>/Portals/_Rainbow/Documents/unemployment-2020-02e.html </a:t>
            </a:r>
          </a:p>
          <a:p>
            <a:pPr marL="179868" marR="0" lvl="0" indent="-179868" algn="l" defTabSz="914400" rtl="0" eaLnBrk="1" fontAlgn="auto" latinLnBrk="0" hangingPunct="1">
              <a:lnSpc>
                <a:spcPct val="100000"/>
              </a:lnSpc>
              <a:spcBef>
                <a:spcPts val="1259"/>
              </a:spcBef>
              <a:spcAft>
                <a:spcPts val="0"/>
              </a:spcAft>
              <a:buClr>
                <a:schemeClr val="dk1"/>
              </a:buClr>
              <a:buSzPts val="1100"/>
              <a:buFont typeface="Arial" panose="020B0604020202020204" pitchFamily="34" charset="0"/>
              <a:buChar char="•"/>
              <a:tabLst/>
              <a:defRPr/>
            </a:pPr>
            <a:r>
              <a:rPr lang="en-US" dirty="0">
                <a:latin typeface="Gill Sans"/>
                <a:ea typeface="Gill Sans"/>
                <a:cs typeface="Gill Sans"/>
                <a:sym typeface="Gill Sans"/>
              </a:rPr>
              <a:t>PCBS. (2022a). </a:t>
            </a:r>
            <a:r>
              <a:rPr lang="en-US" dirty="0">
                <a:highlight>
                  <a:srgbClr val="FFFFFF"/>
                </a:highlight>
                <a:latin typeface="Gill Sans"/>
                <a:ea typeface="Gill Sans"/>
                <a:cs typeface="Gill Sans"/>
                <a:sym typeface="Gill Sans"/>
              </a:rPr>
              <a:t>Press Release: </a:t>
            </a:r>
            <a:r>
              <a:rPr lang="en-US" dirty="0">
                <a:latin typeface="Gill Sans"/>
                <a:ea typeface="Gill Sans"/>
                <a:cs typeface="Gill Sans"/>
                <a:sym typeface="Gill Sans"/>
              </a:rPr>
              <a:t>The Reality of the Palestinian Women on the Eve of International Women's Day, 08/03/2022.</a:t>
            </a:r>
            <a:r>
              <a:rPr lang="en-US" dirty="0">
                <a:highlight>
                  <a:srgbClr val="FEFEFE"/>
                </a:highlight>
                <a:latin typeface="Gill Sans"/>
                <a:ea typeface="Gill Sans"/>
                <a:cs typeface="Gill Sans"/>
                <a:sym typeface="Gill Sans"/>
              </a:rPr>
              <a:t> </a:t>
            </a:r>
            <a:r>
              <a:rPr lang="en-US" dirty="0">
                <a:latin typeface="Gill Sans"/>
                <a:ea typeface="Gill Sans"/>
                <a:cs typeface="Gill Sans"/>
                <a:sym typeface="Gill Sans"/>
              </a:rPr>
              <a:t>https://</a:t>
            </a:r>
            <a:r>
              <a:rPr lang="en-US" dirty="0" err="1">
                <a:latin typeface="Gill Sans"/>
                <a:ea typeface="Gill Sans"/>
                <a:cs typeface="Gill Sans"/>
                <a:sym typeface="Gill Sans"/>
              </a:rPr>
              <a:t>pcbs.gov.ps</a:t>
            </a:r>
            <a:r>
              <a:rPr lang="en-US" dirty="0">
                <a:latin typeface="Gill Sans"/>
                <a:ea typeface="Gill Sans"/>
                <a:cs typeface="Gill Sans"/>
                <a:sym typeface="Gill Sans"/>
              </a:rPr>
              <a:t>/portals/_</a:t>
            </a:r>
            <a:r>
              <a:rPr lang="en-US" dirty="0" err="1">
                <a:latin typeface="Gill Sans"/>
                <a:ea typeface="Gill Sans"/>
                <a:cs typeface="Gill Sans"/>
                <a:sym typeface="Gill Sans"/>
              </a:rPr>
              <a:t>pcbs</a:t>
            </a:r>
            <a:r>
              <a:rPr lang="en-US" dirty="0">
                <a:latin typeface="Gill Sans"/>
                <a:ea typeface="Gill Sans"/>
                <a:cs typeface="Gill Sans"/>
                <a:sym typeface="Gill Sans"/>
              </a:rPr>
              <a:t>/</a:t>
            </a:r>
            <a:r>
              <a:rPr lang="en-US" dirty="0" err="1">
                <a:latin typeface="Gill Sans"/>
                <a:ea typeface="Gill Sans"/>
                <a:cs typeface="Gill Sans"/>
                <a:sym typeface="Gill Sans"/>
              </a:rPr>
              <a:t>PressRelease</a:t>
            </a:r>
            <a:r>
              <a:rPr lang="en-US" dirty="0">
                <a:latin typeface="Gill Sans"/>
                <a:ea typeface="Gill Sans"/>
                <a:cs typeface="Gill Sans"/>
                <a:sym typeface="Gill Sans"/>
              </a:rPr>
              <a:t>/Press_En_7-3-2022-woman-en.pdf </a:t>
            </a:r>
            <a:endParaRPr dirty="0">
              <a:latin typeface="Gill Sans"/>
              <a:ea typeface="Gill Sans"/>
              <a:cs typeface="Gill Sans"/>
              <a:sym typeface="Gill Sans"/>
            </a:endParaRPr>
          </a:p>
          <a:p>
            <a:pPr marL="179868" marR="0" indent="-179868" algn="l" defTabSz="914400" rtl="0" eaLnBrk="1" fontAlgn="auto" latinLnBrk="0" hangingPunct="1">
              <a:lnSpc>
                <a:spcPct val="100000"/>
              </a:lnSpc>
              <a:spcBef>
                <a:spcPts val="1259"/>
              </a:spcBef>
              <a:spcAft>
                <a:spcPts val="0"/>
              </a:spcAft>
              <a:buClr>
                <a:schemeClr val="dk1"/>
              </a:buClr>
              <a:buSzPts val="1400"/>
              <a:buFont typeface="Arial" panose="020B0604020202020204" pitchFamily="34" charset="0"/>
              <a:buChar char="•"/>
              <a:tabLst/>
              <a:defRPr/>
            </a:pPr>
            <a:r>
              <a:rPr lang="en-US" dirty="0">
                <a:latin typeface="Gill Sans"/>
                <a:ea typeface="Gill Sans"/>
                <a:cs typeface="Gill Sans"/>
                <a:sym typeface="Gill Sans"/>
              </a:rPr>
              <a:t>World Bank. (2022). </a:t>
            </a:r>
            <a:r>
              <a:rPr lang="en-US" i="1" dirty="0">
                <a:latin typeface="Gill Sans"/>
                <a:ea typeface="Gill Sans"/>
                <a:cs typeface="Gill Sans"/>
                <a:sym typeface="Gill Sans"/>
              </a:rPr>
              <a:t>World Bank Development Indicators.</a:t>
            </a:r>
            <a:r>
              <a:rPr lang="en-US" dirty="0">
                <a:latin typeface="Gill Sans"/>
                <a:ea typeface="Gill Sans"/>
                <a:cs typeface="Gill Sans"/>
                <a:sym typeface="Gill Sans"/>
              </a:rPr>
              <a:t> https://</a:t>
            </a:r>
            <a:r>
              <a:rPr lang="en-US" dirty="0" err="1">
                <a:latin typeface="Gill Sans"/>
                <a:ea typeface="Gill Sans"/>
                <a:cs typeface="Gill Sans"/>
                <a:sym typeface="Gill Sans"/>
              </a:rPr>
              <a:t>databank.worldbank.org</a:t>
            </a:r>
            <a:r>
              <a:rPr lang="en-US" dirty="0">
                <a:latin typeface="Gill Sans"/>
                <a:ea typeface="Gill Sans"/>
                <a:cs typeface="Gill Sans"/>
                <a:sym typeface="Gill Sans"/>
              </a:rPr>
              <a:t>/source/world-development-indicators </a:t>
            </a:r>
            <a:endParaRPr dirty="0">
              <a:latin typeface="Gill Sans"/>
              <a:ea typeface="Gill Sans"/>
              <a:cs typeface="Gill Sans"/>
              <a:sym typeface="Gill Sans"/>
            </a:endParaRPr>
          </a:p>
          <a:p>
            <a:pPr marL="0" indent="0">
              <a:buClr>
                <a:schemeClr val="dk1"/>
              </a:buClr>
            </a:pPr>
            <a:endParaRPr b="1" dirty="0">
              <a:latin typeface="Gill Sans"/>
              <a:ea typeface="Gill Sans"/>
              <a:cs typeface="Gill Sans"/>
              <a:sym typeface="Gill Sans"/>
            </a:endParaRPr>
          </a:p>
        </p:txBody>
      </p:sp>
      <p:sp>
        <p:nvSpPr>
          <p:cNvPr id="1309" name="Google Shape;1309;gf3a211cd24_0_96: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7"/>
        <p:cNvGrpSpPr/>
        <p:nvPr/>
      </p:nvGrpSpPr>
      <p:grpSpPr>
        <a:xfrm>
          <a:off x="0" y="0"/>
          <a:ext cx="0" cy="0"/>
          <a:chOff x="0" y="0"/>
          <a:chExt cx="0" cy="0"/>
        </a:xfrm>
      </p:grpSpPr>
      <p:sp>
        <p:nvSpPr>
          <p:cNvPr id="1318" name="Google Shape;1318;gf3a211cd24_0_141:notes"/>
          <p:cNvSpPr txBox="1">
            <a:spLocks noGrp="1"/>
          </p:cNvSpPr>
          <p:nvPr>
            <p:ph type="body" idx="1"/>
          </p:nvPr>
        </p:nvSpPr>
        <p:spPr>
          <a:xfrm>
            <a:off x="731520" y="4560570"/>
            <a:ext cx="5852170" cy="4320540"/>
          </a:xfrm>
          <a:prstGeom prst="rect">
            <a:avLst/>
          </a:prstGeom>
          <a:noFill/>
          <a:ln>
            <a:noFill/>
          </a:ln>
        </p:spPr>
        <p:txBody>
          <a:bodyPr spcFirstLastPara="1" wrap="square" lIns="95914" tIns="47944" rIns="95914" bIns="47944" anchor="t" anchorCtr="0">
            <a:noAutofit/>
          </a:bodyPr>
          <a:lstStyle/>
          <a:p>
            <a:pPr marL="0" indent="0">
              <a:spcBef>
                <a:spcPts val="1259"/>
              </a:spcBef>
              <a:buClr>
                <a:schemeClr val="dk1"/>
              </a:buClr>
              <a:buSzPts val="1100"/>
            </a:pPr>
            <a:r>
              <a:rPr lang="en-US" b="0" dirty="0">
                <a:latin typeface="Gill Sans"/>
                <a:ea typeface="Gill Sans"/>
                <a:cs typeface="Gill Sans"/>
                <a:sym typeface="Gill Sans"/>
              </a:rPr>
              <a:t>Each of the countries experienced a variety of distinct social, economic, and legislative/political factors that caused them to either improve or hinder their FLFP rates, and the degree to which such changes took place. Four out of the seven countries (not counting Jordan) have experienced substantial growth in FLFP, between 3.1% and 12.9% (Saudi Arabia, Turkey, West Bank and Gaza, and Algeria). Tunisia experienced minor-modest growth, around 1%. One country exhibited substantial decrease over the past decade (Morocco) and Lebanon experienced a very slight decline, below 1%. The West Bank and Gaza is starting from a very low rate. Finally, Jordan’s rate decreased by 2.76%. </a:t>
            </a:r>
            <a:endParaRPr dirty="0">
              <a:cs typeface="Gill Sans" panose="020B0502020104020203"/>
            </a:endParaRPr>
          </a:p>
          <a:p>
            <a:pPr marL="0" indent="0">
              <a:spcBef>
                <a:spcPts val="1259"/>
              </a:spcBef>
              <a:buClr>
                <a:schemeClr val="dk1"/>
              </a:buClr>
              <a:buSzPts val="1100"/>
            </a:pPr>
            <a:endParaRPr b="0" dirty="0">
              <a:latin typeface="Gill Sans"/>
              <a:ea typeface="Gill Sans"/>
              <a:cs typeface="Gill Sans"/>
              <a:sym typeface="Gill Sans"/>
            </a:endParaRPr>
          </a:p>
          <a:p>
            <a:pPr marL="0" indent="0">
              <a:spcBef>
                <a:spcPts val="1259"/>
              </a:spcBef>
              <a:buClr>
                <a:schemeClr val="dk1"/>
              </a:buClr>
              <a:buSzPts val="1100"/>
            </a:pPr>
            <a:r>
              <a:rPr lang="en-US" b="0" dirty="0">
                <a:latin typeface="Gill Sans"/>
                <a:ea typeface="Gill Sans"/>
                <a:cs typeface="Gill Sans"/>
                <a:sym typeface="Gill Sans"/>
              </a:rPr>
              <a:t>Figures differ between FLFP for the 15-64 or 15+. Saudi Arabia has one of the largest increases in FLFP over the decade when using 15+ FLFP, especially from 2017 to 2020, and even surpasses Turkey in 2020 with a 29.51% FLFP. For the bulk of our study, we use the 15-64 FLFP figures following the OECD definition of the working age population as those aged 15 to 64. </a:t>
            </a:r>
            <a:endParaRPr b="0" dirty="0">
              <a:latin typeface="Gill Sans"/>
              <a:ea typeface="Gill Sans"/>
              <a:cs typeface="Gill Sans"/>
              <a:sym typeface="Gill Sans"/>
            </a:endParaRPr>
          </a:p>
          <a:p>
            <a:pPr marL="0" indent="0">
              <a:buClr>
                <a:schemeClr val="dk1"/>
              </a:buClr>
              <a:buSzPts val="1100"/>
            </a:pPr>
            <a:endParaRPr b="0" dirty="0">
              <a:latin typeface="Gill Sans"/>
              <a:ea typeface="Gill Sans"/>
              <a:cs typeface="Gill Sans"/>
              <a:sym typeface="Gill Sans"/>
            </a:endParaRPr>
          </a:p>
          <a:p>
            <a:pPr marL="0" indent="0">
              <a:buClr>
                <a:schemeClr val="dk1"/>
              </a:buClr>
            </a:pPr>
            <a:r>
              <a:rPr lang="en-US" b="0" dirty="0">
                <a:latin typeface="Gill Sans"/>
                <a:ea typeface="Gill Sans"/>
                <a:cs typeface="Gill Sans"/>
                <a:sym typeface="Gill Sans"/>
              </a:rPr>
              <a:t>FLFP in Jordan has been persistently low. In </a:t>
            </a:r>
            <a:r>
              <a:rPr lang="en-US" dirty="0">
                <a:latin typeface="Gill Sans"/>
                <a:ea typeface="Gill Sans"/>
                <a:cs typeface="Gill Sans"/>
                <a:sym typeface="Gill Sans"/>
              </a:rPr>
              <a:t>2020, only 14.2% of Jordanian women were economically active (among those, 9.8% were employed and 4.4% were unemployed but actively seeking work). The majority of economically active women are in the public sector, in fields that are considered feminized (39.9% in education and 15% in health and social work). </a:t>
            </a:r>
            <a:endParaRPr dirty="0">
              <a:latin typeface="Gill Sans"/>
              <a:ea typeface="Gill Sans"/>
              <a:cs typeface="Gill Sans"/>
              <a:sym typeface="Gill Sans"/>
            </a:endParaRPr>
          </a:p>
          <a:p>
            <a:pPr marL="0" indent="0">
              <a:buClr>
                <a:schemeClr val="dk1"/>
              </a:buClr>
            </a:pPr>
            <a:endParaRPr dirty="0">
              <a:latin typeface="Gill Sans"/>
              <a:ea typeface="Gill Sans"/>
              <a:cs typeface="Gill Sans"/>
              <a:sym typeface="Gill Sans"/>
            </a:endParaRPr>
          </a:p>
          <a:p>
            <a:pPr marL="0" indent="0">
              <a:buClr>
                <a:schemeClr val="dk1"/>
              </a:buClr>
            </a:pPr>
            <a:r>
              <a:rPr lang="en-US" dirty="0">
                <a:latin typeface="Gill Sans"/>
                <a:ea typeface="Gill Sans"/>
                <a:cs typeface="Gill Sans"/>
                <a:sym typeface="Gill Sans"/>
              </a:rPr>
              <a:t>All countries appear to dip in FLFP between 2019 and 2020 and this is </a:t>
            </a:r>
            <a:r>
              <a:rPr lang="en-US" dirty="0">
                <a:latin typeface="Gill Sans"/>
                <a:ea typeface="Gill Sans"/>
                <a:cs typeface="Gill Sans"/>
                <a:sym typeface="Gill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largely</a:t>
            </a:r>
            <a:r>
              <a:rPr lang="en-US" dirty="0">
                <a:latin typeface="Gill Sans"/>
                <a:ea typeface="Gill Sans"/>
                <a:cs typeface="Gill Sans"/>
                <a:sym typeface="Gill Sans"/>
              </a:rPr>
              <a:t> due to the Covid-19 pandemic. The pandemic had dampening effects on FLFP around the world. In the MENA region, which already had low levels of FLFP and high rates of youth female unemployment, school closures during the pandemic hit working women in three key ways: loss of jobs for lower-paid or unskilled women, increased household labor during lockdowns, and labor market exit due to increased care work (Moghadam, 2021). While women in the public sector have been largely protected from job loss, women in the private or informal sectors, agriculture, and in small and mid-size enterprises (SMEs) have been greatly affected by job and income loss during the pandemic (Ibid). </a:t>
            </a:r>
            <a:endParaRPr dirty="0">
              <a:latin typeface="Gill Sans"/>
              <a:ea typeface="Gill Sans"/>
              <a:cs typeface="Gill Sans"/>
              <a:sym typeface="Gill Sans"/>
            </a:endParaRPr>
          </a:p>
          <a:p>
            <a:pPr marL="0" indent="0">
              <a:spcBef>
                <a:spcPts val="315"/>
              </a:spcBef>
              <a:buClr>
                <a:schemeClr val="dk1"/>
              </a:buClr>
            </a:pPr>
            <a:endParaRPr dirty="0">
              <a:latin typeface="Gill Sans"/>
              <a:ea typeface="Gill Sans"/>
              <a:cs typeface="Gill Sans"/>
              <a:sym typeface="Gill Sans"/>
            </a:endParaRPr>
          </a:p>
          <a:p>
            <a:pPr marL="0" indent="0"/>
            <a:r>
              <a:rPr lang="en-US" b="1" dirty="0">
                <a:latin typeface="Gill Sans"/>
                <a:ea typeface="Gill Sans"/>
                <a:cs typeface="Gill Sans"/>
                <a:sym typeface="Gill Sans"/>
              </a:rPr>
              <a:t>Definition: </a:t>
            </a:r>
            <a:r>
              <a:rPr lang="en-US" dirty="0">
                <a:latin typeface="Gill Sans"/>
                <a:ea typeface="Gill Sans"/>
                <a:cs typeface="Gill Sans"/>
                <a:sym typeface="Gill Sans"/>
              </a:rPr>
              <a:t>Labor force participation rate is the proportion of the population ages 15 and older that is economically active: all people who supply labor for the production of goods and services during a specified period. Including the employed, unemployed, and persons actively searching for employment. </a:t>
            </a:r>
          </a:p>
          <a:p>
            <a:pPr marL="0" indent="0"/>
            <a:br>
              <a:rPr lang="en-US" b="1" dirty="0">
                <a:latin typeface="Gill Sans"/>
                <a:ea typeface="Gill Sans"/>
                <a:cs typeface="Gill Sans"/>
                <a:sym typeface="Gill Sans"/>
              </a:rPr>
            </a:br>
            <a:endParaRPr dirty="0">
              <a:latin typeface="Gill Sans"/>
              <a:ea typeface="Gill Sans"/>
              <a:cs typeface="Gill Sans"/>
              <a:sym typeface="Gill Sans"/>
            </a:endParaRPr>
          </a:p>
          <a:p>
            <a:pPr marL="0" indent="0">
              <a:buClr>
                <a:schemeClr val="dk1"/>
              </a:buClr>
            </a:pPr>
            <a:endParaRPr b="1" dirty="0">
              <a:latin typeface="Gill Sans"/>
              <a:ea typeface="Gill Sans"/>
              <a:cs typeface="Gill Sans"/>
              <a:sym typeface="Gill Sans"/>
            </a:endParaRPr>
          </a:p>
          <a:p>
            <a:pPr marL="0" indent="0">
              <a:buClr>
                <a:schemeClr val="dk1"/>
              </a:buClr>
            </a:pPr>
            <a:r>
              <a:rPr lang="en-US" b="1" dirty="0">
                <a:latin typeface="Gill Sans"/>
                <a:ea typeface="Gill Sans"/>
                <a:cs typeface="Gill Sans"/>
                <a:sym typeface="Gill Sans"/>
              </a:rPr>
              <a:t>Data: </a:t>
            </a:r>
            <a:r>
              <a:rPr lang="en-US" dirty="0">
                <a:latin typeface="Gill Sans"/>
                <a:ea typeface="Gill Sans"/>
                <a:cs typeface="Gill Sans"/>
                <a:sym typeface="Gill Sans"/>
              </a:rPr>
              <a:t>Presented here are modeled ILO estimates for the FLFP rate from 2010 to 2020.</a:t>
            </a:r>
            <a:endParaRPr dirty="0">
              <a:latin typeface="Gill Sans"/>
              <a:ea typeface="Gill Sans"/>
              <a:cs typeface="Gill Sans"/>
              <a:sym typeface="Gill Sans"/>
            </a:endParaRPr>
          </a:p>
          <a:p>
            <a:pPr marL="0" indent="0"/>
            <a:endParaRPr b="1" dirty="0">
              <a:latin typeface="Gill Sans"/>
              <a:ea typeface="Gill Sans"/>
              <a:cs typeface="Gill Sans"/>
              <a:sym typeface="Gill Sans"/>
            </a:endParaRPr>
          </a:p>
          <a:p>
            <a:pPr marL="0" indent="0"/>
            <a:r>
              <a:rPr lang="en-US" b="1" dirty="0">
                <a:latin typeface="Gill Sans"/>
                <a:ea typeface="Gill Sans"/>
                <a:cs typeface="Gill Sans"/>
                <a:sym typeface="Gill Sans"/>
              </a:rPr>
              <a:t>Sources</a:t>
            </a:r>
            <a:r>
              <a:rPr lang="en-US" dirty="0">
                <a:latin typeface="Gill Sans"/>
                <a:ea typeface="Gill Sans"/>
                <a:cs typeface="Gill Sans"/>
                <a:sym typeface="Gill Sans"/>
              </a:rPr>
              <a:t>: </a:t>
            </a:r>
            <a:endParaRPr dirty="0">
              <a:cs typeface="Gill Sans" panose="020B0502020104020203"/>
            </a:endParaRPr>
          </a:p>
          <a:p>
            <a:pPr marL="179868" indent="-179868">
              <a:buFont typeface="Arial" panose="020B0604020202020204" pitchFamily="34" charset="0"/>
              <a:buChar char="•"/>
            </a:pPr>
            <a:r>
              <a:rPr lang="en-US" dirty="0">
                <a:latin typeface="Gill Sans"/>
                <a:ea typeface="Gill Sans"/>
                <a:cs typeface="Gill Sans"/>
                <a:sym typeface="Gill Sans"/>
              </a:rPr>
              <a:t>Jordan Department of Statistics, Employment and Unemployment Data (2020). Available from: </a:t>
            </a:r>
            <a:r>
              <a:rPr lang="en-GB" sz="1200" b="0" i="0" u="none" strike="noStrike" cap="none" dirty="0">
                <a:solidFill>
                  <a:schemeClr val="dk1"/>
                </a:solidFill>
                <a:effectLst/>
                <a:latin typeface="Calibri"/>
                <a:ea typeface="Calibri"/>
                <a:cs typeface="Calibri"/>
                <a:sym typeface="Calibri"/>
              </a:rPr>
              <a:t>http://</a:t>
            </a:r>
            <a:r>
              <a:rPr lang="en-GB" sz="1200" b="0" i="0" u="none" strike="noStrike" cap="none" dirty="0" err="1">
                <a:solidFill>
                  <a:schemeClr val="dk1"/>
                </a:solidFill>
                <a:effectLst/>
                <a:latin typeface="Calibri"/>
                <a:ea typeface="Calibri"/>
                <a:cs typeface="Calibri"/>
                <a:sym typeface="Calibri"/>
              </a:rPr>
              <a:t>www.dos.gov.jo</a:t>
            </a:r>
            <a:r>
              <a:rPr lang="en-GB" sz="1200" b="0" i="0" u="none" strike="noStrike" cap="none" dirty="0">
                <a:solidFill>
                  <a:schemeClr val="dk1"/>
                </a:solidFill>
                <a:effectLst/>
                <a:latin typeface="Calibri"/>
                <a:ea typeface="Calibri"/>
                <a:cs typeface="Calibri"/>
                <a:sym typeface="Calibri"/>
              </a:rPr>
              <a:t>/</a:t>
            </a:r>
            <a:r>
              <a:rPr lang="en-GB" sz="1200" b="0" i="0" u="none" strike="noStrike" cap="none" dirty="0" err="1">
                <a:solidFill>
                  <a:schemeClr val="dk1"/>
                </a:solidFill>
                <a:effectLst/>
                <a:latin typeface="Calibri"/>
                <a:ea typeface="Calibri"/>
                <a:cs typeface="Calibri"/>
                <a:sym typeface="Calibri"/>
              </a:rPr>
              <a:t>owa</a:t>
            </a:r>
            <a:r>
              <a:rPr lang="en-GB" sz="1200" b="0" i="0" u="none" strike="noStrike" cap="none" dirty="0">
                <a:solidFill>
                  <a:schemeClr val="dk1"/>
                </a:solidFill>
                <a:effectLst/>
                <a:latin typeface="Calibri"/>
                <a:ea typeface="Calibri"/>
                <a:cs typeface="Calibri"/>
                <a:sym typeface="Calibri"/>
              </a:rPr>
              <a:t>-user/</a:t>
            </a:r>
            <a:r>
              <a:rPr lang="en-GB" sz="1200" b="0" i="0" u="none" strike="noStrike" cap="none" dirty="0" err="1">
                <a:solidFill>
                  <a:schemeClr val="dk1"/>
                </a:solidFill>
                <a:effectLst/>
                <a:latin typeface="Calibri"/>
                <a:ea typeface="Calibri"/>
                <a:cs typeface="Calibri"/>
                <a:sym typeface="Calibri"/>
              </a:rPr>
              <a:t>owa</a:t>
            </a:r>
            <a:r>
              <a:rPr lang="en-GB" sz="1200" b="0" i="0" u="none" strike="noStrike" cap="none" dirty="0">
                <a:solidFill>
                  <a:schemeClr val="dk1"/>
                </a:solidFill>
                <a:effectLst/>
                <a:latin typeface="Calibri"/>
                <a:ea typeface="Calibri"/>
                <a:cs typeface="Calibri"/>
                <a:sym typeface="Calibri"/>
              </a:rPr>
              <a:t>/emp_unemp_y.show_tables1_y?lang=E&amp;year1=2020&amp;t_no=18</a:t>
            </a:r>
            <a:endParaRPr dirty="0">
              <a:latin typeface="Gill Sans"/>
              <a:ea typeface="Gill Sans"/>
              <a:cs typeface="Gill Sans"/>
              <a:sym typeface="Gill Sans"/>
            </a:endParaRPr>
          </a:p>
          <a:p>
            <a:pPr marL="179868" marR="0" indent="-179868"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latin typeface="Gill Sans"/>
                <a:ea typeface="Gill Sans"/>
                <a:cs typeface="Gill Sans"/>
                <a:sym typeface="Gill Sans"/>
              </a:rPr>
              <a:t>Moghadam, V. (2021). </a:t>
            </a:r>
            <a:r>
              <a:rPr lang="en-US" i="1" dirty="0">
                <a:latin typeface="Gill Sans"/>
                <a:ea typeface="Gill Sans"/>
                <a:cs typeface="Gill Sans"/>
                <a:sym typeface="Gill Sans"/>
              </a:rPr>
              <a:t>Covid-19 and Female Labor in the MENA Region</a:t>
            </a:r>
            <a:r>
              <a:rPr lang="en-US" dirty="0">
                <a:latin typeface="Gill Sans"/>
                <a:ea typeface="Gill Sans"/>
                <a:cs typeface="Gill Sans"/>
                <a:sym typeface="Gill Sans"/>
              </a:rPr>
              <a:t>. Middle East Institute, 8 June 2021. https://</a:t>
            </a:r>
            <a:r>
              <a:rPr lang="en-US" dirty="0" err="1">
                <a:latin typeface="Gill Sans"/>
                <a:ea typeface="Gill Sans"/>
                <a:cs typeface="Gill Sans"/>
                <a:sym typeface="Gill Sans"/>
              </a:rPr>
              <a:t>www.mei.edu</a:t>
            </a:r>
            <a:r>
              <a:rPr lang="en-US" dirty="0">
                <a:latin typeface="Gill Sans"/>
                <a:ea typeface="Gill Sans"/>
                <a:cs typeface="Gill Sans"/>
                <a:sym typeface="Gill Sans"/>
              </a:rPr>
              <a:t>/publications/covid-19-and-female-labor-mena-region.</a:t>
            </a:r>
          </a:p>
          <a:p>
            <a:pPr marL="179868" marR="0" indent="-179868"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latin typeface="Gill Sans"/>
                <a:ea typeface="Gill Sans"/>
                <a:cs typeface="Gill Sans"/>
                <a:sym typeface="Gill Sans"/>
              </a:rPr>
              <a:t>World Bank. (2022). </a:t>
            </a:r>
            <a:r>
              <a:rPr lang="en-US" i="1" dirty="0">
                <a:latin typeface="Gill Sans"/>
                <a:ea typeface="Gill Sans"/>
                <a:cs typeface="Gill Sans"/>
                <a:sym typeface="Gill Sans"/>
              </a:rPr>
              <a:t>World Bank Development Indicators. https://</a:t>
            </a:r>
            <a:r>
              <a:rPr lang="en-US" i="1" dirty="0" err="1">
                <a:latin typeface="Gill Sans"/>
                <a:ea typeface="Gill Sans"/>
                <a:cs typeface="Gill Sans"/>
                <a:sym typeface="Gill Sans"/>
              </a:rPr>
              <a:t>databank.worldbank.org</a:t>
            </a:r>
            <a:r>
              <a:rPr lang="en-US" i="1" dirty="0">
                <a:latin typeface="Gill Sans"/>
                <a:ea typeface="Gill Sans"/>
                <a:cs typeface="Gill Sans"/>
                <a:sym typeface="Gill Sans"/>
              </a:rPr>
              <a:t>/source/world-development-indicators </a:t>
            </a:r>
            <a:endParaRPr lang="en-US" dirty="0">
              <a:latin typeface="Gill Sans"/>
              <a:ea typeface="Gill Sans"/>
              <a:cs typeface="Gill Sans"/>
              <a:sym typeface="Gill Sans"/>
            </a:endParaRPr>
          </a:p>
        </p:txBody>
      </p:sp>
      <p:sp>
        <p:nvSpPr>
          <p:cNvPr id="1319" name="Google Shape;1319;gf3a211cd24_0_14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7"/>
        <p:cNvGrpSpPr/>
        <p:nvPr/>
      </p:nvGrpSpPr>
      <p:grpSpPr>
        <a:xfrm>
          <a:off x="0" y="0"/>
          <a:ext cx="0" cy="0"/>
          <a:chOff x="0" y="0"/>
          <a:chExt cx="0" cy="0"/>
        </a:xfrm>
      </p:grpSpPr>
      <p:sp>
        <p:nvSpPr>
          <p:cNvPr id="1328" name="Google Shape;1328;g119cbae77c1_0_1183:notes"/>
          <p:cNvSpPr txBox="1">
            <a:spLocks noGrp="1"/>
          </p:cNvSpPr>
          <p:nvPr>
            <p:ph type="body" idx="1"/>
          </p:nvPr>
        </p:nvSpPr>
        <p:spPr>
          <a:xfrm>
            <a:off x="731520" y="4560570"/>
            <a:ext cx="5852170" cy="4320540"/>
          </a:xfrm>
          <a:prstGeom prst="rect">
            <a:avLst/>
          </a:prstGeom>
          <a:noFill/>
          <a:ln>
            <a:noFill/>
          </a:ln>
        </p:spPr>
        <p:txBody>
          <a:bodyPr spcFirstLastPara="1" wrap="square" lIns="95914" tIns="47944" rIns="95914" bIns="47944" anchor="t" anchorCtr="0">
            <a:noAutofit/>
          </a:bodyPr>
          <a:lstStyle/>
          <a:p>
            <a:pPr marL="0" indent="0"/>
            <a:r>
              <a:rPr lang="en-US" sz="1200" b="0" dirty="0">
                <a:highlight>
                  <a:srgbClr val="FFFFFF"/>
                </a:highlight>
                <a:latin typeface="Gill Sans"/>
                <a:ea typeface="Gill Sans"/>
                <a:cs typeface="Gill Sans"/>
                <a:sym typeface="Gill Sans"/>
              </a:rPr>
              <a:t>The female to male ratio in labor force participation shows the extent of the gender gap in the labor force. Jordan has the largest gap among the selected countries, reflecting the significantly low FLFP it had in 2019. Meanwhile Turkey had both the highest FLFP and the highest ratio, meaning it was the closest to gender parity in labor force participation in 2019. </a:t>
            </a:r>
            <a:endParaRPr sz="1200" b="0" dirty="0">
              <a:highlight>
                <a:srgbClr val="FFFFFF"/>
              </a:highlight>
              <a:latin typeface="Gill Sans"/>
              <a:ea typeface="Gill Sans"/>
              <a:cs typeface="Gill Sans"/>
              <a:sym typeface="Gill Sans"/>
            </a:endParaRPr>
          </a:p>
          <a:p>
            <a:pPr marL="0" indent="0"/>
            <a:endParaRPr sz="1200" dirty="0">
              <a:highlight>
                <a:srgbClr val="FFFFFF"/>
              </a:highlight>
              <a:latin typeface="Gill Sans"/>
              <a:ea typeface="Gill Sans"/>
              <a:cs typeface="Gill Sans"/>
              <a:sym typeface="Gill Sans"/>
            </a:endParaRPr>
          </a:p>
          <a:p>
            <a:pPr marL="0" indent="0"/>
            <a:r>
              <a:rPr lang="en-US" sz="1200" b="1" dirty="0">
                <a:highlight>
                  <a:srgbClr val="FFFFFF"/>
                </a:highlight>
                <a:latin typeface="Gill Sans"/>
                <a:ea typeface="Gill Sans"/>
                <a:cs typeface="Gill Sans"/>
                <a:sym typeface="Gill Sans"/>
              </a:rPr>
              <a:t>Definition: </a:t>
            </a:r>
            <a:r>
              <a:rPr lang="en-US" sz="1200" dirty="0">
                <a:highlight>
                  <a:srgbClr val="FFFFFF"/>
                </a:highlight>
                <a:latin typeface="Gill Sans"/>
                <a:ea typeface="Gill Sans"/>
                <a:cs typeface="Gill Sans"/>
                <a:sym typeface="Gill Sans"/>
              </a:rPr>
              <a:t>The ratio of female to male labor force participation rate is calculated by dividing female labor force participation rate by male labor force participation rate and multiplying by 100. </a:t>
            </a:r>
            <a:endParaRPr sz="1200" dirty="0">
              <a:highlight>
                <a:srgbClr val="FFFFFF"/>
              </a:highlight>
              <a:latin typeface="Gill Sans"/>
              <a:ea typeface="Gill Sans"/>
              <a:cs typeface="Gill Sans"/>
              <a:sym typeface="Gill Sans"/>
            </a:endParaRPr>
          </a:p>
          <a:p>
            <a:pPr marL="0" indent="0"/>
            <a:endParaRPr sz="1200" b="1" dirty="0">
              <a:latin typeface="Gill Sans"/>
              <a:ea typeface="Gill Sans"/>
              <a:cs typeface="Gill Sans"/>
              <a:sym typeface="Gill Sans"/>
            </a:endParaRPr>
          </a:p>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en-US" sz="1200" b="1" dirty="0">
                <a:latin typeface="Gill Sans"/>
                <a:ea typeface="Gill Sans"/>
                <a:cs typeface="Gill Sans"/>
                <a:sym typeface="Gill Sans"/>
              </a:rPr>
              <a:t>*Series: </a:t>
            </a:r>
            <a:r>
              <a:rPr lang="en-US" sz="1200" b="0" i="1" dirty="0">
                <a:latin typeface="Gill Sans"/>
                <a:ea typeface="Gill Sans"/>
                <a:cs typeface="Gill Sans"/>
                <a:sym typeface="Gill Sans"/>
              </a:rPr>
              <a:t>Ratio of female to male labor force participation rate (%) (modeled ILO estimate)</a:t>
            </a:r>
          </a:p>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endParaRPr sz="1200" dirty="0">
              <a:latin typeface="Gill Sans"/>
              <a:ea typeface="Gill Sans"/>
              <a:cs typeface="Gill Sans"/>
              <a:sym typeface="Gill Sans"/>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dirty="0">
                <a:latin typeface="Gill Sans"/>
                <a:ea typeface="Gill Sans"/>
                <a:cs typeface="Gill Sans"/>
                <a:sym typeface="Gill Sans"/>
              </a:rPr>
              <a:t>Source</a:t>
            </a:r>
            <a:r>
              <a:rPr lang="en-US" sz="1200" dirty="0">
                <a:latin typeface="Gill Sans"/>
                <a:ea typeface="Gill Sans"/>
                <a:cs typeface="Gill Sans"/>
                <a:sym typeface="Gill Sans"/>
              </a:rPr>
              <a:t>: World Bank. (2022). </a:t>
            </a:r>
            <a:r>
              <a:rPr lang="en-US" sz="1200" i="1" dirty="0">
                <a:latin typeface="Gill Sans"/>
                <a:ea typeface="Gill Sans"/>
                <a:cs typeface="Gill Sans"/>
                <a:sym typeface="Gill Sans"/>
              </a:rPr>
              <a:t>World Bank Development Indicators.</a:t>
            </a:r>
            <a:r>
              <a:rPr lang="en-US" sz="1200" dirty="0">
                <a:latin typeface="Gill Sans"/>
                <a:ea typeface="Gill Sans"/>
                <a:cs typeface="Gill Sans"/>
                <a:sym typeface="Gill Sans"/>
              </a:rPr>
              <a:t> https://</a:t>
            </a:r>
            <a:r>
              <a:rPr lang="en-US" sz="1200" dirty="0" err="1">
                <a:latin typeface="Gill Sans"/>
                <a:ea typeface="Gill Sans"/>
                <a:cs typeface="Gill Sans"/>
                <a:sym typeface="Gill Sans"/>
              </a:rPr>
              <a:t>data.worldbank.org</a:t>
            </a:r>
            <a:r>
              <a:rPr lang="en-US" sz="1200" dirty="0">
                <a:latin typeface="Gill Sans"/>
                <a:ea typeface="Gill Sans"/>
                <a:cs typeface="Gill Sans"/>
                <a:sym typeface="Gill Sans"/>
              </a:rPr>
              <a:t>/indicator/SL.TLF.CACT.FM.ZS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dirty="0">
              <a:latin typeface="Gill Sans"/>
              <a:ea typeface="Gill Sans"/>
              <a:cs typeface="Gill Sans"/>
              <a:sym typeface="Gill Sans"/>
            </a:endParaRPr>
          </a:p>
        </p:txBody>
      </p:sp>
      <p:sp>
        <p:nvSpPr>
          <p:cNvPr id="1329" name="Google Shape;1329;g119cbae77c1_0_118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7"/>
        <p:cNvGrpSpPr/>
        <p:nvPr/>
      </p:nvGrpSpPr>
      <p:grpSpPr>
        <a:xfrm>
          <a:off x="0" y="0"/>
          <a:ext cx="0" cy="0"/>
          <a:chOff x="0" y="0"/>
          <a:chExt cx="0" cy="0"/>
        </a:xfrm>
      </p:grpSpPr>
      <p:sp>
        <p:nvSpPr>
          <p:cNvPr id="1338" name="Google Shape;1338;g11a35d84796_0_11:notes"/>
          <p:cNvSpPr txBox="1">
            <a:spLocks noGrp="1"/>
          </p:cNvSpPr>
          <p:nvPr>
            <p:ph type="body" idx="1"/>
          </p:nvPr>
        </p:nvSpPr>
        <p:spPr>
          <a:xfrm>
            <a:off x="731520" y="4560570"/>
            <a:ext cx="5852170" cy="4320540"/>
          </a:xfrm>
          <a:prstGeom prst="rect">
            <a:avLst/>
          </a:prstGeom>
          <a:noFill/>
          <a:ln>
            <a:noFill/>
          </a:ln>
        </p:spPr>
        <p:txBody>
          <a:bodyPr spcFirstLastPara="1" wrap="square" lIns="95914" tIns="47944" rIns="95914" bIns="47944" anchor="t" anchorCtr="0">
            <a:noAutofit/>
          </a:bodyPr>
          <a:lstStyle/>
          <a:p>
            <a:pPr marL="0" indent="0"/>
            <a:r>
              <a:rPr lang="en-US" b="0" dirty="0">
                <a:highlight>
                  <a:srgbClr val="FFFFFF"/>
                </a:highlight>
                <a:latin typeface="Gill Sans"/>
                <a:ea typeface="Gill Sans"/>
                <a:cs typeface="Gill Sans"/>
                <a:sym typeface="Gill Sans"/>
              </a:rPr>
              <a:t>The change in female to male ratio demonstrates how the  gender gap in labor force participation has changed over the course of the decade. It is a useful metric because it shows whether women have become more represented in the labor force in comparison to men. The greatest decrease in the female to male ratio took place in Morocco, which follows its significant decrease in FLFP. </a:t>
            </a:r>
            <a:endParaRPr b="0" dirty="0">
              <a:highlight>
                <a:srgbClr val="FFFFFF"/>
              </a:highlight>
              <a:latin typeface="Gill Sans"/>
              <a:ea typeface="Gill Sans"/>
              <a:cs typeface="Gill Sans"/>
              <a:sym typeface="Gill Sans"/>
            </a:endParaRPr>
          </a:p>
          <a:p>
            <a:pPr marL="0" indent="0"/>
            <a:endParaRPr b="0" dirty="0">
              <a:highlight>
                <a:srgbClr val="FFFFFF"/>
              </a:highlight>
              <a:latin typeface="Gill Sans"/>
              <a:ea typeface="Gill Sans"/>
              <a:cs typeface="Gill Sans"/>
              <a:sym typeface="Gill Sans"/>
            </a:endParaRPr>
          </a:p>
          <a:p>
            <a:pPr marL="0" indent="0"/>
            <a:r>
              <a:rPr lang="en-US" b="0" dirty="0">
                <a:highlight>
                  <a:srgbClr val="FFFFFF"/>
                </a:highlight>
                <a:latin typeface="Gill Sans"/>
                <a:ea typeface="Gill Sans"/>
                <a:cs typeface="Gill Sans"/>
                <a:sym typeface="Gill Sans"/>
              </a:rPr>
              <a:t>Tunisia, Saudi Arabia, the West Bank and Gaza, Algeria, and Turkey all witnessed a closing gender gap in the labor force between 2010 and 2019. The ratio of women to men in the labor market was relatively stagnant in both Lebanon and Jordan. </a:t>
            </a:r>
            <a:endParaRPr b="0" dirty="0">
              <a:highlight>
                <a:srgbClr val="FFFFFF"/>
              </a:highlight>
              <a:latin typeface="Gill Sans"/>
              <a:ea typeface="Gill Sans"/>
              <a:cs typeface="Gill Sans"/>
              <a:sym typeface="Gill Sans"/>
            </a:endParaRPr>
          </a:p>
          <a:p>
            <a:pPr marL="0" indent="0"/>
            <a:endParaRPr dirty="0">
              <a:highlight>
                <a:srgbClr val="FFFFFF"/>
              </a:highlight>
              <a:latin typeface="Gill Sans"/>
              <a:ea typeface="Gill Sans"/>
              <a:cs typeface="Gill Sans"/>
              <a:sym typeface="Gill Sans"/>
            </a:endParaRPr>
          </a:p>
          <a:p>
            <a:pPr marL="0" indent="0"/>
            <a:r>
              <a:rPr lang="en-US" b="1" dirty="0">
                <a:highlight>
                  <a:srgbClr val="FFFFFF"/>
                </a:highlight>
                <a:latin typeface="Gill Sans"/>
                <a:ea typeface="Gill Sans"/>
                <a:cs typeface="Gill Sans"/>
                <a:sym typeface="Gill Sans"/>
              </a:rPr>
              <a:t>Note</a:t>
            </a:r>
            <a:r>
              <a:rPr lang="en-US" dirty="0">
                <a:highlight>
                  <a:srgbClr val="FFFFFF"/>
                </a:highlight>
                <a:latin typeface="Gill Sans"/>
                <a:ea typeface="Gill Sans"/>
                <a:cs typeface="Gill Sans"/>
                <a:sym typeface="Gill Sans"/>
              </a:rPr>
              <a:t>: To calculate the percent change, we used the formula ((new value - old value)/old value)*100)</a:t>
            </a:r>
            <a:endParaRPr dirty="0">
              <a:highlight>
                <a:srgbClr val="FFFFFF"/>
              </a:highlight>
              <a:latin typeface="Gill Sans"/>
              <a:ea typeface="Gill Sans"/>
              <a:cs typeface="Gill Sans"/>
              <a:sym typeface="Gill Sans"/>
            </a:endParaRPr>
          </a:p>
          <a:p>
            <a:pPr marL="0" indent="0"/>
            <a:endParaRPr dirty="0">
              <a:highlight>
                <a:srgbClr val="FFFFFF"/>
              </a:highlight>
              <a:latin typeface="Gill Sans"/>
              <a:ea typeface="Gill Sans"/>
              <a:cs typeface="Gill Sans"/>
              <a:sym typeface="Gill Sans"/>
            </a:endParaRPr>
          </a:p>
          <a:p>
            <a:pPr marL="0" indent="0"/>
            <a:r>
              <a:rPr lang="en-US" b="1" dirty="0">
                <a:highlight>
                  <a:srgbClr val="FFFFFF"/>
                </a:highlight>
                <a:latin typeface="Gill Sans"/>
                <a:ea typeface="Gill Sans"/>
                <a:cs typeface="Gill Sans"/>
                <a:sym typeface="Gill Sans"/>
              </a:rPr>
              <a:t>Definition: </a:t>
            </a:r>
            <a:r>
              <a:rPr lang="en-US" dirty="0">
                <a:highlight>
                  <a:srgbClr val="FFFFFF"/>
                </a:highlight>
                <a:latin typeface="Gill Sans"/>
                <a:ea typeface="Gill Sans"/>
                <a:cs typeface="Gill Sans"/>
                <a:sym typeface="Gill Sans"/>
              </a:rPr>
              <a:t>The ratio of female to male labor force participation rate is calculated by dividing female labor force participation rate by male labor force participation rate and multiplying by 100. </a:t>
            </a:r>
            <a:endParaRPr dirty="0">
              <a:highlight>
                <a:srgbClr val="FFFFFF"/>
              </a:highlight>
              <a:latin typeface="Gill Sans"/>
              <a:ea typeface="Gill Sans"/>
              <a:cs typeface="Gill Sans"/>
              <a:sym typeface="Gill Sans"/>
            </a:endParaRPr>
          </a:p>
          <a:p>
            <a:pPr marL="0" indent="0"/>
            <a:endParaRPr b="1" dirty="0">
              <a:latin typeface="Gill Sans"/>
              <a:ea typeface="Gill Sans"/>
              <a:cs typeface="Gill Sans"/>
              <a:sym typeface="Gill Sans"/>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latin typeface="Gill Sans"/>
                <a:ea typeface="Gill Sans"/>
                <a:cs typeface="Gill Sans"/>
                <a:sym typeface="Gill Sans"/>
              </a:rPr>
              <a:t>*Series: </a:t>
            </a:r>
            <a:r>
              <a:rPr lang="en-US" b="0" i="1" dirty="0">
                <a:latin typeface="Gill Sans"/>
                <a:ea typeface="Gill Sans"/>
                <a:cs typeface="Gill Sans"/>
                <a:sym typeface="Gill Sans"/>
              </a:rPr>
              <a:t>Ratio of female to male labor force participation rate (%) (modeled ILO estimate)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dirty="0">
              <a:latin typeface="Gill Sans"/>
              <a:ea typeface="Gill Sans"/>
              <a:cs typeface="Gill Sans"/>
              <a:sym typeface="Gill Sans"/>
            </a:endParaRPr>
          </a:p>
          <a:p>
            <a:pPr marL="0" marR="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latin typeface="Gill Sans"/>
                <a:ea typeface="Gill Sans"/>
                <a:cs typeface="Gill Sans"/>
                <a:sym typeface="Gill Sans"/>
              </a:rPr>
              <a:t>Source</a:t>
            </a:r>
            <a:r>
              <a:rPr lang="en-US" dirty="0">
                <a:latin typeface="Gill Sans"/>
                <a:ea typeface="Gill Sans"/>
                <a:cs typeface="Gill Sans"/>
                <a:sym typeface="Gill Sans"/>
              </a:rPr>
              <a:t>: World Bank. (2022). </a:t>
            </a:r>
            <a:r>
              <a:rPr lang="en-US" i="1" dirty="0">
                <a:latin typeface="Gill Sans"/>
                <a:ea typeface="Gill Sans"/>
                <a:cs typeface="Gill Sans"/>
                <a:sym typeface="Gill Sans"/>
              </a:rPr>
              <a:t>World Bank Development Indicators.</a:t>
            </a:r>
            <a:r>
              <a:rPr lang="en-US" dirty="0">
                <a:latin typeface="Gill Sans"/>
                <a:ea typeface="Gill Sans"/>
                <a:cs typeface="Gill Sans"/>
                <a:sym typeface="Gill Sans"/>
              </a:rPr>
              <a:t> https://</a:t>
            </a:r>
            <a:r>
              <a:rPr lang="en-US" dirty="0" err="1">
                <a:latin typeface="Gill Sans"/>
                <a:ea typeface="Gill Sans"/>
                <a:cs typeface="Gill Sans"/>
                <a:sym typeface="Gill Sans"/>
              </a:rPr>
              <a:t>data.worldbank.org</a:t>
            </a:r>
            <a:r>
              <a:rPr lang="en-US" dirty="0">
                <a:latin typeface="Gill Sans"/>
                <a:ea typeface="Gill Sans"/>
                <a:cs typeface="Gill Sans"/>
                <a:sym typeface="Gill Sans"/>
              </a:rPr>
              <a:t>/indicator/SL.TLF.CACT.FM.ZS </a:t>
            </a:r>
            <a:endParaRPr dirty="0">
              <a:latin typeface="Gill Sans"/>
              <a:ea typeface="Gill Sans"/>
              <a:cs typeface="Gill Sans"/>
              <a:sym typeface="Gill Sans"/>
            </a:endParaRPr>
          </a:p>
        </p:txBody>
      </p:sp>
      <p:sp>
        <p:nvSpPr>
          <p:cNvPr id="1339" name="Google Shape;1339;g11a35d84796_0_1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7"/>
        <p:cNvGrpSpPr/>
        <p:nvPr/>
      </p:nvGrpSpPr>
      <p:grpSpPr>
        <a:xfrm>
          <a:off x="0" y="0"/>
          <a:ext cx="0" cy="0"/>
          <a:chOff x="0" y="0"/>
          <a:chExt cx="0" cy="0"/>
        </a:xfrm>
      </p:grpSpPr>
      <p:sp>
        <p:nvSpPr>
          <p:cNvPr id="1348" name="Google Shape;1348;g11e036dcf2b_0_52:notes"/>
          <p:cNvSpPr txBox="1">
            <a:spLocks noGrp="1"/>
          </p:cNvSpPr>
          <p:nvPr>
            <p:ph type="body" idx="1"/>
          </p:nvPr>
        </p:nvSpPr>
        <p:spPr>
          <a:xfrm>
            <a:off x="731520" y="4560570"/>
            <a:ext cx="5852170" cy="4320540"/>
          </a:xfrm>
          <a:prstGeom prst="rect">
            <a:avLst/>
          </a:prstGeom>
          <a:noFill/>
          <a:ln>
            <a:noFill/>
          </a:ln>
        </p:spPr>
        <p:txBody>
          <a:bodyPr spcFirstLastPara="1" wrap="square" lIns="95914" tIns="47944" rIns="95914" bIns="47944" anchor="t" anchorCtr="0">
            <a:noAutofit/>
          </a:bodyPr>
          <a:lstStyle/>
          <a:p>
            <a:pPr marL="0" indent="0">
              <a:spcBef>
                <a:spcPts val="1259"/>
              </a:spcBef>
              <a:buClr>
                <a:schemeClr val="dk1"/>
              </a:buClr>
              <a:buSzPts val="1100"/>
            </a:pPr>
            <a:r>
              <a:rPr lang="en-US" b="0" dirty="0">
                <a:latin typeface="Gill Sans"/>
                <a:ea typeface="Gill Sans"/>
                <a:cs typeface="Gill Sans"/>
                <a:sym typeface="Gill Sans"/>
              </a:rPr>
              <a:t>The Middle East and North Africa region remains the area with the largest gender gap (60.9%) according to the Global Gender Gap Index. The Global </a:t>
            </a:r>
            <a:r>
              <a:rPr lang="en-US" dirty="0">
                <a:latin typeface="Gill Sans"/>
                <a:ea typeface="Gill Sans"/>
                <a:cs typeface="Gill Sans"/>
                <a:sym typeface="Gill Sans"/>
              </a:rPr>
              <a:t>Gender Gap Index benchmarks the progress of gender-based gaps among four key components (Economic Participation and Opportunity, Educational Attainment, Health and Survival, and Political Empowerment). Looking at each of the four dimensions within the MENA, Health and Survival has seen the most substantial regional progress, followed by Educational Attainment, which is relatively advanced, yet still below par compared to other regions. </a:t>
            </a:r>
            <a:endParaRPr u="sng" dirty="0">
              <a:solidFill>
                <a:schemeClr val="hlink"/>
              </a:solidFill>
              <a:latin typeface="Gill Sans"/>
              <a:ea typeface="Gill Sans"/>
              <a:cs typeface="Gill Sans"/>
              <a:sym typeface="Gill Sans"/>
            </a:endParaRPr>
          </a:p>
          <a:p>
            <a:pPr marL="0" indent="0">
              <a:spcBef>
                <a:spcPts val="1259"/>
              </a:spcBef>
              <a:buClr>
                <a:schemeClr val="dk1"/>
              </a:buClr>
            </a:pPr>
            <a:endParaRPr b="1" dirty="0">
              <a:latin typeface="Gill Sans"/>
              <a:ea typeface="Gill Sans"/>
              <a:cs typeface="Gill Sans"/>
              <a:sym typeface="Gill Sans"/>
            </a:endParaRPr>
          </a:p>
          <a:p>
            <a:pPr marL="0" indent="0">
              <a:spcBef>
                <a:spcPts val="1259"/>
              </a:spcBef>
              <a:buClr>
                <a:schemeClr val="dk1"/>
              </a:buClr>
            </a:pPr>
            <a:r>
              <a:rPr lang="en-US" b="1" dirty="0">
                <a:latin typeface="Gill Sans"/>
                <a:ea typeface="Gill Sans"/>
                <a:cs typeface="Gill Sans"/>
                <a:sym typeface="Gill Sans"/>
              </a:rPr>
              <a:t>Definition: </a:t>
            </a:r>
            <a:r>
              <a:rPr lang="en-US" dirty="0">
                <a:latin typeface="Gill Sans"/>
                <a:ea typeface="Gill Sans"/>
                <a:cs typeface="Gill Sans"/>
                <a:sym typeface="Gill Sans"/>
              </a:rPr>
              <a:t>The Global Gender Gap Index was first introduced by the World Economic Forum in 2006 to benchmark progress towards gender parity and compare countries’ gender gaps across four dimensions: </a:t>
            </a:r>
            <a:r>
              <a:rPr lang="en-US" b="1" dirty="0">
                <a:latin typeface="Gill Sans"/>
                <a:ea typeface="Gill Sans"/>
                <a:cs typeface="Gill Sans"/>
                <a:sym typeface="Gill Sans"/>
              </a:rPr>
              <a:t>economic opportunities, education, health, and political leadership</a:t>
            </a:r>
            <a:r>
              <a:rPr lang="en-US" dirty="0">
                <a:latin typeface="Gill Sans"/>
                <a:ea typeface="Gill Sans"/>
                <a:cs typeface="Gill Sans"/>
                <a:sym typeface="Gill Sans"/>
              </a:rPr>
              <a:t>. By providing country rankings, the report incentivizes comparisons across regions and countries and stimulates learning on the drivers of gender gaps and policies to close them.</a:t>
            </a:r>
            <a:endParaRPr dirty="0">
              <a:latin typeface="Gill Sans"/>
              <a:ea typeface="Gill Sans"/>
              <a:cs typeface="Gill Sans"/>
              <a:sym typeface="Gill Sans"/>
            </a:endParaRPr>
          </a:p>
          <a:p>
            <a:pPr marL="0" indent="0"/>
            <a:endParaRPr dirty="0">
              <a:latin typeface="Gill Sans"/>
              <a:ea typeface="Gill Sans"/>
              <a:cs typeface="Gill Sans"/>
              <a:sym typeface="Gill Sans"/>
            </a:endParaRPr>
          </a:p>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en-US" b="1" dirty="0">
                <a:latin typeface="Gill Sans"/>
                <a:ea typeface="Gill Sans"/>
                <a:cs typeface="Gill Sans"/>
                <a:sym typeface="Gill Sans"/>
              </a:rPr>
              <a:t>Source:</a:t>
            </a:r>
            <a:r>
              <a:rPr lang="en-US" dirty="0">
                <a:latin typeface="Gill Sans"/>
                <a:ea typeface="Gill Sans"/>
                <a:cs typeface="Gill Sans"/>
                <a:sym typeface="Gill Sans"/>
              </a:rPr>
              <a:t> World Economic Forum, Global Gender Gap Reports, available at https://</a:t>
            </a:r>
            <a:r>
              <a:rPr lang="en-US" dirty="0" err="1">
                <a:latin typeface="Gill Sans"/>
                <a:ea typeface="Gill Sans"/>
                <a:cs typeface="Gill Sans"/>
                <a:sym typeface="Gill Sans"/>
              </a:rPr>
              <a:t>www.weforum.org</a:t>
            </a:r>
            <a:r>
              <a:rPr lang="en-US" dirty="0">
                <a:latin typeface="Gill Sans"/>
                <a:ea typeface="Gill Sans"/>
                <a:cs typeface="Gill Sans"/>
                <a:sym typeface="Gill Sans"/>
              </a:rPr>
              <a:t>/reports/ </a:t>
            </a:r>
          </a:p>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endParaRPr b="1" dirty="0">
              <a:latin typeface="Gill Sans"/>
              <a:ea typeface="Gill Sans"/>
              <a:cs typeface="Gill Sans"/>
              <a:sym typeface="Gill Sans"/>
            </a:endParaRPr>
          </a:p>
        </p:txBody>
      </p:sp>
      <p:sp>
        <p:nvSpPr>
          <p:cNvPr id="1349" name="Google Shape;1349;g11e036dcf2b_0_5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8"/>
        <p:cNvGrpSpPr/>
        <p:nvPr/>
      </p:nvGrpSpPr>
      <p:grpSpPr>
        <a:xfrm>
          <a:off x="0" y="0"/>
          <a:ext cx="0" cy="0"/>
          <a:chOff x="0" y="0"/>
          <a:chExt cx="0" cy="0"/>
        </a:xfrm>
      </p:grpSpPr>
      <p:sp>
        <p:nvSpPr>
          <p:cNvPr id="1109" name="Google Shape;1109;p2:notes"/>
          <p:cNvSpPr txBox="1">
            <a:spLocks noGrp="1"/>
          </p:cNvSpPr>
          <p:nvPr>
            <p:ph type="body" idx="1"/>
          </p:nvPr>
        </p:nvSpPr>
        <p:spPr>
          <a:xfrm>
            <a:off x="731520" y="4560570"/>
            <a:ext cx="5852160" cy="4320540"/>
          </a:xfrm>
          <a:prstGeom prst="rect">
            <a:avLst/>
          </a:prstGeom>
          <a:noFill/>
          <a:ln>
            <a:noFill/>
          </a:ln>
        </p:spPr>
        <p:txBody>
          <a:bodyPr spcFirstLastPara="1" wrap="square" lIns="95914" tIns="47944" rIns="95914" bIns="47944" anchor="t" anchorCtr="0">
            <a:noAutofit/>
          </a:bodyPr>
          <a:lstStyle/>
          <a:p>
            <a:pPr marL="0" indent="0">
              <a:lnSpc>
                <a:spcPct val="115000"/>
              </a:lnSpc>
              <a:spcBef>
                <a:spcPts val="1259"/>
              </a:spcBef>
            </a:pPr>
            <a:endParaRPr sz="1300" dirty="0"/>
          </a:p>
        </p:txBody>
      </p:sp>
      <p:sp>
        <p:nvSpPr>
          <p:cNvPr id="1110" name="Google Shape;1110;p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8"/>
        <p:cNvGrpSpPr/>
        <p:nvPr/>
      </p:nvGrpSpPr>
      <p:grpSpPr>
        <a:xfrm>
          <a:off x="0" y="0"/>
          <a:ext cx="0" cy="0"/>
          <a:chOff x="0" y="0"/>
          <a:chExt cx="0" cy="0"/>
        </a:xfrm>
      </p:grpSpPr>
      <p:sp>
        <p:nvSpPr>
          <p:cNvPr id="1359" name="Google Shape;1359;g11e036dcf2b_0_62:notes"/>
          <p:cNvSpPr txBox="1">
            <a:spLocks noGrp="1"/>
          </p:cNvSpPr>
          <p:nvPr>
            <p:ph type="body" idx="1"/>
          </p:nvPr>
        </p:nvSpPr>
        <p:spPr>
          <a:xfrm>
            <a:off x="731520" y="4560570"/>
            <a:ext cx="5852170" cy="4320540"/>
          </a:xfrm>
          <a:prstGeom prst="rect">
            <a:avLst/>
          </a:prstGeom>
          <a:noFill/>
          <a:ln>
            <a:noFill/>
          </a:ln>
        </p:spPr>
        <p:txBody>
          <a:bodyPr spcFirstLastPara="1" wrap="square" lIns="95914" tIns="47944" rIns="95914" bIns="47944" anchor="t" anchorCtr="0">
            <a:noAutofit/>
          </a:bodyPr>
          <a:lstStyle/>
          <a:p>
            <a:pPr marL="0" indent="0">
              <a:spcBef>
                <a:spcPts val="1259"/>
              </a:spcBef>
              <a:buSzPts val="1100"/>
            </a:pPr>
            <a:r>
              <a:rPr lang="en-US" b="0" dirty="0">
                <a:latin typeface="Gill Sans"/>
                <a:ea typeface="Gill Sans"/>
                <a:cs typeface="Gill Sans"/>
                <a:sym typeface="Gill Sans"/>
              </a:rPr>
              <a:t>When it comes to Economic Participation and Opportunity, the average regional score is 40.9%, which is the second-lowest among all regions (however</a:t>
            </a:r>
            <a:r>
              <a:rPr lang="en-US" dirty="0">
                <a:latin typeface="Gill Sans"/>
                <a:ea typeface="Gill Sans"/>
                <a:cs typeface="Gill Sans"/>
                <a:sym typeface="Gill Sans"/>
              </a:rPr>
              <a:t>, this is primarily driven by the three lowest global performers on this dimension—Iraq, Syria and Yemen, countries which have been affected by war in the past decade). Of all the selected countries, only Turkey had a consistently increasing score in the Economic Participation and Opportunity Score over the decade. </a:t>
            </a:r>
            <a:endParaRPr dirty="0">
              <a:latin typeface="Gill Sans"/>
              <a:ea typeface="Gill Sans"/>
              <a:cs typeface="Gill Sans"/>
              <a:sym typeface="Gill Sans"/>
            </a:endParaRPr>
          </a:p>
          <a:p>
            <a:pPr marL="0" indent="0">
              <a:spcBef>
                <a:spcPts val="1259"/>
              </a:spcBef>
              <a:buSzPts val="1100"/>
            </a:pPr>
            <a:endParaRPr b="1" dirty="0">
              <a:latin typeface="Gill Sans"/>
              <a:ea typeface="Gill Sans"/>
              <a:cs typeface="Gill Sans"/>
              <a:sym typeface="Gill Sans"/>
            </a:endParaRPr>
          </a:p>
          <a:p>
            <a:pPr marL="0" marR="0" indent="0" algn="l" defTabSz="914400" rtl="0" eaLnBrk="1" fontAlgn="auto" latinLnBrk="0" hangingPunct="1">
              <a:lnSpc>
                <a:spcPct val="100000"/>
              </a:lnSpc>
              <a:spcBef>
                <a:spcPts val="1259"/>
              </a:spcBef>
              <a:spcAft>
                <a:spcPts val="0"/>
              </a:spcAft>
              <a:buClr>
                <a:srgbClr val="000000"/>
              </a:buClr>
              <a:buSzPts val="1100"/>
              <a:buFont typeface="Arial"/>
              <a:buNone/>
              <a:tabLst/>
              <a:defRPr/>
            </a:pPr>
            <a:r>
              <a:rPr lang="en-US" b="1" dirty="0">
                <a:latin typeface="Gill Sans"/>
                <a:ea typeface="Gill Sans"/>
                <a:cs typeface="Gill Sans"/>
                <a:sym typeface="Gill Sans"/>
              </a:rPr>
              <a:t>Source:</a:t>
            </a:r>
            <a:r>
              <a:rPr lang="en-US" dirty="0">
                <a:latin typeface="Gill Sans"/>
                <a:ea typeface="Gill Sans"/>
                <a:cs typeface="Gill Sans"/>
                <a:sym typeface="Gill Sans"/>
              </a:rPr>
              <a:t> World Economic Forum, Global Gender Gap Reports, available at https://</a:t>
            </a:r>
            <a:r>
              <a:rPr lang="en-US" dirty="0" err="1">
                <a:latin typeface="Gill Sans"/>
                <a:ea typeface="Gill Sans"/>
                <a:cs typeface="Gill Sans"/>
                <a:sym typeface="Gill Sans"/>
              </a:rPr>
              <a:t>www.weforum.org</a:t>
            </a:r>
            <a:r>
              <a:rPr lang="en-US" dirty="0">
                <a:latin typeface="Gill Sans"/>
                <a:ea typeface="Gill Sans"/>
                <a:cs typeface="Gill Sans"/>
                <a:sym typeface="Gill Sans"/>
              </a:rPr>
              <a:t>/reports/ </a:t>
            </a:r>
            <a:endParaRPr dirty="0">
              <a:latin typeface="Gill Sans"/>
              <a:ea typeface="Gill Sans"/>
              <a:cs typeface="Gill Sans"/>
              <a:sym typeface="Gill Sans"/>
            </a:endParaRPr>
          </a:p>
        </p:txBody>
      </p:sp>
      <p:sp>
        <p:nvSpPr>
          <p:cNvPr id="1360" name="Google Shape;1360;g11e036dcf2b_0_6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9"/>
        <p:cNvGrpSpPr/>
        <p:nvPr/>
      </p:nvGrpSpPr>
      <p:grpSpPr>
        <a:xfrm>
          <a:off x="0" y="0"/>
          <a:ext cx="0" cy="0"/>
          <a:chOff x="0" y="0"/>
          <a:chExt cx="0" cy="0"/>
        </a:xfrm>
      </p:grpSpPr>
      <p:sp>
        <p:nvSpPr>
          <p:cNvPr id="1370" name="Google Shape;1370;g11a35d84796_0_4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1" name="Google Shape;1371;g11a35d84796_0_42:notes"/>
          <p:cNvSpPr txBox="1">
            <a:spLocks noGrp="1"/>
          </p:cNvSpPr>
          <p:nvPr>
            <p:ph type="body" idx="1"/>
          </p:nvPr>
        </p:nvSpPr>
        <p:spPr>
          <a:xfrm>
            <a:off x="731520" y="4560570"/>
            <a:ext cx="5852170" cy="4320540"/>
          </a:xfrm>
          <a:prstGeom prst="rect">
            <a:avLst/>
          </a:prstGeom>
          <a:noFill/>
          <a:ln>
            <a:noFill/>
          </a:ln>
        </p:spPr>
        <p:txBody>
          <a:bodyPr spcFirstLastPara="1" wrap="square" lIns="95914" tIns="47944" rIns="95914" bIns="47944" anchor="t" anchorCtr="0">
            <a:noAutofit/>
          </a:bodyPr>
          <a:lstStyle/>
          <a:p>
            <a:pPr marL="0" indent="0"/>
            <a:endParaRPr/>
          </a:p>
        </p:txBody>
      </p:sp>
      <p:sp>
        <p:nvSpPr>
          <p:cNvPr id="1372" name="Google Shape;1372;g11a35d84796_0_42:notes"/>
          <p:cNvSpPr txBox="1">
            <a:spLocks noGrp="1"/>
          </p:cNvSpPr>
          <p:nvPr>
            <p:ph type="sldNum" idx="12"/>
          </p:nvPr>
        </p:nvSpPr>
        <p:spPr>
          <a:xfrm>
            <a:off x="4143588" y="9119474"/>
            <a:ext cx="3170056" cy="480060"/>
          </a:xfrm>
          <a:prstGeom prst="rect">
            <a:avLst/>
          </a:prstGeom>
          <a:noFill/>
          <a:ln>
            <a:noFill/>
          </a:ln>
        </p:spPr>
        <p:txBody>
          <a:bodyPr spcFirstLastPara="1" wrap="square" lIns="95914" tIns="47944" rIns="95914" bIns="47944" anchor="b" anchorCtr="0">
            <a:noAutofit/>
          </a:bodyPr>
          <a:lstStyle/>
          <a:p>
            <a:pPr algn="r">
              <a:buSzPts val="1400"/>
            </a:pPr>
            <a:fld id="{00000000-1234-1234-1234-123412341234}" type="slidenum">
              <a:rPr lang="en-US"/>
              <a:pPr algn="r">
                <a:buSzPts val="1400"/>
              </a:pPr>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9"/>
        <p:cNvGrpSpPr/>
        <p:nvPr/>
      </p:nvGrpSpPr>
      <p:grpSpPr>
        <a:xfrm>
          <a:off x="0" y="0"/>
          <a:ext cx="0" cy="0"/>
          <a:chOff x="0" y="0"/>
          <a:chExt cx="0" cy="0"/>
        </a:xfrm>
      </p:grpSpPr>
      <p:sp>
        <p:nvSpPr>
          <p:cNvPr id="1380" name="Google Shape;1380;p9:notes"/>
          <p:cNvSpPr txBox="1">
            <a:spLocks noGrp="1"/>
          </p:cNvSpPr>
          <p:nvPr>
            <p:ph type="body" idx="1"/>
          </p:nvPr>
        </p:nvSpPr>
        <p:spPr>
          <a:xfrm>
            <a:off x="731520" y="4560570"/>
            <a:ext cx="5852160" cy="4320540"/>
          </a:xfrm>
          <a:prstGeom prst="rect">
            <a:avLst/>
          </a:prstGeom>
          <a:noFill/>
          <a:ln>
            <a:noFill/>
          </a:ln>
        </p:spPr>
        <p:txBody>
          <a:bodyPr spcFirstLastPara="1" wrap="square" lIns="95914" tIns="47944" rIns="95914" bIns="47944" anchor="t" anchorCtr="0">
            <a:noAutofit/>
          </a:bodyPr>
          <a:lstStyle/>
          <a:p>
            <a:pPr marL="0" indent="0">
              <a:spcBef>
                <a:spcPts val="1259"/>
              </a:spcBef>
            </a:pPr>
            <a:r>
              <a:rPr lang="en-US" b="0" dirty="0">
                <a:latin typeface="Gill Sans"/>
                <a:ea typeface="Gill Sans"/>
                <a:cs typeface="Gill Sans"/>
                <a:sym typeface="Gill Sans"/>
              </a:rPr>
              <a:t>The selected countries in this study span across three income groups- Lower-Middle, Upper-Middle, and High. Jordan is categorized as an Upper-Middle economy, but its FLFP is significantly lower than its income group peers.</a:t>
            </a:r>
            <a:r>
              <a:rPr lang="en-US" b="0" dirty="0">
                <a:latin typeface="Gill Sans"/>
                <a:ea typeface="Gill Sans"/>
                <a:cs typeface="Gill Sans"/>
                <a:sym typeface="Gill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 The countries in the Lower-Middle income group, except for Morocco, all saw modest increases in FLFP, while the largest increases in FLFP took place in Turkey and Saudi Arabia. Although Saudi Arabia </a:t>
            </a:r>
            <a:r>
              <a:rPr lang="en-US" b="0" dirty="0">
                <a:latin typeface="Gill Sans"/>
                <a:ea typeface="Gill Sans"/>
                <a:cs typeface="Gill Sans"/>
                <a:sym typeface="Gill Sans"/>
              </a:rPr>
              <a:t>does not share many economic similarities with Jordan, the Mission specifically requested its inclusion in this study. </a:t>
            </a:r>
            <a:endParaRPr b="0" dirty="0">
              <a:latin typeface="Gill Sans"/>
              <a:ea typeface="Gill Sans"/>
              <a:cs typeface="Gill Sans"/>
              <a:sym typeface="Gill Sans"/>
            </a:endParaRPr>
          </a:p>
          <a:p>
            <a:pPr marL="0" indent="0">
              <a:spcBef>
                <a:spcPts val="1259"/>
              </a:spcBef>
            </a:pPr>
            <a:endParaRPr b="1" dirty="0">
              <a:latin typeface="Gill Sans"/>
              <a:ea typeface="Gill Sans"/>
              <a:cs typeface="Gill Sans"/>
              <a:sym typeface="Gill Sans"/>
            </a:endParaRPr>
          </a:p>
          <a:p>
            <a:pPr marL="0" indent="0">
              <a:spcBef>
                <a:spcPts val="1259"/>
              </a:spcBef>
            </a:pPr>
            <a:r>
              <a:rPr lang="en-US" b="1" dirty="0">
                <a:latin typeface="Gill Sans"/>
                <a:ea typeface="Gill Sans"/>
                <a:cs typeface="Gill Sans"/>
                <a:sym typeface="Gill Sans"/>
              </a:rPr>
              <a:t>Definition:</a:t>
            </a:r>
            <a:r>
              <a:rPr lang="en-US" dirty="0">
                <a:latin typeface="Gill Sans"/>
                <a:ea typeface="Gill Sans"/>
                <a:cs typeface="Gill Sans"/>
                <a:sym typeface="Gill Sans"/>
              </a:rPr>
              <a:t> </a:t>
            </a:r>
            <a:r>
              <a:rPr lang="en-US" dirty="0">
                <a:highlight>
                  <a:srgbClr val="FFFFFF"/>
                </a:highlight>
                <a:latin typeface="Gill Sans"/>
                <a:ea typeface="Gill Sans"/>
                <a:cs typeface="Gill Sans"/>
                <a:sym typeface="Gill Sans"/>
              </a:rPr>
              <a:t>The World Bank classifies economies for analytical purposes into four income groups: low, lower-middle, upper-middle, and high income. For this purpose, it uses gross national income (GNI) per capita data in U.S. dollars, converted from local currency using the World Bank Atlas method, which is applied to smooth exchange rate fluctuations. Estimates of GNI are obtained from economists in World Bank country units who rely primarily on official data published by the countries; the size of the population is estimated by World Bank demographers from a variety of sources, including the UN’s biennial World Population Prospects. </a:t>
            </a:r>
            <a:endParaRPr dirty="0">
              <a:highlight>
                <a:srgbClr val="FFFFFF"/>
              </a:highlight>
              <a:latin typeface="Gill Sans"/>
              <a:ea typeface="Gill Sans"/>
              <a:cs typeface="Gill Sans"/>
              <a:sym typeface="Gill Sans"/>
            </a:endParaRPr>
          </a:p>
          <a:p>
            <a:pPr marL="0" indent="0">
              <a:spcBef>
                <a:spcPts val="1259"/>
              </a:spcBef>
            </a:pPr>
            <a:endParaRPr b="1" dirty="0">
              <a:highlight>
                <a:srgbClr val="FFFFFF"/>
              </a:highlight>
              <a:latin typeface="Gill Sans"/>
              <a:ea typeface="Gill Sans"/>
              <a:cs typeface="Gill Sans"/>
              <a:sym typeface="Gill Sans"/>
            </a:endParaRPr>
          </a:p>
          <a:p>
            <a:pPr marL="0" marR="0" indent="0" algn="l" defTabSz="914400" rtl="0" eaLnBrk="1" fontAlgn="auto" latinLnBrk="0" hangingPunct="1">
              <a:lnSpc>
                <a:spcPct val="100000"/>
              </a:lnSpc>
              <a:spcBef>
                <a:spcPts val="1259"/>
              </a:spcBef>
              <a:spcAft>
                <a:spcPts val="0"/>
              </a:spcAft>
              <a:buClr>
                <a:srgbClr val="000000"/>
              </a:buClr>
              <a:buSzPts val="1400"/>
              <a:buFont typeface="Arial"/>
              <a:buNone/>
              <a:tabLst/>
              <a:defRPr/>
            </a:pPr>
            <a:r>
              <a:rPr lang="en-US" b="1" dirty="0">
                <a:highlight>
                  <a:srgbClr val="FFFFFF"/>
                </a:highlight>
                <a:latin typeface="Gill Sans"/>
                <a:ea typeface="Gill Sans"/>
                <a:cs typeface="Gill Sans"/>
                <a:sym typeface="Gill Sans"/>
              </a:rPr>
              <a:t>Source:</a:t>
            </a:r>
            <a:r>
              <a:rPr lang="en-US" dirty="0">
                <a:highlight>
                  <a:srgbClr val="FFFFFF"/>
                </a:highlight>
                <a:latin typeface="Gill Sans"/>
                <a:ea typeface="Gill Sans"/>
                <a:cs typeface="Gill Sans"/>
                <a:sym typeface="Gill Sans"/>
              </a:rPr>
              <a:t> </a:t>
            </a:r>
            <a:r>
              <a:rPr lang="en-US" dirty="0">
                <a:latin typeface="Gill Sans"/>
                <a:ea typeface="Gill Sans"/>
                <a:cs typeface="Gill Sans"/>
                <a:sym typeface="Gill Sans"/>
              </a:rPr>
              <a:t>World Bank. (2022). </a:t>
            </a:r>
            <a:r>
              <a:rPr lang="en-US" i="1" dirty="0">
                <a:latin typeface="Gill Sans"/>
                <a:ea typeface="Gill Sans"/>
                <a:cs typeface="Gill Sans"/>
                <a:sym typeface="Gill Sans"/>
              </a:rPr>
              <a:t>World Bank Development Indicators.</a:t>
            </a:r>
            <a:r>
              <a:rPr lang="en-US" dirty="0">
                <a:latin typeface="Gill Sans"/>
                <a:ea typeface="Gill Sans"/>
                <a:cs typeface="Gill Sans"/>
                <a:sym typeface="Gill Sans"/>
              </a:rPr>
              <a:t> https://</a:t>
            </a:r>
            <a:r>
              <a:rPr lang="en-US" dirty="0" err="1">
                <a:latin typeface="Gill Sans"/>
                <a:ea typeface="Gill Sans"/>
                <a:cs typeface="Gill Sans"/>
                <a:sym typeface="Gill Sans"/>
              </a:rPr>
              <a:t>databank.worldbank.org</a:t>
            </a:r>
            <a:r>
              <a:rPr lang="en-US" dirty="0">
                <a:latin typeface="Gill Sans"/>
                <a:ea typeface="Gill Sans"/>
                <a:cs typeface="Gill Sans"/>
                <a:sym typeface="Gill Sans"/>
              </a:rPr>
              <a:t>/source/world-development-indicators </a:t>
            </a:r>
            <a:endParaRPr dirty="0">
              <a:highlight>
                <a:srgbClr val="FFFFFF"/>
              </a:highlight>
              <a:latin typeface="Gill Sans"/>
              <a:ea typeface="Gill Sans"/>
              <a:cs typeface="Gill Sans"/>
              <a:sym typeface="Gill Sans"/>
            </a:endParaRPr>
          </a:p>
        </p:txBody>
      </p:sp>
      <p:sp>
        <p:nvSpPr>
          <p:cNvPr id="1381" name="Google Shape;1381;p9: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0"/>
        <p:cNvGrpSpPr/>
        <p:nvPr/>
      </p:nvGrpSpPr>
      <p:grpSpPr>
        <a:xfrm>
          <a:off x="0" y="0"/>
          <a:ext cx="0" cy="0"/>
          <a:chOff x="0" y="0"/>
          <a:chExt cx="0" cy="0"/>
        </a:xfrm>
      </p:grpSpPr>
      <p:sp>
        <p:nvSpPr>
          <p:cNvPr id="1431" name="Google Shape;1431;g119f368d130_0_54:notes"/>
          <p:cNvSpPr txBox="1">
            <a:spLocks noGrp="1"/>
          </p:cNvSpPr>
          <p:nvPr>
            <p:ph type="body" idx="1"/>
          </p:nvPr>
        </p:nvSpPr>
        <p:spPr>
          <a:xfrm>
            <a:off x="731520" y="4560570"/>
            <a:ext cx="5852170" cy="4320540"/>
          </a:xfrm>
          <a:prstGeom prst="rect">
            <a:avLst/>
          </a:prstGeom>
          <a:noFill/>
          <a:ln>
            <a:noFill/>
          </a:ln>
        </p:spPr>
        <p:txBody>
          <a:bodyPr spcFirstLastPara="1" wrap="square" lIns="95914" tIns="47944" rIns="95914" bIns="47944" anchor="t" anchorCtr="0">
            <a:noAutofit/>
          </a:bodyPr>
          <a:lstStyle/>
          <a:p>
            <a:pPr marL="0" indent="0">
              <a:spcBef>
                <a:spcPts val="1259"/>
              </a:spcBef>
              <a:buSzPts val="1100"/>
            </a:pPr>
            <a:r>
              <a:rPr lang="en-US" b="0" dirty="0">
                <a:latin typeface="Gill Sans"/>
                <a:ea typeface="Gill Sans"/>
                <a:cs typeface="Gill Sans"/>
                <a:sym typeface="Gill Sans"/>
              </a:rPr>
              <a:t>The countries exhibiting the most FLFP improvement were also the countries with the highest GDP. Saudi Arabia and Turkey’s large economy played a major role, in part at least, in their ability to expand women’s participation in the labor force. While government programming and legislative reforms played a key role in further integrating women into previously female-underrepresented sectors, they also provided financial stimuli, and incentive components which countries with lower economies wouldn’t be able to finance on such a scale.</a:t>
            </a:r>
            <a:endParaRPr b="0" dirty="0">
              <a:latin typeface="Gill Sans"/>
              <a:ea typeface="Gill Sans"/>
              <a:cs typeface="Gill Sans"/>
              <a:sym typeface="Gill Sans"/>
            </a:endParaRPr>
          </a:p>
          <a:p>
            <a:pPr marL="0" indent="0">
              <a:spcBef>
                <a:spcPts val="1259"/>
              </a:spcBef>
              <a:buSzPts val="1100"/>
            </a:pPr>
            <a:endParaRPr b="0" dirty="0">
              <a:latin typeface="Gill Sans"/>
              <a:ea typeface="Gill Sans"/>
              <a:cs typeface="Gill Sans"/>
              <a:sym typeface="Gill Sans"/>
            </a:endParaRPr>
          </a:p>
          <a:p>
            <a:pPr marL="0" indent="0">
              <a:spcBef>
                <a:spcPts val="1259"/>
              </a:spcBef>
              <a:buSzPts val="1100"/>
            </a:pPr>
            <a:r>
              <a:rPr lang="en-US" b="0" dirty="0">
                <a:latin typeface="Gill Sans"/>
                <a:ea typeface="Gill Sans"/>
                <a:cs typeface="Gill Sans"/>
                <a:sym typeface="Gill Sans"/>
              </a:rPr>
              <a:t>Jordan has experienced steady economic growth since 2010, with a current GDP in 2020 of US$41 billion (constant 2015 prices), compared to US$31 billion in 2010. GDP growth has been positive each year throughout the decade, although declining, but turned negative in 2020 to -1.6% compared with the previous year. Despite Jordan’s overall GDP increase over the decade, GDP per capita shows an opposite trend and has declined significantly throughout the decade due to the large increases in population. In 2012 GDP per capita growth was -3%, and growth has been increasing each year since and just about turned positive in 2018 and 2019 at 0.1% and 0.6% respectively. The current GDP per capita in 2020 is US$4,029 </a:t>
            </a:r>
            <a:r>
              <a:rPr lang="en-US" dirty="0">
                <a:latin typeface="Gill Sans"/>
                <a:ea typeface="Gill Sans"/>
                <a:cs typeface="Gill Sans"/>
                <a:sym typeface="Gill Sans"/>
              </a:rPr>
              <a:t>(constant 2015 prices), compared to </a:t>
            </a:r>
            <a:r>
              <a:rPr lang="en-US" b="0" dirty="0">
                <a:latin typeface="Gill Sans"/>
                <a:ea typeface="Gill Sans"/>
                <a:cs typeface="Gill Sans"/>
                <a:sym typeface="Gill Sans"/>
              </a:rPr>
              <a:t>US$</a:t>
            </a:r>
            <a:r>
              <a:rPr lang="en-US" dirty="0">
                <a:latin typeface="Gill Sans"/>
                <a:ea typeface="Gill Sans"/>
                <a:cs typeface="Gill Sans"/>
                <a:sym typeface="Gill Sans"/>
              </a:rPr>
              <a:t>4,644 in 2010. </a:t>
            </a:r>
            <a:endParaRPr dirty="0">
              <a:latin typeface="Gill Sans"/>
              <a:ea typeface="Gill Sans"/>
              <a:cs typeface="Gill Sans"/>
              <a:sym typeface="Gill Sans"/>
            </a:endParaRPr>
          </a:p>
          <a:p>
            <a:pPr marL="0" indent="0">
              <a:spcBef>
                <a:spcPts val="1259"/>
              </a:spcBef>
            </a:pPr>
            <a:endParaRPr b="1" dirty="0">
              <a:latin typeface="Gill Sans"/>
              <a:ea typeface="Gill Sans"/>
              <a:cs typeface="Gill Sans"/>
              <a:sym typeface="Gill Sans"/>
            </a:endParaRPr>
          </a:p>
          <a:p>
            <a:pPr marL="0" indent="0">
              <a:spcBef>
                <a:spcPts val="1259"/>
              </a:spcBef>
            </a:pPr>
            <a:r>
              <a:rPr lang="en-US" b="1" dirty="0">
                <a:latin typeface="Gill Sans"/>
                <a:ea typeface="Gill Sans"/>
                <a:cs typeface="Gill Sans"/>
                <a:sym typeface="Gill Sans"/>
              </a:rPr>
              <a:t>Definition: </a:t>
            </a:r>
            <a:r>
              <a:rPr lang="en-US" dirty="0">
                <a:latin typeface="Gill Sans"/>
                <a:ea typeface="Gill Sans"/>
                <a:cs typeface="Gill Sans"/>
                <a:sym typeface="Gill Sans"/>
              </a:rPr>
              <a:t>GDP per capita is gross domestic product divided by midyear population. GDP is the sum of gross value added by all resident producers in the economy plus any product taxes and minus any subsidies not included in the value of the products. It is calculated without making deductions for depreciation of fabricated assets or for depletion and degradation of natural resources. Data are in constant 2015 U.S. dollars.</a:t>
            </a:r>
            <a:endParaRPr dirty="0">
              <a:latin typeface="Gill Sans"/>
              <a:ea typeface="Gill Sans"/>
              <a:cs typeface="Gill Sans"/>
              <a:sym typeface="Gill Sans"/>
            </a:endParaRPr>
          </a:p>
          <a:p>
            <a:pPr marL="0" indent="0">
              <a:spcBef>
                <a:spcPts val="1259"/>
              </a:spcBef>
            </a:pPr>
            <a:endParaRPr b="1" dirty="0">
              <a:latin typeface="Gill Sans"/>
              <a:ea typeface="Gill Sans"/>
              <a:cs typeface="Gill Sans"/>
              <a:sym typeface="Gill Sans"/>
            </a:endParaRPr>
          </a:p>
          <a:p>
            <a:pPr marL="0" marR="0" lvl="0" indent="0" algn="l" defTabSz="914400" rtl="0" eaLnBrk="1" fontAlgn="auto" latinLnBrk="0" hangingPunct="1">
              <a:lnSpc>
                <a:spcPct val="100000"/>
              </a:lnSpc>
              <a:spcBef>
                <a:spcPts val="1259"/>
              </a:spcBef>
              <a:spcAft>
                <a:spcPts val="0"/>
              </a:spcAft>
              <a:buClr>
                <a:srgbClr val="000000"/>
              </a:buClr>
              <a:buSzPts val="1400"/>
              <a:buFont typeface="Arial"/>
              <a:buNone/>
              <a:tabLst/>
              <a:defRPr/>
            </a:pPr>
            <a:r>
              <a:rPr lang="en-US" b="1" dirty="0">
                <a:latin typeface="Gill Sans"/>
                <a:ea typeface="Gill Sans"/>
                <a:cs typeface="Gill Sans"/>
                <a:sym typeface="Gill Sans"/>
              </a:rPr>
              <a:t>Source:</a:t>
            </a:r>
            <a:r>
              <a:rPr lang="en-US" dirty="0">
                <a:latin typeface="Gill Sans"/>
                <a:ea typeface="Gill Sans"/>
                <a:cs typeface="Gill Sans"/>
                <a:sym typeface="Gill Sans"/>
              </a:rPr>
              <a:t> World Bank. (2022). </a:t>
            </a:r>
            <a:r>
              <a:rPr lang="en-US" i="1" dirty="0">
                <a:latin typeface="Gill Sans"/>
                <a:ea typeface="Gill Sans"/>
                <a:cs typeface="Gill Sans"/>
                <a:sym typeface="Gill Sans"/>
              </a:rPr>
              <a:t>World Bank Development Indicators.</a:t>
            </a:r>
            <a:r>
              <a:rPr lang="en-US" dirty="0">
                <a:latin typeface="Gill Sans"/>
                <a:ea typeface="Gill Sans"/>
                <a:cs typeface="Gill Sans"/>
                <a:sym typeface="Gill Sans"/>
              </a:rPr>
              <a:t> https://</a:t>
            </a:r>
            <a:r>
              <a:rPr lang="en-US" dirty="0" err="1">
                <a:latin typeface="Gill Sans"/>
                <a:ea typeface="Gill Sans"/>
                <a:cs typeface="Gill Sans"/>
                <a:sym typeface="Gill Sans"/>
              </a:rPr>
              <a:t>data.worldbank.org</a:t>
            </a:r>
            <a:r>
              <a:rPr lang="en-US" dirty="0">
                <a:latin typeface="Gill Sans"/>
                <a:ea typeface="Gill Sans"/>
                <a:cs typeface="Gill Sans"/>
                <a:sym typeface="Gill Sans"/>
              </a:rPr>
              <a:t>/indicator/NY.GDP.PCAP.KD </a:t>
            </a:r>
          </a:p>
          <a:p>
            <a:pPr marL="0" marR="0" lvl="0" indent="0" algn="l" defTabSz="914400" rtl="0" eaLnBrk="1" fontAlgn="auto" latinLnBrk="0" hangingPunct="1">
              <a:lnSpc>
                <a:spcPct val="100000"/>
              </a:lnSpc>
              <a:spcBef>
                <a:spcPts val="1259"/>
              </a:spcBef>
              <a:spcAft>
                <a:spcPts val="0"/>
              </a:spcAft>
              <a:buClr>
                <a:srgbClr val="000000"/>
              </a:buClr>
              <a:buSzPts val="1400"/>
              <a:buFont typeface="Arial"/>
              <a:buNone/>
              <a:tabLst/>
              <a:defRPr/>
            </a:pPr>
            <a:endParaRPr dirty="0">
              <a:latin typeface="Gill Sans"/>
              <a:ea typeface="Gill Sans"/>
              <a:cs typeface="Gill Sans"/>
              <a:sym typeface="Gill Sans"/>
            </a:endParaRPr>
          </a:p>
        </p:txBody>
      </p:sp>
      <p:sp>
        <p:nvSpPr>
          <p:cNvPr id="1432" name="Google Shape;1432;g119f368d130_0_54: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0"/>
        <p:cNvGrpSpPr/>
        <p:nvPr/>
      </p:nvGrpSpPr>
      <p:grpSpPr>
        <a:xfrm>
          <a:off x="0" y="0"/>
          <a:ext cx="0" cy="0"/>
          <a:chOff x="0" y="0"/>
          <a:chExt cx="0" cy="0"/>
        </a:xfrm>
      </p:grpSpPr>
      <p:sp>
        <p:nvSpPr>
          <p:cNvPr id="1441" name="Google Shape;1441;gf3a211cd24_0_175:notes"/>
          <p:cNvSpPr txBox="1">
            <a:spLocks noGrp="1"/>
          </p:cNvSpPr>
          <p:nvPr>
            <p:ph type="body" idx="1"/>
          </p:nvPr>
        </p:nvSpPr>
        <p:spPr>
          <a:xfrm>
            <a:off x="731520" y="4560570"/>
            <a:ext cx="5852170" cy="4320540"/>
          </a:xfrm>
          <a:prstGeom prst="rect">
            <a:avLst/>
          </a:prstGeom>
          <a:noFill/>
          <a:ln>
            <a:noFill/>
          </a:ln>
        </p:spPr>
        <p:txBody>
          <a:bodyPr spcFirstLastPara="1" wrap="square" lIns="95914" tIns="47944" rIns="95914" bIns="47944" anchor="t" anchorCtr="0">
            <a:noAutofit/>
          </a:bodyPr>
          <a:lstStyle/>
          <a:p>
            <a:pPr marL="0" indent="0">
              <a:spcBef>
                <a:spcPts val="1259"/>
              </a:spcBef>
            </a:pPr>
            <a:r>
              <a:rPr lang="en-US" sz="1200" b="0" dirty="0">
                <a:latin typeface="Gill Sans"/>
                <a:ea typeface="Gill Sans"/>
                <a:cs typeface="Gill Sans"/>
                <a:sym typeface="Gill Sans"/>
              </a:rPr>
              <a:t>Diversification in sectors and the setting of explicit objectives to include women in new sectors were factors which helped increase FLFP. Saudi </a:t>
            </a:r>
            <a:r>
              <a:rPr lang="en-US" sz="1200" dirty="0">
                <a:latin typeface="Gill Sans"/>
                <a:ea typeface="Gill Sans"/>
                <a:cs typeface="Gill Sans"/>
                <a:sym typeface="Gill Sans"/>
              </a:rPr>
              <a:t>Arabia and Algeria have been making strides to wean themselves off their dependence on oil revenues. Algeria has relied heavily on oil production as a main source of revenue since its independence in 1962, and with the sharp decline of oil prices in the 1980s, which was followed by a deep recession, the country became aware of the need to diversify its sources of revenue. Economic growth in Algeria  was driven by increased hydrocarbon production and increased activity in services, construction, and public works (</a:t>
            </a:r>
            <a:r>
              <a:rPr lang="en-US" sz="1200" dirty="0" err="1">
                <a:latin typeface="Gill Sans"/>
                <a:ea typeface="Gill Sans"/>
                <a:cs typeface="Gill Sans"/>
                <a:sym typeface="Gill Sans"/>
              </a:rPr>
              <a:t>Begga</a:t>
            </a:r>
            <a:r>
              <a:rPr lang="en-US" sz="1200" dirty="0">
                <a:latin typeface="Gill Sans"/>
                <a:ea typeface="Gill Sans"/>
                <a:cs typeface="Gill Sans"/>
                <a:sym typeface="Gill Sans"/>
              </a:rPr>
              <a:t> and </a:t>
            </a:r>
            <a:r>
              <a:rPr lang="en-US" sz="1200" dirty="0" err="1">
                <a:latin typeface="Gill Sans"/>
                <a:ea typeface="Gill Sans"/>
                <a:cs typeface="Gill Sans"/>
                <a:sym typeface="Gill Sans"/>
              </a:rPr>
              <a:t>Merghit</a:t>
            </a:r>
            <a:r>
              <a:rPr lang="en-US" sz="1200" dirty="0">
                <a:latin typeface="Gill Sans"/>
                <a:ea typeface="Gill Sans"/>
                <a:cs typeface="Gill Sans"/>
                <a:sym typeface="Gill Sans"/>
              </a:rPr>
              <a:t> 2014). </a:t>
            </a:r>
            <a:endParaRPr sz="1200" dirty="0">
              <a:latin typeface="Gill Sans"/>
              <a:ea typeface="Gill Sans"/>
              <a:cs typeface="Gill Sans"/>
              <a:sym typeface="Gill Sans"/>
            </a:endParaRPr>
          </a:p>
          <a:p>
            <a:pPr marL="0" indent="0">
              <a:spcBef>
                <a:spcPts val="1259"/>
              </a:spcBef>
            </a:pPr>
            <a:endParaRPr sz="1200" dirty="0">
              <a:latin typeface="Gill Sans"/>
              <a:ea typeface="Gill Sans"/>
              <a:cs typeface="Gill Sans"/>
              <a:sym typeface="Gill Sans"/>
            </a:endParaRPr>
          </a:p>
          <a:p>
            <a:pPr marL="0" indent="0">
              <a:spcBef>
                <a:spcPts val="1259"/>
              </a:spcBef>
            </a:pPr>
            <a:r>
              <a:rPr lang="en-US" sz="1200" dirty="0">
                <a:latin typeface="Gill Sans"/>
                <a:ea typeface="Gill Sans"/>
                <a:cs typeface="Gill Sans"/>
                <a:sym typeface="Gill Sans"/>
              </a:rPr>
              <a:t>Similarly, Saudi Arabia has a primarily oil-based economy, but the Saudi government has begun to make strides to diversify its economy away from petroleum and expand its private sector (Young 2022). Saudi Arabia also made an explicit objective to make space for women employment in newly expanded sectors, taking into consideration the barriers that may prevent them from accessing the labor market, and putting in place measures and incentives to counter such barriers. Furthermore, as women are highly underrepresented in the oil industry, economic diversification provides them greater opportunity for employment in both countries.</a:t>
            </a:r>
            <a:endParaRPr sz="1200" b="1" dirty="0">
              <a:latin typeface="Gill Sans"/>
              <a:ea typeface="Gill Sans"/>
              <a:cs typeface="Gill Sans"/>
              <a:sym typeface="Gill Sans"/>
            </a:endParaRPr>
          </a:p>
          <a:p>
            <a:pPr marL="0" indent="0">
              <a:spcBef>
                <a:spcPts val="1259"/>
              </a:spcBef>
            </a:pPr>
            <a:endParaRPr sz="1200" b="1" dirty="0">
              <a:latin typeface="Gill Sans"/>
              <a:ea typeface="Gill Sans"/>
              <a:cs typeface="Gill Sans"/>
              <a:sym typeface="Gill Sans"/>
            </a:endParaRPr>
          </a:p>
          <a:p>
            <a:pPr marL="0" indent="0">
              <a:spcBef>
                <a:spcPts val="1259"/>
              </a:spcBef>
            </a:pPr>
            <a:r>
              <a:rPr lang="en-US" sz="1200" b="1" dirty="0">
                <a:latin typeface="Gill Sans"/>
                <a:ea typeface="Gill Sans"/>
                <a:cs typeface="Gill Sans"/>
                <a:sym typeface="Gill Sans"/>
              </a:rPr>
              <a:t>Definition: </a:t>
            </a:r>
            <a:r>
              <a:rPr lang="en-US" sz="1200" dirty="0">
                <a:latin typeface="Gill Sans"/>
                <a:ea typeface="Gill Sans"/>
                <a:cs typeface="Gill Sans"/>
                <a:sym typeface="Gill Sans"/>
              </a:rPr>
              <a:t>Oil rents are the difference between the value of crude oil production at regional prices and total costs of production.</a:t>
            </a:r>
            <a:endParaRPr sz="1200" dirty="0">
              <a:latin typeface="Gill Sans"/>
              <a:ea typeface="Gill Sans"/>
              <a:cs typeface="Gill Sans"/>
              <a:sym typeface="Gill Sans"/>
            </a:endParaRPr>
          </a:p>
          <a:p>
            <a:pPr marL="0" indent="0">
              <a:spcBef>
                <a:spcPts val="1259"/>
              </a:spcBef>
            </a:pPr>
            <a:endParaRPr sz="1200" b="1" dirty="0">
              <a:latin typeface="Gill Sans"/>
              <a:ea typeface="Gill Sans"/>
              <a:cs typeface="Gill Sans"/>
              <a:sym typeface="Gill Sans"/>
            </a:endParaRPr>
          </a:p>
          <a:p>
            <a:pPr marL="0" indent="0">
              <a:spcBef>
                <a:spcPts val="1259"/>
              </a:spcBef>
            </a:pPr>
            <a:r>
              <a:rPr lang="en-US" sz="1200" b="1" dirty="0">
                <a:latin typeface="Gill Sans"/>
                <a:ea typeface="Gill Sans"/>
                <a:cs typeface="Gill Sans"/>
                <a:sym typeface="Gill Sans"/>
              </a:rPr>
              <a:t>Sources: </a:t>
            </a:r>
            <a:endParaRPr sz="1200" dirty="0">
              <a:latin typeface="Gill Sans" panose="020B0604020202020204"/>
            </a:endParaRPr>
          </a:p>
          <a:p>
            <a:pPr marL="179868" marR="0" lvl="0" indent="-179868" algn="l" defTabSz="914400" rtl="0" eaLnBrk="1" fontAlgn="auto" latinLnBrk="0" hangingPunct="1">
              <a:lnSpc>
                <a:spcPct val="100000"/>
              </a:lnSpc>
              <a:spcBef>
                <a:spcPts val="1259"/>
              </a:spcBef>
              <a:spcAft>
                <a:spcPts val="0"/>
              </a:spcAft>
              <a:buClr>
                <a:srgbClr val="000000"/>
              </a:buClr>
              <a:buSzPts val="1400"/>
              <a:buFont typeface="Arial" panose="020B0604020202020204" pitchFamily="34" charset="0"/>
              <a:buChar char="•"/>
              <a:tabLst/>
              <a:defRPr/>
            </a:pPr>
            <a:r>
              <a:rPr lang="en-US" sz="1200" dirty="0">
                <a:latin typeface="Gill Sans"/>
                <a:ea typeface="Gill Sans"/>
                <a:cs typeface="Gill Sans"/>
                <a:sym typeface="Gill Sans"/>
              </a:rPr>
              <a:t>World Bank. (2022). </a:t>
            </a:r>
            <a:r>
              <a:rPr lang="en-US" sz="1200" i="1" dirty="0">
                <a:latin typeface="Gill Sans"/>
                <a:ea typeface="Gill Sans"/>
                <a:cs typeface="Gill Sans"/>
                <a:sym typeface="Gill Sans"/>
              </a:rPr>
              <a:t>World Bank Development Indicators.</a:t>
            </a:r>
            <a:r>
              <a:rPr lang="en-US" sz="1200" dirty="0">
                <a:latin typeface="Gill Sans"/>
                <a:ea typeface="Gill Sans"/>
                <a:cs typeface="Gill Sans"/>
                <a:sym typeface="Gill Sans"/>
              </a:rPr>
              <a:t> https://</a:t>
            </a:r>
            <a:r>
              <a:rPr lang="en-US" sz="1200" dirty="0" err="1">
                <a:latin typeface="Gill Sans"/>
                <a:ea typeface="Gill Sans"/>
                <a:cs typeface="Gill Sans"/>
                <a:sym typeface="Gill Sans"/>
              </a:rPr>
              <a:t>databank.worldbank.org</a:t>
            </a:r>
            <a:r>
              <a:rPr lang="en-US" sz="1200" dirty="0">
                <a:latin typeface="Gill Sans"/>
                <a:ea typeface="Gill Sans"/>
                <a:cs typeface="Gill Sans"/>
                <a:sym typeface="Gill Sans"/>
              </a:rPr>
              <a:t>/source/world-development-indicators </a:t>
            </a:r>
          </a:p>
          <a:p>
            <a:pPr marL="179868" marR="0" lvl="0" indent="-179868" algn="l" defTabSz="914400" rtl="0" eaLnBrk="1" fontAlgn="auto" latinLnBrk="0" hangingPunct="1">
              <a:lnSpc>
                <a:spcPct val="100000"/>
              </a:lnSpc>
              <a:spcBef>
                <a:spcPts val="1259"/>
              </a:spcBef>
              <a:spcAft>
                <a:spcPts val="0"/>
              </a:spcAft>
              <a:buClr>
                <a:srgbClr val="000000"/>
              </a:buClr>
              <a:buSzPts val="1400"/>
              <a:buFont typeface="Arial" panose="020B0604020202020204" pitchFamily="34" charset="0"/>
              <a:buChar char="•"/>
              <a:tabLst/>
              <a:defRPr/>
            </a:pPr>
            <a:r>
              <a:rPr lang="en-US" sz="1200" dirty="0" err="1">
                <a:highlight>
                  <a:srgbClr val="FFFFFF"/>
                </a:highlight>
                <a:latin typeface="Gill Sans"/>
                <a:ea typeface="Gill Sans"/>
                <a:cs typeface="Gill Sans"/>
                <a:sym typeface="Gill Sans"/>
              </a:rPr>
              <a:t>Begga</a:t>
            </a:r>
            <a:r>
              <a:rPr lang="en-US" sz="1200" dirty="0">
                <a:highlight>
                  <a:srgbClr val="FFFFFF"/>
                </a:highlight>
                <a:latin typeface="Gill Sans"/>
                <a:ea typeface="Gill Sans"/>
                <a:cs typeface="Gill Sans"/>
                <a:sym typeface="Gill Sans"/>
              </a:rPr>
              <a:t>, C., &amp; </a:t>
            </a:r>
            <a:r>
              <a:rPr lang="en-US" sz="1200" dirty="0" err="1">
                <a:highlight>
                  <a:srgbClr val="FFFFFF"/>
                </a:highlight>
                <a:latin typeface="Gill Sans"/>
                <a:ea typeface="Gill Sans"/>
                <a:cs typeface="Gill Sans"/>
                <a:sym typeface="Gill Sans"/>
              </a:rPr>
              <a:t>Merghit</a:t>
            </a:r>
            <a:r>
              <a:rPr lang="en-US" sz="1200" dirty="0">
                <a:highlight>
                  <a:srgbClr val="FFFFFF"/>
                </a:highlight>
                <a:latin typeface="Gill Sans"/>
                <a:ea typeface="Gill Sans"/>
                <a:cs typeface="Gill Sans"/>
                <a:sym typeface="Gill Sans"/>
              </a:rPr>
              <a:t>, A. (2014). Attempts to Industrial Reforms in Algeria: Do they fit the Logic of Globalization?. </a:t>
            </a:r>
            <a:r>
              <a:rPr lang="en-US" sz="1200" i="1" dirty="0">
                <a:latin typeface="Gill Sans"/>
                <a:ea typeface="Gill Sans"/>
                <a:cs typeface="Gill Sans"/>
                <a:sym typeface="Gill Sans"/>
              </a:rPr>
              <a:t>Topics in Middle Eastern and African Economies</a:t>
            </a:r>
            <a:r>
              <a:rPr lang="en-US" sz="1200" dirty="0">
                <a:highlight>
                  <a:srgbClr val="FFFFFF"/>
                </a:highlight>
                <a:latin typeface="Gill Sans"/>
                <a:ea typeface="Gill Sans"/>
                <a:cs typeface="Gill Sans"/>
                <a:sym typeface="Gill Sans"/>
              </a:rPr>
              <a:t>, </a:t>
            </a:r>
            <a:r>
              <a:rPr lang="en-US" sz="1200" i="1" dirty="0">
                <a:latin typeface="Gill Sans"/>
                <a:ea typeface="Gill Sans"/>
                <a:cs typeface="Gill Sans"/>
                <a:sym typeface="Gill Sans"/>
              </a:rPr>
              <a:t>16</a:t>
            </a:r>
            <a:r>
              <a:rPr lang="en-US" sz="1200" dirty="0">
                <a:highlight>
                  <a:srgbClr val="FFFFFF"/>
                </a:highlight>
                <a:latin typeface="Gill Sans"/>
                <a:ea typeface="Gill Sans"/>
                <a:cs typeface="Gill Sans"/>
                <a:sym typeface="Gill Sans"/>
              </a:rPr>
              <a:t>(1), 4.</a:t>
            </a:r>
            <a:endParaRPr sz="1200" dirty="0">
              <a:highlight>
                <a:srgbClr val="FFFFFF"/>
              </a:highlight>
              <a:latin typeface="Gill Sans"/>
              <a:ea typeface="Gill Sans"/>
              <a:cs typeface="Gill Sans"/>
              <a:sym typeface="Gill Sans"/>
            </a:endParaRPr>
          </a:p>
          <a:p>
            <a:pPr marL="179868" indent="-179868">
              <a:spcBef>
                <a:spcPts val="1259"/>
              </a:spcBef>
              <a:buFont typeface="Arial" panose="020B0604020202020204" pitchFamily="34" charset="0"/>
              <a:buChar char="•"/>
            </a:pPr>
            <a:r>
              <a:rPr lang="en-US" sz="1200" dirty="0">
                <a:highlight>
                  <a:srgbClr val="FFFFFF"/>
                </a:highlight>
                <a:latin typeface="Gill Sans"/>
                <a:ea typeface="Gill Sans"/>
                <a:cs typeface="Gill Sans"/>
                <a:sym typeface="Gill Sans"/>
              </a:rPr>
              <a:t>Young, K. E. (2022, January 27). The MBS Economy. Foreign Affairs. Retrieved February 11, 2022, from https://www.foreignaffairs.com/articles/saudi-arabia/2022-01-27/mbs-economy </a:t>
            </a:r>
            <a:endParaRPr sz="1200" dirty="0">
              <a:highlight>
                <a:srgbClr val="FFFFFF"/>
              </a:highlight>
              <a:latin typeface="Gill Sans"/>
              <a:ea typeface="Gill Sans"/>
              <a:cs typeface="Gill Sans"/>
              <a:sym typeface="Gill Sans"/>
            </a:endParaRPr>
          </a:p>
        </p:txBody>
      </p:sp>
      <p:sp>
        <p:nvSpPr>
          <p:cNvPr id="1442" name="Google Shape;1442;gf3a211cd24_0_17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0"/>
        <p:cNvGrpSpPr/>
        <p:nvPr/>
      </p:nvGrpSpPr>
      <p:grpSpPr>
        <a:xfrm>
          <a:off x="0" y="0"/>
          <a:ext cx="0" cy="0"/>
          <a:chOff x="0" y="0"/>
          <a:chExt cx="0" cy="0"/>
        </a:xfrm>
      </p:grpSpPr>
      <p:sp>
        <p:nvSpPr>
          <p:cNvPr id="1451" name="Google Shape;1451;g11e0ae5a757_0_20: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2" name="Google Shape;1452;g11e0ae5a757_0_20:notes"/>
          <p:cNvSpPr txBox="1">
            <a:spLocks noGrp="1"/>
          </p:cNvSpPr>
          <p:nvPr>
            <p:ph type="body" idx="1"/>
          </p:nvPr>
        </p:nvSpPr>
        <p:spPr>
          <a:xfrm>
            <a:off x="731520" y="4560570"/>
            <a:ext cx="5852170" cy="4320540"/>
          </a:xfrm>
          <a:prstGeom prst="rect">
            <a:avLst/>
          </a:prstGeom>
          <a:noFill/>
          <a:ln>
            <a:noFill/>
          </a:ln>
        </p:spPr>
        <p:txBody>
          <a:bodyPr spcFirstLastPara="1" wrap="square" lIns="95914" tIns="47944" rIns="95914" bIns="47944" anchor="t" anchorCtr="0">
            <a:noAutofit/>
          </a:bodyPr>
          <a:lstStyle/>
          <a:p>
            <a:pPr marL="0" indent="0"/>
            <a:endParaRPr/>
          </a:p>
        </p:txBody>
      </p:sp>
      <p:sp>
        <p:nvSpPr>
          <p:cNvPr id="1453" name="Google Shape;1453;g11e0ae5a757_0_20:notes"/>
          <p:cNvSpPr txBox="1">
            <a:spLocks noGrp="1"/>
          </p:cNvSpPr>
          <p:nvPr>
            <p:ph type="sldNum" idx="12"/>
          </p:nvPr>
        </p:nvSpPr>
        <p:spPr>
          <a:xfrm>
            <a:off x="4143588" y="9119474"/>
            <a:ext cx="3170056" cy="480060"/>
          </a:xfrm>
          <a:prstGeom prst="rect">
            <a:avLst/>
          </a:prstGeom>
          <a:noFill/>
          <a:ln>
            <a:noFill/>
          </a:ln>
        </p:spPr>
        <p:txBody>
          <a:bodyPr spcFirstLastPara="1" wrap="square" lIns="95914" tIns="47944" rIns="95914" bIns="47944" anchor="b" anchorCtr="0">
            <a:noAutofit/>
          </a:bodyPr>
          <a:lstStyle/>
          <a:p>
            <a:pPr algn="r">
              <a:buSzPts val="1400"/>
            </a:pPr>
            <a:fld id="{00000000-1234-1234-1234-123412341234}" type="slidenum">
              <a:rPr lang="en-US"/>
              <a:pPr algn="r">
                <a:buSzPts val="1400"/>
              </a:pPr>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2"/>
        <p:cNvGrpSpPr/>
        <p:nvPr/>
      </p:nvGrpSpPr>
      <p:grpSpPr>
        <a:xfrm>
          <a:off x="0" y="0"/>
          <a:ext cx="0" cy="0"/>
          <a:chOff x="0" y="0"/>
          <a:chExt cx="0" cy="0"/>
        </a:xfrm>
      </p:grpSpPr>
      <p:sp>
        <p:nvSpPr>
          <p:cNvPr id="1463" name="Google Shape;1463;g11a35d84796_0_53:notes"/>
          <p:cNvSpPr txBox="1">
            <a:spLocks noGrp="1"/>
          </p:cNvSpPr>
          <p:nvPr>
            <p:ph type="body" idx="1"/>
          </p:nvPr>
        </p:nvSpPr>
        <p:spPr>
          <a:xfrm>
            <a:off x="731520" y="4560570"/>
            <a:ext cx="5852170" cy="4320540"/>
          </a:xfrm>
          <a:prstGeom prst="rect">
            <a:avLst/>
          </a:prstGeom>
          <a:noFill/>
          <a:ln>
            <a:noFill/>
          </a:ln>
        </p:spPr>
        <p:txBody>
          <a:bodyPr spcFirstLastPara="1" wrap="square" lIns="95914" tIns="47944" rIns="95914" bIns="47944" anchor="t" anchorCtr="0">
            <a:noAutofit/>
          </a:bodyPr>
          <a:lstStyle/>
          <a:p>
            <a:pPr marL="0" indent="0">
              <a:spcBef>
                <a:spcPts val="1259"/>
              </a:spcBef>
            </a:pPr>
            <a:r>
              <a:rPr lang="en-US" b="0" dirty="0">
                <a:latin typeface="Gill Sans"/>
                <a:ea typeface="Gill Sans"/>
                <a:cs typeface="Gill Sans"/>
                <a:sym typeface="Gill Sans"/>
              </a:rPr>
              <a:t>Several countries exhibiting increased women’s labor force participation have a growing services sector, including Saudi Arabia, Lebanon, and Algeria. Jordan’s value added by the services sector was fairly stagnant over the decade. One of the reasons Algeria’s FLFP rate surpassed Jordan’s over the decade, despite being lower than Jordan’s in 2010, was the expansion of the </a:t>
            </a:r>
            <a:r>
              <a:rPr lang="en-US" dirty="0">
                <a:latin typeface="Gill Sans"/>
                <a:ea typeface="Gill Sans"/>
                <a:cs typeface="Gill Sans"/>
                <a:sym typeface="Gill Sans"/>
              </a:rPr>
              <a:t>services sector. The services sector added value close to 50% of GDP in 2020 compared to close to 40% in 2010 (World Bank, 2022). </a:t>
            </a:r>
            <a:endParaRPr dirty="0">
              <a:latin typeface="Gill Sans"/>
              <a:ea typeface="Gill Sans"/>
              <a:cs typeface="Gill Sans"/>
              <a:sym typeface="Gill Sans"/>
            </a:endParaRPr>
          </a:p>
          <a:p>
            <a:pPr marL="0" indent="0">
              <a:spcBef>
                <a:spcPts val="1259"/>
              </a:spcBef>
              <a:buClr>
                <a:schemeClr val="dk1"/>
              </a:buClr>
            </a:pPr>
            <a:endParaRPr b="1" dirty="0">
              <a:latin typeface="Gill Sans"/>
              <a:ea typeface="Gill Sans"/>
              <a:cs typeface="Gill Sans"/>
              <a:sym typeface="Gill Sans"/>
            </a:endParaRPr>
          </a:p>
          <a:p>
            <a:pPr marL="0" indent="0">
              <a:spcBef>
                <a:spcPts val="1259"/>
              </a:spcBef>
              <a:buClr>
                <a:schemeClr val="dk1"/>
              </a:buClr>
            </a:pPr>
            <a:r>
              <a:rPr lang="en-US" b="1" dirty="0">
                <a:latin typeface="Gill Sans"/>
                <a:ea typeface="Gill Sans"/>
                <a:cs typeface="Gill Sans"/>
                <a:sym typeface="Gill Sans"/>
              </a:rPr>
              <a:t>Definition: </a:t>
            </a:r>
            <a:r>
              <a:rPr lang="en-US" b="0" dirty="0">
                <a:latin typeface="Gill Sans"/>
                <a:ea typeface="Gill Sans"/>
                <a:cs typeface="Gill Sans"/>
                <a:sym typeface="Gill Sans"/>
              </a:rPr>
              <a:t>The ILO divides employment into three broad groupings of economic activity: agriculture, industry, and services. </a:t>
            </a:r>
            <a:r>
              <a:rPr lang="en-US" b="0" dirty="0">
                <a:highlight>
                  <a:schemeClr val="lt1"/>
                </a:highlight>
                <a:latin typeface="Gill Sans"/>
                <a:ea typeface="Gill Sans"/>
                <a:cs typeface="Gill Sans"/>
                <a:sym typeface="Gill Sans"/>
              </a:rPr>
              <a:t>The services sector consists of wholesale and retail trade; restaurants and hotels; transport, storage, and communications; financing, insurance, real estate, and business services; and, community, social, and personal services.</a:t>
            </a:r>
            <a:endParaRPr b="0" dirty="0">
              <a:latin typeface="Gill Sans"/>
              <a:ea typeface="Gill Sans"/>
              <a:cs typeface="Gill Sans"/>
              <a:sym typeface="Gill Sans"/>
            </a:endParaRPr>
          </a:p>
          <a:p>
            <a:pPr marL="0" indent="0">
              <a:spcBef>
                <a:spcPts val="1259"/>
              </a:spcBef>
            </a:pPr>
            <a:endParaRPr b="1" dirty="0">
              <a:highlight>
                <a:srgbClr val="FFFFFF"/>
              </a:highlight>
              <a:latin typeface="Gill Sans"/>
              <a:ea typeface="Gill Sans"/>
              <a:cs typeface="Gill Sans"/>
              <a:sym typeface="Gill Sans"/>
            </a:endParaRPr>
          </a:p>
          <a:p>
            <a:pPr marL="0" marR="0" indent="0" algn="l" defTabSz="914400" rtl="0" eaLnBrk="1" fontAlgn="auto" latinLnBrk="0" hangingPunct="1">
              <a:lnSpc>
                <a:spcPct val="100000"/>
              </a:lnSpc>
              <a:spcBef>
                <a:spcPts val="1259"/>
              </a:spcBef>
              <a:spcAft>
                <a:spcPts val="0"/>
              </a:spcAft>
              <a:buClr>
                <a:srgbClr val="000000"/>
              </a:buClr>
              <a:buSzPts val="1400"/>
              <a:buFont typeface="Arial"/>
              <a:buNone/>
              <a:tabLst/>
              <a:defRPr/>
            </a:pPr>
            <a:r>
              <a:rPr lang="en-US" b="1" dirty="0">
                <a:highlight>
                  <a:srgbClr val="FFFFFF"/>
                </a:highlight>
                <a:latin typeface="Gill Sans"/>
                <a:ea typeface="Gill Sans"/>
                <a:cs typeface="Gill Sans"/>
                <a:sym typeface="Gill Sans"/>
              </a:rPr>
              <a:t>Source</a:t>
            </a:r>
            <a:r>
              <a:rPr lang="en-US" dirty="0">
                <a:highlight>
                  <a:srgbClr val="FFFFFF"/>
                </a:highlight>
                <a:latin typeface="Gill Sans"/>
                <a:ea typeface="Gill Sans"/>
                <a:cs typeface="Gill Sans"/>
                <a:sym typeface="Gill Sans"/>
              </a:rPr>
              <a:t>: </a:t>
            </a:r>
            <a:r>
              <a:rPr lang="en-US" dirty="0">
                <a:latin typeface="Gill Sans"/>
                <a:ea typeface="Gill Sans"/>
                <a:cs typeface="Gill Sans"/>
                <a:sym typeface="Gill Sans"/>
              </a:rPr>
              <a:t>World Bank. (2022). </a:t>
            </a:r>
            <a:r>
              <a:rPr lang="en-US" i="1" dirty="0">
                <a:latin typeface="Gill Sans"/>
                <a:ea typeface="Gill Sans"/>
                <a:cs typeface="Gill Sans"/>
                <a:sym typeface="Gill Sans"/>
              </a:rPr>
              <a:t>World Bank Development Indicators.</a:t>
            </a:r>
            <a:r>
              <a:rPr lang="en-US" dirty="0">
                <a:latin typeface="Gill Sans"/>
                <a:ea typeface="Gill Sans"/>
                <a:cs typeface="Gill Sans"/>
                <a:sym typeface="Gill Sans"/>
              </a:rPr>
              <a:t> https://</a:t>
            </a:r>
            <a:r>
              <a:rPr lang="en-US" dirty="0" err="1">
                <a:latin typeface="Gill Sans"/>
                <a:ea typeface="Gill Sans"/>
                <a:cs typeface="Gill Sans"/>
                <a:sym typeface="Gill Sans"/>
              </a:rPr>
              <a:t>databank.worldbank.org</a:t>
            </a:r>
            <a:r>
              <a:rPr lang="en-US" dirty="0">
                <a:latin typeface="Gill Sans"/>
                <a:ea typeface="Gill Sans"/>
                <a:cs typeface="Gill Sans"/>
                <a:sym typeface="Gill Sans"/>
              </a:rPr>
              <a:t>/source/world-development-indicators </a:t>
            </a:r>
            <a:endParaRPr dirty="0">
              <a:highlight>
                <a:srgbClr val="FFFFFF"/>
              </a:highlight>
              <a:latin typeface="Gill Sans"/>
              <a:ea typeface="Gill Sans"/>
              <a:cs typeface="Gill Sans"/>
              <a:sym typeface="Gill Sans"/>
            </a:endParaRPr>
          </a:p>
        </p:txBody>
      </p:sp>
      <p:sp>
        <p:nvSpPr>
          <p:cNvPr id="1464" name="Google Shape;1464;g11a35d84796_0_5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2"/>
        <p:cNvGrpSpPr/>
        <p:nvPr/>
      </p:nvGrpSpPr>
      <p:grpSpPr>
        <a:xfrm>
          <a:off x="0" y="0"/>
          <a:ext cx="0" cy="0"/>
          <a:chOff x="0" y="0"/>
          <a:chExt cx="0" cy="0"/>
        </a:xfrm>
      </p:grpSpPr>
      <p:sp>
        <p:nvSpPr>
          <p:cNvPr id="1473" name="Google Shape;1473;p4:notes"/>
          <p:cNvSpPr txBox="1">
            <a:spLocks noGrp="1"/>
          </p:cNvSpPr>
          <p:nvPr>
            <p:ph type="body" idx="1"/>
          </p:nvPr>
        </p:nvSpPr>
        <p:spPr>
          <a:xfrm>
            <a:off x="731520" y="4560570"/>
            <a:ext cx="5852170" cy="4320540"/>
          </a:xfrm>
          <a:prstGeom prst="rect">
            <a:avLst/>
          </a:prstGeom>
          <a:noFill/>
          <a:ln>
            <a:noFill/>
          </a:ln>
        </p:spPr>
        <p:txBody>
          <a:bodyPr spcFirstLastPara="1" wrap="square" lIns="95914" tIns="47944" rIns="95914" bIns="47944" anchor="t" anchorCtr="0">
            <a:noAutofit/>
          </a:bodyPr>
          <a:lstStyle/>
          <a:p>
            <a:pPr marL="0" indent="0"/>
            <a:r>
              <a:rPr lang="en-US" b="0" dirty="0">
                <a:latin typeface="Gill Sans"/>
                <a:ea typeface="Gill Sans"/>
                <a:cs typeface="Gill Sans"/>
                <a:sym typeface="Gill Sans"/>
              </a:rPr>
              <a:t>In most of the selected countries, women’s employment in the services sector was either higher than male employment in the sector (Saudi Arabia, Jordan, Algeria, Lebanon and West Bank and Gaza), or women’s employment in the services sector increased more than men’s employment in the sector. This suggests that women in the labor market are being absorbed by new jobs in the services sector more than men and suggest job roles in the services sector are a promising avenue for women’s employment. </a:t>
            </a:r>
            <a:endParaRPr b="0" dirty="0">
              <a:latin typeface="Gill Sans"/>
              <a:ea typeface="Gill Sans"/>
              <a:cs typeface="Gill Sans"/>
              <a:sym typeface="Gill Sans"/>
            </a:endParaRPr>
          </a:p>
          <a:p>
            <a:pPr marL="0" indent="0">
              <a:spcBef>
                <a:spcPts val="1259"/>
              </a:spcBef>
            </a:pPr>
            <a:endParaRPr b="1" dirty="0">
              <a:highlight>
                <a:srgbClr val="FFFFFF"/>
              </a:highlight>
              <a:latin typeface="Gill Sans"/>
              <a:ea typeface="Gill Sans"/>
              <a:cs typeface="Gill Sans"/>
              <a:sym typeface="Gill Sans"/>
            </a:endParaRPr>
          </a:p>
          <a:p>
            <a:pPr marL="0" indent="0">
              <a:spcBef>
                <a:spcPts val="1259"/>
              </a:spcBef>
              <a:buClr>
                <a:schemeClr val="dk1"/>
              </a:buClr>
            </a:pPr>
            <a:r>
              <a:rPr lang="en-US" b="1" dirty="0">
                <a:latin typeface="Gill Sans"/>
                <a:ea typeface="Gill Sans"/>
                <a:cs typeface="Gill Sans"/>
                <a:sym typeface="Gill Sans"/>
              </a:rPr>
              <a:t>Definition: </a:t>
            </a:r>
            <a:r>
              <a:rPr lang="en-US" b="0" dirty="0">
                <a:latin typeface="Gill Sans"/>
                <a:ea typeface="Gill Sans"/>
                <a:cs typeface="Gill Sans"/>
                <a:sym typeface="Gill Sans"/>
              </a:rPr>
              <a:t>The ILO divides employment into three broad groupings of economic activity: agriculture, industry, and services. </a:t>
            </a:r>
            <a:r>
              <a:rPr lang="en-US" b="0" dirty="0">
                <a:highlight>
                  <a:schemeClr val="lt1"/>
                </a:highlight>
                <a:latin typeface="Gill Sans"/>
                <a:ea typeface="Gill Sans"/>
                <a:cs typeface="Gill Sans"/>
                <a:sym typeface="Gill Sans"/>
              </a:rPr>
              <a:t>The services sector consists of wholesale and retail trade; restaurants and hotels; transport, storage, and communications; financing, insurance, real estate, and business services; and, community, social, and personal services. Industry</a:t>
            </a:r>
            <a:r>
              <a:rPr lang="en-US" b="0" dirty="0">
                <a:solidFill>
                  <a:srgbClr val="333333"/>
                </a:solidFill>
                <a:highlight>
                  <a:schemeClr val="lt1"/>
                </a:highlight>
                <a:latin typeface="Gill Sans"/>
                <a:ea typeface="Gill Sans"/>
                <a:cs typeface="Gill Sans"/>
                <a:sym typeface="Gill Sans"/>
              </a:rPr>
              <a:t> </a:t>
            </a:r>
            <a:r>
              <a:rPr lang="en-US" b="0" dirty="0">
                <a:solidFill>
                  <a:srgbClr val="333333"/>
                </a:solidFill>
                <a:highlight>
                  <a:srgbClr val="FFFFFF"/>
                </a:highlight>
                <a:latin typeface="Gill Sans"/>
                <a:ea typeface="Gill Sans"/>
                <a:cs typeface="Gill Sans"/>
                <a:sym typeface="Gill Sans"/>
              </a:rPr>
              <a:t>comprises mining, manufacturing, construction, electricity, water, and gas. </a:t>
            </a:r>
            <a:r>
              <a:rPr lang="en-US" b="0" dirty="0">
                <a:solidFill>
                  <a:srgbClr val="333333"/>
                </a:solidFill>
                <a:latin typeface="Gill Sans"/>
                <a:ea typeface="Gill Sans"/>
                <a:cs typeface="Gill Sans"/>
                <a:sym typeface="Gill Sans"/>
              </a:rPr>
              <a:t>Agriculture, forestry, and fishing corresponds to ISIC divisions 1-3 and includes forestry, hunting, and fishing, as well as cultivation of crops and livestock production (World Bank, 2022).</a:t>
            </a:r>
            <a:endParaRPr b="0" dirty="0">
              <a:latin typeface="Gill Sans"/>
              <a:ea typeface="Gill Sans"/>
              <a:cs typeface="Gill Sans"/>
              <a:sym typeface="Gill Sans"/>
            </a:endParaRPr>
          </a:p>
          <a:p>
            <a:pPr marL="0" indent="0">
              <a:spcBef>
                <a:spcPts val="1259"/>
              </a:spcBef>
            </a:pPr>
            <a:endParaRPr b="1" dirty="0">
              <a:highlight>
                <a:srgbClr val="FFFFFF"/>
              </a:highlight>
              <a:latin typeface="Gill Sans"/>
              <a:ea typeface="Gill Sans"/>
              <a:cs typeface="Gill Sans"/>
              <a:sym typeface="Gill Sans"/>
            </a:endParaRPr>
          </a:p>
          <a:p>
            <a:pPr marL="0" marR="0" indent="0" algn="l" defTabSz="914400" rtl="0" eaLnBrk="1" fontAlgn="auto" latinLnBrk="0" hangingPunct="1">
              <a:lnSpc>
                <a:spcPct val="100000"/>
              </a:lnSpc>
              <a:spcBef>
                <a:spcPts val="1259"/>
              </a:spcBef>
              <a:spcAft>
                <a:spcPts val="0"/>
              </a:spcAft>
              <a:buClr>
                <a:srgbClr val="000000"/>
              </a:buClr>
              <a:buSzPts val="1400"/>
              <a:buFont typeface="Arial"/>
              <a:buNone/>
              <a:tabLst/>
              <a:defRPr/>
            </a:pPr>
            <a:r>
              <a:rPr lang="en-US" b="1" dirty="0">
                <a:highlight>
                  <a:srgbClr val="FFFFFF"/>
                </a:highlight>
                <a:latin typeface="Gill Sans"/>
                <a:ea typeface="Gill Sans"/>
                <a:cs typeface="Gill Sans"/>
                <a:sym typeface="Gill Sans"/>
              </a:rPr>
              <a:t>Source: </a:t>
            </a:r>
            <a:r>
              <a:rPr lang="en-US" dirty="0">
                <a:latin typeface="Gill Sans"/>
                <a:ea typeface="Gill Sans"/>
                <a:cs typeface="Gill Sans"/>
                <a:sym typeface="Gill Sans"/>
              </a:rPr>
              <a:t>World Bank. (2022). </a:t>
            </a:r>
            <a:r>
              <a:rPr lang="en-US" i="1" dirty="0">
                <a:latin typeface="Gill Sans"/>
                <a:ea typeface="Gill Sans"/>
                <a:cs typeface="Gill Sans"/>
                <a:sym typeface="Gill Sans"/>
              </a:rPr>
              <a:t>World Bank Development Indicators.</a:t>
            </a:r>
            <a:r>
              <a:rPr lang="en-US" dirty="0">
                <a:latin typeface="Gill Sans"/>
                <a:ea typeface="Gill Sans"/>
                <a:cs typeface="Gill Sans"/>
                <a:sym typeface="Gill Sans"/>
              </a:rPr>
              <a:t> https://</a:t>
            </a:r>
            <a:r>
              <a:rPr lang="en-US" dirty="0" err="1">
                <a:latin typeface="Gill Sans"/>
                <a:ea typeface="Gill Sans"/>
                <a:cs typeface="Gill Sans"/>
                <a:sym typeface="Gill Sans"/>
              </a:rPr>
              <a:t>databank.worldbank.org</a:t>
            </a:r>
            <a:r>
              <a:rPr lang="en-US" dirty="0">
                <a:latin typeface="Gill Sans"/>
                <a:ea typeface="Gill Sans"/>
                <a:cs typeface="Gill Sans"/>
                <a:sym typeface="Gill Sans"/>
              </a:rPr>
              <a:t>/source/world-development-indicators </a:t>
            </a:r>
            <a:endParaRPr dirty="0">
              <a:solidFill>
                <a:srgbClr val="333333"/>
              </a:solidFill>
              <a:highlight>
                <a:schemeClr val="lt1"/>
              </a:highlight>
              <a:latin typeface="Gill Sans"/>
              <a:ea typeface="Gill Sans"/>
              <a:cs typeface="Gill Sans"/>
              <a:sym typeface="Gill Sans"/>
            </a:endParaRPr>
          </a:p>
        </p:txBody>
      </p:sp>
      <p:sp>
        <p:nvSpPr>
          <p:cNvPr id="1474" name="Google Shape;1474;p4: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4"/>
        <p:cNvGrpSpPr/>
        <p:nvPr/>
      </p:nvGrpSpPr>
      <p:grpSpPr>
        <a:xfrm>
          <a:off x="0" y="0"/>
          <a:ext cx="0" cy="0"/>
          <a:chOff x="0" y="0"/>
          <a:chExt cx="0" cy="0"/>
        </a:xfrm>
      </p:grpSpPr>
      <p:sp>
        <p:nvSpPr>
          <p:cNvPr id="1485" name="Google Shape;1485;g11dd7129d2b_1_63:notes"/>
          <p:cNvSpPr txBox="1">
            <a:spLocks noGrp="1"/>
          </p:cNvSpPr>
          <p:nvPr>
            <p:ph type="body" idx="1"/>
          </p:nvPr>
        </p:nvSpPr>
        <p:spPr>
          <a:xfrm>
            <a:off x="731520" y="4560570"/>
            <a:ext cx="5852170" cy="4320540"/>
          </a:xfrm>
          <a:prstGeom prst="rect">
            <a:avLst/>
          </a:prstGeom>
          <a:noFill/>
          <a:ln>
            <a:noFill/>
          </a:ln>
        </p:spPr>
        <p:txBody>
          <a:bodyPr spcFirstLastPara="1" wrap="square" lIns="95914" tIns="47944" rIns="95914" bIns="47944" anchor="t" anchorCtr="0">
            <a:noAutofit/>
          </a:bodyPr>
          <a:lstStyle/>
          <a:p>
            <a:pPr marL="0" indent="0" algn="just">
              <a:spcBef>
                <a:spcPts val="1259"/>
              </a:spcBef>
              <a:buClr>
                <a:schemeClr val="dk1"/>
              </a:buClr>
            </a:pPr>
            <a:r>
              <a:rPr lang="en-US" b="0" dirty="0">
                <a:highlight>
                  <a:schemeClr val="lt1"/>
                </a:highlight>
                <a:latin typeface="Gill Sans"/>
                <a:ea typeface="Gill Sans"/>
                <a:cs typeface="Gill Sans"/>
                <a:sym typeface="Gill Sans"/>
              </a:rPr>
              <a:t>In Algeria, </a:t>
            </a:r>
            <a:r>
              <a:rPr lang="en-US" b="0" dirty="0">
                <a:latin typeface="Gill Sans"/>
                <a:ea typeface="Gill Sans"/>
                <a:cs typeface="Gill Sans"/>
                <a:sym typeface="Gill Sans"/>
              </a:rPr>
              <a:t>the services sector saw the highest growth over the decade, with the sector increasing by 9.5% of GDP. The services sector added value of 48.7% of GDP in 2020, compared to 39.2% in 2010. The industry and manufacturing sectors declined dramatically by around 50% over the decade, representing 40% and 39% of GDP respectively in 2010, compared to 20.3% and 18.8% respectively in 2020. The agriculture sector increased by 67% over the decade from 8.5% of GDP in 2010, to 14.1% in 2020 (World Bank, 2022).</a:t>
            </a:r>
            <a:endParaRPr b="0" dirty="0">
              <a:latin typeface="Gill Sans"/>
              <a:ea typeface="Gill Sans"/>
              <a:cs typeface="Gill Sans"/>
              <a:sym typeface="Gill Sans"/>
            </a:endParaRPr>
          </a:p>
          <a:p>
            <a:pPr marL="0" indent="0" algn="just">
              <a:spcBef>
                <a:spcPts val="1259"/>
              </a:spcBef>
              <a:buClr>
                <a:schemeClr val="dk1"/>
              </a:buClr>
            </a:pPr>
            <a:endParaRPr b="0" dirty="0">
              <a:latin typeface="Gill Sans"/>
              <a:ea typeface="Gill Sans"/>
              <a:cs typeface="Gill Sans"/>
              <a:sym typeface="Gill Sans"/>
            </a:endParaRPr>
          </a:p>
          <a:p>
            <a:pPr marL="0" indent="0" algn="just">
              <a:spcBef>
                <a:spcPts val="1259"/>
              </a:spcBef>
              <a:buClr>
                <a:schemeClr val="dk1"/>
              </a:buClr>
            </a:pPr>
            <a:r>
              <a:rPr lang="en-US" b="0" dirty="0">
                <a:latin typeface="Gill Sans"/>
                <a:ea typeface="Gill Sans"/>
                <a:cs typeface="Gill Sans"/>
                <a:sym typeface="Gill Sans"/>
              </a:rPr>
              <a:t>When assessing women’s employment in different economic sectors, we find women in Algeria are disproportionately employed in the services sector. Women’s employment in each sector has remained relatively flat over the decade, with the services sector representing an average of 72.5% of employed women each year from 2010-2019 and increasing by 1% of GDP. This is compared to an average of 24% of women employed in the industry sector each year and an average of 3.5% of women employed in agriculture (World Bank, 2022). Moreover, a breakdown of women’s employment in 2019 by sector of activity shows that the largest majority of women are employed in health and social work at 45%, followed by the manufacturing industry at 18.9% and 13.9% in public administration (ONS, 2019). A breakdown of women’s employment by occupational group in 2019 shows that the largest majorities of women are employed in intellectual professions, as administrative employees, in skilled trades in industry and crafts, and in teaching, at 31.1%, 19.8%, 15.3% and 10.3% respectively. These occupational groups also employ a higher percentage of women than men, apart from skilled trades in industry and crafts. When assessing the percentage of female employment out of the total employment for a sector, we find that women make up 56.9% of total employment in the </a:t>
            </a:r>
            <a:r>
              <a:rPr lang="en-US" dirty="0">
                <a:latin typeface="Gill Sans"/>
                <a:ea typeface="Gill Sans"/>
                <a:cs typeface="Gill Sans"/>
                <a:sym typeface="Gill Sans"/>
              </a:rPr>
              <a:t>administrative employees' group, and 54.8% of total employment in the intellectual professions group. Women also make up a fair percentage of total employment in teaching at 37.5%. All other vocations have a low share of women at under 10%, except for skilled trades in industry and crafts with 16.3% being women (ONS, 2019). </a:t>
            </a:r>
            <a:endParaRPr dirty="0">
              <a:latin typeface="Gill Sans"/>
              <a:ea typeface="Gill Sans"/>
              <a:cs typeface="Gill Sans"/>
              <a:sym typeface="Gill Sans"/>
            </a:endParaRPr>
          </a:p>
          <a:p>
            <a:pPr marL="0" indent="0">
              <a:spcBef>
                <a:spcPts val="1259"/>
              </a:spcBef>
              <a:buClr>
                <a:schemeClr val="dk1"/>
              </a:buClr>
            </a:pPr>
            <a:endParaRPr b="1" dirty="0">
              <a:highlight>
                <a:schemeClr val="lt1"/>
              </a:highlight>
              <a:latin typeface="Gill Sans"/>
              <a:ea typeface="Gill Sans"/>
              <a:cs typeface="Gill Sans"/>
              <a:sym typeface="Gill Sans"/>
            </a:endParaRPr>
          </a:p>
          <a:p>
            <a:pPr marL="0" indent="0" defTabSz="959297">
              <a:spcBef>
                <a:spcPts val="1259"/>
              </a:spcBef>
              <a:buClr>
                <a:schemeClr val="dk1"/>
              </a:buClr>
            </a:pPr>
            <a:r>
              <a:rPr lang="en-US" b="1" dirty="0">
                <a:latin typeface="Gill Sans"/>
                <a:ea typeface="Gill Sans"/>
                <a:cs typeface="Gill Sans"/>
                <a:sym typeface="Gill Sans"/>
              </a:rPr>
              <a:t>Definition: </a:t>
            </a:r>
            <a:r>
              <a:rPr lang="en-US" b="0" dirty="0">
                <a:latin typeface="Gill Sans"/>
                <a:ea typeface="Gill Sans"/>
                <a:cs typeface="Gill Sans"/>
                <a:sym typeface="Gill Sans"/>
              </a:rPr>
              <a:t>The ILO divides employment into three broad groupings of economic activity: agriculture, industry, and services. </a:t>
            </a:r>
            <a:r>
              <a:rPr lang="en-US" b="0" dirty="0">
                <a:highlight>
                  <a:schemeClr val="lt1"/>
                </a:highlight>
                <a:latin typeface="Gill Sans"/>
                <a:ea typeface="Gill Sans"/>
                <a:cs typeface="Gill Sans"/>
                <a:sym typeface="Gill Sans"/>
              </a:rPr>
              <a:t>The services sector consists of wholesale and retail trade; restaurants and hotels; transport, storage, and communications; financing, insurance, real estate, and business services; and, community, social, and personal services. Industry</a:t>
            </a:r>
            <a:r>
              <a:rPr lang="en-US" b="0" dirty="0">
                <a:solidFill>
                  <a:srgbClr val="333333"/>
                </a:solidFill>
                <a:highlight>
                  <a:schemeClr val="lt1"/>
                </a:highlight>
                <a:latin typeface="Gill Sans"/>
                <a:ea typeface="Gill Sans"/>
                <a:cs typeface="Gill Sans"/>
                <a:sym typeface="Gill Sans"/>
              </a:rPr>
              <a:t> </a:t>
            </a:r>
            <a:r>
              <a:rPr lang="en-US" b="0" dirty="0">
                <a:solidFill>
                  <a:srgbClr val="333333"/>
                </a:solidFill>
                <a:highlight>
                  <a:srgbClr val="FFFFFF"/>
                </a:highlight>
                <a:latin typeface="Gill Sans"/>
                <a:ea typeface="Gill Sans"/>
                <a:cs typeface="Gill Sans"/>
                <a:sym typeface="Gill Sans"/>
              </a:rPr>
              <a:t>comprises mining, manufacturing, construction, electricity, water, and gas. </a:t>
            </a:r>
            <a:r>
              <a:rPr lang="en-US" b="0" dirty="0">
                <a:solidFill>
                  <a:srgbClr val="333333"/>
                </a:solidFill>
                <a:latin typeface="Gill Sans"/>
                <a:ea typeface="Gill Sans"/>
                <a:cs typeface="Gill Sans"/>
                <a:sym typeface="Gill Sans"/>
              </a:rPr>
              <a:t>Agriculture, forestry, and fishing corresponds to ISIC divisions 1-3 and includes forestry, hunting, and fishing, as well as cultivation of crops and livestock production (World Bank, 2022).</a:t>
            </a:r>
            <a:endParaRPr lang="en-US" b="0" dirty="0">
              <a:latin typeface="Gill Sans"/>
              <a:ea typeface="Gill Sans"/>
              <a:cs typeface="Gill Sans"/>
              <a:sym typeface="Gill Sans"/>
            </a:endParaRPr>
          </a:p>
          <a:p>
            <a:pPr marL="0" indent="0">
              <a:spcBef>
                <a:spcPts val="1259"/>
              </a:spcBef>
              <a:buClr>
                <a:schemeClr val="dk1"/>
              </a:buClr>
            </a:pPr>
            <a:endParaRPr b="1" dirty="0">
              <a:highlight>
                <a:schemeClr val="lt1"/>
              </a:highlight>
              <a:latin typeface="Gill Sans"/>
              <a:ea typeface="Gill Sans"/>
              <a:cs typeface="Gill Sans"/>
              <a:sym typeface="Gill Sans"/>
            </a:endParaRPr>
          </a:p>
          <a:p>
            <a:pPr marL="0" indent="0">
              <a:spcBef>
                <a:spcPts val="1259"/>
              </a:spcBef>
              <a:buClr>
                <a:schemeClr val="dk1"/>
              </a:buClr>
            </a:pPr>
            <a:r>
              <a:rPr lang="en-US" b="1" dirty="0">
                <a:highlight>
                  <a:schemeClr val="lt1"/>
                </a:highlight>
                <a:latin typeface="Gill Sans"/>
                <a:ea typeface="Gill Sans"/>
                <a:cs typeface="Gill Sans"/>
                <a:sym typeface="Gill Sans"/>
              </a:rPr>
              <a:t>Sources: </a:t>
            </a:r>
            <a:endParaRPr dirty="0">
              <a:cs typeface="Gill Sans" panose="020B0502020104020203"/>
            </a:endParaRPr>
          </a:p>
          <a:p>
            <a:pPr marL="179868" marR="0" lvl="0" indent="-179868" algn="l" defTabSz="914400" rtl="0" eaLnBrk="1" fontAlgn="auto" latinLnBrk="0" hangingPunct="1">
              <a:lnSpc>
                <a:spcPct val="100000"/>
              </a:lnSpc>
              <a:spcBef>
                <a:spcPts val="1259"/>
              </a:spcBef>
              <a:spcAft>
                <a:spcPts val="0"/>
              </a:spcAft>
              <a:buClr>
                <a:schemeClr val="dk1"/>
              </a:buClr>
              <a:buSzPts val="1400"/>
              <a:buFont typeface="Arial" panose="020B0604020202020204" pitchFamily="34" charset="0"/>
              <a:buChar char="•"/>
              <a:tabLst/>
              <a:defRPr/>
            </a:pPr>
            <a:r>
              <a:rPr lang="en-US" dirty="0">
                <a:highlight>
                  <a:schemeClr val="lt1"/>
                </a:highlight>
                <a:latin typeface="Gill Sans"/>
                <a:ea typeface="Gill Sans"/>
                <a:cs typeface="Gill Sans"/>
                <a:sym typeface="Gill Sans"/>
              </a:rPr>
              <a:t>World Bank. (2022). </a:t>
            </a:r>
            <a:r>
              <a:rPr lang="en-US" i="1" dirty="0">
                <a:highlight>
                  <a:schemeClr val="lt1"/>
                </a:highlight>
                <a:latin typeface="Gill Sans"/>
                <a:ea typeface="Gill Sans"/>
                <a:cs typeface="Gill Sans"/>
                <a:sym typeface="Gill Sans"/>
              </a:rPr>
              <a:t>World Bank Development Indicators.</a:t>
            </a:r>
            <a:r>
              <a:rPr lang="en-US" dirty="0">
                <a:highlight>
                  <a:schemeClr val="lt1"/>
                </a:highlight>
                <a:latin typeface="Gill Sans"/>
                <a:ea typeface="Gill Sans"/>
                <a:cs typeface="Gill Sans"/>
                <a:sym typeface="Gill Sans"/>
              </a:rPr>
              <a:t> </a:t>
            </a:r>
            <a:r>
              <a:rPr lang="en-US" dirty="0">
                <a:latin typeface="Gill Sans"/>
                <a:ea typeface="Gill Sans"/>
                <a:cs typeface="Gill Sans"/>
                <a:sym typeface="Gill Sans"/>
              </a:rPr>
              <a:t>https://</a:t>
            </a:r>
            <a:r>
              <a:rPr lang="en-US" dirty="0" err="1">
                <a:latin typeface="Gill Sans"/>
                <a:ea typeface="Gill Sans"/>
                <a:cs typeface="Gill Sans"/>
                <a:sym typeface="Gill Sans"/>
              </a:rPr>
              <a:t>databank.worldbank.org</a:t>
            </a:r>
            <a:r>
              <a:rPr lang="en-US" dirty="0">
                <a:latin typeface="Gill Sans"/>
                <a:ea typeface="Gill Sans"/>
                <a:cs typeface="Gill Sans"/>
                <a:sym typeface="Gill Sans"/>
              </a:rPr>
              <a:t>/source/world-development-indicators </a:t>
            </a:r>
          </a:p>
          <a:p>
            <a:pPr marL="179868" marR="0" lvl="0" indent="-179868" algn="l" defTabSz="914400" rtl="0" eaLnBrk="1" fontAlgn="auto" latinLnBrk="0" hangingPunct="1">
              <a:lnSpc>
                <a:spcPct val="100000"/>
              </a:lnSpc>
              <a:spcBef>
                <a:spcPts val="1259"/>
              </a:spcBef>
              <a:spcAft>
                <a:spcPts val="0"/>
              </a:spcAft>
              <a:buClr>
                <a:schemeClr val="dk1"/>
              </a:buClr>
              <a:buSzPts val="1400"/>
              <a:buFont typeface="Arial" panose="020B0604020202020204" pitchFamily="34" charset="0"/>
              <a:buChar char="•"/>
              <a:tabLst/>
              <a:defRPr/>
            </a:pPr>
            <a:r>
              <a:rPr lang="en-US" dirty="0">
                <a:latin typeface="Gill Sans"/>
                <a:ea typeface="Gill Sans"/>
                <a:cs typeface="Gill Sans"/>
                <a:sym typeface="Gill Sans"/>
              </a:rPr>
              <a:t>ONS. (2019). Activity, Employment and Unemployment, May 2019 (</a:t>
            </a:r>
            <a:r>
              <a:rPr lang="en-US" i="1" dirty="0" err="1">
                <a:latin typeface="Gill Sans"/>
                <a:ea typeface="Gill Sans"/>
                <a:cs typeface="Gill Sans"/>
                <a:sym typeface="Gill Sans"/>
              </a:rPr>
              <a:t>Emploi</a:t>
            </a:r>
            <a:r>
              <a:rPr lang="en-US" i="1" dirty="0">
                <a:latin typeface="Gill Sans"/>
                <a:ea typeface="Gill Sans"/>
                <a:cs typeface="Gill Sans"/>
                <a:sym typeface="Gill Sans"/>
              </a:rPr>
              <a:t>, </a:t>
            </a:r>
            <a:r>
              <a:rPr lang="en-US" i="1" dirty="0" err="1">
                <a:latin typeface="Gill Sans"/>
                <a:ea typeface="Gill Sans"/>
                <a:cs typeface="Gill Sans"/>
                <a:sym typeface="Gill Sans"/>
              </a:rPr>
              <a:t>Chom</a:t>
            </a:r>
            <a:r>
              <a:rPr lang="en-US" i="1" dirty="0">
                <a:latin typeface="Gill Sans"/>
                <a:ea typeface="Gill Sans"/>
                <a:cs typeface="Gill Sans"/>
                <a:sym typeface="Gill Sans"/>
              </a:rPr>
              <a:t>, Mai 2019).</a:t>
            </a:r>
            <a:r>
              <a:rPr lang="en-US" dirty="0">
                <a:latin typeface="Gill Sans"/>
                <a:ea typeface="Gill Sans"/>
                <a:cs typeface="Gill Sans"/>
                <a:sym typeface="Gill Sans"/>
              </a:rPr>
              <a:t> Office National des </a:t>
            </a:r>
            <a:r>
              <a:rPr lang="en-US" dirty="0" err="1">
                <a:latin typeface="Gill Sans"/>
                <a:ea typeface="Gill Sans"/>
                <a:cs typeface="Gill Sans"/>
                <a:sym typeface="Gill Sans"/>
              </a:rPr>
              <a:t>Statistiques</a:t>
            </a:r>
            <a:r>
              <a:rPr lang="en-US" dirty="0">
                <a:latin typeface="Gill Sans"/>
                <a:ea typeface="Gill Sans"/>
                <a:cs typeface="Gill Sans"/>
                <a:sym typeface="Gill Sans"/>
              </a:rPr>
              <a:t> </a:t>
            </a:r>
            <a:r>
              <a:rPr lang="en-US" dirty="0" err="1">
                <a:latin typeface="Gill Sans"/>
                <a:ea typeface="Gill Sans"/>
                <a:cs typeface="Gill Sans"/>
                <a:sym typeface="Gill Sans"/>
              </a:rPr>
              <a:t>Algerie</a:t>
            </a:r>
            <a:r>
              <a:rPr lang="en-US" dirty="0">
                <a:latin typeface="Gill Sans"/>
                <a:ea typeface="Gill Sans"/>
                <a:cs typeface="Gill Sans"/>
                <a:sym typeface="Gill Sans"/>
              </a:rPr>
              <a:t>. Available from</a:t>
            </a:r>
            <a:r>
              <a:rPr lang="en-US" dirty="0">
                <a:solidFill>
                  <a:schemeClr val="hlink"/>
                </a:solidFill>
                <a:uFill>
                  <a:noFill/>
                </a:uFill>
                <a:latin typeface="Gill Sans"/>
                <a:ea typeface="Gill Sans"/>
                <a:cs typeface="Gill Sans"/>
                <a:sym typeface="Gill Sans"/>
                <a:hlinkClick r:id="rId3"/>
              </a:rPr>
              <a:t> </a:t>
            </a:r>
            <a:r>
              <a:rPr lang="en-US" dirty="0">
                <a:solidFill>
                  <a:schemeClr val="hlink"/>
                </a:solidFill>
                <a:uFill>
                  <a:noFill/>
                </a:uFill>
                <a:latin typeface="Gill Sans"/>
                <a:ea typeface="Gill Sans"/>
                <a:cs typeface="Gill Sans"/>
                <a:sym typeface="Gill Sans"/>
              </a:rPr>
              <a:t>https://</a:t>
            </a:r>
            <a:r>
              <a:rPr lang="en-US" dirty="0" err="1">
                <a:solidFill>
                  <a:schemeClr val="hlink"/>
                </a:solidFill>
                <a:uFill>
                  <a:noFill/>
                </a:uFill>
                <a:latin typeface="Gill Sans"/>
                <a:ea typeface="Gill Sans"/>
                <a:cs typeface="Gill Sans"/>
                <a:sym typeface="Gill Sans"/>
              </a:rPr>
              <a:t>www.ons.dz</a:t>
            </a:r>
            <a:r>
              <a:rPr lang="en-US" dirty="0">
                <a:solidFill>
                  <a:schemeClr val="hlink"/>
                </a:solidFill>
                <a:uFill>
                  <a:noFill/>
                </a:uFill>
                <a:latin typeface="Gill Sans"/>
                <a:ea typeface="Gill Sans"/>
                <a:cs typeface="Gill Sans"/>
                <a:sym typeface="Gill Sans"/>
              </a:rPr>
              <a:t>/spip.php?rubrique3 </a:t>
            </a:r>
          </a:p>
          <a:p>
            <a:pPr marL="179868" marR="0" lvl="0" indent="-179868" algn="l" defTabSz="914400" rtl="0" eaLnBrk="1" fontAlgn="auto" latinLnBrk="0" hangingPunct="1">
              <a:lnSpc>
                <a:spcPct val="100000"/>
              </a:lnSpc>
              <a:spcBef>
                <a:spcPts val="1259"/>
              </a:spcBef>
              <a:spcAft>
                <a:spcPts val="0"/>
              </a:spcAft>
              <a:buClr>
                <a:schemeClr val="dk1"/>
              </a:buClr>
              <a:buSzPts val="1400"/>
              <a:buFont typeface="Arial" panose="020B0604020202020204" pitchFamily="34" charset="0"/>
              <a:buChar char="•"/>
              <a:tabLst/>
              <a:defRPr/>
            </a:pPr>
            <a:r>
              <a:rPr lang="en-US" dirty="0">
                <a:highlight>
                  <a:schemeClr val="lt1"/>
                </a:highlight>
                <a:latin typeface="Gill Sans"/>
                <a:ea typeface="Gill Sans"/>
                <a:cs typeface="Gill Sans"/>
                <a:sym typeface="Gill Sans"/>
              </a:rPr>
              <a:t>International </a:t>
            </a:r>
            <a:r>
              <a:rPr lang="en-US" dirty="0" err="1">
                <a:highlight>
                  <a:schemeClr val="lt1"/>
                </a:highlight>
                <a:latin typeface="Gill Sans"/>
                <a:ea typeface="Gill Sans"/>
                <a:cs typeface="Gill Sans"/>
                <a:sym typeface="Gill Sans"/>
              </a:rPr>
              <a:t>Labour</a:t>
            </a:r>
            <a:r>
              <a:rPr lang="en-US" dirty="0">
                <a:highlight>
                  <a:schemeClr val="lt1"/>
                </a:highlight>
                <a:latin typeface="Gill Sans"/>
                <a:ea typeface="Gill Sans"/>
                <a:cs typeface="Gill Sans"/>
                <a:sym typeface="Gill Sans"/>
              </a:rPr>
              <a:t> Organization</a:t>
            </a:r>
            <a:r>
              <a:rPr lang="en-US" b="1" dirty="0">
                <a:highlight>
                  <a:schemeClr val="lt1"/>
                </a:highlight>
                <a:latin typeface="Gill Sans"/>
                <a:ea typeface="Gill Sans"/>
                <a:cs typeface="Gill Sans"/>
                <a:sym typeface="Gill Sans"/>
              </a:rPr>
              <a:t>, </a:t>
            </a:r>
            <a:r>
              <a:rPr lang="en-US" dirty="0">
                <a:highlight>
                  <a:schemeClr val="lt1"/>
                </a:highlight>
                <a:latin typeface="Gill Sans"/>
                <a:ea typeface="Gill Sans"/>
                <a:cs typeface="Gill Sans"/>
                <a:sym typeface="Gill Sans"/>
              </a:rPr>
              <a:t>ILOSTAT database. Available at </a:t>
            </a:r>
            <a:r>
              <a:rPr lang="en-US" dirty="0">
                <a:latin typeface="Gill Sans"/>
                <a:ea typeface="Gill Sans"/>
                <a:cs typeface="Gill Sans"/>
                <a:sym typeface="Gill Sans"/>
              </a:rPr>
              <a:t>https://</a:t>
            </a:r>
            <a:r>
              <a:rPr lang="en-US" dirty="0" err="1">
                <a:latin typeface="Gill Sans"/>
                <a:ea typeface="Gill Sans"/>
                <a:cs typeface="Gill Sans"/>
                <a:sym typeface="Gill Sans"/>
              </a:rPr>
              <a:t>ilostat.ilo.org</a:t>
            </a:r>
            <a:r>
              <a:rPr lang="en-US" dirty="0">
                <a:latin typeface="Gill Sans"/>
                <a:ea typeface="Gill Sans"/>
                <a:cs typeface="Gill Sans"/>
                <a:sym typeface="Gill Sans"/>
              </a:rPr>
              <a:t>/data/ </a:t>
            </a:r>
            <a:endParaRPr dirty="0">
              <a:latin typeface="Gill Sans"/>
              <a:ea typeface="Gill Sans"/>
              <a:cs typeface="Gill Sans"/>
              <a:sym typeface="Gill Sans"/>
            </a:endParaRPr>
          </a:p>
        </p:txBody>
      </p:sp>
      <p:sp>
        <p:nvSpPr>
          <p:cNvPr id="1486" name="Google Shape;1486;g11dd7129d2b_1_6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5"/>
        <p:cNvGrpSpPr/>
        <p:nvPr/>
      </p:nvGrpSpPr>
      <p:grpSpPr>
        <a:xfrm>
          <a:off x="0" y="0"/>
          <a:ext cx="0" cy="0"/>
          <a:chOff x="0" y="0"/>
          <a:chExt cx="0" cy="0"/>
        </a:xfrm>
      </p:grpSpPr>
      <p:sp>
        <p:nvSpPr>
          <p:cNvPr id="1496" name="Google Shape;1496;g11e511dc6cc_0_81:notes"/>
          <p:cNvSpPr txBox="1">
            <a:spLocks noGrp="1"/>
          </p:cNvSpPr>
          <p:nvPr>
            <p:ph type="body" idx="1"/>
          </p:nvPr>
        </p:nvSpPr>
        <p:spPr>
          <a:xfrm>
            <a:off x="731520" y="4560570"/>
            <a:ext cx="5852170" cy="4320540"/>
          </a:xfrm>
          <a:prstGeom prst="rect">
            <a:avLst/>
          </a:prstGeom>
          <a:noFill/>
          <a:ln>
            <a:noFill/>
          </a:ln>
        </p:spPr>
        <p:txBody>
          <a:bodyPr spcFirstLastPara="1" wrap="square" lIns="95914" tIns="47944" rIns="95914" bIns="47944" anchor="t" anchorCtr="0">
            <a:noAutofit/>
          </a:bodyPr>
          <a:lstStyle/>
          <a:p>
            <a:pPr marL="0" indent="0" algn="just">
              <a:buClr>
                <a:schemeClr val="dk1"/>
              </a:buClr>
              <a:buSzPts val="1100"/>
            </a:pPr>
            <a:r>
              <a:rPr lang="en-US" b="0" dirty="0">
                <a:latin typeface="Gill Sans"/>
                <a:ea typeface="Gill Sans"/>
                <a:cs typeface="Gill Sans"/>
                <a:sym typeface="Gill Sans"/>
              </a:rPr>
              <a:t>The different sectors in Jordan have remained fairly stagnant in terms of GDP added over the 2010-2020 decade. Among </a:t>
            </a:r>
            <a:r>
              <a:rPr lang="en-US" dirty="0">
                <a:latin typeface="Gill Sans"/>
                <a:ea typeface="Gill Sans"/>
                <a:cs typeface="Gill Sans"/>
                <a:sym typeface="Gill Sans"/>
              </a:rPr>
              <a:t>the agriculture, industry, and services sectors, the services sector is the largest and has the highest percentage of female employment. The large public sector in Jordan accounts for an important share of the services sector, representing 40% of employment in services (Winkler and Gonzalez, 2019).</a:t>
            </a:r>
            <a:endParaRPr dirty="0">
              <a:latin typeface="Gill Sans"/>
              <a:ea typeface="Gill Sans"/>
              <a:cs typeface="Gill Sans"/>
              <a:sym typeface="Gill Sans"/>
            </a:endParaRPr>
          </a:p>
          <a:p>
            <a:pPr marL="0" indent="0" algn="just">
              <a:buClr>
                <a:schemeClr val="dk1"/>
              </a:buClr>
              <a:buSzPts val="1100"/>
            </a:pPr>
            <a:endParaRPr dirty="0">
              <a:latin typeface="Gill Sans"/>
              <a:ea typeface="Gill Sans"/>
              <a:cs typeface="Gill Sans"/>
              <a:sym typeface="Gill Sans"/>
            </a:endParaRPr>
          </a:p>
          <a:p>
            <a:pPr marL="0" indent="0" algn="just">
              <a:buClr>
                <a:schemeClr val="dk1"/>
              </a:buClr>
              <a:buSzPts val="1100"/>
            </a:pPr>
            <a:r>
              <a:rPr lang="en-US" dirty="0">
                <a:latin typeface="Gill Sans"/>
                <a:ea typeface="Gill Sans"/>
                <a:cs typeface="Gill Sans"/>
                <a:sym typeface="Gill Sans"/>
              </a:rPr>
              <a:t>Although it makes a large portion of the labor market, the public sector is limited in terms of its capacity to absorb the large number of those interested in working within it. Women in Jordan are also highly concentrated in “feminized” sectors, including education (39.9%) and social work and health (15%).</a:t>
            </a:r>
            <a:endParaRPr dirty="0">
              <a:latin typeface="Gill Sans"/>
              <a:ea typeface="Gill Sans"/>
              <a:cs typeface="Gill Sans"/>
              <a:sym typeface="Gill Sans"/>
            </a:endParaRPr>
          </a:p>
          <a:p>
            <a:pPr marL="0" indent="0">
              <a:spcBef>
                <a:spcPts val="1259"/>
              </a:spcBef>
              <a:buClr>
                <a:schemeClr val="dk1"/>
              </a:buClr>
            </a:pPr>
            <a:endParaRPr b="1" dirty="0">
              <a:latin typeface="Gill Sans"/>
              <a:ea typeface="Gill Sans"/>
              <a:cs typeface="Gill Sans"/>
              <a:sym typeface="Gill Sans"/>
            </a:endParaRPr>
          </a:p>
          <a:p>
            <a:pPr marL="0" indent="0" defTabSz="959297">
              <a:spcBef>
                <a:spcPts val="1259"/>
              </a:spcBef>
              <a:buClr>
                <a:schemeClr val="dk1"/>
              </a:buClr>
            </a:pPr>
            <a:r>
              <a:rPr lang="en-US" b="1" dirty="0">
                <a:latin typeface="Gill Sans"/>
                <a:ea typeface="Gill Sans"/>
                <a:cs typeface="Gill Sans"/>
                <a:sym typeface="Gill Sans"/>
              </a:rPr>
              <a:t>Definition: </a:t>
            </a:r>
            <a:r>
              <a:rPr lang="en-US" b="0" dirty="0">
                <a:latin typeface="Gill Sans"/>
                <a:ea typeface="Gill Sans"/>
                <a:cs typeface="Gill Sans"/>
                <a:sym typeface="Gill Sans"/>
              </a:rPr>
              <a:t>The ILO divides employment into three broad groupings of economic activity: agriculture, industry, and services. </a:t>
            </a:r>
            <a:r>
              <a:rPr lang="en-US" b="0" dirty="0">
                <a:highlight>
                  <a:schemeClr val="lt1"/>
                </a:highlight>
                <a:latin typeface="Gill Sans"/>
                <a:ea typeface="Gill Sans"/>
                <a:cs typeface="Gill Sans"/>
                <a:sym typeface="Gill Sans"/>
              </a:rPr>
              <a:t>The services sector consists of wholesale and retail trade; restaurants and hotels; transport, storage, and communications; financing, insurance, real estate, and business services; and, community, social, and personal services. Industry</a:t>
            </a:r>
            <a:r>
              <a:rPr lang="en-US" b="0" dirty="0">
                <a:solidFill>
                  <a:srgbClr val="333333"/>
                </a:solidFill>
                <a:highlight>
                  <a:schemeClr val="lt1"/>
                </a:highlight>
                <a:latin typeface="Gill Sans"/>
                <a:ea typeface="Gill Sans"/>
                <a:cs typeface="Gill Sans"/>
                <a:sym typeface="Gill Sans"/>
              </a:rPr>
              <a:t> </a:t>
            </a:r>
            <a:r>
              <a:rPr lang="en-US" b="0" dirty="0">
                <a:solidFill>
                  <a:srgbClr val="333333"/>
                </a:solidFill>
                <a:highlight>
                  <a:srgbClr val="FFFFFF"/>
                </a:highlight>
                <a:latin typeface="Gill Sans"/>
                <a:ea typeface="Gill Sans"/>
                <a:cs typeface="Gill Sans"/>
                <a:sym typeface="Gill Sans"/>
              </a:rPr>
              <a:t>comprises mining, manufacturing, construction, electricity, water, and gas. </a:t>
            </a:r>
            <a:r>
              <a:rPr lang="en-US" b="0" dirty="0">
                <a:solidFill>
                  <a:srgbClr val="333333"/>
                </a:solidFill>
                <a:latin typeface="Gill Sans"/>
                <a:ea typeface="Gill Sans"/>
                <a:cs typeface="Gill Sans"/>
                <a:sym typeface="Gill Sans"/>
              </a:rPr>
              <a:t>Agriculture, forestry, and fishing corresponds to ISIC divisions 1-3 and includes forestry, hunting, and fishing, as well as cultivation of crops and livestock production (World Bank, 2022).</a:t>
            </a:r>
            <a:endParaRPr lang="en-US" b="0" dirty="0">
              <a:latin typeface="Gill Sans"/>
              <a:ea typeface="Gill Sans"/>
              <a:cs typeface="Gill Sans"/>
              <a:sym typeface="Gill Sans"/>
            </a:endParaRPr>
          </a:p>
          <a:p>
            <a:pPr marL="0" indent="0">
              <a:spcBef>
                <a:spcPts val="1259"/>
              </a:spcBef>
              <a:buClr>
                <a:schemeClr val="dk1"/>
              </a:buClr>
            </a:pPr>
            <a:endParaRPr b="1" dirty="0">
              <a:latin typeface="Gill Sans"/>
              <a:ea typeface="Gill Sans"/>
              <a:cs typeface="Gill Sans"/>
              <a:sym typeface="Gill Sans"/>
            </a:endParaRPr>
          </a:p>
          <a:p>
            <a:pPr marL="0" indent="0">
              <a:spcBef>
                <a:spcPts val="1259"/>
              </a:spcBef>
              <a:buClr>
                <a:schemeClr val="dk1"/>
              </a:buClr>
            </a:pPr>
            <a:r>
              <a:rPr lang="en-US" b="1" dirty="0">
                <a:latin typeface="Gill Sans"/>
                <a:ea typeface="Gill Sans"/>
                <a:cs typeface="Gill Sans"/>
                <a:sym typeface="Gill Sans"/>
              </a:rPr>
              <a:t>Sources</a:t>
            </a:r>
            <a:r>
              <a:rPr lang="en-US" dirty="0">
                <a:latin typeface="Gill Sans"/>
                <a:ea typeface="Gill Sans"/>
                <a:cs typeface="Gill Sans"/>
                <a:sym typeface="Gill Sans"/>
              </a:rPr>
              <a:t>: </a:t>
            </a:r>
            <a:endParaRPr dirty="0">
              <a:cs typeface="Gill Sans" panose="020B0502020104020203"/>
            </a:endParaRPr>
          </a:p>
          <a:p>
            <a:pPr marL="179868" marR="0" lvl="0" indent="-179868" algn="l" defTabSz="914400" rtl="0" eaLnBrk="1" fontAlgn="auto" latinLnBrk="0" hangingPunct="1">
              <a:lnSpc>
                <a:spcPct val="100000"/>
              </a:lnSpc>
              <a:spcBef>
                <a:spcPts val="1259"/>
              </a:spcBef>
              <a:spcAft>
                <a:spcPts val="0"/>
              </a:spcAft>
              <a:buClr>
                <a:schemeClr val="dk1"/>
              </a:buClr>
              <a:buSzPts val="1400"/>
              <a:buFont typeface="Arial" panose="020B0604020202020204" pitchFamily="34" charset="0"/>
              <a:buChar char="•"/>
              <a:tabLst/>
              <a:defRPr/>
            </a:pPr>
            <a:r>
              <a:rPr lang="en-US" dirty="0">
                <a:latin typeface="Gill Sans"/>
                <a:ea typeface="Gill Sans"/>
                <a:cs typeface="Gill Sans"/>
                <a:sym typeface="Gill Sans"/>
              </a:rPr>
              <a:t>World Bank. (2022). </a:t>
            </a:r>
            <a:r>
              <a:rPr lang="en-US" i="1" dirty="0">
                <a:latin typeface="Gill Sans"/>
                <a:ea typeface="Gill Sans"/>
                <a:cs typeface="Gill Sans"/>
                <a:sym typeface="Gill Sans"/>
              </a:rPr>
              <a:t>World Bank Development Indicators.</a:t>
            </a:r>
            <a:r>
              <a:rPr lang="en-US" dirty="0">
                <a:latin typeface="Gill Sans"/>
                <a:ea typeface="Gill Sans"/>
                <a:cs typeface="Gill Sans"/>
                <a:sym typeface="Gill Sans"/>
              </a:rPr>
              <a:t> https://</a:t>
            </a:r>
            <a:r>
              <a:rPr lang="en-US" dirty="0" err="1">
                <a:latin typeface="Gill Sans"/>
                <a:ea typeface="Gill Sans"/>
                <a:cs typeface="Gill Sans"/>
                <a:sym typeface="Gill Sans"/>
              </a:rPr>
              <a:t>databank.worldbank.org</a:t>
            </a:r>
            <a:r>
              <a:rPr lang="en-US" dirty="0">
                <a:latin typeface="Gill Sans"/>
                <a:ea typeface="Gill Sans"/>
                <a:cs typeface="Gill Sans"/>
                <a:sym typeface="Gill Sans"/>
              </a:rPr>
              <a:t>/source/world-development-indicators </a:t>
            </a:r>
          </a:p>
          <a:p>
            <a:pPr marL="179868" marR="0" lvl="0" indent="-179868" algn="l" defTabSz="914400" rtl="0" eaLnBrk="1" fontAlgn="auto" latinLnBrk="0" hangingPunct="1">
              <a:lnSpc>
                <a:spcPct val="100000"/>
              </a:lnSpc>
              <a:spcBef>
                <a:spcPts val="1259"/>
              </a:spcBef>
              <a:spcAft>
                <a:spcPts val="0"/>
              </a:spcAft>
              <a:buClr>
                <a:schemeClr val="dk1"/>
              </a:buClr>
              <a:buSzPts val="1400"/>
              <a:buFont typeface="Arial" panose="020B0604020202020204" pitchFamily="34" charset="0"/>
              <a:buChar char="•"/>
              <a:tabLst/>
              <a:defRPr/>
            </a:pPr>
            <a:r>
              <a:rPr lang="en-US" u="none" dirty="0">
                <a:highlight>
                  <a:srgbClr val="FFFFFF"/>
                </a:highlight>
                <a:latin typeface="Gill Sans"/>
                <a:ea typeface="Gill Sans"/>
                <a:cs typeface="Gill Sans"/>
                <a:sym typeface="Gill Sans"/>
              </a:rPr>
              <a:t>Winkler, H. and Gonzalez, A. (2019). </a:t>
            </a:r>
            <a:r>
              <a:rPr lang="en-US" i="1" u="none" dirty="0">
                <a:highlight>
                  <a:srgbClr val="FFFFFF"/>
                </a:highlight>
                <a:latin typeface="Gill Sans"/>
                <a:ea typeface="Gill Sans"/>
                <a:cs typeface="Gill Sans"/>
                <a:sym typeface="Gill Sans"/>
              </a:rPr>
              <a:t>Jordan Jobs Diagnostic.</a:t>
            </a:r>
            <a:r>
              <a:rPr lang="en-US" u="none" dirty="0">
                <a:highlight>
                  <a:srgbClr val="FFFFFF"/>
                </a:highlight>
                <a:latin typeface="Gill Sans"/>
                <a:ea typeface="Gill Sans"/>
                <a:cs typeface="Gill Sans"/>
                <a:sym typeface="Gill Sans"/>
              </a:rPr>
              <a:t> Jobs Series; No. 18. World Bank, Washington, DC. Available from </a:t>
            </a:r>
            <a:r>
              <a:rPr lang="en-US" u="none" dirty="0">
                <a:latin typeface="Gill Sans"/>
                <a:ea typeface="Gill Sans"/>
                <a:cs typeface="Gill Sans"/>
                <a:sym typeface="Gill Sans"/>
              </a:rPr>
              <a:t>https://</a:t>
            </a:r>
            <a:r>
              <a:rPr lang="en-US" u="none" dirty="0" err="1">
                <a:latin typeface="Gill Sans"/>
                <a:ea typeface="Gill Sans"/>
                <a:cs typeface="Gill Sans"/>
                <a:sym typeface="Gill Sans"/>
              </a:rPr>
              <a:t>openknowledge.worldbank.org</a:t>
            </a:r>
            <a:r>
              <a:rPr lang="en-US" u="none" dirty="0">
                <a:latin typeface="Gill Sans"/>
                <a:ea typeface="Gill Sans"/>
                <a:cs typeface="Gill Sans"/>
                <a:sym typeface="Gill Sans"/>
              </a:rPr>
              <a:t>/handle/10986/32751 </a:t>
            </a:r>
          </a:p>
          <a:p>
            <a:pPr marL="179868" marR="0" lvl="0" indent="-179868" algn="l" defTabSz="914400" rtl="0" eaLnBrk="1" fontAlgn="auto" latinLnBrk="0" hangingPunct="1">
              <a:lnSpc>
                <a:spcPct val="100000"/>
              </a:lnSpc>
              <a:spcBef>
                <a:spcPts val="1259"/>
              </a:spcBef>
              <a:spcAft>
                <a:spcPts val="0"/>
              </a:spcAft>
              <a:buClr>
                <a:schemeClr val="dk1"/>
              </a:buClr>
              <a:buSzPts val="1400"/>
              <a:buFont typeface="Arial" panose="020B0604020202020204" pitchFamily="34" charset="0"/>
              <a:buChar char="•"/>
              <a:tabLst/>
              <a:defRPr/>
            </a:pPr>
            <a:r>
              <a:rPr lang="en-US" i="1" u="none" dirty="0">
                <a:latin typeface="Gill Sans"/>
                <a:ea typeface="Gill Sans"/>
                <a:cs typeface="Gill Sans"/>
                <a:sym typeface="Gill Sans"/>
              </a:rPr>
              <a:t>Jordan Department of Statistics, Employment and Unemployment Data. http://</a:t>
            </a:r>
            <a:r>
              <a:rPr lang="en-US" i="1" u="none" dirty="0" err="1">
                <a:latin typeface="Gill Sans"/>
                <a:ea typeface="Gill Sans"/>
                <a:cs typeface="Gill Sans"/>
                <a:sym typeface="Gill Sans"/>
              </a:rPr>
              <a:t>www.dos.gov.jo</a:t>
            </a:r>
            <a:r>
              <a:rPr lang="en-US" i="1" u="none" dirty="0">
                <a:latin typeface="Gill Sans"/>
                <a:ea typeface="Gill Sans"/>
                <a:cs typeface="Gill Sans"/>
                <a:sym typeface="Gill Sans"/>
              </a:rPr>
              <a:t>/</a:t>
            </a:r>
            <a:r>
              <a:rPr lang="en-US" i="1" u="none" dirty="0" err="1">
                <a:latin typeface="Gill Sans"/>
                <a:ea typeface="Gill Sans"/>
                <a:cs typeface="Gill Sans"/>
                <a:sym typeface="Gill Sans"/>
              </a:rPr>
              <a:t>dos_home_e</a:t>
            </a:r>
            <a:r>
              <a:rPr lang="en-US" i="1" u="none" dirty="0">
                <a:latin typeface="Gill Sans"/>
                <a:ea typeface="Gill Sans"/>
                <a:cs typeface="Gill Sans"/>
                <a:sym typeface="Gill Sans"/>
              </a:rPr>
              <a:t>/main/linked-html/</a:t>
            </a:r>
            <a:r>
              <a:rPr lang="en-US" i="1" u="none" dirty="0" err="1">
                <a:latin typeface="Gill Sans"/>
                <a:ea typeface="Gill Sans"/>
                <a:cs typeface="Gill Sans"/>
                <a:sym typeface="Gill Sans"/>
              </a:rPr>
              <a:t>Emp&amp;Un.htm</a:t>
            </a:r>
            <a:r>
              <a:rPr lang="en-US" i="1" u="none" dirty="0">
                <a:latin typeface="Gill Sans"/>
                <a:ea typeface="Gill Sans"/>
                <a:cs typeface="Gill Sans"/>
                <a:sym typeface="Gill Sans"/>
              </a:rPr>
              <a:t> </a:t>
            </a:r>
            <a:endParaRPr u="none" dirty="0">
              <a:latin typeface="Gill Sans"/>
              <a:ea typeface="Gill Sans"/>
              <a:cs typeface="Gill Sans"/>
              <a:sym typeface="Gill Sans"/>
            </a:endParaRPr>
          </a:p>
          <a:p>
            <a:pPr marL="0" indent="0">
              <a:spcBef>
                <a:spcPts val="1259"/>
              </a:spcBef>
              <a:buClr>
                <a:schemeClr val="dk1"/>
              </a:buClr>
            </a:pPr>
            <a:r>
              <a:rPr lang="en-US" dirty="0">
                <a:latin typeface="Gill Sans"/>
                <a:ea typeface="Gill Sans"/>
                <a:cs typeface="Gill Sans"/>
                <a:sym typeface="Gill Sans"/>
              </a:rPr>
              <a:t> </a:t>
            </a:r>
            <a:endParaRPr dirty="0">
              <a:latin typeface="Gill Sans"/>
              <a:ea typeface="Gill Sans"/>
              <a:cs typeface="Gill Sans"/>
              <a:sym typeface="Gill Sans"/>
            </a:endParaRPr>
          </a:p>
        </p:txBody>
      </p:sp>
      <p:sp>
        <p:nvSpPr>
          <p:cNvPr id="1497" name="Google Shape;1497;g11e511dc6cc_0_8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3"/>
        <p:cNvGrpSpPr/>
        <p:nvPr/>
      </p:nvGrpSpPr>
      <p:grpSpPr>
        <a:xfrm>
          <a:off x="0" y="0"/>
          <a:ext cx="0" cy="0"/>
          <a:chOff x="0" y="0"/>
          <a:chExt cx="0" cy="0"/>
        </a:xfrm>
      </p:grpSpPr>
      <p:sp>
        <p:nvSpPr>
          <p:cNvPr id="1144" name="Google Shape;1144;g11e511dc6cc_1_37:notes"/>
          <p:cNvSpPr txBox="1">
            <a:spLocks noGrp="1"/>
          </p:cNvSpPr>
          <p:nvPr>
            <p:ph type="body" idx="1"/>
          </p:nvPr>
        </p:nvSpPr>
        <p:spPr>
          <a:xfrm>
            <a:off x="731520" y="4560570"/>
            <a:ext cx="5852170" cy="4320540"/>
          </a:xfrm>
          <a:prstGeom prst="rect">
            <a:avLst/>
          </a:prstGeom>
          <a:noFill/>
          <a:ln>
            <a:noFill/>
          </a:ln>
        </p:spPr>
        <p:txBody>
          <a:bodyPr spcFirstLastPara="1" wrap="square" lIns="95914" tIns="47944" rIns="95914" bIns="47944" anchor="t" anchorCtr="0">
            <a:noAutofit/>
          </a:bodyPr>
          <a:lstStyle/>
          <a:p>
            <a:pPr marL="179868" indent="-86603"/>
            <a:endParaRPr dirty="0"/>
          </a:p>
          <a:p>
            <a:pPr marL="179868" indent="-86603"/>
            <a:endParaRPr dirty="0"/>
          </a:p>
        </p:txBody>
      </p:sp>
      <p:sp>
        <p:nvSpPr>
          <p:cNvPr id="1145" name="Google Shape;1145;g11e511dc6cc_1_37: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6"/>
        <p:cNvGrpSpPr/>
        <p:nvPr/>
      </p:nvGrpSpPr>
      <p:grpSpPr>
        <a:xfrm>
          <a:off x="0" y="0"/>
          <a:ext cx="0" cy="0"/>
          <a:chOff x="0" y="0"/>
          <a:chExt cx="0" cy="0"/>
        </a:xfrm>
      </p:grpSpPr>
      <p:sp>
        <p:nvSpPr>
          <p:cNvPr id="1507" name="Google Shape;1507;g11a35d84796_0_63:notes"/>
          <p:cNvSpPr txBox="1">
            <a:spLocks noGrp="1"/>
          </p:cNvSpPr>
          <p:nvPr>
            <p:ph type="body" idx="1"/>
          </p:nvPr>
        </p:nvSpPr>
        <p:spPr>
          <a:xfrm>
            <a:off x="731520" y="4560570"/>
            <a:ext cx="5852170" cy="4320540"/>
          </a:xfrm>
          <a:prstGeom prst="rect">
            <a:avLst/>
          </a:prstGeom>
          <a:noFill/>
          <a:ln>
            <a:noFill/>
          </a:ln>
        </p:spPr>
        <p:txBody>
          <a:bodyPr spcFirstLastPara="1" wrap="square" lIns="95914" tIns="47944" rIns="95914" bIns="47944" anchor="t" anchorCtr="0">
            <a:noAutofit/>
          </a:bodyPr>
          <a:lstStyle/>
          <a:p>
            <a:pPr marL="0" indent="0">
              <a:spcBef>
                <a:spcPts val="1259"/>
              </a:spcBef>
            </a:pPr>
            <a:r>
              <a:rPr lang="en-US" sz="1200" b="0" dirty="0">
                <a:latin typeface="Gill Sans"/>
                <a:ea typeface="Gill Sans"/>
                <a:cs typeface="Gill Sans"/>
                <a:sym typeface="Gill Sans"/>
              </a:rPr>
              <a:t>Women’s employment in Saudi Arabia is particularly unique as nearly 100% of female employment is in the services sector. The percentage of women employed in the sector remained exceptionally high and stagnant over the decade, with an average of 97.9% of women employed in the sector. This is compared to an average of 68.4% of men. The sector also expanded by 17% of GDP over the decade, adding value worth 39.2% of GDP in 2010, and value worth 56.2% of GDP in 2020 (World Bank, 2022). The expansion of the sector and an exceptionally high percentage of women employed in the sector suggest new opportunities for women in the sector and allowed for increase in FLFP.</a:t>
            </a:r>
            <a:endParaRPr sz="1200" b="0" dirty="0">
              <a:latin typeface="Gill Sans"/>
              <a:ea typeface="Gill Sans"/>
              <a:cs typeface="Gill Sans"/>
              <a:sym typeface="Gill Sans"/>
            </a:endParaRPr>
          </a:p>
          <a:p>
            <a:pPr marL="0" indent="0">
              <a:spcBef>
                <a:spcPts val="1259"/>
              </a:spcBef>
            </a:pPr>
            <a:endParaRPr sz="1200" b="0" dirty="0">
              <a:latin typeface="Gill Sans"/>
              <a:ea typeface="Gill Sans"/>
              <a:cs typeface="Gill Sans"/>
              <a:sym typeface="Gill Sans"/>
            </a:endParaRPr>
          </a:p>
          <a:p>
            <a:pPr marL="0" indent="0">
              <a:spcBef>
                <a:spcPts val="1259"/>
              </a:spcBef>
            </a:pPr>
            <a:r>
              <a:rPr lang="en-US" sz="1200" b="0" dirty="0">
                <a:latin typeface="Gill Sans"/>
                <a:ea typeface="Gill Sans"/>
                <a:cs typeface="Gill Sans"/>
                <a:sym typeface="Gill Sans"/>
              </a:rPr>
              <a:t>The Saudi government made efforts to expand the privatization of certain social services like health, and education where there exists a concentration of women employment. This shift has contributed to an expansion of the private sector, which witnessed a 7.5% growth in 2021 (Young, 2022). The government is also now allowing the development of new sectors that were once banned</a:t>
            </a:r>
            <a:r>
              <a:rPr lang="en-US" sz="1200" dirty="0">
                <a:latin typeface="Gill Sans"/>
                <a:ea typeface="Gill Sans"/>
                <a:cs typeface="Gill Sans"/>
                <a:sym typeface="Gill Sans"/>
              </a:rPr>
              <a:t>, like the entertainment sector, which opens new avenues for women to join the labor force. Industries including automotive, aviation, banking, and retail have expanded as more women have begun working (Kamel, 2021). </a:t>
            </a:r>
            <a:r>
              <a:rPr lang="en-US" sz="1200" dirty="0">
                <a:cs typeface="Gill Sans" panose="020B0502020104020203"/>
              </a:rPr>
              <a:t>The government has begun to limit certain jobs, like retail, only to Saudi nationals as well as limiting employment in specific sectors, such as cosmetic and lingerie stores, for only women (Peter, </a:t>
            </a:r>
            <a:r>
              <a:rPr lang="en-US" sz="1200" dirty="0" err="1">
                <a:cs typeface="Gill Sans" panose="020B0502020104020203"/>
              </a:rPr>
              <a:t>Alem</a:t>
            </a:r>
            <a:r>
              <a:rPr lang="en-US" sz="1200" dirty="0">
                <a:cs typeface="Gill Sans" panose="020B0502020104020203"/>
              </a:rPr>
              <a:t>, and </a:t>
            </a:r>
            <a:r>
              <a:rPr lang="en-US" sz="1200" dirty="0" err="1">
                <a:cs typeface="Gill Sans" panose="020B0502020104020203"/>
              </a:rPr>
              <a:t>Knabe</a:t>
            </a:r>
            <a:r>
              <a:rPr lang="en-US" sz="1200" dirty="0">
                <a:cs typeface="Gill Sans" panose="020B0502020104020203"/>
              </a:rPr>
              <a:t>, 2018). </a:t>
            </a:r>
            <a:endParaRPr sz="1200" dirty="0">
              <a:cs typeface="Gill Sans" panose="020B0502020104020203"/>
            </a:endParaRPr>
          </a:p>
          <a:p>
            <a:pPr marL="0" indent="0">
              <a:spcBef>
                <a:spcPts val="1259"/>
              </a:spcBef>
            </a:pPr>
            <a:endParaRPr sz="1200" b="1" dirty="0">
              <a:latin typeface="Gill Sans"/>
              <a:ea typeface="Gill Sans"/>
              <a:cs typeface="Gill Sans"/>
              <a:sym typeface="Gill Sans"/>
            </a:endParaRPr>
          </a:p>
          <a:p>
            <a:pPr marL="0" indent="0">
              <a:spcBef>
                <a:spcPts val="1259"/>
              </a:spcBef>
            </a:pPr>
            <a:r>
              <a:rPr lang="en-US" sz="1200" b="1" dirty="0">
                <a:latin typeface="Gill Sans"/>
                <a:ea typeface="Gill Sans"/>
                <a:cs typeface="Gill Sans"/>
                <a:sym typeface="Gill Sans"/>
              </a:rPr>
              <a:t>Note</a:t>
            </a:r>
            <a:r>
              <a:rPr lang="en-US" sz="1200" dirty="0">
                <a:latin typeface="Gill Sans"/>
                <a:ea typeface="Gill Sans"/>
                <a:cs typeface="Gill Sans"/>
                <a:sym typeface="Gill Sans"/>
              </a:rPr>
              <a:t>: These figures include data regarding both Saudi and non-Saudi women.</a:t>
            </a:r>
          </a:p>
          <a:p>
            <a:pPr marL="0" indent="0">
              <a:spcBef>
                <a:spcPts val="1259"/>
              </a:spcBef>
            </a:pPr>
            <a:endParaRPr lang="en-US" sz="1200" dirty="0">
              <a:cs typeface="Gill Sans"/>
              <a:sym typeface="Gill Sans"/>
            </a:endParaRPr>
          </a:p>
          <a:p>
            <a:pPr marL="0" indent="0">
              <a:spcBef>
                <a:spcPts val="1259"/>
              </a:spcBef>
            </a:pPr>
            <a:r>
              <a:rPr lang="en-US" sz="1200" b="1" dirty="0">
                <a:latin typeface="Gill Sans"/>
                <a:ea typeface="Gill Sans"/>
                <a:cs typeface="Gill Sans"/>
                <a:sym typeface="Gill Sans"/>
              </a:rPr>
              <a:t>Definition: </a:t>
            </a:r>
            <a:r>
              <a:rPr lang="en-US" sz="1200" b="0" dirty="0">
                <a:latin typeface="Gill Sans"/>
                <a:ea typeface="Gill Sans"/>
                <a:cs typeface="Gill Sans"/>
                <a:sym typeface="Gill Sans"/>
              </a:rPr>
              <a:t>The ILO divides employment into three broad groupings of economic activity: agriculture, industry, and services. </a:t>
            </a:r>
            <a:r>
              <a:rPr lang="en-US" sz="1200" b="0" dirty="0">
                <a:highlight>
                  <a:schemeClr val="lt1"/>
                </a:highlight>
                <a:latin typeface="Gill Sans"/>
                <a:ea typeface="Gill Sans"/>
                <a:cs typeface="Gill Sans"/>
                <a:sym typeface="Gill Sans"/>
              </a:rPr>
              <a:t>The services sector consists of wholesale and retail trade; restaurants and hotels; transport, storage, and communications; financing, insurance, real estate, and business services; and, community, social, and personal services. Industry</a:t>
            </a:r>
            <a:r>
              <a:rPr lang="en-US" sz="1200" b="0" dirty="0">
                <a:solidFill>
                  <a:srgbClr val="333333"/>
                </a:solidFill>
                <a:highlight>
                  <a:schemeClr val="lt1"/>
                </a:highlight>
                <a:latin typeface="Gill Sans"/>
                <a:ea typeface="Gill Sans"/>
                <a:cs typeface="Gill Sans"/>
                <a:sym typeface="Gill Sans"/>
              </a:rPr>
              <a:t> </a:t>
            </a:r>
            <a:r>
              <a:rPr lang="en-US" sz="1200" b="0" dirty="0">
                <a:solidFill>
                  <a:srgbClr val="333333"/>
                </a:solidFill>
                <a:highlight>
                  <a:srgbClr val="FFFFFF"/>
                </a:highlight>
                <a:latin typeface="Gill Sans"/>
                <a:ea typeface="Gill Sans"/>
                <a:cs typeface="Gill Sans"/>
                <a:sym typeface="Gill Sans"/>
              </a:rPr>
              <a:t>comprises mining, manufacturing, construction, electricity, water, and gas. </a:t>
            </a:r>
            <a:r>
              <a:rPr lang="en-US" sz="1200" b="0" dirty="0">
                <a:solidFill>
                  <a:srgbClr val="333333"/>
                </a:solidFill>
                <a:latin typeface="Gill Sans"/>
                <a:ea typeface="Gill Sans"/>
                <a:cs typeface="Gill Sans"/>
                <a:sym typeface="Gill Sans"/>
              </a:rPr>
              <a:t>Agriculture, forestry, and fishing corresponds to ISIC divisions 1-3 and includes forestry, hunting, and fishing, as well as cultivation of crops and livestock production (World Bank, 2022).</a:t>
            </a:r>
            <a:endParaRPr sz="1200" dirty="0">
              <a:cs typeface="Gill Sans" panose="020B0502020104020203"/>
            </a:endParaRPr>
          </a:p>
          <a:p>
            <a:pPr marL="0" indent="0">
              <a:spcBef>
                <a:spcPts val="1259"/>
              </a:spcBef>
            </a:pPr>
            <a:endParaRPr sz="1200" dirty="0">
              <a:latin typeface="Gill Sans"/>
              <a:ea typeface="Gill Sans"/>
              <a:cs typeface="Gill Sans"/>
              <a:sym typeface="Gill Sans"/>
            </a:endParaRPr>
          </a:p>
          <a:p>
            <a:pPr marL="0" indent="0">
              <a:spcBef>
                <a:spcPts val="1259"/>
              </a:spcBef>
            </a:pPr>
            <a:r>
              <a:rPr lang="en-US" sz="1200" b="1" i="0" dirty="0">
                <a:latin typeface="Gill Sans"/>
                <a:ea typeface="Gill Sans"/>
                <a:cs typeface="Gill Sans"/>
                <a:sym typeface="Gill Sans"/>
              </a:rPr>
              <a:t>Sources: </a:t>
            </a:r>
            <a:endParaRPr sz="1200" dirty="0">
              <a:cs typeface="Gill Sans" panose="020B0502020104020203"/>
            </a:endParaRPr>
          </a:p>
          <a:p>
            <a:pPr marL="179868" marR="0" lvl="0" indent="-179868" algn="l" defTabSz="914400" rtl="0" eaLnBrk="1" fontAlgn="auto" latinLnBrk="0" hangingPunct="1">
              <a:lnSpc>
                <a:spcPct val="100000"/>
              </a:lnSpc>
              <a:spcBef>
                <a:spcPts val="1259"/>
              </a:spcBef>
              <a:spcAft>
                <a:spcPts val="0"/>
              </a:spcAft>
              <a:buClr>
                <a:srgbClr val="000000"/>
              </a:buClr>
              <a:buSzPts val="1400"/>
              <a:buFont typeface="Arial" panose="020B0604020202020204" pitchFamily="34" charset="0"/>
              <a:buChar char="•"/>
              <a:tabLst/>
              <a:defRPr/>
            </a:pPr>
            <a:r>
              <a:rPr lang="en-US" sz="1200" dirty="0">
                <a:latin typeface="Gill Sans"/>
                <a:ea typeface="Gill Sans"/>
                <a:cs typeface="Gill Sans"/>
                <a:sym typeface="Gill Sans"/>
              </a:rPr>
              <a:t>World Bank. (2022). </a:t>
            </a:r>
            <a:r>
              <a:rPr lang="en-US" sz="1200" i="1" dirty="0">
                <a:latin typeface="Gill Sans"/>
                <a:ea typeface="Gill Sans"/>
                <a:cs typeface="Gill Sans"/>
                <a:sym typeface="Gill Sans"/>
              </a:rPr>
              <a:t>World Bank Development Indicators.</a:t>
            </a:r>
            <a:r>
              <a:rPr lang="en-US" sz="1200" dirty="0">
                <a:latin typeface="Gill Sans"/>
                <a:ea typeface="Gill Sans"/>
                <a:cs typeface="Gill Sans"/>
                <a:sym typeface="Gill Sans"/>
              </a:rPr>
              <a:t> https://</a:t>
            </a:r>
            <a:r>
              <a:rPr lang="en-US" sz="1200" dirty="0" err="1">
                <a:latin typeface="Gill Sans"/>
                <a:ea typeface="Gill Sans"/>
                <a:cs typeface="Gill Sans"/>
                <a:sym typeface="Gill Sans"/>
              </a:rPr>
              <a:t>databank.worldbank.org</a:t>
            </a:r>
            <a:r>
              <a:rPr lang="en-US" sz="1200" dirty="0">
                <a:latin typeface="Gill Sans"/>
                <a:ea typeface="Gill Sans"/>
                <a:cs typeface="Gill Sans"/>
                <a:sym typeface="Gill Sans"/>
              </a:rPr>
              <a:t>/source/world-development-indicators </a:t>
            </a:r>
          </a:p>
          <a:p>
            <a:pPr marL="179868" marR="0" lvl="0" indent="-179868" algn="l" defTabSz="914400" rtl="0" eaLnBrk="1" fontAlgn="auto" latinLnBrk="0" hangingPunct="1">
              <a:lnSpc>
                <a:spcPct val="100000"/>
              </a:lnSpc>
              <a:spcBef>
                <a:spcPts val="1259"/>
              </a:spcBef>
              <a:spcAft>
                <a:spcPts val="0"/>
              </a:spcAft>
              <a:buClr>
                <a:srgbClr val="000000"/>
              </a:buClr>
              <a:buSzPts val="1400"/>
              <a:buFont typeface="Arial" panose="020B0604020202020204" pitchFamily="34" charset="0"/>
              <a:buChar char="•"/>
              <a:tabLst/>
              <a:defRPr/>
            </a:pPr>
            <a:r>
              <a:rPr lang="en-US" sz="1200" dirty="0">
                <a:latin typeface="Gill Sans"/>
                <a:ea typeface="Gill Sans"/>
                <a:cs typeface="Gill Sans"/>
                <a:sym typeface="Gill Sans"/>
              </a:rPr>
              <a:t>Young, K. E. (2022, January 27). The MBS Economy. Foreign Affairs. Retrieved February 11, 2022, from https://www.foreignaffairs.com/articles/saudi-arabia/2022-01-27/mbs-economy </a:t>
            </a:r>
            <a:endParaRPr sz="1200" dirty="0">
              <a:cs typeface="Gill Sans" panose="020B0502020104020203"/>
            </a:endParaRPr>
          </a:p>
          <a:p>
            <a:pPr marL="179868" indent="-179868">
              <a:spcBef>
                <a:spcPts val="1259"/>
              </a:spcBef>
              <a:buFont typeface="Arial" panose="020B0604020202020204" pitchFamily="34" charset="0"/>
              <a:buChar char="•"/>
            </a:pPr>
            <a:r>
              <a:rPr lang="en-US" sz="1200" dirty="0">
                <a:cs typeface="Gill Sans" panose="020B0502020104020203"/>
              </a:rPr>
              <a:t>Kamel, D. (2021, June 8). How Saudi Arabia's women are pushing into the workforce and transforming the economy​​​​​​​​​​​​​​​​​​​​​​​​​​​​​​​​​​​​​​​​​​​​​​​​​​​​​​​​​​​​​​​​​​​​​​​​​​​​​​​​​​​​​​​​​​​​​​​​​​​​​​​​​​​​​​​​​​​​​​​​​​​​​​​​​​​​​​​​​​​​​​​​​​​​​​​​​​​​​​​​​​​​​​​​​​​​​​​​​​​​​​​​​​​​​​​​​​​​​​​​​​​​​​​​​​​​​​​​​​​​​​​​​​​​​​​​​​​​​​. N Business. Retrieved February 11, 2022, from https://www.thenationalnews.com/business/economy/how-saudi-arabia-s-women-are-pushing-into-the-workforce-and-transforming-the-economy-1.1236956 </a:t>
            </a:r>
            <a:endParaRPr sz="1200" dirty="0">
              <a:cs typeface="Gill Sans" panose="020B0502020104020203"/>
            </a:endParaRPr>
          </a:p>
          <a:p>
            <a:pPr marL="179868" indent="-179868">
              <a:spcBef>
                <a:spcPts val="1259"/>
              </a:spcBef>
              <a:buFont typeface="Arial" panose="020B0604020202020204" pitchFamily="34" charset="0"/>
              <a:buChar char="•"/>
            </a:pPr>
            <a:r>
              <a:rPr lang="en-US" sz="1200" dirty="0">
                <a:cs typeface="Gill Sans" panose="020B0502020104020203"/>
              </a:rPr>
              <a:t>Peter, D. J., </a:t>
            </a:r>
            <a:r>
              <a:rPr lang="en-US" sz="1200" dirty="0" err="1">
                <a:cs typeface="Gill Sans" panose="020B0502020104020203"/>
              </a:rPr>
              <a:t>Alem</a:t>
            </a:r>
            <a:r>
              <a:rPr lang="en-US" sz="1200" dirty="0">
                <a:cs typeface="Gill Sans" panose="020B0502020104020203"/>
              </a:rPr>
              <a:t>, S., &amp; </a:t>
            </a:r>
            <a:r>
              <a:rPr lang="en-US" sz="1200" dirty="0" err="1">
                <a:cs typeface="Gill Sans" panose="020B0502020104020203"/>
              </a:rPr>
              <a:t>Knabe</a:t>
            </a:r>
            <a:r>
              <a:rPr lang="en-US" sz="1200" dirty="0">
                <a:cs typeface="Gill Sans" panose="020B0502020104020203"/>
              </a:rPr>
              <a:t>, B. (2018). Reassessing cultural capital: access to employment for women with disabilities in Saudi Arabia. Equality, Diversity and Inclusion: An International Journal.</a:t>
            </a:r>
            <a:endParaRPr sz="1200" dirty="0">
              <a:cs typeface="Gill Sans" panose="020B0502020104020203"/>
            </a:endParaRPr>
          </a:p>
          <a:p>
            <a:pPr marL="0" indent="0">
              <a:spcBef>
                <a:spcPts val="1259"/>
              </a:spcBef>
            </a:pPr>
            <a:endParaRPr sz="1300" dirty="0"/>
          </a:p>
        </p:txBody>
      </p:sp>
      <p:sp>
        <p:nvSpPr>
          <p:cNvPr id="1508" name="Google Shape;1508;g11a35d84796_0_6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7"/>
        <p:cNvGrpSpPr/>
        <p:nvPr/>
      </p:nvGrpSpPr>
      <p:grpSpPr>
        <a:xfrm>
          <a:off x="0" y="0"/>
          <a:ext cx="0" cy="0"/>
          <a:chOff x="0" y="0"/>
          <a:chExt cx="0" cy="0"/>
        </a:xfrm>
      </p:grpSpPr>
      <p:sp>
        <p:nvSpPr>
          <p:cNvPr id="1518" name="Google Shape;1518;g11dd7129d2b_1_5:notes"/>
          <p:cNvSpPr txBox="1">
            <a:spLocks noGrp="1"/>
          </p:cNvSpPr>
          <p:nvPr>
            <p:ph type="body" idx="1"/>
          </p:nvPr>
        </p:nvSpPr>
        <p:spPr>
          <a:xfrm>
            <a:off x="731520" y="4560570"/>
            <a:ext cx="5852170" cy="4320540"/>
          </a:xfrm>
          <a:prstGeom prst="rect">
            <a:avLst/>
          </a:prstGeom>
          <a:noFill/>
          <a:ln>
            <a:noFill/>
          </a:ln>
        </p:spPr>
        <p:txBody>
          <a:bodyPr spcFirstLastPara="1" wrap="square" lIns="95914" tIns="47944" rIns="95914" bIns="47944" anchor="t" anchorCtr="0">
            <a:noAutofit/>
          </a:bodyPr>
          <a:lstStyle/>
          <a:p>
            <a:pPr marL="0" indent="0">
              <a:spcBef>
                <a:spcPts val="1259"/>
              </a:spcBef>
              <a:buClr>
                <a:schemeClr val="dk1"/>
              </a:buClr>
            </a:pPr>
            <a:r>
              <a:rPr lang="en-US" sz="1200" b="0" dirty="0">
                <a:latin typeface="Gill Sans"/>
                <a:ea typeface="Gill Sans"/>
                <a:cs typeface="Gill Sans"/>
                <a:sym typeface="Gill Sans"/>
              </a:rPr>
              <a:t>Like the other countries studied, a majority of female employment in Tunisia takes places in the services sector. However, industry also makes a sizable contribution to GDP in Tunisia. The agricultural sector remains significant in rural areas with a contribution of about 11% to GDP (African Development Bank, 2017). </a:t>
            </a:r>
            <a:endParaRPr sz="1200" dirty="0">
              <a:cs typeface="Gill Sans" panose="020B0502020104020203"/>
            </a:endParaRPr>
          </a:p>
          <a:p>
            <a:pPr marL="0" indent="0">
              <a:spcBef>
                <a:spcPts val="1259"/>
              </a:spcBef>
              <a:buClr>
                <a:schemeClr val="dk1"/>
              </a:buClr>
            </a:pPr>
            <a:endParaRPr sz="1200" b="1" dirty="0">
              <a:latin typeface="Gill Sans"/>
              <a:ea typeface="Gill Sans"/>
              <a:cs typeface="Gill Sans"/>
              <a:sym typeface="Gill Sans"/>
            </a:endParaRPr>
          </a:p>
          <a:p>
            <a:pPr marL="0" indent="0">
              <a:spcBef>
                <a:spcPts val="1259"/>
              </a:spcBef>
              <a:buClr>
                <a:schemeClr val="dk1"/>
              </a:buClr>
            </a:pPr>
            <a:r>
              <a:rPr lang="en-US" sz="1200" b="1" dirty="0">
                <a:latin typeface="Gill Sans"/>
                <a:ea typeface="Gill Sans"/>
                <a:cs typeface="Gill Sans"/>
                <a:sym typeface="Gill Sans"/>
              </a:rPr>
              <a:t>Definition: </a:t>
            </a:r>
            <a:r>
              <a:rPr lang="en-US" sz="1200" b="0" dirty="0">
                <a:latin typeface="Gill Sans"/>
                <a:ea typeface="Gill Sans"/>
                <a:cs typeface="Gill Sans"/>
                <a:sym typeface="Gill Sans"/>
              </a:rPr>
              <a:t>The ILO divides employment into three broad groupings of economic activity: agriculture, industry, and services. </a:t>
            </a:r>
            <a:r>
              <a:rPr lang="en-US" sz="1200" b="0" dirty="0">
                <a:highlight>
                  <a:schemeClr val="lt1"/>
                </a:highlight>
                <a:latin typeface="Gill Sans"/>
                <a:ea typeface="Gill Sans"/>
                <a:cs typeface="Gill Sans"/>
                <a:sym typeface="Gill Sans"/>
              </a:rPr>
              <a:t>The services sector consists of wholesale and retail trade; restaurants and hotels; transport, storage, and communications; financing, insurance, real estate, and business services; and, community, social, and personal services. Industry</a:t>
            </a:r>
            <a:r>
              <a:rPr lang="en-US" sz="1200" b="0" dirty="0">
                <a:solidFill>
                  <a:srgbClr val="333333"/>
                </a:solidFill>
                <a:highlight>
                  <a:schemeClr val="lt1"/>
                </a:highlight>
                <a:latin typeface="Gill Sans"/>
                <a:ea typeface="Gill Sans"/>
                <a:cs typeface="Gill Sans"/>
                <a:sym typeface="Gill Sans"/>
              </a:rPr>
              <a:t> </a:t>
            </a:r>
            <a:r>
              <a:rPr lang="en-US" sz="1200" b="0" dirty="0">
                <a:solidFill>
                  <a:srgbClr val="333333"/>
                </a:solidFill>
                <a:highlight>
                  <a:srgbClr val="FFFFFF"/>
                </a:highlight>
                <a:latin typeface="Gill Sans"/>
                <a:ea typeface="Gill Sans"/>
                <a:cs typeface="Gill Sans"/>
                <a:sym typeface="Gill Sans"/>
              </a:rPr>
              <a:t>comprises mining, manufacturing, construction, electricity, water, and gas. </a:t>
            </a:r>
            <a:r>
              <a:rPr lang="en-US" sz="1200" b="0" dirty="0">
                <a:solidFill>
                  <a:srgbClr val="333333"/>
                </a:solidFill>
                <a:latin typeface="Gill Sans"/>
                <a:ea typeface="Gill Sans"/>
                <a:cs typeface="Gill Sans"/>
                <a:sym typeface="Gill Sans"/>
              </a:rPr>
              <a:t>Agriculture, forestry, and fishing corresponds to ISIC divisions 1-3 and includes forestry, hunting, and fishing, as well as cultivation of crops and livestock production (World Bank, 2022).</a:t>
            </a:r>
            <a:endParaRPr sz="1200" b="0" dirty="0">
              <a:solidFill>
                <a:srgbClr val="333333"/>
              </a:solidFill>
              <a:highlight>
                <a:schemeClr val="lt1"/>
              </a:highlight>
              <a:latin typeface="Gill Sans"/>
              <a:ea typeface="Gill Sans"/>
              <a:cs typeface="Gill Sans"/>
              <a:sym typeface="Gill Sans"/>
            </a:endParaRPr>
          </a:p>
          <a:p>
            <a:pPr marL="0" indent="0">
              <a:spcBef>
                <a:spcPts val="1259"/>
              </a:spcBef>
              <a:buClr>
                <a:schemeClr val="dk1"/>
              </a:buClr>
            </a:pPr>
            <a:endParaRPr sz="1200" dirty="0">
              <a:solidFill>
                <a:srgbClr val="333333"/>
              </a:solidFill>
              <a:highlight>
                <a:srgbClr val="FFFFFF"/>
              </a:highlight>
              <a:latin typeface="Gill Sans"/>
              <a:ea typeface="Gill Sans"/>
              <a:cs typeface="Gill Sans"/>
              <a:sym typeface="Gill Sans"/>
            </a:endParaRPr>
          </a:p>
          <a:p>
            <a:pPr marL="0" indent="0">
              <a:spcBef>
                <a:spcPts val="1259"/>
              </a:spcBef>
              <a:buClr>
                <a:schemeClr val="dk1"/>
              </a:buClr>
            </a:pPr>
            <a:r>
              <a:rPr lang="en-US" sz="1200" b="1" dirty="0">
                <a:solidFill>
                  <a:srgbClr val="333333"/>
                </a:solidFill>
                <a:highlight>
                  <a:srgbClr val="FFFFFF"/>
                </a:highlight>
                <a:latin typeface="Gill Sans"/>
                <a:ea typeface="Gill Sans"/>
                <a:cs typeface="Gill Sans"/>
                <a:sym typeface="Gill Sans"/>
              </a:rPr>
              <a:t>Sources: </a:t>
            </a:r>
            <a:endParaRPr sz="1200" dirty="0">
              <a:cs typeface="Gill Sans" panose="020B0502020104020203"/>
            </a:endParaRPr>
          </a:p>
          <a:p>
            <a:pPr marL="179868" marR="0" lvl="0" indent="-179868" algn="l" defTabSz="914400" rtl="0" eaLnBrk="1" fontAlgn="auto" latinLnBrk="0" hangingPunct="1">
              <a:lnSpc>
                <a:spcPct val="100000"/>
              </a:lnSpc>
              <a:spcBef>
                <a:spcPts val="1259"/>
              </a:spcBef>
              <a:spcAft>
                <a:spcPts val="0"/>
              </a:spcAft>
              <a:buClr>
                <a:srgbClr val="000000"/>
              </a:buClr>
              <a:buSzPts val="1400"/>
              <a:buFont typeface="Arial" panose="020B0604020202020204" pitchFamily="34" charset="0"/>
              <a:buChar char="•"/>
              <a:tabLst/>
              <a:defRPr/>
            </a:pPr>
            <a:r>
              <a:rPr lang="en-US" sz="1200" dirty="0">
                <a:highlight>
                  <a:srgbClr val="FFFFFF"/>
                </a:highlight>
                <a:latin typeface="Gill Sans"/>
                <a:ea typeface="Gill Sans"/>
                <a:cs typeface="Gill Sans"/>
                <a:sym typeface="Gill Sans"/>
              </a:rPr>
              <a:t>World Bank. (2022). </a:t>
            </a:r>
            <a:r>
              <a:rPr lang="en-US" sz="1200" i="1" dirty="0">
                <a:highlight>
                  <a:srgbClr val="FFFFFF"/>
                </a:highlight>
                <a:latin typeface="Gill Sans"/>
                <a:ea typeface="Gill Sans"/>
                <a:cs typeface="Gill Sans"/>
                <a:sym typeface="Gill Sans"/>
              </a:rPr>
              <a:t>World Bank Development Indicators.</a:t>
            </a:r>
            <a:r>
              <a:rPr lang="en-US" sz="1200" dirty="0">
                <a:highlight>
                  <a:srgbClr val="FFFFFF"/>
                </a:highlight>
                <a:latin typeface="Gill Sans"/>
                <a:ea typeface="Gill Sans"/>
                <a:cs typeface="Gill Sans"/>
                <a:sym typeface="Gill Sans"/>
              </a:rPr>
              <a:t> https://</a:t>
            </a:r>
            <a:r>
              <a:rPr lang="en-US" sz="1200" dirty="0" err="1">
                <a:highlight>
                  <a:srgbClr val="FFFFFF"/>
                </a:highlight>
                <a:latin typeface="Gill Sans"/>
                <a:ea typeface="Gill Sans"/>
                <a:cs typeface="Gill Sans"/>
                <a:sym typeface="Gill Sans"/>
              </a:rPr>
              <a:t>databank.worldbank.org</a:t>
            </a:r>
            <a:r>
              <a:rPr lang="en-US" sz="1200" dirty="0">
                <a:highlight>
                  <a:srgbClr val="FFFFFF"/>
                </a:highlight>
                <a:latin typeface="Gill Sans"/>
                <a:ea typeface="Gill Sans"/>
                <a:cs typeface="Gill Sans"/>
                <a:sym typeface="Gill Sans"/>
              </a:rPr>
              <a:t>/source/world-development-indicators </a:t>
            </a:r>
          </a:p>
          <a:p>
            <a:pPr marL="179868" indent="-179868">
              <a:spcBef>
                <a:spcPts val="1259"/>
              </a:spcBef>
              <a:buClr>
                <a:schemeClr val="dk1"/>
              </a:buClr>
              <a:buFont typeface="Arial" panose="020B0604020202020204" pitchFamily="34" charset="0"/>
              <a:buChar char="•"/>
            </a:pPr>
            <a:r>
              <a:rPr lang="en-US" sz="1200" dirty="0">
                <a:highlight>
                  <a:srgbClr val="FFFFFF"/>
                </a:highlight>
                <a:cs typeface="Gill Sans" panose="020B0502020104020203"/>
              </a:rPr>
              <a:t>African Development Bank. (2017). African Development Bank Group Annual Report.</a:t>
            </a:r>
            <a:endParaRPr sz="1200" dirty="0">
              <a:cs typeface="Gill Sans" panose="020B0502020104020203"/>
            </a:endParaRPr>
          </a:p>
          <a:p>
            <a:pPr marL="0" indent="0">
              <a:spcBef>
                <a:spcPts val="1259"/>
              </a:spcBef>
              <a:buClr>
                <a:schemeClr val="dk1"/>
              </a:buClr>
            </a:pPr>
            <a:endParaRPr dirty="0">
              <a:solidFill>
                <a:srgbClr val="333333"/>
              </a:solidFill>
              <a:highlight>
                <a:srgbClr val="FFFFFF"/>
              </a:highlight>
              <a:latin typeface="Gill Sans"/>
              <a:ea typeface="Gill Sans"/>
              <a:cs typeface="Gill Sans"/>
              <a:sym typeface="Gill Sans"/>
            </a:endParaRPr>
          </a:p>
        </p:txBody>
      </p:sp>
      <p:sp>
        <p:nvSpPr>
          <p:cNvPr id="1519" name="Google Shape;1519;g11dd7129d2b_1_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8"/>
        <p:cNvGrpSpPr/>
        <p:nvPr/>
      </p:nvGrpSpPr>
      <p:grpSpPr>
        <a:xfrm>
          <a:off x="0" y="0"/>
          <a:ext cx="0" cy="0"/>
          <a:chOff x="0" y="0"/>
          <a:chExt cx="0" cy="0"/>
        </a:xfrm>
      </p:grpSpPr>
      <p:sp>
        <p:nvSpPr>
          <p:cNvPr id="1529" name="Google Shape;1529;gf3a211cd24_0_72:notes"/>
          <p:cNvSpPr txBox="1">
            <a:spLocks noGrp="1"/>
          </p:cNvSpPr>
          <p:nvPr>
            <p:ph type="body" idx="1"/>
          </p:nvPr>
        </p:nvSpPr>
        <p:spPr>
          <a:xfrm>
            <a:off x="731520" y="4560570"/>
            <a:ext cx="5852170" cy="4320540"/>
          </a:xfrm>
          <a:prstGeom prst="rect">
            <a:avLst/>
          </a:prstGeom>
          <a:noFill/>
          <a:ln>
            <a:noFill/>
          </a:ln>
        </p:spPr>
        <p:txBody>
          <a:bodyPr spcFirstLastPara="1" wrap="square" lIns="95914" tIns="47944" rIns="95914" bIns="47944" anchor="t" anchorCtr="0">
            <a:noAutofit/>
          </a:bodyPr>
          <a:lstStyle/>
          <a:p>
            <a:pPr marL="0" indent="0">
              <a:spcBef>
                <a:spcPts val="1259"/>
              </a:spcBef>
              <a:buClr>
                <a:schemeClr val="dk1"/>
              </a:buClr>
            </a:pPr>
            <a:r>
              <a:rPr lang="en-US" dirty="0">
                <a:latin typeface="Gill Sans"/>
                <a:ea typeface="Gill Sans"/>
                <a:cs typeface="Gill Sans"/>
                <a:sym typeface="Gill Sans"/>
              </a:rPr>
              <a:t>Like Saudi Arabia, Turkey was successful in diversifying their sources of national revenue. Turkey started placing more emphasis on the services sector instead of the agriculture and industry sectors.</a:t>
            </a:r>
          </a:p>
          <a:p>
            <a:pPr marL="0" indent="0">
              <a:spcBef>
                <a:spcPts val="1259"/>
              </a:spcBef>
              <a:buClr>
                <a:schemeClr val="dk1"/>
              </a:buClr>
            </a:pPr>
            <a:endParaRPr lang="en-US" dirty="0">
              <a:latin typeface="Gill Sans"/>
              <a:ea typeface="Gill Sans"/>
              <a:cs typeface="Gill Sans"/>
              <a:sym typeface="Gill Sans"/>
            </a:endParaRPr>
          </a:p>
          <a:p>
            <a:pPr marL="0" indent="0">
              <a:spcBef>
                <a:spcPts val="1259"/>
              </a:spcBef>
              <a:buClr>
                <a:schemeClr val="dk1"/>
              </a:buClr>
            </a:pPr>
            <a:r>
              <a:rPr lang="en-US" b="1" dirty="0">
                <a:latin typeface="Gill Sans"/>
                <a:ea typeface="Gill Sans"/>
                <a:cs typeface="Gill Sans"/>
                <a:sym typeface="Gill Sans"/>
              </a:rPr>
              <a:t>Definition: </a:t>
            </a:r>
            <a:r>
              <a:rPr lang="en-US" b="0" dirty="0">
                <a:latin typeface="Gill Sans"/>
                <a:ea typeface="Gill Sans"/>
                <a:cs typeface="Gill Sans"/>
                <a:sym typeface="Gill Sans"/>
              </a:rPr>
              <a:t>The ILO divides employment into three broad groupings of economic activity: agriculture, industry, and services. </a:t>
            </a:r>
            <a:r>
              <a:rPr lang="en-US" b="0" dirty="0">
                <a:highlight>
                  <a:schemeClr val="lt1"/>
                </a:highlight>
                <a:latin typeface="Gill Sans"/>
                <a:ea typeface="Gill Sans"/>
                <a:cs typeface="Gill Sans"/>
                <a:sym typeface="Gill Sans"/>
              </a:rPr>
              <a:t>The services sector consists of wholesale and retail trade; restaurants and hotels; transport, storage, and communications; financing, insurance, real estate, and business services; and, community, social, and personal services. Industry</a:t>
            </a:r>
            <a:r>
              <a:rPr lang="en-US" b="0" dirty="0">
                <a:solidFill>
                  <a:srgbClr val="333333"/>
                </a:solidFill>
                <a:highlight>
                  <a:schemeClr val="lt1"/>
                </a:highlight>
                <a:latin typeface="Gill Sans"/>
                <a:ea typeface="Gill Sans"/>
                <a:cs typeface="Gill Sans"/>
                <a:sym typeface="Gill Sans"/>
              </a:rPr>
              <a:t> </a:t>
            </a:r>
            <a:r>
              <a:rPr lang="en-US" b="0" dirty="0">
                <a:solidFill>
                  <a:srgbClr val="333333"/>
                </a:solidFill>
                <a:highlight>
                  <a:srgbClr val="FFFFFF"/>
                </a:highlight>
                <a:latin typeface="Gill Sans"/>
                <a:ea typeface="Gill Sans"/>
                <a:cs typeface="Gill Sans"/>
                <a:sym typeface="Gill Sans"/>
              </a:rPr>
              <a:t>comprises mining, manufacturing, construction, electricity, water, and gas. </a:t>
            </a:r>
            <a:r>
              <a:rPr lang="en-US" b="0" dirty="0">
                <a:solidFill>
                  <a:srgbClr val="333333"/>
                </a:solidFill>
                <a:latin typeface="Gill Sans"/>
                <a:ea typeface="Gill Sans"/>
                <a:cs typeface="Gill Sans"/>
                <a:sym typeface="Gill Sans"/>
              </a:rPr>
              <a:t>Agriculture, forestry, and fishing corresponds to ISIC divisions 1-3 and includes forestry, hunting, and fishing, as well as cultivation of crops and livestock production (World Bank, 2022).</a:t>
            </a:r>
            <a:endParaRPr dirty="0">
              <a:latin typeface="Gill Sans"/>
              <a:ea typeface="Gill Sans"/>
              <a:cs typeface="Gill Sans"/>
              <a:sym typeface="Gill Sans"/>
            </a:endParaRPr>
          </a:p>
          <a:p>
            <a:pPr marL="0" indent="0">
              <a:spcBef>
                <a:spcPts val="1259"/>
              </a:spcBef>
              <a:buClr>
                <a:schemeClr val="dk1"/>
              </a:buClr>
            </a:pPr>
            <a:endParaRPr b="1" dirty="0">
              <a:latin typeface="Gill Sans"/>
              <a:ea typeface="Gill Sans"/>
              <a:cs typeface="Gill Sans"/>
              <a:sym typeface="Gill Sans"/>
            </a:endParaRPr>
          </a:p>
          <a:p>
            <a:pPr marL="0" marR="0" lvl="0" indent="0" algn="l" defTabSz="914400" rtl="0" eaLnBrk="1" fontAlgn="auto" latinLnBrk="0" hangingPunct="1">
              <a:lnSpc>
                <a:spcPct val="100000"/>
              </a:lnSpc>
              <a:spcBef>
                <a:spcPts val="1259"/>
              </a:spcBef>
              <a:spcAft>
                <a:spcPts val="0"/>
              </a:spcAft>
              <a:buClr>
                <a:schemeClr val="dk1"/>
              </a:buClr>
              <a:buSzPts val="1400"/>
              <a:buFont typeface="Arial"/>
              <a:buNone/>
              <a:tabLst/>
              <a:defRPr/>
            </a:pPr>
            <a:r>
              <a:rPr lang="en-US" b="1" dirty="0">
                <a:latin typeface="Gill Sans"/>
                <a:ea typeface="Gill Sans"/>
                <a:cs typeface="Gill Sans"/>
                <a:sym typeface="Gill Sans"/>
              </a:rPr>
              <a:t>Source:</a:t>
            </a:r>
            <a:r>
              <a:rPr lang="en-US" dirty="0">
                <a:latin typeface="Gill Sans"/>
                <a:ea typeface="Gill Sans"/>
                <a:cs typeface="Gill Sans"/>
                <a:sym typeface="Gill Sans"/>
              </a:rPr>
              <a:t> World Bank. (2022). </a:t>
            </a:r>
            <a:r>
              <a:rPr lang="en-US" i="1" dirty="0">
                <a:latin typeface="Gill Sans"/>
                <a:ea typeface="Gill Sans"/>
                <a:cs typeface="Gill Sans"/>
                <a:sym typeface="Gill Sans"/>
              </a:rPr>
              <a:t>World Bank Development Indicators.</a:t>
            </a:r>
            <a:r>
              <a:rPr lang="en-US" dirty="0">
                <a:latin typeface="Gill Sans"/>
                <a:ea typeface="Gill Sans"/>
                <a:cs typeface="Gill Sans"/>
                <a:sym typeface="Gill Sans"/>
              </a:rPr>
              <a:t> </a:t>
            </a:r>
            <a:r>
              <a:rPr lang="en-US" sz="1200" dirty="0">
                <a:latin typeface="Gill Sans"/>
                <a:ea typeface="Gill Sans"/>
                <a:cs typeface="Gill Sans"/>
                <a:sym typeface="Gill Sans"/>
              </a:rPr>
              <a:t>https://</a:t>
            </a:r>
            <a:r>
              <a:rPr lang="en-US" sz="1200" dirty="0" err="1">
                <a:latin typeface="Gill Sans"/>
                <a:ea typeface="Gill Sans"/>
                <a:cs typeface="Gill Sans"/>
                <a:sym typeface="Gill Sans"/>
              </a:rPr>
              <a:t>databank.worldbank.org</a:t>
            </a:r>
            <a:r>
              <a:rPr lang="en-US" sz="1200" dirty="0">
                <a:latin typeface="Gill Sans"/>
                <a:ea typeface="Gill Sans"/>
                <a:cs typeface="Gill Sans"/>
                <a:sym typeface="Gill Sans"/>
              </a:rPr>
              <a:t>/source/world-development-indicators </a:t>
            </a:r>
          </a:p>
          <a:p>
            <a:pPr marL="0" indent="0">
              <a:spcBef>
                <a:spcPts val="1259"/>
              </a:spcBef>
              <a:buClr>
                <a:schemeClr val="dk1"/>
              </a:buClr>
            </a:pPr>
            <a:endParaRPr dirty="0">
              <a:latin typeface="Gill Sans"/>
              <a:ea typeface="Gill Sans"/>
              <a:cs typeface="Gill Sans"/>
              <a:sym typeface="Gill Sans"/>
            </a:endParaRPr>
          </a:p>
        </p:txBody>
      </p:sp>
      <p:sp>
        <p:nvSpPr>
          <p:cNvPr id="1530" name="Google Shape;1530;gf3a211cd24_0_7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g11a35d84796_0_73:notes"/>
          <p:cNvSpPr txBox="1">
            <a:spLocks noGrp="1"/>
          </p:cNvSpPr>
          <p:nvPr>
            <p:ph type="body" idx="1"/>
          </p:nvPr>
        </p:nvSpPr>
        <p:spPr>
          <a:xfrm>
            <a:off x="731520" y="4560570"/>
            <a:ext cx="5852170" cy="4320540"/>
          </a:xfrm>
          <a:prstGeom prst="rect">
            <a:avLst/>
          </a:prstGeom>
          <a:noFill/>
          <a:ln>
            <a:noFill/>
          </a:ln>
        </p:spPr>
        <p:txBody>
          <a:bodyPr spcFirstLastPara="1" wrap="square" lIns="95914" tIns="47944" rIns="95914" bIns="47944" anchor="t" anchorCtr="0">
            <a:noAutofit/>
          </a:bodyPr>
          <a:lstStyle/>
          <a:p>
            <a:pPr marL="0" indent="0" algn="just">
              <a:spcBef>
                <a:spcPts val="1259"/>
              </a:spcBef>
            </a:pPr>
            <a:r>
              <a:rPr lang="en-US" b="0" dirty="0">
                <a:latin typeface="Gill Sans"/>
                <a:ea typeface="Gill Sans"/>
                <a:cs typeface="Gill Sans"/>
                <a:sym typeface="Gill Sans"/>
              </a:rPr>
              <a:t>Women’s employment in the services sector in West Bank and Gaza increased by 14.78% over the decade from 70.82% in 2010 to 85.60% in 2019, whereas men’s employment in the services sector decreased over the same period by 2.51% from 61.99% in 2010 to 59.48% in 2019 (World Bank, 2022). Given the services sector grew by 3.4% as percentage of GDP over the same period, we found that women are absorbed by growth in the services sector in West Bank and Gaza (Ibid). </a:t>
            </a:r>
            <a:endParaRPr dirty="0">
              <a:cs typeface="Gill Sans" panose="020B0502020104020203"/>
            </a:endParaRPr>
          </a:p>
          <a:p>
            <a:pPr marL="0" indent="0" algn="just">
              <a:spcBef>
                <a:spcPts val="1259"/>
              </a:spcBef>
            </a:pPr>
            <a:endParaRPr b="0" dirty="0">
              <a:latin typeface="Gill Sans"/>
              <a:ea typeface="Gill Sans"/>
              <a:cs typeface="Gill Sans"/>
              <a:sym typeface="Gill Sans"/>
            </a:endParaRPr>
          </a:p>
          <a:p>
            <a:pPr marL="0" indent="0" algn="just">
              <a:spcBef>
                <a:spcPts val="1259"/>
              </a:spcBef>
            </a:pPr>
            <a:r>
              <a:rPr lang="en-US" b="0" dirty="0">
                <a:latin typeface="Gill Sans"/>
                <a:ea typeface="Gill Sans"/>
                <a:cs typeface="Gill Sans"/>
                <a:sym typeface="Gill Sans"/>
              </a:rPr>
              <a:t>Restrictions by the Israeli Occupation on access to raw material inputs, land and other natural resources, compounded by impediments to movement and trade, had severely curtailed the contribution of the manufacturing and agriculture sectors over the past two decades (ILO, 2020). The manufacturing sector accounted for 12.2% of GDP in 2010, 11.2% in 2019 and reached a high of 13.1% in 2012 and a low of 9.3% in 2015. The agriculture sector saw a steady decline from 9% of GDP in 2010, to a mere 7.1% in 2019 (World Bank, 2022). </a:t>
            </a:r>
            <a:endParaRPr dirty="0">
              <a:cs typeface="Gill Sans" panose="020B0502020104020203"/>
            </a:endParaRPr>
          </a:p>
          <a:p>
            <a:pPr marL="0" indent="0" algn="just">
              <a:spcBef>
                <a:spcPts val="1259"/>
              </a:spcBef>
            </a:pPr>
            <a:endParaRPr b="0" dirty="0">
              <a:latin typeface="Gill Sans"/>
              <a:ea typeface="Gill Sans"/>
              <a:cs typeface="Gill Sans"/>
              <a:sym typeface="Gill Sans"/>
            </a:endParaRPr>
          </a:p>
          <a:p>
            <a:pPr marL="0" indent="0" algn="just">
              <a:spcBef>
                <a:spcPts val="1259"/>
              </a:spcBef>
            </a:pPr>
            <a:endParaRPr lang="en-US" dirty="0">
              <a:cs typeface="Gill Sans"/>
              <a:sym typeface="Gill Sans"/>
            </a:endParaRPr>
          </a:p>
          <a:p>
            <a:pPr marL="0" indent="0" algn="just">
              <a:spcBef>
                <a:spcPts val="1259"/>
              </a:spcBef>
            </a:pPr>
            <a:r>
              <a:rPr lang="en-US" b="1" dirty="0">
                <a:latin typeface="Gill Sans"/>
                <a:ea typeface="Gill Sans"/>
                <a:cs typeface="Gill Sans"/>
                <a:sym typeface="Gill Sans"/>
              </a:rPr>
              <a:t>Definition: </a:t>
            </a:r>
            <a:r>
              <a:rPr lang="en-US" b="0" dirty="0">
                <a:latin typeface="Gill Sans"/>
                <a:ea typeface="Gill Sans"/>
                <a:cs typeface="Gill Sans"/>
                <a:sym typeface="Gill Sans"/>
              </a:rPr>
              <a:t>The ILO divides employment into three broad groupings of economic activity: agriculture, industry, and services. </a:t>
            </a:r>
            <a:r>
              <a:rPr lang="en-US" b="0" dirty="0">
                <a:highlight>
                  <a:schemeClr val="lt1"/>
                </a:highlight>
                <a:latin typeface="Gill Sans"/>
                <a:ea typeface="Gill Sans"/>
                <a:cs typeface="Gill Sans"/>
                <a:sym typeface="Gill Sans"/>
              </a:rPr>
              <a:t>The services sector consists of wholesale and retail trade; restaurants and hotels; transport, storage, and communications; financing, insurance, real estate, and business services; and, community, social, and personal services. Industry</a:t>
            </a:r>
            <a:r>
              <a:rPr lang="en-US" b="0" dirty="0">
                <a:solidFill>
                  <a:srgbClr val="333333"/>
                </a:solidFill>
                <a:highlight>
                  <a:schemeClr val="lt1"/>
                </a:highlight>
                <a:latin typeface="Gill Sans"/>
                <a:ea typeface="Gill Sans"/>
                <a:cs typeface="Gill Sans"/>
                <a:sym typeface="Gill Sans"/>
              </a:rPr>
              <a:t> </a:t>
            </a:r>
            <a:r>
              <a:rPr lang="en-US" b="0" dirty="0">
                <a:solidFill>
                  <a:srgbClr val="333333"/>
                </a:solidFill>
                <a:highlight>
                  <a:srgbClr val="FFFFFF"/>
                </a:highlight>
                <a:latin typeface="Gill Sans"/>
                <a:ea typeface="Gill Sans"/>
                <a:cs typeface="Gill Sans"/>
                <a:sym typeface="Gill Sans"/>
              </a:rPr>
              <a:t>comprises mining, manufacturing, construction, electricity, water, and gas. </a:t>
            </a:r>
            <a:r>
              <a:rPr lang="en-US" b="0" dirty="0">
                <a:solidFill>
                  <a:srgbClr val="333333"/>
                </a:solidFill>
                <a:latin typeface="Gill Sans"/>
                <a:ea typeface="Gill Sans"/>
                <a:cs typeface="Gill Sans"/>
                <a:sym typeface="Gill Sans"/>
              </a:rPr>
              <a:t>Agriculture, forestry, and fishing corresponds to ISIC divisions 1-3 and includes forestry, hunting, and fishing, as well as cultivation of crops and livestock production (World Bank, 2022).</a:t>
            </a:r>
            <a:endParaRPr dirty="0">
              <a:cs typeface="Gill Sans" panose="020B0502020104020203"/>
            </a:endParaRPr>
          </a:p>
          <a:p>
            <a:pPr marL="0" indent="0" algn="just">
              <a:spcBef>
                <a:spcPts val="1259"/>
              </a:spcBef>
            </a:pPr>
            <a:endParaRPr dirty="0">
              <a:latin typeface="Gill Sans"/>
              <a:ea typeface="Gill Sans"/>
              <a:cs typeface="Gill Sans"/>
              <a:sym typeface="Gill Sans"/>
            </a:endParaRPr>
          </a:p>
          <a:p>
            <a:pPr marL="0" indent="0" algn="just">
              <a:spcBef>
                <a:spcPts val="1259"/>
              </a:spcBef>
            </a:pPr>
            <a:r>
              <a:rPr lang="en-US" b="1" dirty="0">
                <a:latin typeface="Gill Sans"/>
                <a:ea typeface="Gill Sans"/>
                <a:cs typeface="Gill Sans"/>
                <a:sym typeface="Gill Sans"/>
              </a:rPr>
              <a:t>Sources</a:t>
            </a:r>
            <a:r>
              <a:rPr lang="en-US" dirty="0">
                <a:latin typeface="Gill Sans"/>
                <a:ea typeface="Gill Sans"/>
                <a:cs typeface="Gill Sans"/>
                <a:sym typeface="Gill Sans"/>
              </a:rPr>
              <a:t>: </a:t>
            </a:r>
            <a:endParaRPr dirty="0">
              <a:cs typeface="Gill Sans" panose="020B0502020104020203"/>
            </a:endParaRPr>
          </a:p>
          <a:p>
            <a:pPr marL="179868" marR="0" lvl="0" indent="-179868" algn="just" defTabSz="914400" rtl="0" eaLnBrk="1" fontAlgn="auto" latinLnBrk="0" hangingPunct="1">
              <a:lnSpc>
                <a:spcPct val="100000"/>
              </a:lnSpc>
              <a:spcBef>
                <a:spcPts val="1259"/>
              </a:spcBef>
              <a:spcAft>
                <a:spcPts val="0"/>
              </a:spcAft>
              <a:buClr>
                <a:srgbClr val="000000"/>
              </a:buClr>
              <a:buSzPts val="1400"/>
              <a:buFont typeface="Arial" panose="020B0604020202020204" pitchFamily="34" charset="0"/>
              <a:buChar char="•"/>
              <a:tabLst/>
              <a:defRPr/>
            </a:pPr>
            <a:r>
              <a:rPr lang="en-US" dirty="0">
                <a:latin typeface="Gill Sans"/>
                <a:ea typeface="Gill Sans"/>
                <a:cs typeface="Gill Sans"/>
                <a:sym typeface="Gill Sans"/>
              </a:rPr>
              <a:t>World Bank. (2022). </a:t>
            </a:r>
            <a:r>
              <a:rPr lang="en-US" i="1" dirty="0">
                <a:latin typeface="Gill Sans"/>
                <a:ea typeface="Gill Sans"/>
                <a:cs typeface="Gill Sans"/>
                <a:sym typeface="Gill Sans"/>
              </a:rPr>
              <a:t>World Bank Development Indicators.</a:t>
            </a:r>
            <a:r>
              <a:rPr lang="en-US" dirty="0">
                <a:latin typeface="Gill Sans"/>
                <a:ea typeface="Gill Sans"/>
                <a:cs typeface="Gill Sans"/>
                <a:sym typeface="Gill Sans"/>
              </a:rPr>
              <a:t> </a:t>
            </a:r>
            <a:r>
              <a:rPr lang="en-US" sz="1200" dirty="0">
                <a:latin typeface="Gill Sans"/>
                <a:ea typeface="Gill Sans"/>
                <a:cs typeface="Gill Sans"/>
                <a:sym typeface="Gill Sans"/>
              </a:rPr>
              <a:t>https://</a:t>
            </a:r>
            <a:r>
              <a:rPr lang="en-US" sz="1200" dirty="0" err="1">
                <a:latin typeface="Gill Sans"/>
                <a:ea typeface="Gill Sans"/>
                <a:cs typeface="Gill Sans"/>
                <a:sym typeface="Gill Sans"/>
              </a:rPr>
              <a:t>databank.worldbank.org</a:t>
            </a:r>
            <a:r>
              <a:rPr lang="en-US" sz="1200" dirty="0">
                <a:latin typeface="Gill Sans"/>
                <a:ea typeface="Gill Sans"/>
                <a:cs typeface="Gill Sans"/>
                <a:sym typeface="Gill Sans"/>
              </a:rPr>
              <a:t>/source/world-development-indicators </a:t>
            </a:r>
            <a:r>
              <a:rPr lang="en-US" dirty="0">
                <a:latin typeface="Gill Sans"/>
                <a:ea typeface="Gill Sans"/>
                <a:cs typeface="Gill Sans"/>
                <a:sym typeface="Gill Sans"/>
              </a:rPr>
              <a:t> </a:t>
            </a:r>
            <a:endParaRPr dirty="0">
              <a:cs typeface="Gill Sans" panose="020B0502020104020203"/>
            </a:endParaRPr>
          </a:p>
          <a:p>
            <a:pPr marL="179868" marR="0" indent="-179868" algn="just" defTabSz="914400" rtl="0" eaLnBrk="1" fontAlgn="auto" latinLnBrk="0" hangingPunct="1">
              <a:lnSpc>
                <a:spcPct val="100000"/>
              </a:lnSpc>
              <a:spcBef>
                <a:spcPts val="1259"/>
              </a:spcBef>
              <a:spcAft>
                <a:spcPts val="0"/>
              </a:spcAft>
              <a:buClr>
                <a:srgbClr val="000000"/>
              </a:buClr>
              <a:buSzPts val="1400"/>
              <a:buFont typeface="Arial" panose="020B0604020202020204" pitchFamily="34" charset="0"/>
              <a:buChar char="•"/>
              <a:tabLst/>
              <a:defRPr/>
            </a:pPr>
            <a:r>
              <a:rPr lang="en-US" dirty="0">
                <a:latin typeface="Gill Sans"/>
                <a:ea typeface="Gill Sans"/>
                <a:cs typeface="Gill Sans"/>
                <a:sym typeface="Gill Sans"/>
              </a:rPr>
              <a:t>International </a:t>
            </a:r>
            <a:r>
              <a:rPr lang="en-US" dirty="0" err="1">
                <a:latin typeface="Gill Sans"/>
                <a:ea typeface="Gill Sans"/>
                <a:cs typeface="Gill Sans"/>
                <a:sym typeface="Gill Sans"/>
              </a:rPr>
              <a:t>Labour</a:t>
            </a:r>
            <a:r>
              <a:rPr lang="en-US" dirty="0">
                <a:latin typeface="Gill Sans"/>
                <a:ea typeface="Gill Sans"/>
                <a:cs typeface="Gill Sans"/>
                <a:sym typeface="Gill Sans"/>
              </a:rPr>
              <a:t> Organization (ILO). (2020). </a:t>
            </a:r>
            <a:r>
              <a:rPr lang="en-US" i="1" dirty="0">
                <a:latin typeface="Gill Sans"/>
                <a:ea typeface="Gill Sans"/>
                <a:cs typeface="Gill Sans"/>
                <a:sym typeface="Gill Sans"/>
              </a:rPr>
              <a:t>The situation of workers of the occupied Arab territories Report of the Director-General, Appendix 2020</a:t>
            </a:r>
            <a:r>
              <a:rPr lang="en-US" dirty="0">
                <a:latin typeface="Gill Sans"/>
                <a:ea typeface="Gill Sans"/>
                <a:cs typeface="Gill Sans"/>
                <a:sym typeface="Gill Sans"/>
              </a:rPr>
              <a:t>. International </a:t>
            </a:r>
            <a:r>
              <a:rPr lang="en-US" dirty="0" err="1">
                <a:latin typeface="Gill Sans"/>
                <a:ea typeface="Gill Sans"/>
                <a:cs typeface="Gill Sans"/>
                <a:sym typeface="Gill Sans"/>
              </a:rPr>
              <a:t>Labour</a:t>
            </a:r>
            <a:r>
              <a:rPr lang="en-US" dirty="0">
                <a:latin typeface="Gill Sans"/>
                <a:ea typeface="Gill Sans"/>
                <a:cs typeface="Gill Sans"/>
                <a:sym typeface="Gill Sans"/>
              </a:rPr>
              <a:t> Office, Geneva. http://</a:t>
            </a:r>
            <a:r>
              <a:rPr lang="en-US" dirty="0" err="1">
                <a:latin typeface="Gill Sans"/>
                <a:ea typeface="Gill Sans"/>
                <a:cs typeface="Gill Sans"/>
                <a:sym typeface="Gill Sans"/>
              </a:rPr>
              <a:t>search.ilo.org</a:t>
            </a:r>
            <a:r>
              <a:rPr lang="en-US" dirty="0">
                <a:latin typeface="Gill Sans"/>
                <a:ea typeface="Gill Sans"/>
                <a:cs typeface="Gill Sans"/>
                <a:sym typeface="Gill Sans"/>
              </a:rPr>
              <a:t>/wcmsp5/groups/public/---</a:t>
            </a:r>
            <a:r>
              <a:rPr lang="en-US" dirty="0" err="1">
                <a:latin typeface="Gill Sans"/>
                <a:ea typeface="Gill Sans"/>
                <a:cs typeface="Gill Sans"/>
                <a:sym typeface="Gill Sans"/>
              </a:rPr>
              <a:t>ed_norm</a:t>
            </a:r>
            <a:r>
              <a:rPr lang="en-US" dirty="0">
                <a:latin typeface="Gill Sans"/>
                <a:ea typeface="Gill Sans"/>
                <a:cs typeface="Gill Sans"/>
                <a:sym typeface="Gill Sans"/>
              </a:rPr>
              <a:t>/---</a:t>
            </a:r>
            <a:r>
              <a:rPr lang="en-US" dirty="0" err="1">
                <a:latin typeface="Gill Sans"/>
                <a:ea typeface="Gill Sans"/>
                <a:cs typeface="Gill Sans"/>
                <a:sym typeface="Gill Sans"/>
              </a:rPr>
              <a:t>relconf</a:t>
            </a:r>
            <a:r>
              <a:rPr lang="en-US" dirty="0">
                <a:latin typeface="Gill Sans"/>
                <a:ea typeface="Gill Sans"/>
                <a:cs typeface="Gill Sans"/>
                <a:sym typeface="Gill Sans"/>
              </a:rPr>
              <a:t>/documents/</a:t>
            </a:r>
            <a:r>
              <a:rPr lang="en-US" dirty="0" err="1">
                <a:latin typeface="Gill Sans"/>
                <a:ea typeface="Gill Sans"/>
                <a:cs typeface="Gill Sans"/>
                <a:sym typeface="Gill Sans"/>
              </a:rPr>
              <a:t>meetingdocument</a:t>
            </a:r>
            <a:r>
              <a:rPr lang="en-US" dirty="0">
                <a:latin typeface="Gill Sans"/>
                <a:ea typeface="Gill Sans"/>
                <a:cs typeface="Gill Sans"/>
                <a:sym typeface="Gill Sans"/>
              </a:rPr>
              <a:t>/wcms_745966.pdf</a:t>
            </a:r>
            <a:endParaRPr dirty="0">
              <a:latin typeface="Gill Sans"/>
              <a:ea typeface="Gill Sans"/>
              <a:cs typeface="Gill Sans"/>
              <a:sym typeface="Gill Sans"/>
            </a:endParaRPr>
          </a:p>
          <a:p>
            <a:pPr marL="179868" marR="0" indent="-179868" algn="l" defTabSz="914400" rtl="0" eaLnBrk="1" fontAlgn="auto" latinLnBrk="0" hangingPunct="1">
              <a:lnSpc>
                <a:spcPct val="100000"/>
              </a:lnSpc>
              <a:spcBef>
                <a:spcPts val="1259"/>
              </a:spcBef>
              <a:spcAft>
                <a:spcPts val="0"/>
              </a:spcAft>
              <a:buClr>
                <a:srgbClr val="000000"/>
              </a:buClr>
              <a:buSzPts val="1400"/>
              <a:buFont typeface="Arial" panose="020B0604020202020204" pitchFamily="34" charset="0"/>
              <a:buChar char="•"/>
              <a:tabLst/>
              <a:defRPr/>
            </a:pPr>
            <a:r>
              <a:rPr lang="en-US" dirty="0">
                <a:latin typeface="Gill Sans"/>
                <a:ea typeface="Gill Sans"/>
                <a:cs typeface="Gill Sans"/>
                <a:sym typeface="Gill Sans"/>
              </a:rPr>
              <a:t>PCBS. (2021).</a:t>
            </a:r>
            <a:r>
              <a:rPr lang="en-US" i="1" dirty="0">
                <a:latin typeface="Gill Sans"/>
                <a:ea typeface="Gill Sans"/>
                <a:cs typeface="Gill Sans"/>
                <a:sym typeface="Gill Sans"/>
              </a:rPr>
              <a:t> Labor Force Survey 2020. Palestinian Central Bureau of Statistics</a:t>
            </a:r>
            <a:r>
              <a:rPr lang="en-US" dirty="0">
                <a:latin typeface="Gill Sans"/>
                <a:ea typeface="Gill Sans"/>
                <a:cs typeface="Gill Sans"/>
                <a:sym typeface="Gill Sans"/>
              </a:rPr>
              <a:t>.</a:t>
            </a:r>
            <a:r>
              <a:rPr lang="en-US" dirty="0">
                <a:solidFill>
                  <a:schemeClr val="hlink"/>
                </a:solidFill>
                <a:uFill>
                  <a:noFill/>
                </a:uFill>
                <a:latin typeface="Gill Sans"/>
                <a:ea typeface="Gill Sans"/>
                <a:cs typeface="Gill Sans"/>
                <a:sym typeface="Gill Sans"/>
                <a:hlinkClick r:id="rId3"/>
              </a:rPr>
              <a:t> </a:t>
            </a:r>
            <a:r>
              <a:rPr lang="en-US" dirty="0">
                <a:solidFill>
                  <a:schemeClr val="hlink"/>
                </a:solidFill>
                <a:uFill>
                  <a:noFill/>
                </a:uFill>
                <a:latin typeface="Gill Sans"/>
                <a:ea typeface="Gill Sans"/>
                <a:cs typeface="Gill Sans"/>
                <a:sym typeface="Gill Sans"/>
              </a:rPr>
              <a:t>https://</a:t>
            </a:r>
            <a:r>
              <a:rPr lang="en-US" dirty="0" err="1">
                <a:solidFill>
                  <a:schemeClr val="hlink"/>
                </a:solidFill>
                <a:uFill>
                  <a:noFill/>
                </a:uFill>
                <a:latin typeface="Gill Sans"/>
                <a:ea typeface="Gill Sans"/>
                <a:cs typeface="Gill Sans"/>
                <a:sym typeface="Gill Sans"/>
              </a:rPr>
              <a:t>www.pcbs.gov.ps</a:t>
            </a:r>
            <a:r>
              <a:rPr lang="en-US" dirty="0">
                <a:solidFill>
                  <a:schemeClr val="hlink"/>
                </a:solidFill>
                <a:uFill>
                  <a:noFill/>
                </a:uFill>
                <a:latin typeface="Gill Sans"/>
                <a:ea typeface="Gill Sans"/>
                <a:cs typeface="Gill Sans"/>
                <a:sym typeface="Gill Sans"/>
              </a:rPr>
              <a:t>/Downloads/book2562.pdf</a:t>
            </a:r>
            <a:endParaRPr dirty="0">
              <a:latin typeface="Gill Sans"/>
              <a:ea typeface="Gill Sans"/>
              <a:cs typeface="Gill Sans"/>
              <a:sym typeface="Gill Sans"/>
            </a:endParaRPr>
          </a:p>
        </p:txBody>
      </p:sp>
      <p:sp>
        <p:nvSpPr>
          <p:cNvPr id="1541" name="Google Shape;1541;g11a35d84796_0_7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0"/>
        <p:cNvGrpSpPr/>
        <p:nvPr/>
      </p:nvGrpSpPr>
      <p:grpSpPr>
        <a:xfrm>
          <a:off x="0" y="0"/>
          <a:ext cx="0" cy="0"/>
          <a:chOff x="0" y="0"/>
          <a:chExt cx="0" cy="0"/>
        </a:xfrm>
      </p:grpSpPr>
      <p:sp>
        <p:nvSpPr>
          <p:cNvPr id="1551" name="Google Shape;1551;gf3a211cd24_0_19:notes"/>
          <p:cNvSpPr txBox="1">
            <a:spLocks noGrp="1"/>
          </p:cNvSpPr>
          <p:nvPr>
            <p:ph type="body" idx="1"/>
          </p:nvPr>
        </p:nvSpPr>
        <p:spPr>
          <a:xfrm>
            <a:off x="731520" y="4560570"/>
            <a:ext cx="5852170" cy="4320540"/>
          </a:xfrm>
          <a:prstGeom prst="rect">
            <a:avLst/>
          </a:prstGeom>
          <a:noFill/>
          <a:ln>
            <a:noFill/>
          </a:ln>
        </p:spPr>
        <p:txBody>
          <a:bodyPr spcFirstLastPara="1" wrap="square" lIns="95914" tIns="47944" rIns="95914" bIns="47944" anchor="t" anchorCtr="0">
            <a:noAutofit/>
          </a:bodyPr>
          <a:lstStyle/>
          <a:p>
            <a:pPr marL="0" indent="0">
              <a:spcBef>
                <a:spcPts val="1259"/>
              </a:spcBef>
              <a:buClr>
                <a:schemeClr val="dk1"/>
              </a:buClr>
              <a:buSzPts val="1100"/>
            </a:pPr>
            <a:r>
              <a:rPr lang="en-US" b="0" dirty="0">
                <a:latin typeface="Gill Sans"/>
                <a:ea typeface="Gill Sans"/>
                <a:cs typeface="Gill Sans"/>
                <a:sym typeface="Gill Sans"/>
              </a:rPr>
              <a:t>While the unemployment rate for both men and women is high in Jordan, more women than men are unemployed at 26.54% in 2020, compared to 17.43% of men in 2020 (World Bank, 2022). Evidence shows that highly educated women still struggle to secure employment, as 9 out of 10 unemployed women have a university degree. In countries with high unemployment, initiatives </a:t>
            </a:r>
            <a:r>
              <a:rPr lang="en-US" dirty="0">
                <a:latin typeface="Gill Sans"/>
                <a:ea typeface="Gill Sans"/>
                <a:cs typeface="Gill Sans"/>
                <a:sym typeface="Gill Sans"/>
              </a:rPr>
              <a:t>to promote entrepreneurship have proven successful, including Algeria and West Bank and Gaza.</a:t>
            </a:r>
            <a:endParaRPr dirty="0">
              <a:latin typeface="Gill Sans"/>
              <a:ea typeface="Gill Sans"/>
              <a:cs typeface="Gill Sans"/>
              <a:sym typeface="Gill Sans"/>
            </a:endParaRPr>
          </a:p>
          <a:p>
            <a:pPr marL="0" indent="0">
              <a:spcBef>
                <a:spcPts val="1259"/>
              </a:spcBef>
              <a:buClr>
                <a:schemeClr val="dk1"/>
              </a:buClr>
              <a:buSzPts val="1100"/>
            </a:pPr>
            <a:endParaRPr dirty="0">
              <a:latin typeface="Gill Sans"/>
              <a:ea typeface="Gill Sans"/>
              <a:cs typeface="Gill Sans"/>
              <a:sym typeface="Gill Sans"/>
            </a:endParaRPr>
          </a:p>
          <a:p>
            <a:pPr marL="0" indent="0">
              <a:buClr>
                <a:schemeClr val="dk1"/>
              </a:buClr>
            </a:pPr>
            <a:r>
              <a:rPr lang="en-US" b="1" dirty="0">
                <a:latin typeface="Gill Sans"/>
                <a:ea typeface="Gill Sans"/>
                <a:cs typeface="Gill Sans"/>
                <a:sym typeface="Gill Sans"/>
              </a:rPr>
              <a:t>Data: </a:t>
            </a:r>
            <a:r>
              <a:rPr lang="en-US" dirty="0">
                <a:latin typeface="Gill Sans"/>
                <a:ea typeface="Gill Sans"/>
                <a:cs typeface="Gill Sans"/>
                <a:sym typeface="Gill Sans"/>
              </a:rPr>
              <a:t>Presented here are modeled ILO estimates for the female unemployment rates from 2010-2019.</a:t>
            </a:r>
            <a:endParaRPr dirty="0">
              <a:latin typeface="Gill Sans"/>
              <a:ea typeface="Gill Sans"/>
              <a:cs typeface="Gill Sans"/>
              <a:sym typeface="Gill Sans"/>
            </a:endParaRPr>
          </a:p>
          <a:p>
            <a:pPr marL="0" indent="0">
              <a:buClr>
                <a:schemeClr val="dk1"/>
              </a:buClr>
            </a:pPr>
            <a:endParaRPr b="1" dirty="0">
              <a:latin typeface="Gill Sans"/>
              <a:ea typeface="Gill Sans"/>
              <a:cs typeface="Gill Sans"/>
              <a:sym typeface="Gill Sans"/>
            </a:endParaRPr>
          </a:p>
          <a:p>
            <a:pPr marL="0" marR="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en-US" b="1" dirty="0">
                <a:latin typeface="Gill Sans"/>
                <a:ea typeface="Gill Sans"/>
                <a:cs typeface="Gill Sans"/>
                <a:sym typeface="Gill Sans"/>
              </a:rPr>
              <a:t>*Series:</a:t>
            </a:r>
            <a:r>
              <a:rPr lang="en-US" b="1" i="1" dirty="0">
                <a:solidFill>
                  <a:schemeClr val="hlink"/>
                </a:solidFill>
                <a:uFill>
                  <a:noFill/>
                </a:uFill>
                <a:latin typeface="Gill Sans"/>
                <a:ea typeface="Gill Sans"/>
                <a:cs typeface="Gill Sans"/>
                <a:sym typeface="Gill Sans"/>
              </a:rPr>
              <a:t> </a:t>
            </a:r>
            <a:r>
              <a:rPr lang="en-US" b="0" i="0" dirty="0">
                <a:solidFill>
                  <a:schemeClr val="hlink"/>
                </a:solidFill>
                <a:uFill>
                  <a:noFill/>
                </a:uFill>
                <a:latin typeface="Gill Sans"/>
                <a:ea typeface="Gill Sans"/>
                <a:cs typeface="Gill Sans"/>
                <a:sym typeface="Gill Sans"/>
              </a:rPr>
              <a:t>Unemployment, female (% of female labor force) (modeled ILO estimate)</a:t>
            </a:r>
            <a:r>
              <a:rPr lang="en-US" b="0" i="0" dirty="0">
                <a:latin typeface="Gill Sans"/>
                <a:ea typeface="Gill Sans"/>
                <a:cs typeface="Gill Sans"/>
                <a:sym typeface="Gill Sans"/>
              </a:rPr>
              <a:t> </a:t>
            </a:r>
            <a:r>
              <a:rPr lang="en-US" dirty="0">
                <a:latin typeface="Gill Sans"/>
                <a:ea typeface="Gill Sans"/>
                <a:cs typeface="Gill Sans"/>
                <a:sym typeface="Gill Sans"/>
              </a:rPr>
              <a:t>We showed the ILO modelled estimates for unemployment as it more effective when comparing across countries. </a:t>
            </a:r>
            <a:endParaRPr dirty="0">
              <a:latin typeface="Gill Sans"/>
              <a:ea typeface="Gill Sans"/>
              <a:cs typeface="Gill Sans"/>
              <a:sym typeface="Gill Sans"/>
            </a:endParaRPr>
          </a:p>
          <a:p>
            <a:pPr marL="0" indent="0">
              <a:spcBef>
                <a:spcPts val="1259"/>
              </a:spcBef>
              <a:buClr>
                <a:schemeClr val="dk1"/>
              </a:buClr>
              <a:buSzPts val="1100"/>
            </a:pPr>
            <a:endParaRPr b="1" dirty="0">
              <a:latin typeface="Gill Sans"/>
              <a:ea typeface="Gill Sans"/>
              <a:cs typeface="Gill Sans"/>
              <a:sym typeface="Gill Sans"/>
            </a:endParaRPr>
          </a:p>
          <a:p>
            <a:pPr marL="0" indent="0">
              <a:spcBef>
                <a:spcPts val="1259"/>
              </a:spcBef>
              <a:buClr>
                <a:schemeClr val="dk1"/>
              </a:buClr>
              <a:buSzPts val="1100"/>
            </a:pPr>
            <a:r>
              <a:rPr lang="en-US" b="1" dirty="0">
                <a:latin typeface="Gill Sans"/>
                <a:ea typeface="Gill Sans"/>
                <a:cs typeface="Gill Sans"/>
                <a:sym typeface="Gill Sans"/>
              </a:rPr>
              <a:t>Sources:</a:t>
            </a:r>
            <a:r>
              <a:rPr lang="en-US" dirty="0">
                <a:latin typeface="Gill Sans"/>
                <a:ea typeface="Gill Sans"/>
                <a:cs typeface="Gill Sans"/>
                <a:sym typeface="Gill Sans"/>
              </a:rPr>
              <a:t> </a:t>
            </a:r>
          </a:p>
          <a:p>
            <a:pPr marL="179868" marR="0" lvl="0" indent="-179868" algn="l" defTabSz="914400" rtl="0" eaLnBrk="1" fontAlgn="auto" latinLnBrk="0" hangingPunct="1">
              <a:lnSpc>
                <a:spcPct val="100000"/>
              </a:lnSpc>
              <a:spcBef>
                <a:spcPts val="1259"/>
              </a:spcBef>
              <a:spcAft>
                <a:spcPts val="0"/>
              </a:spcAft>
              <a:buClr>
                <a:schemeClr val="dk1"/>
              </a:buClr>
              <a:buSzPts val="1100"/>
              <a:buFont typeface="Arial" panose="020B0604020202020204" pitchFamily="34" charset="0"/>
              <a:buChar char="•"/>
              <a:tabLst/>
              <a:defRPr/>
            </a:pPr>
            <a:r>
              <a:rPr lang="en-US" dirty="0">
                <a:latin typeface="Gill Sans"/>
                <a:ea typeface="Gill Sans"/>
                <a:cs typeface="Gill Sans"/>
                <a:sym typeface="Gill Sans"/>
              </a:rPr>
              <a:t>World Bank. (2022). World Development Indicators. https://</a:t>
            </a:r>
            <a:r>
              <a:rPr lang="en-US" dirty="0" err="1">
                <a:latin typeface="Gill Sans"/>
                <a:ea typeface="Gill Sans"/>
                <a:cs typeface="Gill Sans"/>
                <a:sym typeface="Gill Sans"/>
              </a:rPr>
              <a:t>data.worldbank.org</a:t>
            </a:r>
            <a:r>
              <a:rPr lang="en-US" dirty="0">
                <a:latin typeface="Gill Sans"/>
                <a:ea typeface="Gill Sans"/>
                <a:cs typeface="Gill Sans"/>
                <a:sym typeface="Gill Sans"/>
              </a:rPr>
              <a:t>/indicator/SL.UEM.TOTL.FE.ZS </a:t>
            </a:r>
          </a:p>
          <a:p>
            <a:pPr marL="179868" marR="0" lvl="0" indent="-179868" algn="l" defTabSz="914400" rtl="0" eaLnBrk="1" fontAlgn="auto" latinLnBrk="0" hangingPunct="1">
              <a:lnSpc>
                <a:spcPct val="100000"/>
              </a:lnSpc>
              <a:spcBef>
                <a:spcPts val="1259"/>
              </a:spcBef>
              <a:spcAft>
                <a:spcPts val="0"/>
              </a:spcAft>
              <a:buClr>
                <a:schemeClr val="dk1"/>
              </a:buClr>
              <a:buSzPts val="1100"/>
              <a:buFont typeface="Arial" panose="020B0604020202020204" pitchFamily="34" charset="0"/>
              <a:buChar char="•"/>
              <a:tabLst/>
              <a:defRPr/>
            </a:pPr>
            <a:r>
              <a:rPr lang="en-US" dirty="0">
                <a:highlight>
                  <a:schemeClr val="lt1"/>
                </a:highlight>
                <a:latin typeface="Gill Sans"/>
                <a:ea typeface="Gill Sans"/>
                <a:cs typeface="Gill Sans"/>
                <a:sym typeface="Gill Sans"/>
              </a:rPr>
              <a:t>Winkler, H. and Gonzalez, A. (2019). </a:t>
            </a:r>
            <a:r>
              <a:rPr lang="en-US" i="1" dirty="0">
                <a:highlight>
                  <a:schemeClr val="lt1"/>
                </a:highlight>
                <a:latin typeface="Gill Sans"/>
                <a:ea typeface="Gill Sans"/>
                <a:cs typeface="Gill Sans"/>
                <a:sym typeface="Gill Sans"/>
              </a:rPr>
              <a:t>Jordan Jobs Diagnostic.</a:t>
            </a:r>
            <a:r>
              <a:rPr lang="en-US" dirty="0">
                <a:highlight>
                  <a:schemeClr val="lt1"/>
                </a:highlight>
                <a:latin typeface="Gill Sans"/>
                <a:ea typeface="Gill Sans"/>
                <a:cs typeface="Gill Sans"/>
                <a:sym typeface="Gill Sans"/>
              </a:rPr>
              <a:t> Jobs Series; No. 18. World Bank, Washington, DC. Available from </a:t>
            </a:r>
            <a:r>
              <a:rPr lang="en-US" dirty="0">
                <a:latin typeface="Gill Sans"/>
                <a:ea typeface="Gill Sans"/>
                <a:cs typeface="Gill Sans"/>
                <a:sym typeface="Gill Sans"/>
              </a:rPr>
              <a:t>https://</a:t>
            </a:r>
            <a:r>
              <a:rPr lang="en-US" dirty="0" err="1">
                <a:latin typeface="Gill Sans"/>
                <a:ea typeface="Gill Sans"/>
                <a:cs typeface="Gill Sans"/>
                <a:sym typeface="Gill Sans"/>
              </a:rPr>
              <a:t>openknowledge.worldbank.org</a:t>
            </a:r>
            <a:r>
              <a:rPr lang="en-US" dirty="0">
                <a:latin typeface="Gill Sans"/>
                <a:ea typeface="Gill Sans"/>
                <a:cs typeface="Gill Sans"/>
                <a:sym typeface="Gill Sans"/>
              </a:rPr>
              <a:t>/handle/10986/32751 </a:t>
            </a:r>
            <a:endParaRPr dirty="0">
              <a:solidFill>
                <a:srgbClr val="333333"/>
              </a:solidFill>
              <a:highlight>
                <a:schemeClr val="lt1"/>
              </a:highlight>
              <a:latin typeface="Gill Sans"/>
              <a:ea typeface="Gill Sans"/>
              <a:cs typeface="Gill Sans"/>
              <a:sym typeface="Gill Sans"/>
            </a:endParaRPr>
          </a:p>
        </p:txBody>
      </p:sp>
      <p:sp>
        <p:nvSpPr>
          <p:cNvPr id="1552" name="Google Shape;1552;gf3a211cd24_0_19: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0"/>
        <p:cNvGrpSpPr/>
        <p:nvPr/>
      </p:nvGrpSpPr>
      <p:grpSpPr>
        <a:xfrm>
          <a:off x="0" y="0"/>
          <a:ext cx="0" cy="0"/>
          <a:chOff x="0" y="0"/>
          <a:chExt cx="0" cy="0"/>
        </a:xfrm>
      </p:grpSpPr>
      <p:sp>
        <p:nvSpPr>
          <p:cNvPr id="1561" name="Google Shape;1561;g11a971d7ba3_1_0:notes"/>
          <p:cNvSpPr txBox="1">
            <a:spLocks noGrp="1"/>
          </p:cNvSpPr>
          <p:nvPr>
            <p:ph type="body" idx="1"/>
          </p:nvPr>
        </p:nvSpPr>
        <p:spPr>
          <a:xfrm>
            <a:off x="731520" y="4560570"/>
            <a:ext cx="5852170" cy="4320540"/>
          </a:xfrm>
          <a:prstGeom prst="rect">
            <a:avLst/>
          </a:prstGeom>
          <a:noFill/>
          <a:ln>
            <a:noFill/>
          </a:ln>
        </p:spPr>
        <p:txBody>
          <a:bodyPr spcFirstLastPara="1" wrap="square" lIns="95914" tIns="47944" rIns="95914" bIns="47944" anchor="t" anchorCtr="0">
            <a:noAutofit/>
          </a:bodyPr>
          <a:lstStyle/>
          <a:p>
            <a:pPr marL="0" indent="0">
              <a:spcBef>
                <a:spcPts val="1259"/>
              </a:spcBef>
            </a:pPr>
            <a:r>
              <a:rPr lang="en-US" sz="1200" dirty="0">
                <a:latin typeface="Gill Sans"/>
                <a:ea typeface="Gill Sans"/>
                <a:cs typeface="Gill Sans"/>
                <a:sym typeface="Gill Sans"/>
              </a:rPr>
              <a:t>In Turkey and Morocco, a high percent of women work informally or as unpaid family laborers in the agricultural sector. </a:t>
            </a:r>
            <a:endParaRPr sz="1200" dirty="0">
              <a:cs typeface="Gill Sans" panose="020B0502020104020203"/>
            </a:endParaRPr>
          </a:p>
          <a:p>
            <a:pPr marL="0" indent="0">
              <a:spcBef>
                <a:spcPts val="1259"/>
              </a:spcBef>
            </a:pPr>
            <a:endParaRPr sz="1200" dirty="0">
              <a:latin typeface="Gill Sans"/>
              <a:ea typeface="Gill Sans"/>
              <a:cs typeface="Gill Sans"/>
              <a:sym typeface="Gill Sans"/>
            </a:endParaRPr>
          </a:p>
          <a:p>
            <a:pPr marL="0" indent="0">
              <a:spcBef>
                <a:spcPts val="1259"/>
              </a:spcBef>
            </a:pPr>
            <a:r>
              <a:rPr lang="en-US" sz="1200" dirty="0">
                <a:cs typeface="Gill Sans" panose="020B0502020104020203"/>
              </a:rPr>
              <a:t>In Lebanon, women’s employment in elementary occupations, service and sales, and craft work tends to be predominantly informal. </a:t>
            </a:r>
            <a:endParaRPr sz="1200" dirty="0">
              <a:cs typeface="Gill Sans" panose="020B0502020104020203"/>
            </a:endParaRPr>
          </a:p>
          <a:p>
            <a:pPr marL="0" indent="0">
              <a:spcBef>
                <a:spcPts val="1259"/>
              </a:spcBef>
            </a:pPr>
            <a:endParaRPr sz="1200" dirty="0">
              <a:latin typeface="Gill Sans"/>
              <a:ea typeface="Gill Sans"/>
              <a:cs typeface="Gill Sans"/>
              <a:sym typeface="Gill Sans"/>
            </a:endParaRPr>
          </a:p>
          <a:p>
            <a:pPr marL="0" indent="0">
              <a:spcBef>
                <a:spcPts val="1259"/>
              </a:spcBef>
            </a:pPr>
            <a:r>
              <a:rPr lang="en-US" sz="1200" dirty="0">
                <a:latin typeface="Gill Sans"/>
                <a:ea typeface="Gill Sans"/>
                <a:cs typeface="Gill Sans"/>
                <a:sym typeface="Gill Sans"/>
              </a:rPr>
              <a:t>Although still high, representing close to half of total employment in Algeria, informal employment has declined over the decade with 50.1% of total employment being informal in 2010, compared with 41.9% in 2019. Informal employment reached its lowest point during 2016 where it was 37.8% of total employment (ONS, 2019). Gender disaggregated informal employment data is not available but when assessing women and men’s vulnerable employment we find that 23.5% of women’s employment is vulnerable compared to 28.4% of men’s (World Bank, 2022). Vulnerable employment is contributing family workers and own-account workers and women and men in vulnerable employment are the least likely to have formal work arrangements, are the least likely to have social protection and safety nets to guard against economic shocks, and often are incapable of generating sufficient savings to offset these shocks (World Bank, 2022). An action plan was adopted by the Algerian government in 2008 in order to promote employment and combat unemployment and employment informality, which </a:t>
            </a:r>
            <a:r>
              <a:rPr lang="en-US" sz="1200" dirty="0" err="1">
                <a:latin typeface="Gill Sans"/>
                <a:ea typeface="Gill Sans"/>
                <a:cs typeface="Gill Sans"/>
                <a:sym typeface="Gill Sans"/>
              </a:rPr>
              <a:t>Souag</a:t>
            </a:r>
            <a:r>
              <a:rPr lang="en-US" sz="1200" dirty="0">
                <a:latin typeface="Gill Sans"/>
                <a:ea typeface="Gill Sans"/>
                <a:cs typeface="Gill Sans"/>
                <a:sym typeface="Gill Sans"/>
              </a:rPr>
              <a:t> and </a:t>
            </a:r>
            <a:r>
              <a:rPr lang="en-US" sz="1200" dirty="0" err="1">
                <a:latin typeface="Gill Sans"/>
                <a:ea typeface="Gill Sans"/>
                <a:cs typeface="Gill Sans"/>
                <a:sym typeface="Gill Sans"/>
              </a:rPr>
              <a:t>Assaad</a:t>
            </a:r>
            <a:r>
              <a:rPr lang="en-US" sz="1200" dirty="0">
                <a:latin typeface="Gill Sans"/>
                <a:ea typeface="Gill Sans"/>
                <a:cs typeface="Gill Sans"/>
                <a:sym typeface="Gill Sans"/>
              </a:rPr>
              <a:t> (2017) found in fact did reduce the probability that workers are employed informally. The study also finds that employers are not ready to offer formal jobs immediately but are willing to formalize employees once they have observed their job performance for some time.</a:t>
            </a:r>
            <a:endParaRPr sz="1200" dirty="0">
              <a:latin typeface="Gill Sans"/>
              <a:ea typeface="Gill Sans"/>
              <a:cs typeface="Gill Sans"/>
              <a:sym typeface="Gill Sans"/>
            </a:endParaRPr>
          </a:p>
          <a:p>
            <a:pPr marL="0" indent="0">
              <a:spcBef>
                <a:spcPts val="1259"/>
              </a:spcBef>
            </a:pPr>
            <a:endParaRPr sz="1200" dirty="0">
              <a:latin typeface="Gill Sans"/>
              <a:ea typeface="Gill Sans"/>
              <a:cs typeface="Gill Sans"/>
              <a:sym typeface="Gill Sans"/>
            </a:endParaRPr>
          </a:p>
          <a:p>
            <a:pPr marL="0" indent="0">
              <a:spcBef>
                <a:spcPts val="1259"/>
              </a:spcBef>
            </a:pPr>
            <a:r>
              <a:rPr lang="en-US" sz="1200" dirty="0">
                <a:latin typeface="Gill Sans"/>
                <a:ea typeface="Gill Sans"/>
                <a:cs typeface="Gill Sans"/>
                <a:sym typeface="Gill Sans"/>
              </a:rPr>
              <a:t>In Jordan, 58% of workers are informal according to the legal definition in 2016. They are not covered by social insurance and thus are not protected against risks such as unemployment, disability, illness, and old-age poverty. Informality rates increased between 2010 and 2016. Accordingly, informality is nearly universal among non-Jordanian workers and all self-employed workers, and it is also high among those working in small firms. Women and college graduates, as well as salaried workers living in urban areas, experience the lowest levels of job informality. This situation is largely driven by the levels of social security coverage among public sector employees, which are the highest (Winkler and Gonzalez, 2019). Informal workers face not only greater exposure to risks but also lower earnings. On average, an informal worker earns about 15% less than a formal worker with the same gender, skills, age, location, and sector of economic activity (ibid). </a:t>
            </a:r>
            <a:endParaRPr sz="1200" dirty="0">
              <a:latin typeface="Gill Sans"/>
              <a:ea typeface="Gill Sans"/>
              <a:cs typeface="Gill Sans"/>
              <a:sym typeface="Gill Sans"/>
            </a:endParaRPr>
          </a:p>
          <a:p>
            <a:pPr marL="0" indent="0">
              <a:spcBef>
                <a:spcPts val="1259"/>
              </a:spcBef>
            </a:pPr>
            <a:endParaRPr sz="1200" b="1" dirty="0">
              <a:latin typeface="Gill Sans"/>
              <a:ea typeface="Gill Sans"/>
              <a:cs typeface="Gill Sans"/>
              <a:sym typeface="Gill Sans"/>
            </a:endParaRPr>
          </a:p>
          <a:p>
            <a:pPr marL="0" indent="0">
              <a:spcBef>
                <a:spcPts val="1259"/>
              </a:spcBef>
            </a:pPr>
            <a:r>
              <a:rPr lang="en-US" sz="1200" b="1" dirty="0">
                <a:latin typeface="Gill Sans"/>
                <a:ea typeface="Gill Sans"/>
                <a:cs typeface="Gill Sans"/>
                <a:sym typeface="Gill Sans"/>
              </a:rPr>
              <a:t>Definitions:</a:t>
            </a:r>
            <a:r>
              <a:rPr lang="en-US" sz="1200" b="0" dirty="0">
                <a:latin typeface="Gill Sans"/>
                <a:ea typeface="Gill Sans"/>
                <a:cs typeface="Gill Sans"/>
                <a:sym typeface="Gill Sans"/>
              </a:rPr>
              <a:t> </a:t>
            </a:r>
          </a:p>
          <a:p>
            <a:pPr marL="0" indent="0">
              <a:spcBef>
                <a:spcPts val="1259"/>
              </a:spcBef>
            </a:pPr>
            <a:r>
              <a:rPr lang="en-US" sz="1200" b="0" dirty="0">
                <a:latin typeface="Gill Sans"/>
                <a:ea typeface="Gill Sans"/>
                <a:cs typeface="Gill Sans"/>
                <a:sym typeface="Gill Sans"/>
              </a:rPr>
              <a:t>-See below in Data for country-specific definitions. </a:t>
            </a:r>
          </a:p>
          <a:p>
            <a:pPr marL="0" marR="0" lvl="0" indent="0" algn="l" defTabSz="914400" rtl="0" eaLnBrk="1" fontAlgn="auto" latinLnBrk="0" hangingPunct="1">
              <a:lnSpc>
                <a:spcPct val="100000"/>
              </a:lnSpc>
              <a:spcBef>
                <a:spcPts val="1259"/>
              </a:spcBef>
              <a:spcAft>
                <a:spcPts val="0"/>
              </a:spcAft>
              <a:buClr>
                <a:srgbClr val="000000"/>
              </a:buClr>
              <a:buSzPts val="1400"/>
              <a:buFont typeface="Arial"/>
              <a:buNone/>
              <a:tabLst/>
              <a:defRPr/>
            </a:pPr>
            <a:r>
              <a:rPr lang="en-US" sz="1200" b="0" dirty="0">
                <a:latin typeface="Gill Sans"/>
                <a:ea typeface="Gill Sans"/>
                <a:cs typeface="Gill Sans"/>
                <a:sym typeface="Gill Sans"/>
              </a:rPr>
              <a:t>-Vulnerable Employment: </a:t>
            </a:r>
            <a:r>
              <a:rPr lang="en-GB" sz="1200" b="0" i="0" u="none" strike="noStrike" cap="none" dirty="0">
                <a:solidFill>
                  <a:schemeClr val="dk1"/>
                </a:solidFill>
                <a:effectLst/>
                <a:latin typeface="Calibri"/>
                <a:ea typeface="Calibri"/>
                <a:cs typeface="Calibri"/>
                <a:sym typeface="Calibri"/>
              </a:rPr>
              <a:t>Vulnerable employment is contributing family workers and own-account workers as a percentage of total employment. (World Bank, 2022) </a:t>
            </a:r>
            <a:r>
              <a:rPr lang="en-US" i="1" dirty="0">
                <a:latin typeface="Gill Sans"/>
                <a:ea typeface="Gill Sans"/>
                <a:cs typeface="Gill Sans"/>
                <a:sym typeface="Gill Sans"/>
              </a:rPr>
              <a:t>World Bank Development Indicators.</a:t>
            </a:r>
            <a:r>
              <a:rPr lang="en-US" dirty="0">
                <a:latin typeface="Gill Sans"/>
                <a:ea typeface="Gill Sans"/>
                <a:cs typeface="Gill Sans"/>
                <a:sym typeface="Gill Sans"/>
              </a:rPr>
              <a:t> </a:t>
            </a:r>
            <a:r>
              <a:rPr lang="en-US" sz="1200" dirty="0">
                <a:latin typeface="Gill Sans"/>
                <a:ea typeface="Gill Sans"/>
                <a:cs typeface="Gill Sans"/>
                <a:sym typeface="Gill Sans"/>
              </a:rPr>
              <a:t>https://data.worldbank.org/indicator/SL.EMP.VULN.FE.ZS</a:t>
            </a:r>
          </a:p>
          <a:p>
            <a:pPr marL="0" marR="0" lvl="0" indent="0" algn="l" defTabSz="914400" rtl="0" eaLnBrk="1" fontAlgn="auto" latinLnBrk="0" hangingPunct="1">
              <a:lnSpc>
                <a:spcPct val="100000"/>
              </a:lnSpc>
              <a:spcBef>
                <a:spcPts val="1259"/>
              </a:spcBef>
              <a:spcAft>
                <a:spcPts val="0"/>
              </a:spcAft>
              <a:buClr>
                <a:srgbClr val="000000"/>
              </a:buClr>
              <a:buSzPts val="1400"/>
              <a:buFont typeface="Arial"/>
              <a:buNone/>
              <a:tabLst/>
              <a:defRPr/>
            </a:pPr>
            <a:r>
              <a:rPr lang="en-US" sz="1200" b="1" dirty="0">
                <a:latin typeface="Gill Sans"/>
                <a:ea typeface="Gill Sans"/>
                <a:cs typeface="Gill Sans"/>
                <a:sym typeface="Gill Sans"/>
              </a:rPr>
              <a:t>- </a:t>
            </a:r>
            <a:r>
              <a:rPr lang="en-US" sz="1800" dirty="0">
                <a:effectLst/>
                <a:latin typeface="Segoe UI" panose="020B0502040204020203" pitchFamily="34" charset="0"/>
              </a:rPr>
              <a:t>Informality in the JLMPS survey is defined as working without social insurance coverage, so salaried workers in urban areas are considered informal if they are not offered social insurance coverage. Salaried workers in urban areas were one of groups which experience the lowest levels of informality.</a:t>
            </a:r>
            <a:endParaRPr sz="1200" b="1" dirty="0">
              <a:latin typeface="Gill Sans"/>
              <a:ea typeface="Gill Sans"/>
              <a:cs typeface="Gill Sans"/>
              <a:sym typeface="Gill Sans"/>
            </a:endParaRPr>
          </a:p>
          <a:p>
            <a:pPr marL="0" indent="0">
              <a:spcBef>
                <a:spcPts val="1259"/>
              </a:spcBef>
            </a:pPr>
            <a:endParaRPr sz="1200" b="1" dirty="0">
              <a:latin typeface="Gill Sans"/>
              <a:ea typeface="Gill Sans"/>
              <a:cs typeface="Gill Sans"/>
              <a:sym typeface="Gill Sans"/>
            </a:endParaRPr>
          </a:p>
          <a:p>
            <a:pPr marL="0" indent="0">
              <a:spcBef>
                <a:spcPts val="1259"/>
              </a:spcBef>
            </a:pPr>
            <a:r>
              <a:rPr lang="en-US" sz="1200" b="1" dirty="0">
                <a:latin typeface="Gill Sans"/>
                <a:ea typeface="Gill Sans"/>
                <a:cs typeface="Gill Sans"/>
                <a:sym typeface="Gill Sans"/>
              </a:rPr>
              <a:t>Sources: </a:t>
            </a:r>
            <a:endParaRPr sz="1200" dirty="0">
              <a:cs typeface="Gill Sans" panose="020B0502020104020203"/>
            </a:endParaRPr>
          </a:p>
          <a:p>
            <a:pPr marL="0" indent="0">
              <a:spcBef>
                <a:spcPts val="1259"/>
              </a:spcBef>
            </a:pPr>
            <a:endParaRPr sz="1200" b="1" u="sng" dirty="0">
              <a:latin typeface="Gill Sans"/>
              <a:ea typeface="Gill Sans"/>
              <a:cs typeface="Gill Sans"/>
              <a:sym typeface="Gill Sans"/>
            </a:endParaRPr>
          </a:p>
          <a:p>
            <a:pPr marL="0" marR="0" indent="0" algn="l" defTabSz="914400" rtl="0" eaLnBrk="1" fontAlgn="auto" latinLnBrk="0" hangingPunct="1">
              <a:lnSpc>
                <a:spcPct val="100000"/>
              </a:lnSpc>
              <a:spcBef>
                <a:spcPts val="1259"/>
              </a:spcBef>
              <a:spcAft>
                <a:spcPts val="0"/>
              </a:spcAft>
              <a:buClr>
                <a:srgbClr val="000000"/>
              </a:buClr>
              <a:buSzPts val="1400"/>
              <a:buFont typeface="Arial"/>
              <a:buNone/>
              <a:tabLst/>
              <a:defRPr/>
            </a:pPr>
            <a:r>
              <a:rPr lang="en-US" sz="1200" u="sng" dirty="0">
                <a:latin typeface="Gill Sans"/>
                <a:ea typeface="Gill Sans"/>
                <a:cs typeface="Gill Sans"/>
                <a:sym typeface="Gill Sans"/>
              </a:rPr>
              <a:t>Algeria:</a:t>
            </a:r>
            <a:r>
              <a:rPr lang="en-US" sz="1200" dirty="0">
                <a:latin typeface="Gill Sans"/>
                <a:ea typeface="Gill Sans"/>
                <a:cs typeface="Gill Sans"/>
                <a:sym typeface="Gill Sans"/>
              </a:rPr>
              <a:t> ONS. (2019). Activity, Employment and Unemployment, May 2019 (</a:t>
            </a:r>
            <a:r>
              <a:rPr lang="en-US" sz="1200" i="1" dirty="0" err="1">
                <a:latin typeface="Gill Sans"/>
                <a:ea typeface="Gill Sans"/>
                <a:cs typeface="Gill Sans"/>
                <a:sym typeface="Gill Sans"/>
              </a:rPr>
              <a:t>Emploi</a:t>
            </a:r>
            <a:r>
              <a:rPr lang="en-US" sz="1200" i="1" dirty="0">
                <a:latin typeface="Gill Sans"/>
                <a:ea typeface="Gill Sans"/>
                <a:cs typeface="Gill Sans"/>
                <a:sym typeface="Gill Sans"/>
              </a:rPr>
              <a:t>, </a:t>
            </a:r>
            <a:r>
              <a:rPr lang="en-US" sz="1200" i="1" dirty="0" err="1">
                <a:latin typeface="Gill Sans"/>
                <a:ea typeface="Gill Sans"/>
                <a:cs typeface="Gill Sans"/>
                <a:sym typeface="Gill Sans"/>
              </a:rPr>
              <a:t>Chom</a:t>
            </a:r>
            <a:r>
              <a:rPr lang="en-US" sz="1200" i="1" dirty="0">
                <a:latin typeface="Gill Sans"/>
                <a:ea typeface="Gill Sans"/>
                <a:cs typeface="Gill Sans"/>
                <a:sym typeface="Gill Sans"/>
              </a:rPr>
              <a:t>, Mai 2019).</a:t>
            </a:r>
            <a:r>
              <a:rPr lang="en-US" sz="1200" dirty="0">
                <a:latin typeface="Gill Sans"/>
                <a:ea typeface="Gill Sans"/>
                <a:cs typeface="Gill Sans"/>
                <a:sym typeface="Gill Sans"/>
              </a:rPr>
              <a:t> Office National des </a:t>
            </a:r>
            <a:r>
              <a:rPr lang="en-US" sz="1200" dirty="0" err="1">
                <a:latin typeface="Gill Sans"/>
                <a:ea typeface="Gill Sans"/>
                <a:cs typeface="Gill Sans"/>
                <a:sym typeface="Gill Sans"/>
              </a:rPr>
              <a:t>Statistiques</a:t>
            </a:r>
            <a:r>
              <a:rPr lang="en-US" sz="1200" dirty="0">
                <a:latin typeface="Gill Sans"/>
                <a:ea typeface="Gill Sans"/>
                <a:cs typeface="Gill Sans"/>
                <a:sym typeface="Gill Sans"/>
              </a:rPr>
              <a:t> </a:t>
            </a:r>
            <a:r>
              <a:rPr lang="en-US" sz="1200" dirty="0" err="1">
                <a:latin typeface="Gill Sans"/>
                <a:ea typeface="Gill Sans"/>
                <a:cs typeface="Gill Sans"/>
                <a:sym typeface="Gill Sans"/>
              </a:rPr>
              <a:t>Algerie</a:t>
            </a:r>
            <a:r>
              <a:rPr lang="en-US" sz="1200" dirty="0">
                <a:latin typeface="Gill Sans"/>
                <a:ea typeface="Gill Sans"/>
                <a:cs typeface="Gill Sans"/>
                <a:sym typeface="Gill Sans"/>
              </a:rPr>
              <a:t>. Available from https://</a:t>
            </a:r>
            <a:r>
              <a:rPr lang="en-US" sz="1200" dirty="0" err="1">
                <a:latin typeface="Gill Sans"/>
                <a:ea typeface="Gill Sans"/>
                <a:cs typeface="Gill Sans"/>
                <a:sym typeface="Gill Sans"/>
              </a:rPr>
              <a:t>www.ons.dz</a:t>
            </a:r>
            <a:r>
              <a:rPr lang="en-US" sz="1200" dirty="0">
                <a:latin typeface="Gill Sans"/>
                <a:ea typeface="Gill Sans"/>
                <a:cs typeface="Gill Sans"/>
                <a:sym typeface="Gill Sans"/>
              </a:rPr>
              <a:t>/spip.php?rubrique3. </a:t>
            </a:r>
            <a:endParaRPr sz="1200" dirty="0">
              <a:cs typeface="Gill Sans" panose="020B0502020104020203"/>
            </a:endParaRPr>
          </a:p>
          <a:p>
            <a:pPr marL="179868" indent="-179868">
              <a:spcBef>
                <a:spcPts val="1259"/>
              </a:spcBef>
              <a:buFont typeface="Arial" panose="020B0604020202020204" pitchFamily="34" charset="0"/>
              <a:buChar char="•"/>
            </a:pPr>
            <a:r>
              <a:rPr lang="en-US" sz="1200" dirty="0">
                <a:latin typeface="Gill Sans"/>
                <a:ea typeface="Gill Sans"/>
                <a:cs typeface="Gill Sans"/>
                <a:sym typeface="Gill Sans"/>
              </a:rPr>
              <a:t>Informal employment is employment not affiliated to social security. Sex aggregated data is not available, so we have used the World Bank </a:t>
            </a:r>
            <a:r>
              <a:rPr lang="en-US" sz="1200" i="1" dirty="0">
                <a:latin typeface="Gill Sans"/>
                <a:ea typeface="Gill Sans"/>
                <a:cs typeface="Gill Sans"/>
                <a:sym typeface="Gill Sans"/>
              </a:rPr>
              <a:t>Vulnerable Employment (% of total employment) (modelled ILO estimates) </a:t>
            </a:r>
            <a:r>
              <a:rPr lang="en-US" sz="1200" dirty="0">
                <a:latin typeface="Gill Sans"/>
                <a:ea typeface="Gill Sans"/>
                <a:cs typeface="Gill Sans"/>
                <a:sym typeface="Gill Sans"/>
              </a:rPr>
              <a:t>indicator. Vulnerable employment is contributing family workers and own-account workers as a percentage of total employment. </a:t>
            </a:r>
            <a:endParaRPr sz="1200" dirty="0">
              <a:cs typeface="Gill Sans" panose="020B0502020104020203"/>
            </a:endParaRPr>
          </a:p>
          <a:p>
            <a:pPr marL="179868" indent="-179868">
              <a:spcBef>
                <a:spcPts val="1259"/>
              </a:spcBef>
              <a:buFont typeface="Arial" panose="020B0604020202020204" pitchFamily="34" charset="0"/>
              <a:buChar char="•"/>
            </a:pPr>
            <a:r>
              <a:rPr lang="en-US" sz="1200" dirty="0">
                <a:latin typeface="Gill Sans"/>
                <a:ea typeface="Gill Sans"/>
                <a:cs typeface="Gill Sans"/>
                <a:sym typeface="Gill Sans"/>
              </a:rPr>
              <a:t>World Bank. (2022). World Development Indicators. https://data.worldbank.org/indicator/SL.EMP.VULN.ZS </a:t>
            </a:r>
            <a:endParaRPr sz="1200" dirty="0">
              <a:latin typeface="Gill Sans"/>
              <a:ea typeface="Gill Sans"/>
              <a:cs typeface="Gill Sans"/>
              <a:sym typeface="Gill Sans"/>
            </a:endParaRPr>
          </a:p>
          <a:p>
            <a:pPr marL="0" indent="0"/>
            <a:endParaRPr sz="1200" dirty="0">
              <a:latin typeface="Gill Sans"/>
              <a:ea typeface="Gill Sans"/>
              <a:cs typeface="Gill Sans"/>
              <a:sym typeface="Gill Sans"/>
            </a:endParaRPr>
          </a:p>
          <a:p>
            <a:pPr marL="0" indent="0"/>
            <a:r>
              <a:rPr lang="en-US" sz="1200" u="sng" dirty="0">
                <a:latin typeface="Gill Sans"/>
                <a:ea typeface="Gill Sans"/>
                <a:cs typeface="Gill Sans"/>
                <a:sym typeface="Gill Sans"/>
              </a:rPr>
              <a:t>Jordan:</a:t>
            </a:r>
            <a:r>
              <a:rPr lang="en-US" sz="1200" dirty="0">
                <a:latin typeface="Gill Sans"/>
                <a:ea typeface="Gill Sans"/>
                <a:cs typeface="Gill Sans"/>
                <a:sym typeface="Gill Sans"/>
              </a:rPr>
              <a:t> data from 2016 - Based on the JLMPS 2010-2016. </a:t>
            </a:r>
            <a:endParaRPr sz="1200" dirty="0">
              <a:cs typeface="Gill Sans" panose="020B0502020104020203"/>
            </a:endParaRPr>
          </a:p>
          <a:p>
            <a:pPr marL="179868" marR="0" indent="-179868"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dirty="0">
                <a:highlight>
                  <a:schemeClr val="lt1"/>
                </a:highlight>
                <a:latin typeface="Gill Sans"/>
                <a:ea typeface="Gill Sans"/>
                <a:cs typeface="Gill Sans"/>
                <a:sym typeface="Gill Sans"/>
              </a:rPr>
              <a:t>Winkler, H. and Gonzalez, A. (2019). </a:t>
            </a:r>
            <a:r>
              <a:rPr lang="en-US" sz="1200" i="1" dirty="0">
                <a:highlight>
                  <a:schemeClr val="lt1"/>
                </a:highlight>
                <a:latin typeface="Gill Sans"/>
                <a:ea typeface="Gill Sans"/>
                <a:cs typeface="Gill Sans"/>
                <a:sym typeface="Gill Sans"/>
              </a:rPr>
              <a:t>Jordan Jobs Diagnostic.</a:t>
            </a:r>
            <a:r>
              <a:rPr lang="en-US" sz="1200" dirty="0">
                <a:highlight>
                  <a:schemeClr val="lt1"/>
                </a:highlight>
                <a:latin typeface="Gill Sans"/>
                <a:ea typeface="Gill Sans"/>
                <a:cs typeface="Gill Sans"/>
                <a:sym typeface="Gill Sans"/>
              </a:rPr>
              <a:t> Jobs Series; No. 18. World Bank, Washington, DC. Available from </a:t>
            </a:r>
            <a:r>
              <a:rPr lang="en-US" sz="1200" dirty="0">
                <a:latin typeface="Gill Sans"/>
                <a:ea typeface="Gill Sans"/>
                <a:cs typeface="Gill Sans"/>
                <a:sym typeface="Gill Sans"/>
              </a:rPr>
              <a:t>https://</a:t>
            </a:r>
            <a:r>
              <a:rPr lang="en-US" sz="1200" dirty="0" err="1">
                <a:latin typeface="Gill Sans"/>
                <a:ea typeface="Gill Sans"/>
                <a:cs typeface="Gill Sans"/>
                <a:sym typeface="Gill Sans"/>
              </a:rPr>
              <a:t>openknowledge.worldbank.org</a:t>
            </a:r>
            <a:r>
              <a:rPr lang="en-US" sz="1200" dirty="0">
                <a:latin typeface="Gill Sans"/>
                <a:ea typeface="Gill Sans"/>
                <a:cs typeface="Gill Sans"/>
                <a:sym typeface="Gill Sans"/>
              </a:rPr>
              <a:t>/handle/10986/32751. </a:t>
            </a:r>
            <a:endParaRPr sz="1200" dirty="0">
              <a:cs typeface="Gill Sans" panose="020B0502020104020203"/>
            </a:endParaRPr>
          </a:p>
          <a:p>
            <a:pPr marL="179868" indent="-179868">
              <a:buFont typeface="Arial" panose="020B0604020202020204" pitchFamily="34" charset="0"/>
              <a:buChar char="•"/>
            </a:pPr>
            <a:r>
              <a:rPr lang="en-US" sz="1200" dirty="0">
                <a:latin typeface="Gill Sans"/>
                <a:ea typeface="Gill Sans"/>
                <a:cs typeface="Gill Sans"/>
                <a:sym typeface="Gill Sans"/>
              </a:rPr>
              <a:t>Informality is defined as working without social insurance coverage.</a:t>
            </a:r>
            <a:endParaRPr sz="1200" dirty="0">
              <a:latin typeface="Gill Sans"/>
              <a:ea typeface="Gill Sans"/>
              <a:cs typeface="Gill Sans"/>
              <a:sym typeface="Gill Sans"/>
            </a:endParaRPr>
          </a:p>
          <a:p>
            <a:pPr marL="179868" indent="-179868">
              <a:buFont typeface="Arial" panose="020B0604020202020204" pitchFamily="34" charset="0"/>
              <a:buChar char="•"/>
            </a:pPr>
            <a:endParaRPr sz="1200" dirty="0">
              <a:latin typeface="Gill Sans"/>
              <a:ea typeface="Gill Sans"/>
              <a:cs typeface="Gill Sans"/>
              <a:sym typeface="Gill Sans"/>
            </a:endParaRPr>
          </a:p>
          <a:p>
            <a:pPr marL="0" indent="0"/>
            <a:r>
              <a:rPr lang="en-US" sz="1200" u="sng" dirty="0">
                <a:latin typeface="Gill Sans"/>
                <a:ea typeface="Gill Sans"/>
                <a:cs typeface="Gill Sans"/>
                <a:sym typeface="Gill Sans"/>
              </a:rPr>
              <a:t>Lebanon:</a:t>
            </a:r>
            <a:r>
              <a:rPr lang="en-US" sz="1200" dirty="0">
                <a:latin typeface="Gill Sans"/>
                <a:ea typeface="Gill Sans"/>
                <a:cs typeface="Gill Sans"/>
                <a:sym typeface="Gill Sans"/>
              </a:rPr>
              <a:t> data from 2018/2019 - CAS LHFLCS. </a:t>
            </a:r>
            <a:endParaRPr sz="1200" dirty="0">
              <a:cs typeface="Gill Sans" panose="020B0502020104020203"/>
            </a:endParaRPr>
          </a:p>
          <a:p>
            <a:pPr marL="179868" marR="0" indent="-179868"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dirty="0">
                <a:latin typeface="Gill Sans"/>
                <a:ea typeface="Gill Sans"/>
                <a:cs typeface="Gill Sans"/>
                <a:sym typeface="Gill Sans"/>
              </a:rPr>
              <a:t>UNDP. (2021). THE LIFE OF WOMEN AND MEN IN LEBANON: A STATISTICAL PORTRAIT.  United Nations Development </a:t>
            </a:r>
            <a:r>
              <a:rPr lang="en-US" sz="1200" dirty="0" err="1">
                <a:latin typeface="Gill Sans"/>
                <a:ea typeface="Gill Sans"/>
                <a:cs typeface="Gill Sans"/>
                <a:sym typeface="Gill Sans"/>
              </a:rPr>
              <a:t>Programme</a:t>
            </a:r>
            <a:r>
              <a:rPr lang="en-US" sz="1200" dirty="0">
                <a:latin typeface="Gill Sans"/>
                <a:ea typeface="Gill Sans"/>
                <a:cs typeface="Gill Sans"/>
                <a:sym typeface="Gill Sans"/>
              </a:rPr>
              <a:t> (UNDP) and the Central Administration of Statistics (CAS) of Lebanon: Beirut. Available from http://</a:t>
            </a:r>
            <a:r>
              <a:rPr lang="en-US" sz="1200" dirty="0" err="1">
                <a:latin typeface="Gill Sans"/>
                <a:ea typeface="Gill Sans"/>
                <a:cs typeface="Gill Sans"/>
                <a:sym typeface="Gill Sans"/>
              </a:rPr>
              <a:t>www.cas.gov.lb</a:t>
            </a:r>
            <a:r>
              <a:rPr lang="en-US" sz="1200" dirty="0">
                <a:latin typeface="Gill Sans"/>
                <a:ea typeface="Gill Sans"/>
                <a:cs typeface="Gill Sans"/>
                <a:sym typeface="Gill Sans"/>
              </a:rPr>
              <a:t>/images/Publications/Gender/GENDER%20REPORT.pdf. </a:t>
            </a:r>
            <a:endParaRPr sz="1200" dirty="0">
              <a:cs typeface="Gill Sans" panose="020B0502020104020203"/>
            </a:endParaRPr>
          </a:p>
          <a:p>
            <a:pPr marL="179868" indent="-179868">
              <a:buFont typeface="Arial" panose="020B0604020202020204" pitchFamily="34" charset="0"/>
              <a:buChar char="•"/>
            </a:pPr>
            <a:r>
              <a:rPr lang="en-US" sz="1200" dirty="0">
                <a:latin typeface="Gill Sans"/>
                <a:ea typeface="Gill Sans"/>
                <a:cs typeface="Gill Sans"/>
                <a:sym typeface="Gill Sans"/>
              </a:rPr>
              <a:t>The indicator follows the operational criteria as per ILO recommendations and guidelines of the 17th ICLS. It refers to jobs that do not provide employees with legal or social protection, thus exposing them to greater economic risks than other employed. Informal jobs of employees thus include “lack of coverage by the social security system, lack of entitlement to paid annual or sick leave, and lack of a written employment contract.”</a:t>
            </a:r>
            <a:endParaRPr sz="1200" dirty="0">
              <a:latin typeface="Gill Sans"/>
              <a:ea typeface="Gill Sans"/>
              <a:cs typeface="Gill Sans"/>
              <a:sym typeface="Gill Sans"/>
            </a:endParaRPr>
          </a:p>
          <a:p>
            <a:pPr marL="0" indent="0"/>
            <a:endParaRPr sz="1200" dirty="0">
              <a:latin typeface="Gill Sans"/>
              <a:ea typeface="Gill Sans"/>
              <a:cs typeface="Gill Sans"/>
              <a:sym typeface="Gill Sans"/>
            </a:endParaRPr>
          </a:p>
          <a:p>
            <a:pPr marL="0" indent="0"/>
            <a:r>
              <a:rPr lang="en-US" sz="1200" u="sng" dirty="0">
                <a:latin typeface="Gill Sans"/>
                <a:ea typeface="Gill Sans"/>
                <a:cs typeface="Gill Sans"/>
                <a:sym typeface="Gill Sans"/>
              </a:rPr>
              <a:t>Morocco, Tunisia and Turkey:</a:t>
            </a:r>
            <a:r>
              <a:rPr lang="en-US" sz="1200" u="none" dirty="0">
                <a:latin typeface="Gill Sans"/>
                <a:ea typeface="Gill Sans"/>
                <a:cs typeface="Gill Sans"/>
                <a:sym typeface="Gill Sans"/>
              </a:rPr>
              <a:t> </a:t>
            </a:r>
            <a:r>
              <a:rPr lang="en-US" sz="1200" dirty="0">
                <a:latin typeface="Gill Sans"/>
                <a:ea typeface="Gill Sans"/>
                <a:cs typeface="Gill Sans"/>
                <a:sym typeface="Gill Sans"/>
              </a:rPr>
              <a:t>data from 2018 ILO. </a:t>
            </a:r>
            <a:endParaRPr sz="1200" dirty="0">
              <a:cs typeface="Gill Sans" panose="020B0502020104020203"/>
            </a:endParaRPr>
          </a:p>
          <a:p>
            <a:pPr marL="179868" marR="0" indent="-179868"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dirty="0">
                <a:latin typeface="Gill Sans"/>
                <a:ea typeface="Gill Sans"/>
                <a:cs typeface="Gill Sans"/>
                <a:sym typeface="Gill Sans"/>
              </a:rPr>
              <a:t>International </a:t>
            </a:r>
            <a:r>
              <a:rPr lang="en-US" sz="1200" dirty="0" err="1">
                <a:latin typeface="Gill Sans"/>
                <a:ea typeface="Gill Sans"/>
                <a:cs typeface="Gill Sans"/>
                <a:sym typeface="Gill Sans"/>
              </a:rPr>
              <a:t>Labour</a:t>
            </a:r>
            <a:r>
              <a:rPr lang="en-US" sz="1200" dirty="0">
                <a:latin typeface="Gill Sans"/>
                <a:ea typeface="Gill Sans"/>
                <a:cs typeface="Gill Sans"/>
                <a:sym typeface="Gill Sans"/>
              </a:rPr>
              <a:t> Organization. (2018). </a:t>
            </a:r>
            <a:r>
              <a:rPr lang="en-US" sz="1200" i="1" dirty="0">
                <a:latin typeface="Gill Sans"/>
                <a:ea typeface="Gill Sans"/>
                <a:cs typeface="Gill Sans"/>
                <a:sym typeface="Gill Sans"/>
              </a:rPr>
              <a:t>Women and men in the informal economy: A statistical picture.</a:t>
            </a:r>
            <a:r>
              <a:rPr lang="en-US" sz="1200" dirty="0">
                <a:latin typeface="Gill Sans"/>
                <a:ea typeface="Gill Sans"/>
                <a:cs typeface="Gill Sans"/>
                <a:sym typeface="Gill Sans"/>
              </a:rPr>
              <a:t> Third edition. https://</a:t>
            </a:r>
            <a:r>
              <a:rPr lang="en-US" sz="1200" dirty="0" err="1">
                <a:latin typeface="Gill Sans"/>
                <a:ea typeface="Gill Sans"/>
                <a:cs typeface="Gill Sans"/>
                <a:sym typeface="Gill Sans"/>
              </a:rPr>
              <a:t>www.ilo.org</a:t>
            </a:r>
            <a:r>
              <a:rPr lang="en-US" sz="1200" dirty="0">
                <a:latin typeface="Gill Sans"/>
                <a:ea typeface="Gill Sans"/>
                <a:cs typeface="Gill Sans"/>
                <a:sym typeface="Gill Sans"/>
              </a:rPr>
              <a:t>/global/publications/books/WCMS_626831/lang--</a:t>
            </a:r>
            <a:r>
              <a:rPr lang="en-US" sz="1200" dirty="0" err="1">
                <a:latin typeface="Gill Sans"/>
                <a:ea typeface="Gill Sans"/>
                <a:cs typeface="Gill Sans"/>
                <a:sym typeface="Gill Sans"/>
              </a:rPr>
              <a:t>en</a:t>
            </a:r>
            <a:r>
              <a:rPr lang="en-US" sz="1200" dirty="0">
                <a:latin typeface="Gill Sans"/>
                <a:ea typeface="Gill Sans"/>
                <a:cs typeface="Gill Sans"/>
                <a:sym typeface="Gill Sans"/>
              </a:rPr>
              <a:t>/</a:t>
            </a:r>
            <a:r>
              <a:rPr lang="en-US" sz="1200" dirty="0" err="1">
                <a:latin typeface="Gill Sans"/>
                <a:ea typeface="Gill Sans"/>
                <a:cs typeface="Gill Sans"/>
                <a:sym typeface="Gill Sans"/>
              </a:rPr>
              <a:t>index.htm</a:t>
            </a:r>
            <a:r>
              <a:rPr lang="en-US" sz="1200" dirty="0">
                <a:latin typeface="Gill Sans"/>
                <a:ea typeface="Gill Sans"/>
                <a:cs typeface="Gill Sans"/>
                <a:sym typeface="Gill Sans"/>
              </a:rPr>
              <a:t> p.90.</a:t>
            </a:r>
            <a:endParaRPr sz="1200" dirty="0">
              <a:latin typeface="Gill Sans"/>
              <a:ea typeface="Gill Sans"/>
              <a:cs typeface="Gill Sans"/>
              <a:sym typeface="Gill Sans"/>
            </a:endParaRPr>
          </a:p>
          <a:p>
            <a:pPr marL="0" indent="0"/>
            <a:endParaRPr sz="1200" dirty="0">
              <a:latin typeface="Gill Sans"/>
              <a:ea typeface="Gill Sans"/>
              <a:cs typeface="Gill Sans"/>
              <a:sym typeface="Gill Sans"/>
            </a:endParaRPr>
          </a:p>
          <a:p>
            <a:pPr marL="0" indent="0"/>
            <a:r>
              <a:rPr lang="en-US" sz="1200" u="sng" dirty="0">
                <a:latin typeface="Gill Sans"/>
                <a:ea typeface="Gill Sans"/>
                <a:cs typeface="Gill Sans"/>
                <a:sym typeface="Gill Sans"/>
              </a:rPr>
              <a:t>Saudi Arabia:</a:t>
            </a:r>
            <a:r>
              <a:rPr lang="en-US" sz="1200" dirty="0">
                <a:latin typeface="Gill Sans"/>
                <a:ea typeface="Gill Sans"/>
                <a:cs typeface="Gill Sans"/>
                <a:sym typeface="Gill Sans"/>
              </a:rPr>
              <a:t> Not available</a:t>
            </a:r>
            <a:endParaRPr sz="1200" dirty="0">
              <a:latin typeface="Gill Sans"/>
              <a:ea typeface="Gill Sans"/>
              <a:cs typeface="Gill Sans"/>
              <a:sym typeface="Gill Sans"/>
            </a:endParaRPr>
          </a:p>
          <a:p>
            <a:pPr marL="0" indent="0"/>
            <a:endParaRPr sz="1200" dirty="0">
              <a:latin typeface="Gill Sans"/>
              <a:ea typeface="Gill Sans"/>
              <a:cs typeface="Gill Sans"/>
              <a:sym typeface="Gill Sans"/>
            </a:endParaRPr>
          </a:p>
          <a:p>
            <a:pPr marL="0" indent="0"/>
            <a:r>
              <a:rPr lang="en-US" sz="1200" u="sng" dirty="0">
                <a:latin typeface="Gill Sans"/>
                <a:ea typeface="Gill Sans"/>
                <a:cs typeface="Gill Sans"/>
                <a:sym typeface="Gill Sans"/>
              </a:rPr>
              <a:t>West Bank and Gaza:</a:t>
            </a:r>
            <a:r>
              <a:rPr lang="en-US" sz="1200" dirty="0">
                <a:latin typeface="Gill Sans"/>
                <a:ea typeface="Gill Sans"/>
                <a:cs typeface="Gill Sans"/>
                <a:sym typeface="Gill Sans"/>
              </a:rPr>
              <a:t> data from 2020. </a:t>
            </a:r>
            <a:endParaRPr sz="1200" dirty="0">
              <a:cs typeface="Gill Sans" panose="020B0502020104020203"/>
            </a:endParaRPr>
          </a:p>
          <a:p>
            <a:pPr marL="179868" marR="0" indent="-179868"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dirty="0">
                <a:latin typeface="Gill Sans"/>
                <a:ea typeface="Gill Sans"/>
                <a:cs typeface="Gill Sans"/>
                <a:sym typeface="Gill Sans"/>
              </a:rPr>
              <a:t>PCBS. (2021). </a:t>
            </a:r>
            <a:r>
              <a:rPr lang="en-US" sz="1200" dirty="0">
                <a:highlight>
                  <a:srgbClr val="FEFEFE"/>
                </a:highlight>
                <a:latin typeface="Gill Sans"/>
                <a:ea typeface="Gill Sans"/>
                <a:cs typeface="Gill Sans"/>
                <a:sym typeface="Gill Sans"/>
              </a:rPr>
              <a:t>Women and Men in Palestine Issues and Statistics, 2021. Available from </a:t>
            </a:r>
            <a:r>
              <a:rPr lang="en-US" sz="1200" dirty="0">
                <a:latin typeface="Gill Sans"/>
                <a:ea typeface="Gill Sans"/>
                <a:cs typeface="Gill Sans"/>
                <a:sym typeface="Gill Sans"/>
              </a:rPr>
              <a:t>https://</a:t>
            </a:r>
            <a:r>
              <a:rPr lang="en-US" sz="1200" dirty="0" err="1">
                <a:latin typeface="Gill Sans"/>
                <a:ea typeface="Gill Sans"/>
                <a:cs typeface="Gill Sans"/>
                <a:sym typeface="Gill Sans"/>
              </a:rPr>
              <a:t>pcbs.gov.ps</a:t>
            </a:r>
            <a:r>
              <a:rPr lang="en-US" sz="1200" dirty="0">
                <a:latin typeface="Gill Sans"/>
                <a:ea typeface="Gill Sans"/>
                <a:cs typeface="Gill Sans"/>
                <a:sym typeface="Gill Sans"/>
              </a:rPr>
              <a:t>/Downloads/book2586.pdf. </a:t>
            </a:r>
            <a:endParaRPr sz="1200" dirty="0">
              <a:cs typeface="Gill Sans" panose="020B0502020104020203"/>
            </a:endParaRPr>
          </a:p>
          <a:p>
            <a:pPr marL="179868" indent="-179868">
              <a:buFont typeface="Arial" panose="020B0604020202020204" pitchFamily="34" charset="0"/>
              <a:buChar char="•"/>
            </a:pPr>
            <a:r>
              <a:rPr lang="en-US" sz="1200" dirty="0">
                <a:latin typeface="Gill Sans"/>
                <a:ea typeface="Gill Sans"/>
                <a:cs typeface="Gill Sans"/>
                <a:sym typeface="Gill Sans"/>
              </a:rPr>
              <a:t>Informal sector includes the following projects: Establishment: An enterprise or part of an enterprise in which one group of goods and services is produced (with the possibility of having secondary activities), either inside or outside building. HUEM: All households incorporated enterprises that produced at least one commodity or service for market and this HUEMs without registration in the tax register. Household Project (Non-establishment nor enterprise): An enterprise owned by a resident of the West Bank or Gaza and it is not qualified as an ‘establishment’, where it is defined as a "household project."</a:t>
            </a:r>
            <a:endParaRPr sz="1200" dirty="0">
              <a:latin typeface="Gill Sans"/>
              <a:ea typeface="Gill Sans"/>
              <a:cs typeface="Gill Sans"/>
              <a:sym typeface="Gill Sans"/>
            </a:endParaRPr>
          </a:p>
          <a:p>
            <a:pPr marL="0" indent="0">
              <a:spcBef>
                <a:spcPts val="1259"/>
              </a:spcBef>
              <a:buClr>
                <a:schemeClr val="dk1"/>
              </a:buClr>
            </a:pPr>
            <a:endParaRPr sz="1200" b="1" dirty="0">
              <a:latin typeface="Gill Sans"/>
              <a:ea typeface="Gill Sans"/>
              <a:cs typeface="Gill Sans"/>
              <a:sym typeface="Gill Sans"/>
            </a:endParaRPr>
          </a:p>
          <a:p>
            <a:pPr marL="0" indent="0">
              <a:spcBef>
                <a:spcPts val="1259"/>
              </a:spcBef>
              <a:buClr>
                <a:schemeClr val="dk1"/>
              </a:buClr>
            </a:pPr>
            <a:r>
              <a:rPr lang="en-US" sz="1200" b="1" dirty="0">
                <a:latin typeface="Gill Sans"/>
                <a:ea typeface="Gill Sans"/>
                <a:cs typeface="Gill Sans"/>
                <a:sym typeface="Gill Sans"/>
              </a:rPr>
              <a:t>Additional Sources</a:t>
            </a:r>
            <a:r>
              <a:rPr lang="en-US" sz="1200" dirty="0">
                <a:latin typeface="Gill Sans"/>
                <a:ea typeface="Gill Sans"/>
                <a:cs typeface="Gill Sans"/>
                <a:sym typeface="Gill Sans"/>
              </a:rPr>
              <a:t>: </a:t>
            </a:r>
            <a:endParaRPr sz="1200" dirty="0">
              <a:cs typeface="Gill Sans" panose="020B0502020104020203"/>
            </a:endParaRPr>
          </a:p>
          <a:p>
            <a:pPr marL="179868" marR="0" lvl="0" indent="-179868" algn="l" defTabSz="914400" rtl="0" eaLnBrk="1" fontAlgn="auto" latinLnBrk="0" hangingPunct="1">
              <a:lnSpc>
                <a:spcPct val="100000"/>
              </a:lnSpc>
              <a:spcBef>
                <a:spcPts val="1259"/>
              </a:spcBef>
              <a:spcAft>
                <a:spcPts val="0"/>
              </a:spcAft>
              <a:buClr>
                <a:schemeClr val="dk1"/>
              </a:buClr>
              <a:buSzPts val="1400"/>
              <a:buFont typeface="Arial" panose="020B0604020202020204" pitchFamily="34" charset="0"/>
              <a:buChar char="•"/>
              <a:tabLst/>
              <a:defRPr/>
            </a:pPr>
            <a:r>
              <a:rPr lang="en-US" sz="1200" dirty="0" err="1">
                <a:latin typeface="Gill Sans"/>
                <a:ea typeface="Gill Sans"/>
                <a:cs typeface="Gill Sans"/>
                <a:sym typeface="Gill Sans"/>
              </a:rPr>
              <a:t>Souag</a:t>
            </a:r>
            <a:r>
              <a:rPr lang="en-US" sz="1200" dirty="0">
                <a:latin typeface="Gill Sans"/>
                <a:ea typeface="Gill Sans"/>
                <a:cs typeface="Gill Sans"/>
                <a:sym typeface="Gill Sans"/>
              </a:rPr>
              <a:t>, A. and </a:t>
            </a:r>
            <a:r>
              <a:rPr lang="en-US" sz="1200" dirty="0" err="1">
                <a:latin typeface="Gill Sans"/>
                <a:ea typeface="Gill Sans"/>
                <a:cs typeface="Gill Sans"/>
                <a:sym typeface="Gill Sans"/>
              </a:rPr>
              <a:t>Assaad</a:t>
            </a:r>
            <a:r>
              <a:rPr lang="en-US" sz="1200" dirty="0">
                <a:latin typeface="Gill Sans"/>
                <a:ea typeface="Gill Sans"/>
                <a:cs typeface="Gill Sans"/>
                <a:sym typeface="Gill Sans"/>
              </a:rPr>
              <a:t>, R. (2017). T</a:t>
            </a:r>
            <a:r>
              <a:rPr lang="en-US" sz="1200" i="1" dirty="0">
                <a:latin typeface="Gill Sans"/>
                <a:ea typeface="Gill Sans"/>
                <a:cs typeface="Gill Sans"/>
                <a:sym typeface="Gill Sans"/>
              </a:rPr>
              <a:t>he Impact of the Action Plan for Promoting Employment and Combating Unemployment on Employment Informality In Algeria</a:t>
            </a:r>
            <a:r>
              <a:rPr lang="en-US" sz="1200" dirty="0">
                <a:latin typeface="Gill Sans"/>
                <a:ea typeface="Gill Sans"/>
                <a:cs typeface="Gill Sans"/>
                <a:sym typeface="Gill Sans"/>
              </a:rPr>
              <a:t>. IZA DP No. 10966, IZA Institute of Labor Economics. Available from</a:t>
            </a:r>
            <a:r>
              <a:rPr lang="en-US" sz="1200" dirty="0">
                <a:solidFill>
                  <a:schemeClr val="hlink"/>
                </a:solidFill>
                <a:uFill>
                  <a:noFill/>
                </a:uFill>
                <a:latin typeface="Gill Sans"/>
                <a:ea typeface="Gill Sans"/>
                <a:cs typeface="Gill Sans"/>
                <a:sym typeface="Gill Sans"/>
                <a:hlinkClick r:id="rId3"/>
              </a:rPr>
              <a:t> </a:t>
            </a:r>
            <a:r>
              <a:rPr lang="en-US" sz="1200" dirty="0">
                <a:solidFill>
                  <a:schemeClr val="hlink"/>
                </a:solidFill>
                <a:uFill>
                  <a:noFill/>
                </a:uFill>
                <a:latin typeface="Gill Sans"/>
                <a:ea typeface="Gill Sans"/>
                <a:cs typeface="Gill Sans"/>
                <a:sym typeface="Gill Sans"/>
              </a:rPr>
              <a:t>https://</a:t>
            </a:r>
            <a:r>
              <a:rPr lang="en-US" sz="1200" dirty="0" err="1">
                <a:solidFill>
                  <a:schemeClr val="hlink"/>
                </a:solidFill>
                <a:uFill>
                  <a:noFill/>
                </a:uFill>
                <a:latin typeface="Gill Sans"/>
                <a:ea typeface="Gill Sans"/>
                <a:cs typeface="Gill Sans"/>
                <a:sym typeface="Gill Sans"/>
              </a:rPr>
              <a:t>ftp.iza.org</a:t>
            </a:r>
            <a:r>
              <a:rPr lang="en-US" sz="1200" dirty="0">
                <a:solidFill>
                  <a:schemeClr val="hlink"/>
                </a:solidFill>
                <a:uFill>
                  <a:noFill/>
                </a:uFill>
                <a:latin typeface="Gill Sans"/>
                <a:ea typeface="Gill Sans"/>
                <a:cs typeface="Gill Sans"/>
                <a:sym typeface="Gill Sans"/>
              </a:rPr>
              <a:t>/dp10966.pdf </a:t>
            </a:r>
          </a:p>
          <a:p>
            <a:pPr marL="179868" marR="0" lvl="0" indent="-179868" algn="l" defTabSz="914400" rtl="0" eaLnBrk="1" fontAlgn="auto" latinLnBrk="0" hangingPunct="1">
              <a:lnSpc>
                <a:spcPct val="100000"/>
              </a:lnSpc>
              <a:spcBef>
                <a:spcPts val="1259"/>
              </a:spcBef>
              <a:spcAft>
                <a:spcPts val="0"/>
              </a:spcAft>
              <a:buClr>
                <a:schemeClr val="dk1"/>
              </a:buClr>
              <a:buSzPts val="1400"/>
              <a:buFont typeface="Arial" panose="020B0604020202020204" pitchFamily="34" charset="0"/>
              <a:buChar char="•"/>
              <a:tabLst/>
              <a:defRPr/>
            </a:pPr>
            <a:r>
              <a:rPr lang="en-US" sz="1200" dirty="0">
                <a:highlight>
                  <a:schemeClr val="lt1"/>
                </a:highlight>
                <a:latin typeface="Gill Sans"/>
                <a:ea typeface="Gill Sans"/>
                <a:cs typeface="Gill Sans"/>
                <a:sym typeface="Gill Sans"/>
              </a:rPr>
              <a:t>Winkler, H. and Gonzalez, A. (2019). </a:t>
            </a:r>
            <a:r>
              <a:rPr lang="en-US" sz="1200" i="1" dirty="0">
                <a:highlight>
                  <a:schemeClr val="lt1"/>
                </a:highlight>
                <a:latin typeface="Gill Sans"/>
                <a:ea typeface="Gill Sans"/>
                <a:cs typeface="Gill Sans"/>
                <a:sym typeface="Gill Sans"/>
              </a:rPr>
              <a:t>Jordan Jobs Diagnostic.</a:t>
            </a:r>
            <a:r>
              <a:rPr lang="en-US" sz="1200" dirty="0">
                <a:highlight>
                  <a:schemeClr val="lt1"/>
                </a:highlight>
                <a:latin typeface="Gill Sans"/>
                <a:ea typeface="Gill Sans"/>
                <a:cs typeface="Gill Sans"/>
                <a:sym typeface="Gill Sans"/>
              </a:rPr>
              <a:t> Jobs Series; No. 18. World Bank, Washington, DC. Available from </a:t>
            </a:r>
            <a:r>
              <a:rPr lang="en-US" sz="1200" i="1" dirty="0">
                <a:latin typeface="Gill Sans"/>
                <a:ea typeface="Gill Sans"/>
                <a:cs typeface="Gill Sans"/>
                <a:sym typeface="Gill Sans"/>
              </a:rPr>
              <a:t>https://</a:t>
            </a:r>
            <a:r>
              <a:rPr lang="en-US" sz="1200" i="1" dirty="0" err="1">
                <a:latin typeface="Gill Sans"/>
                <a:ea typeface="Gill Sans"/>
                <a:cs typeface="Gill Sans"/>
                <a:sym typeface="Gill Sans"/>
              </a:rPr>
              <a:t>openknowledge.worldbank.org</a:t>
            </a:r>
            <a:r>
              <a:rPr lang="en-US" sz="1200" i="1" dirty="0">
                <a:latin typeface="Gill Sans"/>
                <a:ea typeface="Gill Sans"/>
                <a:cs typeface="Gill Sans"/>
                <a:sym typeface="Gill Sans"/>
              </a:rPr>
              <a:t>/handle/10986/32751</a:t>
            </a:r>
            <a:endParaRPr sz="1200" i="1" dirty="0">
              <a:latin typeface="Gill Sans"/>
              <a:ea typeface="Gill Sans"/>
              <a:cs typeface="Gill Sans"/>
              <a:sym typeface="Gill Sans"/>
            </a:endParaRPr>
          </a:p>
        </p:txBody>
      </p:sp>
      <p:sp>
        <p:nvSpPr>
          <p:cNvPr id="1562" name="Google Shape;1562;g11a971d7ba3_1_0: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0"/>
        <p:cNvGrpSpPr/>
        <p:nvPr/>
      </p:nvGrpSpPr>
      <p:grpSpPr>
        <a:xfrm>
          <a:off x="0" y="0"/>
          <a:ext cx="0" cy="0"/>
          <a:chOff x="0" y="0"/>
          <a:chExt cx="0" cy="0"/>
        </a:xfrm>
      </p:grpSpPr>
      <p:sp>
        <p:nvSpPr>
          <p:cNvPr id="1571" name="Google Shape;1571;g11935ead20f_0_1:notes"/>
          <p:cNvSpPr txBox="1">
            <a:spLocks noGrp="1"/>
          </p:cNvSpPr>
          <p:nvPr>
            <p:ph type="body" idx="1"/>
          </p:nvPr>
        </p:nvSpPr>
        <p:spPr>
          <a:xfrm>
            <a:off x="731520" y="4560570"/>
            <a:ext cx="5852170" cy="4320540"/>
          </a:xfrm>
          <a:prstGeom prst="rect">
            <a:avLst/>
          </a:prstGeom>
          <a:noFill/>
          <a:ln>
            <a:noFill/>
          </a:ln>
        </p:spPr>
        <p:txBody>
          <a:bodyPr spcFirstLastPara="1" wrap="square" lIns="95914" tIns="47944" rIns="95914" bIns="47944" anchor="t" anchorCtr="0">
            <a:noAutofit/>
          </a:bodyPr>
          <a:lstStyle/>
          <a:p>
            <a:pPr marL="0" indent="0">
              <a:spcBef>
                <a:spcPts val="1259"/>
              </a:spcBef>
            </a:pPr>
            <a:r>
              <a:rPr lang="en-US" b="0" dirty="0">
                <a:latin typeface="Gill Sans"/>
                <a:ea typeface="Gill Sans"/>
                <a:cs typeface="Gill Sans"/>
                <a:sym typeface="Gill Sans"/>
              </a:rPr>
              <a:t>A defining characteristic of Jordan over the past decade is its rapid and high rate of population growth attributed to previously high fertility rates, migrant labor, and the hosting of a high number of refugees eligible to work. Estimates for migrant workers in Jordan are from 440,000 to 540,000 (ILO, 2017), and they are highly concentrated in the private sector and informal sector. Although the labor market is growing, it is still unable to supply the adequate number of jobs required on an annual basis. In 2018, the Jordanian economy generated around 50,000 new jobs annually, during a time when around 200,000 new jobs were needed in order to absorb new entrants into the labor market each </a:t>
            </a:r>
            <a:r>
              <a:rPr lang="en-US" b="0" dirty="0">
                <a:latin typeface="Gill Sans"/>
                <a:ea typeface="Gill Sans"/>
                <a:cs typeface="Gill Sans"/>
                <a:sym typeface="Gill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year (JNCW, 2019). </a:t>
            </a:r>
            <a:endParaRPr b="0" dirty="0">
              <a:latin typeface="Gill Sans"/>
              <a:ea typeface="Gill Sans"/>
              <a:cs typeface="Gill Sans"/>
              <a:sym typeface="Gill Sans"/>
            </a:endParaRPr>
          </a:p>
          <a:p>
            <a:pPr marL="0" indent="0">
              <a:spcBef>
                <a:spcPts val="1259"/>
              </a:spcBef>
            </a:pPr>
            <a:endParaRPr dirty="0">
              <a:latin typeface="Gill Sans"/>
              <a:ea typeface="Gill Sans"/>
              <a:cs typeface="Gill Sans"/>
              <a:sym typeface="Gill Sans"/>
            </a:endParaRPr>
          </a:p>
          <a:p>
            <a:pPr marL="0" indent="0">
              <a:spcBef>
                <a:spcPts val="1259"/>
              </a:spcBef>
            </a:pPr>
            <a:r>
              <a:rPr lang="en-US" dirty="0">
                <a:latin typeface="Gill Sans"/>
                <a:ea typeface="Gill Sans"/>
                <a:cs typeface="Gill Sans"/>
                <a:sym typeface="Gill Sans"/>
              </a:rPr>
              <a:t>Other countries with sizable migrant populations, relative to their population size, include Saudi Arabia and Lebanon. Saudi Arabia’s Saudization policies have been implemented with the goal of decreasing reliance on foreign labor and increasing employment among Saudi nationals, especially women. Although Turkey hosts one of the world’s largest refugee populations, migrants and refugees make up only a small percentage of the total population. </a:t>
            </a:r>
            <a:endParaRPr dirty="0">
              <a:latin typeface="Gill Sans"/>
              <a:ea typeface="Gill Sans"/>
              <a:cs typeface="Gill Sans"/>
              <a:sym typeface="Gill Sans"/>
            </a:endParaRPr>
          </a:p>
          <a:p>
            <a:pPr marL="0" indent="0">
              <a:spcBef>
                <a:spcPts val="1259"/>
              </a:spcBef>
            </a:pPr>
            <a:endParaRPr b="1" dirty="0">
              <a:latin typeface="Gill Sans"/>
              <a:ea typeface="Gill Sans"/>
              <a:cs typeface="Gill Sans"/>
              <a:sym typeface="Gill Sans"/>
            </a:endParaRPr>
          </a:p>
          <a:p>
            <a:pPr marL="0" indent="0">
              <a:spcBef>
                <a:spcPts val="1259"/>
              </a:spcBef>
            </a:pPr>
            <a:r>
              <a:rPr lang="en-US" b="1" dirty="0">
                <a:latin typeface="Gill Sans"/>
                <a:ea typeface="Gill Sans"/>
                <a:cs typeface="Gill Sans"/>
                <a:sym typeface="Gill Sans"/>
              </a:rPr>
              <a:t>Definition</a:t>
            </a:r>
            <a:r>
              <a:rPr lang="en-US" dirty="0">
                <a:latin typeface="Gill Sans"/>
                <a:ea typeface="Gill Sans"/>
                <a:cs typeface="Gill Sans"/>
                <a:sym typeface="Gill Sans"/>
              </a:rPr>
              <a:t>: </a:t>
            </a:r>
            <a:r>
              <a:rPr lang="en-US" dirty="0">
                <a:highlight>
                  <a:srgbClr val="FFFFFF"/>
                </a:highlight>
                <a:latin typeface="Gill Sans"/>
                <a:ea typeface="Gill Sans"/>
                <a:cs typeface="Gill Sans"/>
                <a:sym typeface="Gill Sans"/>
              </a:rPr>
              <a:t>International migrant stock is the number of people born in a country other than that in which they live, including refugees. Here, this data is presented as a percentage of the total population.</a:t>
            </a:r>
            <a:endParaRPr dirty="0">
              <a:highlight>
                <a:srgbClr val="FFFFFF"/>
              </a:highlight>
              <a:latin typeface="Gill Sans"/>
              <a:ea typeface="Gill Sans"/>
              <a:cs typeface="Gill Sans"/>
              <a:sym typeface="Gill Sans"/>
            </a:endParaRPr>
          </a:p>
          <a:p>
            <a:pPr marL="0" indent="0">
              <a:spcBef>
                <a:spcPts val="1259"/>
              </a:spcBef>
            </a:pPr>
            <a:endParaRPr b="1" dirty="0">
              <a:highlight>
                <a:srgbClr val="FFFFFF"/>
              </a:highlight>
              <a:latin typeface="Gill Sans"/>
              <a:ea typeface="Gill Sans"/>
              <a:cs typeface="Gill Sans"/>
              <a:sym typeface="Gill Sans"/>
            </a:endParaRPr>
          </a:p>
          <a:p>
            <a:pPr marL="0" indent="0">
              <a:spcBef>
                <a:spcPts val="1259"/>
              </a:spcBef>
            </a:pPr>
            <a:r>
              <a:rPr lang="en-US" b="1" dirty="0">
                <a:highlight>
                  <a:srgbClr val="FFFFFF"/>
                </a:highlight>
                <a:latin typeface="Gill Sans"/>
                <a:ea typeface="Gill Sans"/>
                <a:cs typeface="Gill Sans"/>
                <a:sym typeface="Gill Sans"/>
              </a:rPr>
              <a:t>Data: </a:t>
            </a:r>
            <a:r>
              <a:rPr lang="en-US" dirty="0">
                <a:latin typeface="Gill Sans"/>
                <a:ea typeface="Gill Sans"/>
                <a:cs typeface="Gill Sans"/>
                <a:sym typeface="Gill Sans"/>
              </a:rPr>
              <a:t>Data from the World Bank World Development Indicators (World Bank, 2022). Retrieved from the United Nations Population Division, Trends in Total Migrant Stock: 2008 Revision.</a:t>
            </a:r>
            <a:endParaRPr dirty="0">
              <a:latin typeface="Gill Sans"/>
              <a:ea typeface="Gill Sans"/>
              <a:cs typeface="Gill Sans"/>
              <a:sym typeface="Gill Sans"/>
            </a:endParaRPr>
          </a:p>
          <a:p>
            <a:pPr marL="0" indent="0">
              <a:spcBef>
                <a:spcPts val="1259"/>
              </a:spcBef>
            </a:pPr>
            <a:endParaRPr b="1" dirty="0">
              <a:latin typeface="Gill Sans"/>
              <a:ea typeface="Gill Sans"/>
              <a:cs typeface="Gill Sans"/>
              <a:sym typeface="Gill Sans"/>
            </a:endParaRPr>
          </a:p>
          <a:p>
            <a:pPr marL="0" marR="0" lvl="0" indent="0" algn="l" defTabSz="914400" rtl="0" eaLnBrk="1" fontAlgn="auto" latinLnBrk="0" hangingPunct="1">
              <a:lnSpc>
                <a:spcPct val="100000"/>
              </a:lnSpc>
              <a:spcBef>
                <a:spcPts val="1259"/>
              </a:spcBef>
              <a:spcAft>
                <a:spcPts val="0"/>
              </a:spcAft>
              <a:buClr>
                <a:srgbClr val="000000"/>
              </a:buClr>
              <a:buSzPts val="1400"/>
              <a:buFont typeface="Arial"/>
              <a:buNone/>
              <a:tabLst/>
              <a:defRPr/>
            </a:pPr>
            <a:r>
              <a:rPr lang="en-US" b="1" dirty="0">
                <a:latin typeface="Gill Sans"/>
                <a:ea typeface="Gill Sans"/>
                <a:cs typeface="Gill Sans"/>
                <a:sym typeface="Gill Sans"/>
              </a:rPr>
              <a:t>*Series</a:t>
            </a:r>
            <a:r>
              <a:rPr lang="en-US" dirty="0">
                <a:latin typeface="Gill Sans"/>
                <a:ea typeface="Gill Sans"/>
                <a:cs typeface="Gill Sans"/>
                <a:sym typeface="Gill Sans"/>
              </a:rPr>
              <a:t>: </a:t>
            </a:r>
            <a:r>
              <a:rPr lang="en-US" i="1" dirty="0">
                <a:latin typeface="Gill Sans"/>
                <a:ea typeface="Gill Sans"/>
                <a:cs typeface="Gill Sans"/>
                <a:sym typeface="Gill Sans"/>
              </a:rPr>
              <a:t>International migrant stock (% of population)</a:t>
            </a:r>
          </a:p>
          <a:p>
            <a:pPr marL="0" marR="0" lvl="0" indent="0" algn="l" defTabSz="914400" rtl="0" eaLnBrk="1" fontAlgn="auto" latinLnBrk="0" hangingPunct="1">
              <a:lnSpc>
                <a:spcPct val="100000"/>
              </a:lnSpc>
              <a:spcBef>
                <a:spcPts val="1259"/>
              </a:spcBef>
              <a:spcAft>
                <a:spcPts val="0"/>
              </a:spcAft>
              <a:buClr>
                <a:srgbClr val="000000"/>
              </a:buClr>
              <a:buSzPts val="1400"/>
              <a:buFont typeface="Arial"/>
              <a:buNone/>
              <a:tabLst/>
              <a:defRPr/>
            </a:pPr>
            <a:endParaRPr b="1" dirty="0">
              <a:latin typeface="Gill Sans"/>
              <a:ea typeface="Gill Sans"/>
              <a:cs typeface="Gill Sans"/>
              <a:sym typeface="Gill Sans"/>
            </a:endParaRPr>
          </a:p>
          <a:p>
            <a:pPr marL="0" indent="0">
              <a:spcBef>
                <a:spcPts val="1259"/>
              </a:spcBef>
            </a:pPr>
            <a:r>
              <a:rPr lang="en-US" b="1" dirty="0">
                <a:latin typeface="Gill Sans"/>
                <a:ea typeface="Gill Sans"/>
                <a:cs typeface="Gill Sans"/>
                <a:sym typeface="Gill Sans"/>
              </a:rPr>
              <a:t>Sources</a:t>
            </a:r>
            <a:r>
              <a:rPr lang="en-US" dirty="0">
                <a:latin typeface="Gill Sans"/>
                <a:ea typeface="Gill Sans"/>
                <a:cs typeface="Gill Sans"/>
                <a:sym typeface="Gill Sans"/>
              </a:rPr>
              <a:t>: </a:t>
            </a:r>
            <a:endParaRPr dirty="0">
              <a:cs typeface="Gill Sans" panose="020B0502020104020203"/>
            </a:endParaRPr>
          </a:p>
          <a:p>
            <a:pPr marL="179868" marR="0" lvl="0" indent="-179868" algn="l" defTabSz="914400" rtl="0" eaLnBrk="1" fontAlgn="auto" latinLnBrk="0" hangingPunct="1">
              <a:lnSpc>
                <a:spcPct val="100000"/>
              </a:lnSpc>
              <a:spcBef>
                <a:spcPts val="1259"/>
              </a:spcBef>
              <a:spcAft>
                <a:spcPts val="0"/>
              </a:spcAft>
              <a:buClr>
                <a:srgbClr val="000000"/>
              </a:buClr>
              <a:buSzPts val="1400"/>
              <a:buFont typeface="Arial" panose="020B0604020202020204" pitchFamily="34" charset="0"/>
              <a:buChar char="•"/>
              <a:tabLst/>
              <a:defRPr/>
            </a:pPr>
            <a:r>
              <a:rPr lang="en-US" dirty="0">
                <a:latin typeface="Gill Sans"/>
                <a:ea typeface="Gill Sans"/>
                <a:cs typeface="Gill Sans"/>
                <a:sym typeface="Gill Sans"/>
              </a:rPr>
              <a:t>International </a:t>
            </a:r>
            <a:r>
              <a:rPr lang="en-US" dirty="0" err="1">
                <a:latin typeface="Gill Sans"/>
                <a:ea typeface="Gill Sans"/>
                <a:cs typeface="Gill Sans"/>
                <a:sym typeface="Gill Sans"/>
              </a:rPr>
              <a:t>Labour</a:t>
            </a:r>
            <a:r>
              <a:rPr lang="en-US" dirty="0">
                <a:latin typeface="Gill Sans"/>
                <a:ea typeface="Gill Sans"/>
                <a:cs typeface="Gill Sans"/>
                <a:sym typeface="Gill Sans"/>
              </a:rPr>
              <a:t> Organization. (2017). </a:t>
            </a:r>
            <a:r>
              <a:rPr lang="en-US" i="1" dirty="0">
                <a:latin typeface="Gill Sans"/>
                <a:ea typeface="Gill Sans"/>
                <a:cs typeface="Gill Sans"/>
                <a:sym typeface="Gill Sans"/>
              </a:rPr>
              <a:t>Migrant Domestic and Garment Workers in Jordan</a:t>
            </a:r>
            <a:r>
              <a:rPr lang="en-US" dirty="0">
                <a:latin typeface="Gill Sans"/>
                <a:ea typeface="Gill Sans"/>
                <a:cs typeface="Gill Sans"/>
                <a:sym typeface="Gill Sans"/>
              </a:rPr>
              <a:t>. Geneva: ILO. Available from</a:t>
            </a:r>
            <a:r>
              <a:rPr lang="en-US" dirty="0">
                <a:solidFill>
                  <a:schemeClr val="hlink"/>
                </a:solidFill>
                <a:uFill>
                  <a:noFill/>
                </a:uFill>
                <a:latin typeface="Gill Sans"/>
                <a:ea typeface="Gill Sans"/>
                <a:cs typeface="Gill Sans"/>
                <a:sym typeface="Gill Sans"/>
                <a:hlinkClick r:id="rId3"/>
              </a:rPr>
              <a:t> </a:t>
            </a:r>
            <a:r>
              <a:rPr lang="en-US" dirty="0">
                <a:solidFill>
                  <a:schemeClr val="hlink"/>
                </a:solidFill>
                <a:uFill>
                  <a:noFill/>
                </a:uFill>
                <a:latin typeface="Gill Sans"/>
                <a:ea typeface="Gill Sans"/>
                <a:cs typeface="Gill Sans"/>
                <a:sym typeface="Gill Sans"/>
              </a:rPr>
              <a:t>https://</a:t>
            </a:r>
            <a:r>
              <a:rPr lang="en-US" dirty="0" err="1">
                <a:solidFill>
                  <a:schemeClr val="hlink"/>
                </a:solidFill>
                <a:uFill>
                  <a:noFill/>
                </a:uFill>
                <a:latin typeface="Gill Sans"/>
                <a:ea typeface="Gill Sans"/>
                <a:cs typeface="Gill Sans"/>
                <a:sym typeface="Gill Sans"/>
              </a:rPr>
              <a:t>www.ilo.org</a:t>
            </a:r>
            <a:r>
              <a:rPr lang="en-US" dirty="0">
                <a:solidFill>
                  <a:schemeClr val="hlink"/>
                </a:solidFill>
                <a:uFill>
                  <a:noFill/>
                </a:uFill>
                <a:latin typeface="Gill Sans"/>
                <a:ea typeface="Gill Sans"/>
                <a:cs typeface="Gill Sans"/>
                <a:sym typeface="Gill Sans"/>
              </a:rPr>
              <a:t>/global/topics/forced-</a:t>
            </a:r>
            <a:r>
              <a:rPr lang="en-US" dirty="0" err="1">
                <a:solidFill>
                  <a:schemeClr val="hlink"/>
                </a:solidFill>
                <a:uFill>
                  <a:noFill/>
                </a:uFill>
                <a:latin typeface="Gill Sans"/>
                <a:ea typeface="Gill Sans"/>
                <a:cs typeface="Gill Sans"/>
                <a:sym typeface="Gill Sans"/>
              </a:rPr>
              <a:t>labour</a:t>
            </a:r>
            <a:r>
              <a:rPr lang="en-US" dirty="0">
                <a:solidFill>
                  <a:schemeClr val="hlink"/>
                </a:solidFill>
                <a:uFill>
                  <a:noFill/>
                </a:uFill>
                <a:latin typeface="Gill Sans"/>
                <a:ea typeface="Gill Sans"/>
                <a:cs typeface="Gill Sans"/>
                <a:sym typeface="Gill Sans"/>
              </a:rPr>
              <a:t>/publications/WCMS_554812/lang--</a:t>
            </a:r>
            <a:r>
              <a:rPr lang="en-US" dirty="0" err="1">
                <a:solidFill>
                  <a:schemeClr val="hlink"/>
                </a:solidFill>
                <a:uFill>
                  <a:noFill/>
                </a:uFill>
                <a:latin typeface="Gill Sans"/>
                <a:ea typeface="Gill Sans"/>
                <a:cs typeface="Gill Sans"/>
                <a:sym typeface="Gill Sans"/>
              </a:rPr>
              <a:t>en</a:t>
            </a:r>
            <a:r>
              <a:rPr lang="en-US" dirty="0">
                <a:solidFill>
                  <a:schemeClr val="hlink"/>
                </a:solidFill>
                <a:uFill>
                  <a:noFill/>
                </a:uFill>
                <a:latin typeface="Gill Sans"/>
                <a:ea typeface="Gill Sans"/>
                <a:cs typeface="Gill Sans"/>
                <a:sym typeface="Gill Sans"/>
              </a:rPr>
              <a:t>/</a:t>
            </a:r>
            <a:r>
              <a:rPr lang="en-US" dirty="0" err="1">
                <a:solidFill>
                  <a:schemeClr val="hlink"/>
                </a:solidFill>
                <a:uFill>
                  <a:noFill/>
                </a:uFill>
                <a:latin typeface="Gill Sans"/>
                <a:ea typeface="Gill Sans"/>
                <a:cs typeface="Gill Sans"/>
                <a:sym typeface="Gill Sans"/>
              </a:rPr>
              <a:t>index.htm</a:t>
            </a:r>
            <a:r>
              <a:rPr lang="en-US" dirty="0">
                <a:solidFill>
                  <a:schemeClr val="hlink"/>
                </a:solidFill>
                <a:uFill>
                  <a:noFill/>
                </a:uFill>
                <a:latin typeface="Gill Sans"/>
                <a:ea typeface="Gill Sans"/>
                <a:cs typeface="Gill Sans"/>
                <a:sym typeface="Gill Sans"/>
              </a:rPr>
              <a:t> </a:t>
            </a:r>
          </a:p>
          <a:p>
            <a:pPr marL="179868" marR="0" lvl="0" indent="-179868" algn="l" defTabSz="914400" rtl="0" eaLnBrk="1" fontAlgn="auto" latinLnBrk="0" hangingPunct="1">
              <a:lnSpc>
                <a:spcPct val="100000"/>
              </a:lnSpc>
              <a:spcBef>
                <a:spcPts val="1259"/>
              </a:spcBef>
              <a:spcAft>
                <a:spcPts val="0"/>
              </a:spcAft>
              <a:buClr>
                <a:srgbClr val="000000"/>
              </a:buClr>
              <a:buSzPts val="1400"/>
              <a:buFont typeface="Arial" panose="020B0604020202020204" pitchFamily="34" charset="0"/>
              <a:buChar char="•"/>
              <a:tabLst/>
              <a:defRPr/>
            </a:pPr>
            <a:r>
              <a:rPr lang="en-US" dirty="0">
                <a:latin typeface="Gill Sans"/>
                <a:ea typeface="Gill Sans"/>
                <a:cs typeface="Gill Sans"/>
                <a:sym typeface="Gill Sans"/>
              </a:rPr>
              <a:t>JNCW, Jordanian National Commission for Women. (2019). </a:t>
            </a:r>
            <a:r>
              <a:rPr lang="en-US" i="1" dirty="0">
                <a:latin typeface="Gill Sans"/>
                <a:ea typeface="Gill Sans"/>
                <a:cs typeface="Gill Sans"/>
                <a:sym typeface="Gill Sans"/>
              </a:rPr>
              <a:t>Fiscal Policy, Taxation and Gender Equality in Jordan</a:t>
            </a:r>
            <a:r>
              <a:rPr lang="en-US" dirty="0">
                <a:latin typeface="Gill Sans"/>
                <a:ea typeface="Gill Sans"/>
                <a:cs typeface="Gill Sans"/>
                <a:sym typeface="Gill Sans"/>
              </a:rPr>
              <a:t>. Policy Paper, Jordan. Available from https://</a:t>
            </a:r>
            <a:r>
              <a:rPr lang="en-US" dirty="0" err="1">
                <a:latin typeface="Gill Sans"/>
                <a:ea typeface="Gill Sans"/>
                <a:cs typeface="Gill Sans"/>
                <a:sym typeface="Gill Sans"/>
              </a:rPr>
              <a:t>www.women.jo</a:t>
            </a:r>
            <a:r>
              <a:rPr lang="en-US" dirty="0">
                <a:latin typeface="Gill Sans"/>
                <a:ea typeface="Gill Sans"/>
                <a:cs typeface="Gill Sans"/>
                <a:sym typeface="Gill Sans"/>
              </a:rPr>
              <a:t>/~women/</a:t>
            </a:r>
            <a:r>
              <a:rPr lang="en-US" dirty="0" err="1">
                <a:latin typeface="Gill Sans"/>
                <a:ea typeface="Gill Sans"/>
                <a:cs typeface="Gill Sans"/>
                <a:sym typeface="Gill Sans"/>
              </a:rPr>
              <a:t>en</a:t>
            </a:r>
            <a:r>
              <a:rPr lang="en-US" dirty="0">
                <a:latin typeface="Gill Sans"/>
                <a:ea typeface="Gill Sans"/>
                <a:cs typeface="Gill Sans"/>
                <a:sym typeface="Gill Sans"/>
              </a:rPr>
              <a:t>/node/7907.</a:t>
            </a:r>
          </a:p>
          <a:p>
            <a:pPr marL="179868" marR="0" lvl="0" indent="-179868" algn="l" defTabSz="914400" rtl="0" eaLnBrk="1" fontAlgn="auto" latinLnBrk="0" hangingPunct="1">
              <a:lnSpc>
                <a:spcPct val="100000"/>
              </a:lnSpc>
              <a:spcBef>
                <a:spcPts val="1259"/>
              </a:spcBef>
              <a:spcAft>
                <a:spcPts val="0"/>
              </a:spcAft>
              <a:buClr>
                <a:srgbClr val="000000"/>
              </a:buClr>
              <a:buSzPts val="1400"/>
              <a:buFont typeface="Arial" panose="020B0604020202020204" pitchFamily="34" charset="0"/>
              <a:buChar char="•"/>
              <a:tabLst/>
              <a:defRPr/>
            </a:pPr>
            <a:r>
              <a:rPr lang="en-US" dirty="0">
                <a:latin typeface="Gill Sans"/>
                <a:ea typeface="Gill Sans"/>
                <a:cs typeface="Gill Sans"/>
                <a:sym typeface="Gill Sans"/>
              </a:rPr>
              <a:t>World Bank. (2022). World Development Indicators. https://</a:t>
            </a:r>
            <a:r>
              <a:rPr lang="en-US" dirty="0" err="1">
                <a:latin typeface="Gill Sans"/>
                <a:ea typeface="Gill Sans"/>
                <a:cs typeface="Gill Sans"/>
                <a:sym typeface="Gill Sans"/>
              </a:rPr>
              <a:t>data.worldbank.org</a:t>
            </a:r>
            <a:r>
              <a:rPr lang="en-US" dirty="0">
                <a:latin typeface="Gill Sans"/>
                <a:ea typeface="Gill Sans"/>
                <a:cs typeface="Gill Sans"/>
                <a:sym typeface="Gill Sans"/>
              </a:rPr>
              <a:t>/indicator/</a:t>
            </a:r>
            <a:r>
              <a:rPr lang="en-US" dirty="0" err="1">
                <a:latin typeface="Gill Sans"/>
                <a:ea typeface="Gill Sans"/>
                <a:cs typeface="Gill Sans"/>
                <a:sym typeface="Gill Sans"/>
              </a:rPr>
              <a:t>sm.pop.totl.zs</a:t>
            </a:r>
            <a:r>
              <a:rPr lang="en-US" dirty="0">
                <a:latin typeface="Gill Sans"/>
                <a:ea typeface="Gill Sans"/>
                <a:cs typeface="Gill Sans"/>
                <a:sym typeface="Gill Sans"/>
              </a:rPr>
              <a:t> </a:t>
            </a:r>
            <a:endParaRPr dirty="0">
              <a:latin typeface="Gill Sans"/>
              <a:ea typeface="Gill Sans"/>
              <a:cs typeface="Gill Sans"/>
              <a:sym typeface="Gill Sans"/>
            </a:endParaRPr>
          </a:p>
        </p:txBody>
      </p:sp>
      <p:sp>
        <p:nvSpPr>
          <p:cNvPr id="1572" name="Google Shape;1572;g11935ead20f_0_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0"/>
        <p:cNvGrpSpPr/>
        <p:nvPr/>
      </p:nvGrpSpPr>
      <p:grpSpPr>
        <a:xfrm>
          <a:off x="0" y="0"/>
          <a:ext cx="0" cy="0"/>
          <a:chOff x="0" y="0"/>
          <a:chExt cx="0" cy="0"/>
        </a:xfrm>
      </p:grpSpPr>
      <p:sp>
        <p:nvSpPr>
          <p:cNvPr id="1581" name="Google Shape;1581;g11a35d84796_0_56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2" name="Google Shape;1582;g11a35d84796_0_563:notes"/>
          <p:cNvSpPr txBox="1">
            <a:spLocks noGrp="1"/>
          </p:cNvSpPr>
          <p:nvPr>
            <p:ph type="body" idx="1"/>
          </p:nvPr>
        </p:nvSpPr>
        <p:spPr>
          <a:xfrm>
            <a:off x="731520" y="4560570"/>
            <a:ext cx="5852170" cy="4320540"/>
          </a:xfrm>
          <a:prstGeom prst="rect">
            <a:avLst/>
          </a:prstGeom>
          <a:noFill/>
          <a:ln>
            <a:noFill/>
          </a:ln>
        </p:spPr>
        <p:txBody>
          <a:bodyPr spcFirstLastPara="1" wrap="square" lIns="95914" tIns="47944" rIns="95914" bIns="47944" anchor="t" anchorCtr="0">
            <a:noAutofit/>
          </a:bodyPr>
          <a:lstStyle/>
          <a:p>
            <a:pPr marL="0" indent="0">
              <a:spcBef>
                <a:spcPts val="1259"/>
              </a:spcBef>
            </a:pPr>
            <a:r>
              <a:rPr lang="en-US" b="0" dirty="0">
                <a:latin typeface="Gill Sans"/>
                <a:ea typeface="Gill Sans"/>
                <a:cs typeface="Gill Sans"/>
                <a:sym typeface="Gill Sans"/>
              </a:rPr>
              <a:t>The high concentration of women in the public sector and their gravitation toward it was among the factors limiting FLPF. One additional noted issue that was shared by a number of the reviewed countries was the problems that arise when the public sector constitutes an excessively large share of the labor market. Due to its regulation, the protections it offers (relatively to other avenues of private and non-formal employment), the relative stability, the public sector became a primary destination for women employment across the MENA region. However, due to its problems arising from having an overrepresented state-controlled labor market, many countries have started to diversify their sources of revenue, while also shifting significant portions of their economic sectors (especially the services sector) into the private sector. This proved to be problematic when alternative, suitable, employment opportunities are not presented in an adequate amount that offsets it. This trend seems to disproportionately affect women in cases where special consideration and programs aren’t put in place to safeguard women employment.</a:t>
            </a:r>
            <a:endParaRPr b="0" dirty="0">
              <a:latin typeface="Gill Sans"/>
              <a:ea typeface="Gill Sans"/>
              <a:cs typeface="Gill Sans"/>
              <a:sym typeface="Gill Sans"/>
            </a:endParaRPr>
          </a:p>
          <a:p>
            <a:pPr marL="0" indent="0">
              <a:spcBef>
                <a:spcPts val="1259"/>
              </a:spcBef>
            </a:pPr>
            <a:endParaRPr b="0" dirty="0">
              <a:latin typeface="Gill Sans"/>
              <a:ea typeface="Gill Sans"/>
              <a:cs typeface="Gill Sans"/>
              <a:sym typeface="Gill Sans"/>
            </a:endParaRPr>
          </a:p>
          <a:p>
            <a:pPr marL="0" indent="0">
              <a:spcBef>
                <a:spcPts val="1259"/>
              </a:spcBef>
            </a:pPr>
            <a:r>
              <a:rPr lang="en-US" b="0" dirty="0">
                <a:latin typeface="Gill Sans"/>
                <a:ea typeface="Gill Sans"/>
                <a:cs typeface="Gill Sans"/>
                <a:sym typeface="Gill Sans"/>
              </a:rPr>
              <a:t>West Bank and Gaza situation regarding sectoral employment is unique; both the private and public sectors exist and additionally employment can take place in Israel and settlements of Israel. The share </a:t>
            </a:r>
            <a:r>
              <a:rPr lang="en-US" dirty="0">
                <a:latin typeface="Gill Sans"/>
                <a:ea typeface="Gill Sans"/>
                <a:cs typeface="Gill Sans"/>
                <a:sym typeface="Gill Sans"/>
              </a:rPr>
              <a:t>of employment between sectors in West Bank and Gaza has not changed significantly throughout the decade. The private sector accounts for the largest share of employment, at around 65.9% of total employment in 2020, compared to a share of 65.5% in 2010. The second largest share of employment is in the public sector, which has gradually declined throughout the decade, by 3 percentage points of total employment. The public sector accounted for 24% of employment in 2010 and reduced to 21% in 2020. The remaining share of employment is in Israel and its settlements at 13.1% in 2020, having increased by 2.6 percentage points from 10.5% of total employment in 2010 (PCBS, 2021).</a:t>
            </a:r>
            <a:endParaRPr dirty="0">
              <a:latin typeface="Gill Sans"/>
              <a:ea typeface="Gill Sans"/>
              <a:cs typeface="Gill Sans"/>
              <a:sym typeface="Gill Sans"/>
            </a:endParaRPr>
          </a:p>
          <a:p>
            <a:pPr marL="0" indent="0">
              <a:spcBef>
                <a:spcPts val="1259"/>
              </a:spcBef>
            </a:pPr>
            <a:endParaRPr dirty="0">
              <a:latin typeface="Gill Sans"/>
              <a:ea typeface="Gill Sans"/>
              <a:cs typeface="Gill Sans"/>
              <a:sym typeface="Gill Sans"/>
            </a:endParaRPr>
          </a:p>
          <a:p>
            <a:pPr marL="0" indent="0">
              <a:spcBef>
                <a:spcPts val="1259"/>
              </a:spcBef>
            </a:pPr>
            <a:r>
              <a:rPr lang="en-US" dirty="0">
                <a:latin typeface="Gill Sans"/>
                <a:ea typeface="Gill Sans"/>
                <a:cs typeface="Gill Sans"/>
                <a:sym typeface="Gill Sans"/>
              </a:rPr>
              <a:t>Regarding women and men’s employment, a large majority of women are employed in the private sector, at 65.3% in 2020, followed by 33.6% in the public sector and 1.1% in Israel and settlements. The percentage of women in the public sector has increased from its 2017 rate of 29.6% whereas women’s private sector employment decreased from 69% in 2017. The share of women and men in the private sector is comparable (66.1% of men); however, a lower percentage of men are employed in the public sector (20% in 2017, 18.6% in 2020) and 15% of males work in Israeli settlements compared to the 1% of women, where they receive disproportionately higher wages (daily average of 257.9 NIS) compared to both West Bank and Gaza’s public sector (116 NIS) and private sector (98.9 NIS) (PCBS, 2022).</a:t>
            </a:r>
            <a:endParaRPr dirty="0">
              <a:latin typeface="Gill Sans"/>
              <a:ea typeface="Gill Sans"/>
              <a:cs typeface="Gill Sans"/>
              <a:sym typeface="Gill Sans"/>
            </a:endParaRPr>
          </a:p>
          <a:p>
            <a:pPr marL="0" indent="0">
              <a:spcBef>
                <a:spcPts val="1259"/>
              </a:spcBef>
              <a:buClr>
                <a:schemeClr val="dk1"/>
              </a:buClr>
              <a:buSzPts val="1100"/>
            </a:pPr>
            <a:endParaRPr b="1" dirty="0">
              <a:latin typeface="Gill Sans"/>
              <a:ea typeface="Gill Sans"/>
              <a:cs typeface="Gill Sans"/>
              <a:sym typeface="Gill Sans"/>
            </a:endParaRPr>
          </a:p>
          <a:p>
            <a:pPr marL="0" marR="0" indent="0" algn="l" defTabSz="914400" rtl="0" eaLnBrk="1" fontAlgn="auto" latinLnBrk="0" hangingPunct="1">
              <a:lnSpc>
                <a:spcPct val="100000"/>
              </a:lnSpc>
              <a:spcBef>
                <a:spcPts val="1259"/>
              </a:spcBef>
              <a:spcAft>
                <a:spcPts val="0"/>
              </a:spcAft>
              <a:buClr>
                <a:schemeClr val="dk1"/>
              </a:buClr>
              <a:buSzPts val="1100"/>
              <a:buFont typeface="Arial"/>
              <a:buNone/>
              <a:tabLst/>
              <a:defRPr/>
            </a:pPr>
            <a:r>
              <a:rPr lang="en-US" b="1" dirty="0">
                <a:latin typeface="Gill Sans"/>
                <a:ea typeface="Gill Sans"/>
                <a:cs typeface="Gill Sans"/>
                <a:sym typeface="Gill Sans"/>
              </a:rPr>
              <a:t>Data: </a:t>
            </a:r>
            <a:r>
              <a:rPr lang="en-US" u="sng" dirty="0">
                <a:latin typeface="Gill Sans"/>
                <a:ea typeface="Gill Sans"/>
                <a:cs typeface="Gill Sans"/>
                <a:sym typeface="Gill Sans"/>
              </a:rPr>
              <a:t>Algeria:</a:t>
            </a:r>
            <a:r>
              <a:rPr lang="en-US" dirty="0">
                <a:latin typeface="Gill Sans"/>
                <a:ea typeface="Gill Sans"/>
                <a:cs typeface="Gill Sans"/>
                <a:sym typeface="Gill Sans"/>
              </a:rPr>
              <a:t> ONS DZ. (2019). Activity, Employment and Unemployment, May 2019 (</a:t>
            </a:r>
            <a:r>
              <a:rPr lang="en-US" i="1" dirty="0" err="1">
                <a:latin typeface="Gill Sans"/>
                <a:ea typeface="Gill Sans"/>
                <a:cs typeface="Gill Sans"/>
                <a:sym typeface="Gill Sans"/>
              </a:rPr>
              <a:t>Emploi</a:t>
            </a:r>
            <a:r>
              <a:rPr lang="en-US" i="1" dirty="0">
                <a:latin typeface="Gill Sans"/>
                <a:ea typeface="Gill Sans"/>
                <a:cs typeface="Gill Sans"/>
                <a:sym typeface="Gill Sans"/>
              </a:rPr>
              <a:t>, </a:t>
            </a:r>
            <a:r>
              <a:rPr lang="en-US" i="1" dirty="0" err="1">
                <a:latin typeface="Gill Sans"/>
                <a:ea typeface="Gill Sans"/>
                <a:cs typeface="Gill Sans"/>
                <a:sym typeface="Gill Sans"/>
              </a:rPr>
              <a:t>Chom</a:t>
            </a:r>
            <a:r>
              <a:rPr lang="en-US" i="1" dirty="0">
                <a:latin typeface="Gill Sans"/>
                <a:ea typeface="Gill Sans"/>
                <a:cs typeface="Gill Sans"/>
                <a:sym typeface="Gill Sans"/>
              </a:rPr>
              <a:t>, Mai 2019).</a:t>
            </a:r>
            <a:r>
              <a:rPr lang="en-US" dirty="0">
                <a:latin typeface="Gill Sans"/>
                <a:ea typeface="Gill Sans"/>
                <a:cs typeface="Gill Sans"/>
                <a:sym typeface="Gill Sans"/>
              </a:rPr>
              <a:t> Office National des </a:t>
            </a:r>
            <a:r>
              <a:rPr lang="en-US" dirty="0" err="1">
                <a:latin typeface="Gill Sans"/>
                <a:ea typeface="Gill Sans"/>
                <a:cs typeface="Gill Sans"/>
                <a:sym typeface="Gill Sans"/>
              </a:rPr>
              <a:t>Statistiques</a:t>
            </a:r>
            <a:r>
              <a:rPr lang="en-US" dirty="0">
                <a:latin typeface="Gill Sans"/>
                <a:ea typeface="Gill Sans"/>
                <a:cs typeface="Gill Sans"/>
                <a:sym typeface="Gill Sans"/>
              </a:rPr>
              <a:t> </a:t>
            </a:r>
            <a:r>
              <a:rPr lang="en-US" dirty="0" err="1">
                <a:latin typeface="Gill Sans"/>
                <a:ea typeface="Gill Sans"/>
                <a:cs typeface="Gill Sans"/>
                <a:sym typeface="Gill Sans"/>
              </a:rPr>
              <a:t>Algerie</a:t>
            </a:r>
            <a:r>
              <a:rPr lang="en-US" dirty="0">
                <a:latin typeface="Gill Sans"/>
                <a:ea typeface="Gill Sans"/>
                <a:cs typeface="Gill Sans"/>
                <a:sym typeface="Gill Sans"/>
              </a:rPr>
              <a:t>. Available </a:t>
            </a:r>
            <a:r>
              <a:rPr lang="en-US" dirty="0" err="1">
                <a:latin typeface="Gill Sans"/>
                <a:ea typeface="Gill Sans"/>
                <a:cs typeface="Gill Sans"/>
                <a:sym typeface="Gill Sans"/>
              </a:rPr>
              <a:t>fromhttps</a:t>
            </a:r>
            <a:r>
              <a:rPr lang="en-US" dirty="0">
                <a:latin typeface="Gill Sans"/>
                <a:ea typeface="Gill Sans"/>
                <a:cs typeface="Gill Sans"/>
                <a:sym typeface="Gill Sans"/>
              </a:rPr>
              <a:t>://</a:t>
            </a:r>
            <a:r>
              <a:rPr lang="en-US" dirty="0" err="1">
                <a:latin typeface="Gill Sans"/>
                <a:ea typeface="Gill Sans"/>
                <a:cs typeface="Gill Sans"/>
                <a:sym typeface="Gill Sans"/>
              </a:rPr>
              <a:t>www.ons.dz</a:t>
            </a:r>
            <a:r>
              <a:rPr lang="en-US" dirty="0">
                <a:latin typeface="Gill Sans"/>
                <a:ea typeface="Gill Sans"/>
                <a:cs typeface="Gill Sans"/>
                <a:sym typeface="Gill Sans"/>
              </a:rPr>
              <a:t>/spip.php?rubrique3 -https://</a:t>
            </a:r>
            <a:r>
              <a:rPr lang="en-US" dirty="0" err="1">
                <a:latin typeface="Gill Sans"/>
                <a:ea typeface="Gill Sans"/>
                <a:cs typeface="Gill Sans"/>
                <a:sym typeface="Gill Sans"/>
              </a:rPr>
              <a:t>drive.google.com</a:t>
            </a:r>
            <a:r>
              <a:rPr lang="en-US" dirty="0">
                <a:latin typeface="Gill Sans"/>
                <a:ea typeface="Gill Sans"/>
                <a:cs typeface="Gill Sans"/>
                <a:sym typeface="Gill Sans"/>
              </a:rPr>
              <a:t>/file/d/1WFZxcf1s2F_LBlUClPwt1rj-ADDemKha/</a:t>
            </a:r>
            <a:r>
              <a:rPr lang="en-US" dirty="0" err="1">
                <a:latin typeface="Gill Sans"/>
                <a:ea typeface="Gill Sans"/>
                <a:cs typeface="Gill Sans"/>
                <a:sym typeface="Gill Sans"/>
              </a:rPr>
              <a:t>view?usp</a:t>
            </a:r>
            <a:r>
              <a:rPr lang="en-US" dirty="0">
                <a:latin typeface="Gill Sans"/>
                <a:ea typeface="Gill Sans"/>
                <a:cs typeface="Gill Sans"/>
                <a:sym typeface="Gill Sans"/>
              </a:rPr>
              <a:t>=sharing </a:t>
            </a:r>
            <a:endParaRPr dirty="0">
              <a:latin typeface="Gill Sans"/>
              <a:ea typeface="Gill Sans"/>
              <a:cs typeface="Gill Sans"/>
              <a:sym typeface="Gill Sans"/>
            </a:endParaRPr>
          </a:p>
          <a:p>
            <a:pPr marL="0" indent="0">
              <a:spcBef>
                <a:spcPts val="1259"/>
              </a:spcBef>
              <a:buSzPts val="1100"/>
            </a:pPr>
            <a:endParaRPr u="sng" dirty="0">
              <a:latin typeface="Gill Sans"/>
              <a:ea typeface="Gill Sans"/>
              <a:cs typeface="Gill Sans"/>
              <a:sym typeface="Gill Sans"/>
            </a:endParaRPr>
          </a:p>
          <a:p>
            <a:pPr marL="0" marR="0" lvl="0" indent="0" algn="l" defTabSz="914400" rtl="0" eaLnBrk="1" fontAlgn="auto" latinLnBrk="0" hangingPunct="1">
              <a:lnSpc>
                <a:spcPct val="100000"/>
              </a:lnSpc>
              <a:spcBef>
                <a:spcPts val="1259"/>
              </a:spcBef>
              <a:spcAft>
                <a:spcPts val="0"/>
              </a:spcAft>
              <a:buClr>
                <a:schemeClr val="dk1"/>
              </a:buClr>
              <a:buSzPts val="1100"/>
              <a:buFont typeface="Arial"/>
              <a:buNone/>
              <a:tabLst/>
              <a:defRPr/>
            </a:pPr>
            <a:r>
              <a:rPr lang="en-US" u="sng" dirty="0">
                <a:latin typeface="Gill Sans"/>
                <a:ea typeface="Gill Sans"/>
                <a:cs typeface="Gill Sans"/>
                <a:sym typeface="Gill Sans"/>
              </a:rPr>
              <a:t>Jordan:</a:t>
            </a:r>
            <a:r>
              <a:rPr lang="en-US" dirty="0">
                <a:latin typeface="Gill Sans"/>
                <a:ea typeface="Gill Sans"/>
                <a:cs typeface="Gill Sans"/>
                <a:sym typeface="Gill Sans"/>
              </a:rPr>
              <a:t> Jordan DOS. (2021). http://</a:t>
            </a:r>
            <a:r>
              <a:rPr lang="en-US" dirty="0" err="1">
                <a:latin typeface="Gill Sans"/>
                <a:ea typeface="Gill Sans"/>
                <a:cs typeface="Gill Sans"/>
                <a:sym typeface="Gill Sans"/>
              </a:rPr>
              <a:t>www.dos.gov.jo</a:t>
            </a:r>
            <a:r>
              <a:rPr lang="en-US" dirty="0">
                <a:latin typeface="Gill Sans"/>
                <a:ea typeface="Gill Sans"/>
                <a:cs typeface="Gill Sans"/>
                <a:sym typeface="Gill Sans"/>
              </a:rPr>
              <a:t>/</a:t>
            </a:r>
            <a:r>
              <a:rPr lang="en-US" dirty="0" err="1">
                <a:latin typeface="Gill Sans"/>
                <a:ea typeface="Gill Sans"/>
                <a:cs typeface="Gill Sans"/>
                <a:sym typeface="Gill Sans"/>
              </a:rPr>
              <a:t>owa</a:t>
            </a:r>
            <a:r>
              <a:rPr lang="en-US" dirty="0">
                <a:latin typeface="Gill Sans"/>
                <a:ea typeface="Gill Sans"/>
                <a:cs typeface="Gill Sans"/>
                <a:sym typeface="Gill Sans"/>
              </a:rPr>
              <a:t>-user/</a:t>
            </a:r>
            <a:r>
              <a:rPr lang="en-US" dirty="0" err="1">
                <a:latin typeface="Gill Sans"/>
                <a:ea typeface="Gill Sans"/>
                <a:cs typeface="Gill Sans"/>
                <a:sym typeface="Gill Sans"/>
              </a:rPr>
              <a:t>owa</a:t>
            </a:r>
            <a:r>
              <a:rPr lang="en-US" dirty="0">
                <a:latin typeface="Gill Sans"/>
                <a:ea typeface="Gill Sans"/>
                <a:cs typeface="Gill Sans"/>
                <a:sym typeface="Gill Sans"/>
              </a:rPr>
              <a:t>/emp_unemp_y.show_tables1_y?lang=E&amp;year1=2021&amp;t_no=82 Note: Percentages for public/private are out of paid employees. 83.5% of males and 96.4% of females are paid employees (out of total employment). Percentages for female and male employment in Jordan’s public and private sectors do not total 100% due to a small number of males and females being employed in ‘Other’ sectors (including employers, own-account workers, paid trainees, and contributing family workers). </a:t>
            </a:r>
          </a:p>
          <a:p>
            <a:pPr marL="0" indent="0">
              <a:spcBef>
                <a:spcPts val="1259"/>
              </a:spcBef>
              <a:buClr>
                <a:schemeClr val="dk1"/>
              </a:buClr>
              <a:buSzPts val="1100"/>
            </a:pPr>
            <a:endParaRPr u="sng" dirty="0">
              <a:latin typeface="Gill Sans"/>
              <a:ea typeface="Gill Sans"/>
              <a:cs typeface="Gill Sans"/>
              <a:sym typeface="Gill Sans"/>
            </a:endParaRPr>
          </a:p>
          <a:p>
            <a:pPr marL="0" indent="0">
              <a:spcBef>
                <a:spcPts val="1259"/>
              </a:spcBef>
              <a:buClr>
                <a:schemeClr val="dk1"/>
              </a:buClr>
              <a:buSzPts val="1100"/>
            </a:pPr>
            <a:r>
              <a:rPr lang="en-US" u="sng" dirty="0">
                <a:latin typeface="Gill Sans"/>
                <a:ea typeface="Gill Sans"/>
                <a:cs typeface="Gill Sans"/>
                <a:sym typeface="Gill Sans"/>
              </a:rPr>
              <a:t>Morocco:</a:t>
            </a:r>
            <a:r>
              <a:rPr lang="en-US" dirty="0">
                <a:latin typeface="Gill Sans"/>
                <a:ea typeface="Gill Sans"/>
                <a:cs typeface="Gill Sans"/>
                <a:sym typeface="Gill Sans"/>
              </a:rPr>
              <a:t> Reliable gender aggregated data for public/private sector employment was not available. </a:t>
            </a:r>
            <a:endParaRPr dirty="0">
              <a:latin typeface="Gill Sans"/>
              <a:ea typeface="Gill Sans"/>
              <a:cs typeface="Gill Sans"/>
              <a:sym typeface="Gill Sans"/>
            </a:endParaRPr>
          </a:p>
          <a:p>
            <a:pPr marL="0" indent="0">
              <a:spcBef>
                <a:spcPts val="1259"/>
              </a:spcBef>
              <a:buSzPts val="1100"/>
            </a:pPr>
            <a:endParaRPr u="sng" dirty="0">
              <a:latin typeface="Gill Sans"/>
              <a:ea typeface="Gill Sans"/>
              <a:cs typeface="Gill Sans"/>
              <a:sym typeface="Gill Sans"/>
            </a:endParaRPr>
          </a:p>
          <a:p>
            <a:pPr marL="0" marR="0" indent="0" algn="l" defTabSz="914400" rtl="0" eaLnBrk="1" fontAlgn="auto" latinLnBrk="0" hangingPunct="1">
              <a:lnSpc>
                <a:spcPct val="100000"/>
              </a:lnSpc>
              <a:spcBef>
                <a:spcPts val="1259"/>
              </a:spcBef>
              <a:spcAft>
                <a:spcPts val="0"/>
              </a:spcAft>
              <a:buClr>
                <a:srgbClr val="000000"/>
              </a:buClr>
              <a:buSzPts val="1100"/>
              <a:buFont typeface="Arial"/>
              <a:buNone/>
              <a:tabLst/>
              <a:defRPr/>
            </a:pPr>
            <a:r>
              <a:rPr lang="en-US" u="sng" dirty="0">
                <a:latin typeface="Gill Sans"/>
                <a:ea typeface="Gill Sans"/>
                <a:cs typeface="Gill Sans"/>
                <a:sym typeface="Gill Sans"/>
              </a:rPr>
              <a:t>Lebanon:</a:t>
            </a:r>
            <a:r>
              <a:rPr lang="en-US" dirty="0">
                <a:latin typeface="Gill Sans"/>
                <a:ea typeface="Gill Sans"/>
                <a:cs typeface="Gill Sans"/>
                <a:sym typeface="Gill Sans"/>
              </a:rPr>
              <a:t> CAS (2018/2019) https://</a:t>
            </a:r>
            <a:r>
              <a:rPr lang="en-US" dirty="0" err="1">
                <a:latin typeface="Gill Sans"/>
                <a:ea typeface="Gill Sans"/>
                <a:cs typeface="Gill Sans"/>
                <a:sym typeface="Gill Sans"/>
              </a:rPr>
              <a:t>docs.google.com</a:t>
            </a:r>
            <a:r>
              <a:rPr lang="en-US" dirty="0">
                <a:latin typeface="Gill Sans"/>
                <a:ea typeface="Gill Sans"/>
                <a:cs typeface="Gill Sans"/>
                <a:sym typeface="Gill Sans"/>
              </a:rPr>
              <a:t>/spreadsheets/d/1166V63HVh42yfX0ubpKsYU1lBE0MzcFo/</a:t>
            </a:r>
            <a:r>
              <a:rPr lang="en-US" dirty="0" err="1">
                <a:latin typeface="Gill Sans"/>
                <a:ea typeface="Gill Sans"/>
                <a:cs typeface="Gill Sans"/>
                <a:sym typeface="Gill Sans"/>
              </a:rPr>
              <a:t>edit#gid</a:t>
            </a:r>
            <a:r>
              <a:rPr lang="en-US" dirty="0">
                <a:latin typeface="Gill Sans"/>
                <a:ea typeface="Gill Sans"/>
                <a:cs typeface="Gill Sans"/>
                <a:sym typeface="Gill Sans"/>
              </a:rPr>
              <a:t>=245391550&amp;range=A4:A6 Note: Percentages for female and male employment in Lebanon’s public and private sectors do not total 100% due to 2.4% of females and 0.9% of males being employed in the ‘Other’ sector.</a:t>
            </a:r>
            <a:endParaRPr dirty="0">
              <a:latin typeface="Gill Sans"/>
              <a:ea typeface="Gill Sans"/>
              <a:cs typeface="Gill Sans"/>
              <a:sym typeface="Gill Sans"/>
            </a:endParaRPr>
          </a:p>
          <a:p>
            <a:pPr marL="0" indent="0">
              <a:spcBef>
                <a:spcPts val="1259"/>
              </a:spcBef>
              <a:buSzPts val="1100"/>
            </a:pPr>
            <a:endParaRPr u="sng" dirty="0">
              <a:latin typeface="Gill Sans"/>
              <a:ea typeface="Gill Sans"/>
              <a:cs typeface="Gill Sans"/>
              <a:sym typeface="Gill Sans"/>
            </a:endParaRPr>
          </a:p>
          <a:p>
            <a:pPr marL="0" marR="0" indent="0" algn="l" defTabSz="914400" rtl="0" eaLnBrk="1" fontAlgn="auto" latinLnBrk="0" hangingPunct="1">
              <a:lnSpc>
                <a:spcPct val="100000"/>
              </a:lnSpc>
              <a:spcBef>
                <a:spcPts val="1259"/>
              </a:spcBef>
              <a:spcAft>
                <a:spcPts val="0"/>
              </a:spcAft>
              <a:buClr>
                <a:srgbClr val="000000"/>
              </a:buClr>
              <a:buSzPts val="1100"/>
              <a:buFont typeface="Arial"/>
              <a:buNone/>
              <a:tabLst/>
              <a:defRPr/>
            </a:pPr>
            <a:r>
              <a:rPr lang="en-US" u="sng" dirty="0">
                <a:latin typeface="Gill Sans"/>
                <a:ea typeface="Gill Sans"/>
                <a:cs typeface="Gill Sans"/>
                <a:sym typeface="Gill Sans"/>
              </a:rPr>
              <a:t>Saudi Arabia:</a:t>
            </a:r>
            <a:r>
              <a:rPr lang="en-US" dirty="0">
                <a:latin typeface="Gill Sans"/>
                <a:ea typeface="Gill Sans"/>
                <a:cs typeface="Gill Sans"/>
                <a:sym typeface="Gill Sans"/>
              </a:rPr>
              <a:t> GASTAT. (2021).Labor market statistics Q3, 2021 https://</a:t>
            </a:r>
            <a:r>
              <a:rPr lang="en-US" dirty="0" err="1">
                <a:latin typeface="Gill Sans"/>
                <a:ea typeface="Gill Sans"/>
                <a:cs typeface="Gill Sans"/>
                <a:sym typeface="Gill Sans"/>
              </a:rPr>
              <a:t>www.stats.gov.sa</a:t>
            </a:r>
            <a:r>
              <a:rPr lang="en-US" dirty="0">
                <a:latin typeface="Gill Sans"/>
                <a:ea typeface="Gill Sans"/>
                <a:cs typeface="Gill Sans"/>
                <a:sym typeface="Gill Sans"/>
              </a:rPr>
              <a:t>/</a:t>
            </a:r>
            <a:r>
              <a:rPr lang="en-US" dirty="0" err="1">
                <a:latin typeface="Gill Sans"/>
                <a:ea typeface="Gill Sans"/>
                <a:cs typeface="Gill Sans"/>
                <a:sym typeface="Gill Sans"/>
              </a:rPr>
              <a:t>en</a:t>
            </a:r>
            <a:r>
              <a:rPr lang="en-US" dirty="0">
                <a:latin typeface="Gill Sans"/>
                <a:ea typeface="Gill Sans"/>
                <a:cs typeface="Gill Sans"/>
                <a:sym typeface="Gill Sans"/>
              </a:rPr>
              <a:t>/814 - Note: Percentages for female and male employment in Saudi’s public and private sectors do not total 100% due to 30.4% of females and 15.3% of males being employed in the ‘Other’ sector (Other: includes family workers, non-profit organizations, domestic workers, regional and international organizations). Note: Figures are for total employed population which include Saudis and Non-Saudis. </a:t>
            </a:r>
            <a:endParaRPr dirty="0">
              <a:latin typeface="Gill Sans"/>
              <a:ea typeface="Gill Sans"/>
              <a:cs typeface="Gill Sans"/>
              <a:sym typeface="Gill Sans"/>
            </a:endParaRPr>
          </a:p>
          <a:p>
            <a:pPr marL="0" indent="0">
              <a:spcBef>
                <a:spcPts val="1259"/>
              </a:spcBef>
              <a:buSzPts val="1100"/>
            </a:pPr>
            <a:endParaRPr u="sng" dirty="0">
              <a:latin typeface="Gill Sans"/>
              <a:ea typeface="Gill Sans"/>
              <a:cs typeface="Gill Sans"/>
              <a:sym typeface="Gill Sans"/>
            </a:endParaRPr>
          </a:p>
          <a:p>
            <a:pPr marL="0" indent="0">
              <a:spcBef>
                <a:spcPts val="1259"/>
              </a:spcBef>
              <a:buSzPts val="1100"/>
            </a:pPr>
            <a:r>
              <a:rPr lang="en-US" u="sng" dirty="0">
                <a:latin typeface="Gill Sans"/>
                <a:ea typeface="Gill Sans"/>
                <a:cs typeface="Gill Sans"/>
                <a:sym typeface="Gill Sans"/>
              </a:rPr>
              <a:t>Tunisia:</a:t>
            </a:r>
            <a:r>
              <a:rPr lang="en-US" dirty="0">
                <a:latin typeface="Gill Sans"/>
                <a:ea typeface="Gill Sans"/>
                <a:cs typeface="Gill Sans"/>
                <a:sym typeface="Gill Sans"/>
              </a:rPr>
              <a:t> Reliable gender aggregated data for public/private sector employment was not available. </a:t>
            </a:r>
            <a:endParaRPr dirty="0">
              <a:latin typeface="Gill Sans"/>
              <a:ea typeface="Gill Sans"/>
              <a:cs typeface="Gill Sans"/>
              <a:sym typeface="Gill Sans"/>
            </a:endParaRPr>
          </a:p>
          <a:p>
            <a:pPr marL="0" indent="0">
              <a:spcBef>
                <a:spcPts val="1259"/>
              </a:spcBef>
              <a:buSzPts val="1100"/>
            </a:pPr>
            <a:endParaRPr u="sng" dirty="0">
              <a:latin typeface="Gill Sans"/>
              <a:ea typeface="Gill Sans"/>
              <a:cs typeface="Gill Sans"/>
              <a:sym typeface="Gill Sans"/>
            </a:endParaRPr>
          </a:p>
          <a:p>
            <a:pPr marL="0" indent="0">
              <a:spcBef>
                <a:spcPts val="1259"/>
              </a:spcBef>
              <a:buSzPts val="1100"/>
            </a:pPr>
            <a:r>
              <a:rPr lang="en-US" u="sng" dirty="0">
                <a:latin typeface="Gill Sans"/>
                <a:ea typeface="Gill Sans"/>
                <a:cs typeface="Gill Sans"/>
                <a:sym typeface="Gill Sans"/>
              </a:rPr>
              <a:t>Turkey:</a:t>
            </a:r>
            <a:r>
              <a:rPr lang="en-US" dirty="0">
                <a:latin typeface="Gill Sans"/>
                <a:ea typeface="Gill Sans"/>
                <a:cs typeface="Gill Sans"/>
                <a:sym typeface="Gill Sans"/>
              </a:rPr>
              <a:t> Reliable gender aggregated data for public/private sector employment was not available. </a:t>
            </a:r>
            <a:endParaRPr dirty="0">
              <a:latin typeface="Gill Sans"/>
              <a:ea typeface="Gill Sans"/>
              <a:cs typeface="Gill Sans"/>
              <a:sym typeface="Gill Sans"/>
            </a:endParaRPr>
          </a:p>
          <a:p>
            <a:pPr marL="0" indent="0">
              <a:spcBef>
                <a:spcPts val="1259"/>
              </a:spcBef>
              <a:buClr>
                <a:schemeClr val="dk1"/>
              </a:buClr>
              <a:buSzPts val="1100"/>
            </a:pPr>
            <a:endParaRPr u="sng" dirty="0">
              <a:latin typeface="Gill Sans"/>
              <a:ea typeface="Gill Sans"/>
              <a:cs typeface="Gill Sans"/>
              <a:sym typeface="Gill Sans"/>
            </a:endParaRPr>
          </a:p>
          <a:p>
            <a:pPr marL="0" marR="0" indent="0" algn="l" defTabSz="914400" rtl="0" eaLnBrk="1" fontAlgn="auto" latinLnBrk="0" hangingPunct="1">
              <a:lnSpc>
                <a:spcPct val="100000"/>
              </a:lnSpc>
              <a:spcBef>
                <a:spcPts val="1259"/>
              </a:spcBef>
              <a:spcAft>
                <a:spcPts val="0"/>
              </a:spcAft>
              <a:buClr>
                <a:schemeClr val="dk1"/>
              </a:buClr>
              <a:buSzPts val="1100"/>
              <a:buFont typeface="Arial"/>
              <a:buNone/>
              <a:tabLst/>
              <a:defRPr/>
            </a:pPr>
            <a:r>
              <a:rPr lang="en-US" u="sng" dirty="0">
                <a:latin typeface="Gill Sans"/>
                <a:ea typeface="Gill Sans"/>
                <a:cs typeface="Gill Sans"/>
                <a:sym typeface="Gill Sans"/>
              </a:rPr>
              <a:t>West Bank and Gaza:</a:t>
            </a:r>
            <a:r>
              <a:rPr lang="en-US" dirty="0">
                <a:latin typeface="Gill Sans"/>
                <a:ea typeface="Gill Sans"/>
                <a:cs typeface="Gill Sans"/>
                <a:sym typeface="Gill Sans"/>
              </a:rPr>
              <a:t> PCBS. (2021). </a:t>
            </a:r>
            <a:r>
              <a:rPr lang="en-US" dirty="0">
                <a:highlight>
                  <a:srgbClr val="FEFEFE"/>
                </a:highlight>
                <a:latin typeface="Gill Sans"/>
                <a:ea typeface="Gill Sans"/>
                <a:cs typeface="Gill Sans"/>
                <a:sym typeface="Gill Sans"/>
              </a:rPr>
              <a:t>Women and Men in Palestine Issues and Statistics, 2021. Available from </a:t>
            </a:r>
            <a:r>
              <a:rPr lang="en-US" dirty="0">
                <a:latin typeface="Gill Sans"/>
                <a:ea typeface="Gill Sans"/>
                <a:cs typeface="Gill Sans"/>
                <a:sym typeface="Gill Sans"/>
              </a:rPr>
              <a:t>https://</a:t>
            </a:r>
            <a:r>
              <a:rPr lang="en-US" dirty="0" err="1">
                <a:latin typeface="Gill Sans"/>
                <a:ea typeface="Gill Sans"/>
                <a:cs typeface="Gill Sans"/>
                <a:sym typeface="Gill Sans"/>
              </a:rPr>
              <a:t>pcbs.gov.ps</a:t>
            </a:r>
            <a:r>
              <a:rPr lang="en-US" dirty="0">
                <a:latin typeface="Gill Sans"/>
                <a:ea typeface="Gill Sans"/>
                <a:cs typeface="Gill Sans"/>
                <a:sym typeface="Gill Sans"/>
              </a:rPr>
              <a:t>/Downloads/book2586.pdf p54. </a:t>
            </a:r>
            <a:endParaRPr dirty="0">
              <a:latin typeface="Gill Sans"/>
              <a:ea typeface="Gill Sans"/>
              <a:cs typeface="Gill Sans"/>
              <a:sym typeface="Gill Sans"/>
            </a:endParaRPr>
          </a:p>
          <a:p>
            <a:pPr marL="0" marR="0" lvl="0" indent="0" algn="l" defTabSz="914400" rtl="0" eaLnBrk="1" fontAlgn="auto" latinLnBrk="0" hangingPunct="1">
              <a:lnSpc>
                <a:spcPct val="100000"/>
              </a:lnSpc>
              <a:spcBef>
                <a:spcPts val="1259"/>
              </a:spcBef>
              <a:spcAft>
                <a:spcPts val="0"/>
              </a:spcAft>
              <a:buClr>
                <a:schemeClr val="dk1"/>
              </a:buClr>
              <a:buSzPts val="1100"/>
              <a:buFont typeface="Arial"/>
              <a:buNone/>
              <a:tabLst/>
              <a:defRPr/>
            </a:pPr>
            <a:r>
              <a:rPr lang="en-US" dirty="0">
                <a:latin typeface="Gill Sans"/>
                <a:ea typeface="Gill Sans"/>
                <a:cs typeface="Gill Sans"/>
                <a:sym typeface="Gill Sans"/>
              </a:rPr>
              <a:t>PCBS. (2022). Average Daily Wages by Sector. https://</a:t>
            </a:r>
            <a:r>
              <a:rPr lang="en-US" dirty="0" err="1">
                <a:latin typeface="Gill Sans"/>
                <a:ea typeface="Gill Sans"/>
                <a:cs typeface="Gill Sans"/>
                <a:sym typeface="Gill Sans"/>
              </a:rPr>
              <a:t>www.pcbs.gov.ps</a:t>
            </a:r>
            <a:r>
              <a:rPr lang="en-US" dirty="0">
                <a:latin typeface="Gill Sans"/>
                <a:ea typeface="Gill Sans"/>
                <a:cs typeface="Gill Sans"/>
                <a:sym typeface="Gill Sans"/>
              </a:rPr>
              <a:t>/Portals/_Rainbow/Documents/wages-2015-2020-01e.html </a:t>
            </a:r>
          </a:p>
          <a:p>
            <a:pPr marL="0" marR="0" lvl="0" indent="0" algn="l" defTabSz="914400" rtl="0" eaLnBrk="1" fontAlgn="auto" latinLnBrk="0" hangingPunct="1">
              <a:lnSpc>
                <a:spcPct val="100000"/>
              </a:lnSpc>
              <a:spcBef>
                <a:spcPts val="1259"/>
              </a:spcBef>
              <a:spcAft>
                <a:spcPts val="0"/>
              </a:spcAft>
              <a:buClr>
                <a:schemeClr val="dk1"/>
              </a:buClr>
              <a:buSzPts val="1100"/>
              <a:buFont typeface="Arial"/>
              <a:buNone/>
              <a:tabLst/>
              <a:defRPr/>
            </a:pPr>
            <a:r>
              <a:rPr lang="en-US" b="0" dirty="0">
                <a:latin typeface="Gill Sans"/>
                <a:ea typeface="Gill Sans"/>
                <a:cs typeface="Gill Sans"/>
                <a:sym typeface="Gill Sans"/>
              </a:rPr>
              <a:t>Note: </a:t>
            </a:r>
            <a:r>
              <a:rPr lang="en-US" dirty="0">
                <a:latin typeface="Gill Sans"/>
                <a:ea typeface="Gill Sans"/>
                <a:cs typeface="Gill Sans"/>
                <a:sym typeface="Gill Sans"/>
              </a:rPr>
              <a:t>Percentages for female and male employment in West Bank and Gaza’s public and private sectors do not total 100% due to 1.1% of women and 15.3% of men being employed in Settlement areas, which are considered independently from the private/public sectors.</a:t>
            </a:r>
            <a:endParaRPr dirty="0">
              <a:cs typeface="Gill Sans" panose="020B0502020104020203"/>
            </a:endParaRPr>
          </a:p>
          <a:p>
            <a:pPr marL="0" indent="0">
              <a:spcBef>
                <a:spcPts val="2518"/>
              </a:spcBef>
              <a:spcAft>
                <a:spcPts val="1259"/>
              </a:spcAft>
              <a:buClr>
                <a:schemeClr val="dk1"/>
              </a:buClr>
              <a:buSzPts val="1100"/>
            </a:pPr>
            <a:endParaRPr b="1" dirty="0">
              <a:latin typeface="Gill Sans"/>
              <a:ea typeface="Gill Sans"/>
              <a:cs typeface="Gill Sans"/>
              <a:sym typeface="Gill Sans"/>
            </a:endParaRPr>
          </a:p>
        </p:txBody>
      </p:sp>
      <p:sp>
        <p:nvSpPr>
          <p:cNvPr id="1583" name="Google Shape;1583;g11a35d84796_0_563:notes"/>
          <p:cNvSpPr txBox="1">
            <a:spLocks noGrp="1"/>
          </p:cNvSpPr>
          <p:nvPr>
            <p:ph type="sldNum" idx="12"/>
          </p:nvPr>
        </p:nvSpPr>
        <p:spPr>
          <a:xfrm>
            <a:off x="4143588" y="9119474"/>
            <a:ext cx="3170056" cy="480060"/>
          </a:xfrm>
          <a:prstGeom prst="rect">
            <a:avLst/>
          </a:prstGeom>
          <a:noFill/>
          <a:ln>
            <a:noFill/>
          </a:ln>
        </p:spPr>
        <p:txBody>
          <a:bodyPr spcFirstLastPara="1" wrap="square" lIns="95914" tIns="47944" rIns="95914" bIns="47944" anchor="b" anchorCtr="0">
            <a:noAutofit/>
          </a:bodyPr>
          <a:lstStyle/>
          <a:p>
            <a:pPr algn="r">
              <a:buSzPts val="1200"/>
            </a:pPr>
            <a:fld id="{00000000-1234-1234-1234-123412341234}" type="slidenum">
              <a:rPr lang="en-US"/>
              <a:pPr algn="r">
                <a:buSzPts val="1200"/>
              </a:pPr>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2"/>
        <p:cNvGrpSpPr/>
        <p:nvPr/>
      </p:nvGrpSpPr>
      <p:grpSpPr>
        <a:xfrm>
          <a:off x="0" y="0"/>
          <a:ext cx="0" cy="0"/>
          <a:chOff x="0" y="0"/>
          <a:chExt cx="0" cy="0"/>
        </a:xfrm>
      </p:grpSpPr>
      <p:sp>
        <p:nvSpPr>
          <p:cNvPr id="1593" name="Google Shape;1593;g11dd236ac55_5_0:notes"/>
          <p:cNvSpPr txBox="1">
            <a:spLocks noGrp="1"/>
          </p:cNvSpPr>
          <p:nvPr>
            <p:ph type="body" idx="1"/>
          </p:nvPr>
        </p:nvSpPr>
        <p:spPr>
          <a:xfrm>
            <a:off x="731520" y="4560570"/>
            <a:ext cx="5852170" cy="4320540"/>
          </a:xfrm>
          <a:prstGeom prst="rect">
            <a:avLst/>
          </a:prstGeom>
          <a:noFill/>
          <a:ln>
            <a:noFill/>
          </a:ln>
        </p:spPr>
        <p:txBody>
          <a:bodyPr spcFirstLastPara="1" wrap="square" lIns="95914" tIns="47944" rIns="95914" bIns="47944" anchor="t" anchorCtr="0">
            <a:noAutofit/>
          </a:bodyPr>
          <a:lstStyle/>
          <a:p>
            <a:pPr marL="0" indent="0"/>
            <a:r>
              <a:rPr lang="en-US" b="0" dirty="0">
                <a:latin typeface="Gill Sans"/>
                <a:ea typeface="Gill Sans"/>
                <a:cs typeface="Gill Sans"/>
                <a:sym typeface="Gill Sans"/>
              </a:rPr>
              <a:t>The MENA average for women’s business ownership of formally registered small and medium-sized enterprises (SMEs) is 12-15% (IFC 2018). The data presented here includes enterprises of all sizes and shows a large disparity between the number of men and women business owners in all of the countries for which there was data available. </a:t>
            </a:r>
            <a:endParaRPr b="0" dirty="0">
              <a:latin typeface="Gill Sans"/>
              <a:ea typeface="Gill Sans"/>
              <a:cs typeface="Gill Sans"/>
              <a:sym typeface="Gill Sans"/>
            </a:endParaRPr>
          </a:p>
          <a:p>
            <a:pPr marL="0" indent="0"/>
            <a:endParaRPr b="1" dirty="0">
              <a:latin typeface="Gill Sans"/>
              <a:ea typeface="Gill Sans"/>
              <a:cs typeface="Gill Sans"/>
              <a:sym typeface="Gill Sans"/>
            </a:endParaRPr>
          </a:p>
          <a:p>
            <a:pPr marL="0" indent="0"/>
            <a:r>
              <a:rPr lang="en-US" b="1" dirty="0">
                <a:latin typeface="Gill Sans"/>
                <a:ea typeface="Gill Sans"/>
                <a:cs typeface="Gill Sans"/>
                <a:sym typeface="Gill Sans"/>
              </a:rPr>
              <a:t>Sources</a:t>
            </a:r>
            <a:r>
              <a:rPr lang="en-US" dirty="0">
                <a:latin typeface="Gill Sans"/>
                <a:ea typeface="Gill Sans"/>
                <a:cs typeface="Gill Sans"/>
                <a:sym typeface="Gill Sans"/>
              </a:rPr>
              <a:t>: </a:t>
            </a:r>
            <a:endParaRPr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latin typeface="Gill Sans"/>
                <a:ea typeface="Gill Sans"/>
                <a:cs typeface="Gill Sans"/>
                <a:sym typeface="Gill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
                  </a:ext>
                </a:extLst>
              </a:rPr>
              <a:t>International Finance Corporation. (2018</a:t>
            </a:r>
            <a:r>
              <a:rPr lang="en-US" dirty="0">
                <a:latin typeface="Gill Sans"/>
                <a:ea typeface="Gill Sans"/>
                <a:cs typeface="Gill Sans"/>
                <a:sym typeface="Gill Sans"/>
              </a:rPr>
              <a:t>). </a:t>
            </a:r>
            <a:r>
              <a:rPr lang="en-US" i="1" dirty="0">
                <a:latin typeface="Gill Sans"/>
                <a:ea typeface="Gill Sans"/>
                <a:cs typeface="Gill Sans"/>
                <a:sym typeface="Gill Sans"/>
              </a:rPr>
              <a:t>Banking on Women in Tunisia: Innovations in the Banking Industry Workshop Report</a:t>
            </a:r>
            <a:r>
              <a:rPr lang="en-US" dirty="0">
                <a:latin typeface="Gill Sans"/>
                <a:ea typeface="Gill Sans"/>
                <a:cs typeface="Gill Sans"/>
                <a:sym typeface="Gill Sans"/>
              </a:rPr>
              <a:t>. https://</a:t>
            </a:r>
            <a:r>
              <a:rPr lang="en-US" dirty="0" err="1">
                <a:latin typeface="Gill Sans"/>
                <a:ea typeface="Gill Sans"/>
                <a:cs typeface="Gill Sans"/>
                <a:sym typeface="Gill Sans"/>
              </a:rPr>
              <a:t>www.ifc.org</a:t>
            </a:r>
            <a:r>
              <a:rPr lang="en-US" dirty="0">
                <a:latin typeface="Gill Sans"/>
                <a:ea typeface="Gill Sans"/>
                <a:cs typeface="Gill Sans"/>
                <a:sym typeface="Gill Sans"/>
              </a:rPr>
              <a:t>/</a:t>
            </a:r>
            <a:r>
              <a:rPr lang="en-US" dirty="0" err="1">
                <a:latin typeface="Gill Sans"/>
                <a:ea typeface="Gill Sans"/>
                <a:cs typeface="Gill Sans"/>
                <a:sym typeface="Gill Sans"/>
              </a:rPr>
              <a:t>wps</a:t>
            </a:r>
            <a:r>
              <a:rPr lang="en-US" dirty="0">
                <a:latin typeface="Gill Sans"/>
                <a:ea typeface="Gill Sans"/>
                <a:cs typeface="Gill Sans"/>
                <a:sym typeface="Gill Sans"/>
              </a:rPr>
              <a:t>/</a:t>
            </a:r>
            <a:r>
              <a:rPr lang="en-US" dirty="0" err="1">
                <a:latin typeface="Gill Sans"/>
                <a:ea typeface="Gill Sans"/>
                <a:cs typeface="Gill Sans"/>
                <a:sym typeface="Gill Sans"/>
              </a:rPr>
              <a:t>wcm</a:t>
            </a:r>
            <a:r>
              <a:rPr lang="en-US" dirty="0">
                <a:latin typeface="Gill Sans"/>
                <a:ea typeface="Gill Sans"/>
                <a:cs typeface="Gill Sans"/>
                <a:sym typeface="Gill Sans"/>
              </a:rPr>
              <a:t>/connect/2ed82d7a-bf2a-40bf-ad22-4d54a9c22286/</a:t>
            </a:r>
            <a:r>
              <a:rPr lang="en-US" dirty="0" err="1">
                <a:latin typeface="Gill Sans"/>
                <a:ea typeface="Gill Sans"/>
                <a:cs typeface="Gill Sans"/>
                <a:sym typeface="Gill Sans"/>
              </a:rPr>
              <a:t>LR_Banking+on+Women+in+Tunisia.pdf?MOD</a:t>
            </a:r>
            <a:r>
              <a:rPr lang="en-US" dirty="0">
                <a:latin typeface="Gill Sans"/>
                <a:ea typeface="Gill Sans"/>
                <a:cs typeface="Gill Sans"/>
                <a:sym typeface="Gill Sans"/>
              </a:rPr>
              <a:t>=AJPERES&amp;CVID=</a:t>
            </a:r>
            <a:r>
              <a:rPr lang="en-US" dirty="0" err="1">
                <a:latin typeface="Gill Sans"/>
                <a:ea typeface="Gill Sans"/>
                <a:cs typeface="Gill Sans"/>
                <a:sym typeface="Gill Sans"/>
              </a:rPr>
              <a:t>mgomCyt</a:t>
            </a:r>
            <a:r>
              <a:rPr lang="en-US" dirty="0">
                <a:latin typeface="Gill Sans"/>
                <a:ea typeface="Gill Sans"/>
                <a:cs typeface="Gill Sans"/>
                <a:sym typeface="Gill Sans"/>
              </a:rPr>
              <a: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latin typeface="Gill Sans"/>
              <a:ea typeface="Gill Sans"/>
              <a:cs typeface="Gill Sans"/>
              <a:sym typeface="Gill Sans"/>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latin typeface="Gill Sans"/>
                <a:ea typeface="Gill Sans"/>
                <a:cs typeface="Gill Sans"/>
                <a:sym typeface="Gill Sans"/>
              </a:rPr>
              <a:t>World Bank Gender Data Portal -https://</a:t>
            </a:r>
            <a:r>
              <a:rPr lang="en-US" dirty="0" err="1">
                <a:latin typeface="Gill Sans"/>
                <a:ea typeface="Gill Sans"/>
                <a:cs typeface="Gill Sans"/>
                <a:sym typeface="Gill Sans"/>
              </a:rPr>
              <a:t>genderdata.worldbank.org</a:t>
            </a:r>
            <a:r>
              <a:rPr lang="en-US" dirty="0">
                <a:latin typeface="Gill Sans"/>
                <a:ea typeface="Gill Sans"/>
                <a:cs typeface="Gill Sans"/>
                <a:sym typeface="Gill Sans"/>
              </a:rPr>
              <a: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dirty="0">
              <a:latin typeface="Gill Sans"/>
              <a:ea typeface="Gill Sans"/>
              <a:cs typeface="Gill Sans"/>
              <a:sym typeface="Gill Sans"/>
            </a:endParaRPr>
          </a:p>
        </p:txBody>
      </p:sp>
      <p:sp>
        <p:nvSpPr>
          <p:cNvPr id="1594" name="Google Shape;1594;g11dd236ac55_5_0: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2"/>
        <p:cNvGrpSpPr/>
        <p:nvPr/>
      </p:nvGrpSpPr>
      <p:grpSpPr>
        <a:xfrm>
          <a:off x="0" y="0"/>
          <a:ext cx="0" cy="0"/>
          <a:chOff x="0" y="0"/>
          <a:chExt cx="0" cy="0"/>
        </a:xfrm>
      </p:grpSpPr>
      <p:sp>
        <p:nvSpPr>
          <p:cNvPr id="1603" name="Google Shape;1603;gf3a211cd24_0_85:notes"/>
          <p:cNvSpPr txBox="1">
            <a:spLocks noGrp="1"/>
          </p:cNvSpPr>
          <p:nvPr>
            <p:ph type="body" idx="1"/>
          </p:nvPr>
        </p:nvSpPr>
        <p:spPr>
          <a:xfrm>
            <a:off x="731520" y="4560570"/>
            <a:ext cx="5852170" cy="4320540"/>
          </a:xfrm>
          <a:prstGeom prst="rect">
            <a:avLst/>
          </a:prstGeom>
          <a:noFill/>
          <a:ln>
            <a:noFill/>
          </a:ln>
        </p:spPr>
        <p:txBody>
          <a:bodyPr spcFirstLastPara="1" wrap="square" lIns="95914" tIns="47944" rIns="95914" bIns="47944" anchor="t" anchorCtr="0">
            <a:noAutofit/>
          </a:bodyPr>
          <a:lstStyle/>
          <a:p>
            <a:pPr marL="0" indent="0">
              <a:spcBef>
                <a:spcPts val="1259"/>
              </a:spcBef>
            </a:pPr>
            <a:r>
              <a:rPr lang="en-US" b="0" dirty="0">
                <a:latin typeface="Gill Sans"/>
                <a:ea typeface="Gill Sans"/>
                <a:cs typeface="Gill Sans"/>
                <a:sym typeface="Gill Sans"/>
              </a:rPr>
              <a:t>Unlike the data on women business owners, which is restricted to ownership of formally registered enterprises, the data on self-employed women may include women who work in the informal sector or as family laborers. The greatest female self-employment was observed in Morocco, while the countries with the smallest percentage of self-employed women were Jordan and Saudi Arabia. </a:t>
            </a:r>
            <a:endParaRPr b="0" dirty="0">
              <a:latin typeface="Gill Sans"/>
              <a:ea typeface="Gill Sans"/>
              <a:cs typeface="Gill Sans"/>
              <a:sym typeface="Gill Sans"/>
            </a:endParaRPr>
          </a:p>
          <a:p>
            <a:pPr marL="0" indent="0">
              <a:spcBef>
                <a:spcPts val="1259"/>
              </a:spcBef>
            </a:pPr>
            <a:endParaRPr b="1" dirty="0">
              <a:latin typeface="Gill Sans"/>
              <a:ea typeface="Gill Sans"/>
              <a:cs typeface="Gill Sans"/>
              <a:sym typeface="Gill Sans"/>
            </a:endParaRPr>
          </a:p>
          <a:p>
            <a:pPr marL="0" indent="0">
              <a:spcBef>
                <a:spcPts val="1259"/>
              </a:spcBef>
            </a:pPr>
            <a:r>
              <a:rPr lang="en-US" b="1" dirty="0">
                <a:latin typeface="Gill Sans"/>
                <a:ea typeface="Gill Sans"/>
                <a:cs typeface="Gill Sans"/>
                <a:sym typeface="Gill Sans"/>
              </a:rPr>
              <a:t>Definition:</a:t>
            </a:r>
            <a:r>
              <a:rPr lang="en-US" dirty="0">
                <a:latin typeface="Gill Sans"/>
                <a:ea typeface="Gill Sans"/>
                <a:cs typeface="Gill Sans"/>
                <a:sym typeface="Gill Sans"/>
              </a:rPr>
              <a:t> Self-employed workers are those workers who, working on their own account or with one or a few partners or in cooperative, hold the type of jobs defined as a "self-employment jobs," i.e. jobs where the remuneration is directly dependent upon the profits derived from the goods and services produced. Self-employed workers include four sub-categories: employers, own-account workers, members of producers' cooperatives, and contributing family workers.</a:t>
            </a:r>
            <a:endParaRPr dirty="0">
              <a:highlight>
                <a:srgbClr val="FFFFFF"/>
              </a:highlight>
              <a:latin typeface="Gill Sans"/>
              <a:ea typeface="Gill Sans"/>
              <a:cs typeface="Gill Sans"/>
              <a:sym typeface="Gill Sans"/>
            </a:endParaRPr>
          </a:p>
          <a:p>
            <a:pPr marL="0" indent="0">
              <a:spcBef>
                <a:spcPts val="1259"/>
              </a:spcBef>
            </a:pPr>
            <a:endParaRPr b="1" dirty="0">
              <a:highlight>
                <a:srgbClr val="FFFFFF"/>
              </a:highlight>
              <a:latin typeface="Gill Sans"/>
              <a:ea typeface="Gill Sans"/>
              <a:cs typeface="Gill Sans"/>
              <a:sym typeface="Gill Sans"/>
            </a:endParaRPr>
          </a:p>
          <a:p>
            <a:pPr marL="0" indent="0">
              <a:spcBef>
                <a:spcPts val="1259"/>
              </a:spcBef>
            </a:pPr>
            <a:r>
              <a:rPr lang="en-US" b="1" dirty="0">
                <a:highlight>
                  <a:srgbClr val="FFFFFF"/>
                </a:highlight>
                <a:latin typeface="Gill Sans"/>
                <a:ea typeface="Gill Sans"/>
                <a:cs typeface="Gill Sans"/>
                <a:sym typeface="Gill Sans"/>
              </a:rPr>
              <a:t>Data: </a:t>
            </a:r>
            <a:r>
              <a:rPr lang="en-US" dirty="0">
                <a:highlight>
                  <a:srgbClr val="FFFFFF"/>
                </a:highlight>
                <a:latin typeface="Gill Sans"/>
                <a:ea typeface="Gill Sans"/>
                <a:cs typeface="Gill Sans"/>
                <a:sym typeface="Gill Sans"/>
              </a:rPr>
              <a:t>FLFP figures are from the </a:t>
            </a:r>
            <a:r>
              <a:rPr lang="en-US" i="1" dirty="0">
                <a:latin typeface="Gill Sans"/>
                <a:ea typeface="Gill Sans"/>
                <a:cs typeface="Gill Sans"/>
                <a:sym typeface="Gill Sans"/>
              </a:rPr>
              <a:t>Labor force participation rate, female (% of female population ages 15-64) (modeled ILO estimate)</a:t>
            </a:r>
            <a:r>
              <a:rPr lang="en-US" dirty="0">
                <a:latin typeface="Gill Sans"/>
                <a:ea typeface="Gill Sans"/>
                <a:cs typeface="Gill Sans"/>
                <a:sym typeface="Gill Sans"/>
              </a:rPr>
              <a:t> series for the latest year available</a:t>
            </a:r>
            <a:endParaRPr dirty="0">
              <a:latin typeface="Gill Sans"/>
              <a:ea typeface="Gill Sans"/>
              <a:cs typeface="Gill Sans"/>
              <a:sym typeface="Gill Sans"/>
            </a:endParaRPr>
          </a:p>
          <a:p>
            <a:pPr marL="0" indent="0">
              <a:spcBef>
                <a:spcPts val="1259"/>
              </a:spcBef>
              <a:buClr>
                <a:schemeClr val="dk1"/>
              </a:buClr>
            </a:pPr>
            <a:endParaRPr b="1" dirty="0">
              <a:latin typeface="Gill Sans"/>
              <a:ea typeface="Gill Sans"/>
              <a:cs typeface="Gill Sans"/>
              <a:sym typeface="Gill Sans"/>
            </a:endParaRPr>
          </a:p>
          <a:p>
            <a:pPr marL="0" marR="0" indent="0" algn="l" defTabSz="914400" rtl="0" eaLnBrk="1" fontAlgn="auto" latinLnBrk="0" hangingPunct="1">
              <a:lnSpc>
                <a:spcPct val="100000"/>
              </a:lnSpc>
              <a:spcBef>
                <a:spcPts val="1259"/>
              </a:spcBef>
              <a:spcAft>
                <a:spcPts val="0"/>
              </a:spcAft>
              <a:buClr>
                <a:schemeClr val="dk1"/>
              </a:buClr>
              <a:buSzPts val="1400"/>
              <a:buFont typeface="Arial"/>
              <a:buNone/>
              <a:tabLst/>
              <a:defRPr/>
            </a:pPr>
            <a:r>
              <a:rPr lang="en-US" b="1" dirty="0">
                <a:latin typeface="Gill Sans"/>
                <a:ea typeface="Gill Sans"/>
                <a:cs typeface="Gill Sans"/>
                <a:sym typeface="Gill Sans"/>
              </a:rPr>
              <a:t>Source:</a:t>
            </a:r>
            <a:r>
              <a:rPr lang="en-US" dirty="0">
                <a:latin typeface="Gill Sans"/>
                <a:ea typeface="Gill Sans"/>
                <a:cs typeface="Gill Sans"/>
                <a:sym typeface="Gill Sans"/>
              </a:rPr>
              <a:t> World Bank. (2022). </a:t>
            </a:r>
            <a:r>
              <a:rPr lang="en-US" i="1" dirty="0">
                <a:latin typeface="Gill Sans"/>
                <a:ea typeface="Gill Sans"/>
                <a:cs typeface="Gill Sans"/>
                <a:sym typeface="Gill Sans"/>
              </a:rPr>
              <a:t>World Bank Development Indicators.</a:t>
            </a:r>
            <a:r>
              <a:rPr lang="en-US" dirty="0">
                <a:latin typeface="Gill Sans"/>
                <a:ea typeface="Gill Sans"/>
                <a:cs typeface="Gill Sans"/>
                <a:sym typeface="Gill Sans"/>
              </a:rPr>
              <a:t> https://</a:t>
            </a:r>
            <a:r>
              <a:rPr lang="en-US" dirty="0" err="1">
                <a:latin typeface="Gill Sans"/>
                <a:ea typeface="Gill Sans"/>
                <a:cs typeface="Gill Sans"/>
                <a:sym typeface="Gill Sans"/>
              </a:rPr>
              <a:t>databank.worldbank.org</a:t>
            </a:r>
            <a:r>
              <a:rPr lang="en-US" dirty="0">
                <a:latin typeface="Gill Sans"/>
                <a:ea typeface="Gill Sans"/>
                <a:cs typeface="Gill Sans"/>
                <a:sym typeface="Gill Sans"/>
              </a:rPr>
              <a:t>/source/world-development-indicators </a:t>
            </a:r>
            <a:endParaRPr dirty="0">
              <a:latin typeface="Gill Sans"/>
              <a:ea typeface="Gill Sans"/>
              <a:cs typeface="Gill Sans"/>
              <a:sym typeface="Gill Sans"/>
            </a:endParaRPr>
          </a:p>
        </p:txBody>
      </p:sp>
      <p:sp>
        <p:nvSpPr>
          <p:cNvPr id="1604" name="Google Shape;1604;gf3a211cd24_0_8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2"/>
        <p:cNvGrpSpPr/>
        <p:nvPr/>
      </p:nvGrpSpPr>
      <p:grpSpPr>
        <a:xfrm>
          <a:off x="0" y="0"/>
          <a:ext cx="0" cy="0"/>
          <a:chOff x="0" y="0"/>
          <a:chExt cx="0" cy="0"/>
        </a:xfrm>
      </p:grpSpPr>
      <p:sp>
        <p:nvSpPr>
          <p:cNvPr id="1153" name="Google Shape;1153;g119cbae77c1_0_1437: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4" name="Google Shape;1154;g119cbae77c1_0_1437:notes"/>
          <p:cNvSpPr txBox="1">
            <a:spLocks noGrp="1"/>
          </p:cNvSpPr>
          <p:nvPr>
            <p:ph type="body" idx="1"/>
          </p:nvPr>
        </p:nvSpPr>
        <p:spPr>
          <a:xfrm>
            <a:off x="731520" y="4560570"/>
            <a:ext cx="5852170" cy="4320540"/>
          </a:xfrm>
          <a:prstGeom prst="rect">
            <a:avLst/>
          </a:prstGeom>
          <a:noFill/>
          <a:ln>
            <a:noFill/>
          </a:ln>
        </p:spPr>
        <p:txBody>
          <a:bodyPr spcFirstLastPara="1" wrap="square" lIns="95914" tIns="47944" rIns="95914" bIns="47944" anchor="t" anchorCtr="0">
            <a:noAutofit/>
          </a:bodyPr>
          <a:lstStyle/>
          <a:p>
            <a:pPr marL="0" indent="0"/>
            <a:endParaRPr/>
          </a:p>
        </p:txBody>
      </p:sp>
      <p:sp>
        <p:nvSpPr>
          <p:cNvPr id="1155" name="Google Shape;1155;g119cbae77c1_0_1437:notes"/>
          <p:cNvSpPr txBox="1">
            <a:spLocks noGrp="1"/>
          </p:cNvSpPr>
          <p:nvPr>
            <p:ph type="sldNum" idx="12"/>
          </p:nvPr>
        </p:nvSpPr>
        <p:spPr>
          <a:xfrm>
            <a:off x="4143588" y="9119474"/>
            <a:ext cx="3170056" cy="480060"/>
          </a:xfrm>
          <a:prstGeom prst="rect">
            <a:avLst/>
          </a:prstGeom>
          <a:noFill/>
          <a:ln>
            <a:noFill/>
          </a:ln>
        </p:spPr>
        <p:txBody>
          <a:bodyPr spcFirstLastPara="1" wrap="square" lIns="95914" tIns="47944" rIns="95914" bIns="47944" anchor="b" anchorCtr="0">
            <a:noAutofit/>
          </a:bodyPr>
          <a:lstStyle/>
          <a:p>
            <a:pPr algn="r">
              <a:buSzPts val="1400"/>
            </a:pPr>
            <a:fld id="{00000000-1234-1234-1234-123412341234}" type="slidenum">
              <a:rPr lang="en-US"/>
              <a:pPr algn="r">
                <a:buSzPts val="1400"/>
              </a:pPr>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2"/>
        <p:cNvGrpSpPr/>
        <p:nvPr/>
      </p:nvGrpSpPr>
      <p:grpSpPr>
        <a:xfrm>
          <a:off x="0" y="0"/>
          <a:ext cx="0" cy="0"/>
          <a:chOff x="0" y="0"/>
          <a:chExt cx="0" cy="0"/>
        </a:xfrm>
      </p:grpSpPr>
      <p:sp>
        <p:nvSpPr>
          <p:cNvPr id="1613" name="Google Shape;1613;g11935ead20f_0_158: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4" name="Google Shape;1614;g11935ead20f_0_158:notes"/>
          <p:cNvSpPr txBox="1">
            <a:spLocks noGrp="1"/>
          </p:cNvSpPr>
          <p:nvPr>
            <p:ph type="body" idx="1"/>
          </p:nvPr>
        </p:nvSpPr>
        <p:spPr>
          <a:xfrm>
            <a:off x="731520" y="4560570"/>
            <a:ext cx="5852170" cy="4320540"/>
          </a:xfrm>
          <a:prstGeom prst="rect">
            <a:avLst/>
          </a:prstGeom>
          <a:noFill/>
          <a:ln>
            <a:noFill/>
          </a:ln>
        </p:spPr>
        <p:txBody>
          <a:bodyPr spcFirstLastPara="1" wrap="square" lIns="95914" tIns="47944" rIns="95914" bIns="47944" anchor="t" anchorCtr="0">
            <a:noAutofit/>
          </a:bodyPr>
          <a:lstStyle/>
          <a:p>
            <a:pPr marL="0" indent="0"/>
            <a:endParaRPr/>
          </a:p>
        </p:txBody>
      </p:sp>
      <p:sp>
        <p:nvSpPr>
          <p:cNvPr id="1615" name="Google Shape;1615;g11935ead20f_0_158:notes"/>
          <p:cNvSpPr txBox="1">
            <a:spLocks noGrp="1"/>
          </p:cNvSpPr>
          <p:nvPr>
            <p:ph type="sldNum" idx="12"/>
          </p:nvPr>
        </p:nvSpPr>
        <p:spPr>
          <a:xfrm>
            <a:off x="4143588" y="9119474"/>
            <a:ext cx="3170056" cy="480060"/>
          </a:xfrm>
          <a:prstGeom prst="rect">
            <a:avLst/>
          </a:prstGeom>
          <a:noFill/>
          <a:ln>
            <a:noFill/>
          </a:ln>
        </p:spPr>
        <p:txBody>
          <a:bodyPr spcFirstLastPara="1" wrap="square" lIns="95914" tIns="47944" rIns="95914" bIns="47944" anchor="b" anchorCtr="0">
            <a:noAutofit/>
          </a:bodyPr>
          <a:lstStyle/>
          <a:p>
            <a:pPr algn="r">
              <a:buSzPts val="1400"/>
            </a:pPr>
            <a:fld id="{00000000-1234-1234-1234-123412341234}" type="slidenum">
              <a:rPr lang="en-US"/>
              <a:pPr algn="r">
                <a:buSzPts val="1400"/>
              </a:pPr>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2"/>
        <p:cNvGrpSpPr/>
        <p:nvPr/>
      </p:nvGrpSpPr>
      <p:grpSpPr>
        <a:xfrm>
          <a:off x="0" y="0"/>
          <a:ext cx="0" cy="0"/>
          <a:chOff x="0" y="0"/>
          <a:chExt cx="0" cy="0"/>
        </a:xfrm>
      </p:grpSpPr>
      <p:sp>
        <p:nvSpPr>
          <p:cNvPr id="1623" name="Google Shape;1623;g11935ead20f_0_14:notes"/>
          <p:cNvSpPr txBox="1">
            <a:spLocks noGrp="1"/>
          </p:cNvSpPr>
          <p:nvPr>
            <p:ph type="body" idx="1"/>
          </p:nvPr>
        </p:nvSpPr>
        <p:spPr>
          <a:xfrm>
            <a:off x="731520" y="4560570"/>
            <a:ext cx="5852170" cy="4320540"/>
          </a:xfrm>
          <a:prstGeom prst="rect">
            <a:avLst/>
          </a:prstGeom>
          <a:noFill/>
          <a:ln>
            <a:noFill/>
          </a:ln>
        </p:spPr>
        <p:txBody>
          <a:bodyPr spcFirstLastPara="1" wrap="square" lIns="95914" tIns="47944" rIns="95914" bIns="47944" anchor="t" anchorCtr="0">
            <a:noAutofit/>
          </a:bodyPr>
          <a:lstStyle/>
          <a:p>
            <a:pPr marL="0" indent="0">
              <a:spcBef>
                <a:spcPts val="1259"/>
              </a:spcBef>
            </a:pPr>
            <a:r>
              <a:rPr lang="en-US" b="0" dirty="0">
                <a:latin typeface="Gill Sans"/>
                <a:ea typeface="Gill Sans"/>
                <a:cs typeface="Gill Sans"/>
                <a:sym typeface="Gill Sans"/>
              </a:rPr>
              <a:t>The Women, Business, and Law Index ranks economies based on points scored across eight indicators in order to measure how countries have adjusted their national policies to strengthen gender equality in the labor market. The indicators include mobility, workplace, pay, marriage, parenthood, entrepreneurship, assets, and pension. </a:t>
            </a:r>
            <a:endParaRPr b="0" dirty="0">
              <a:latin typeface="Gill Sans"/>
              <a:ea typeface="Gill Sans"/>
              <a:cs typeface="Gill Sans"/>
              <a:sym typeface="Gill Sans"/>
            </a:endParaRPr>
          </a:p>
          <a:p>
            <a:pPr marL="0" indent="0">
              <a:spcBef>
                <a:spcPts val="1259"/>
              </a:spcBef>
            </a:pPr>
            <a:endParaRPr b="0" dirty="0">
              <a:latin typeface="Gill Sans"/>
              <a:ea typeface="Gill Sans"/>
              <a:cs typeface="Gill Sans"/>
              <a:sym typeface="Gill Sans"/>
            </a:endParaRPr>
          </a:p>
          <a:p>
            <a:pPr marL="0" indent="0">
              <a:spcBef>
                <a:spcPts val="1259"/>
              </a:spcBef>
            </a:pPr>
            <a:r>
              <a:rPr lang="en-US" b="0" dirty="0">
                <a:latin typeface="Gill Sans"/>
                <a:ea typeface="Gill Sans"/>
                <a:cs typeface="Gill Sans"/>
                <a:sym typeface="Gill Sans"/>
              </a:rPr>
              <a:t>The countries obtaining the highest score were Turkey (82), followed by Morocco (75.6), Saudi Arabia (70.6) and Tunisia (67.5). The two countries which did not get a perfect score in any of the indicators were Algeria and the West Bank and Gaza – where there is great room for improvement. Jordan only received a perfect score in Entrepreneurship. While Jordan’s score in the Women, Business, and the Law (WBL) Index is improving (46.9), it is still lower than the regional average observed across the MENA (53). Over the last two years, Jordan demonstrated great improvement as its score went up from 31.9 in 2017, to 40.6 in 2020, to 46.9 in 2022.</a:t>
            </a:r>
            <a:endParaRPr b="0" dirty="0">
              <a:latin typeface="Gill Sans"/>
              <a:ea typeface="Gill Sans"/>
              <a:cs typeface="Gill Sans"/>
              <a:sym typeface="Gill Sans"/>
            </a:endParaRPr>
          </a:p>
          <a:p>
            <a:pPr marL="0" indent="0">
              <a:spcBef>
                <a:spcPts val="1259"/>
              </a:spcBef>
              <a:buClr>
                <a:schemeClr val="dk1"/>
              </a:buClr>
              <a:buSzPts val="1100"/>
            </a:pPr>
            <a:endParaRPr b="0" dirty="0">
              <a:latin typeface="Gill Sans"/>
              <a:ea typeface="Gill Sans"/>
              <a:cs typeface="Gill Sans"/>
              <a:sym typeface="Gill Sans"/>
            </a:endParaRPr>
          </a:p>
          <a:p>
            <a:pPr marL="0" indent="0">
              <a:spcBef>
                <a:spcPts val="1259"/>
              </a:spcBef>
              <a:buClr>
                <a:schemeClr val="dk1"/>
              </a:buClr>
              <a:buSzPts val="1100"/>
            </a:pPr>
            <a:r>
              <a:rPr lang="en-US" b="0" dirty="0">
                <a:latin typeface="Gill Sans"/>
                <a:ea typeface="Gill Sans"/>
                <a:cs typeface="Gill Sans"/>
                <a:sym typeface="Gill Sans"/>
              </a:rPr>
              <a:t>Improvement in WBL index scores were mostly driven by </a:t>
            </a:r>
            <a:r>
              <a:rPr lang="en-US" b="0" dirty="0" err="1">
                <a:latin typeface="Gill Sans"/>
                <a:ea typeface="Gill Sans"/>
                <a:cs typeface="Gill Sans"/>
                <a:sym typeface="Gill Sans"/>
              </a:rPr>
              <a:t>Labour</a:t>
            </a:r>
            <a:r>
              <a:rPr lang="en-US" b="0" dirty="0">
                <a:latin typeface="Gill Sans"/>
                <a:ea typeface="Gill Sans"/>
                <a:cs typeface="Gill Sans"/>
                <a:sym typeface="Gill Sans"/>
              </a:rPr>
              <a:t> Law reform. Among amendments to the Labor law were the elimination of legal restrictions on women’s ability to work at night, enacting legislation that mandates equal remuneration for work of equal value, and introducing paid paternity leave for the first time. Other changes which reflected positively on Jordan’s score included removing procedural requirements that made it more difficult for women than men to apply for a passport and prohibiting gender-based discrimination in financial services. Should Jordan uphold the implementation of these new policies and legislations, it stands to reason the country’s FLFP will increase in the next decade. In fact, research has found that when gender parity is reflected in law, FLFP increased by at least 5 percentage points in the following 5 years (Gonzales et al. 2015).</a:t>
            </a:r>
            <a:endParaRPr b="0" dirty="0">
              <a:latin typeface="Gill Sans"/>
              <a:ea typeface="Gill Sans"/>
              <a:cs typeface="Gill Sans"/>
              <a:sym typeface="Gill Sans"/>
            </a:endParaRPr>
          </a:p>
          <a:p>
            <a:pPr marL="0" indent="0">
              <a:spcBef>
                <a:spcPts val="1259"/>
              </a:spcBef>
            </a:pPr>
            <a:endParaRPr dirty="0">
              <a:latin typeface="Gill Sans"/>
              <a:ea typeface="Gill Sans"/>
              <a:cs typeface="Gill Sans"/>
              <a:sym typeface="Gill Sans"/>
            </a:endParaRPr>
          </a:p>
          <a:p>
            <a:pPr marL="0" indent="0">
              <a:spcBef>
                <a:spcPts val="1259"/>
              </a:spcBef>
            </a:pPr>
            <a:r>
              <a:rPr lang="en-US" dirty="0">
                <a:latin typeface="Gill Sans"/>
                <a:ea typeface="Gill Sans"/>
                <a:cs typeface="Gill Sans"/>
                <a:sym typeface="Gill Sans"/>
              </a:rPr>
              <a:t>Based on the Women, Business and the Law Index, all countries without exception need to consider reforms to improve legal equality for women when it comes to laws affecting women’s work after having children. </a:t>
            </a:r>
            <a:endParaRPr dirty="0">
              <a:latin typeface="Gill Sans"/>
              <a:ea typeface="Gill Sans"/>
              <a:cs typeface="Gill Sans"/>
              <a:sym typeface="Gill Sans"/>
            </a:endParaRPr>
          </a:p>
          <a:p>
            <a:pPr marL="0" indent="0">
              <a:spcBef>
                <a:spcPts val="1259"/>
              </a:spcBef>
            </a:pPr>
            <a:endParaRPr b="1" dirty="0">
              <a:highlight>
                <a:schemeClr val="lt1"/>
              </a:highlight>
              <a:latin typeface="Gill Sans"/>
              <a:ea typeface="Gill Sans"/>
              <a:cs typeface="Gill Sans"/>
              <a:sym typeface="Gill Sans"/>
            </a:endParaRPr>
          </a:p>
          <a:p>
            <a:pPr marL="0" indent="0">
              <a:spcBef>
                <a:spcPts val="1259"/>
              </a:spcBef>
            </a:pPr>
            <a:r>
              <a:rPr lang="en-US" b="1" dirty="0">
                <a:highlight>
                  <a:schemeClr val="lt1"/>
                </a:highlight>
                <a:latin typeface="Gill Sans"/>
                <a:ea typeface="Gill Sans"/>
                <a:cs typeface="Gill Sans"/>
                <a:sym typeface="Gill Sans"/>
              </a:rPr>
              <a:t>Definition: </a:t>
            </a:r>
            <a:r>
              <a:rPr lang="en-US" dirty="0">
                <a:highlight>
                  <a:schemeClr val="lt1"/>
                </a:highlight>
                <a:latin typeface="Gill Sans"/>
                <a:ea typeface="Gill Sans"/>
                <a:cs typeface="Gill Sans"/>
                <a:sym typeface="Gill Sans"/>
              </a:rPr>
              <a:t>The Women, Business, and The Law Index measures the laws and regulations that affect women's economic opportunity in 190 economies. The index incorporates eight indicators structured around women's interactions with the law as they move through their careers: Mobility, Workplace, Pay, Marriage, Parenthood, Entrepreneurship, Assets, and Pension. </a:t>
            </a:r>
            <a:endParaRPr dirty="0">
              <a:highlight>
                <a:schemeClr val="lt1"/>
              </a:highlight>
              <a:latin typeface="Gill Sans"/>
              <a:ea typeface="Gill Sans"/>
              <a:cs typeface="Gill Sans"/>
              <a:sym typeface="Gill Sans"/>
            </a:endParaRPr>
          </a:p>
          <a:p>
            <a:pPr marL="0" indent="0">
              <a:spcBef>
                <a:spcPts val="1259"/>
              </a:spcBef>
            </a:pPr>
            <a:endParaRPr b="1" dirty="0">
              <a:highlight>
                <a:srgbClr val="FAFAFA"/>
              </a:highlight>
              <a:latin typeface="Gill Sans"/>
              <a:ea typeface="Gill Sans"/>
              <a:cs typeface="Gill Sans"/>
              <a:sym typeface="Gill Sans"/>
            </a:endParaRPr>
          </a:p>
          <a:p>
            <a:pPr marL="0" indent="0">
              <a:spcBef>
                <a:spcPts val="1259"/>
              </a:spcBef>
            </a:pPr>
            <a:r>
              <a:rPr lang="en-US" b="1" dirty="0">
                <a:highlight>
                  <a:srgbClr val="FAFAFA"/>
                </a:highlight>
                <a:latin typeface="Gill Sans"/>
                <a:ea typeface="Gill Sans"/>
                <a:cs typeface="Gill Sans"/>
                <a:sym typeface="Gill Sans"/>
              </a:rPr>
              <a:t>Sources</a:t>
            </a:r>
            <a:r>
              <a:rPr lang="en-US" dirty="0">
                <a:highlight>
                  <a:srgbClr val="FAFAFA"/>
                </a:highlight>
                <a:latin typeface="Gill Sans"/>
                <a:ea typeface="Gill Sans"/>
                <a:cs typeface="Gill Sans"/>
                <a:sym typeface="Gill Sans"/>
              </a:rPr>
              <a:t>: </a:t>
            </a:r>
          </a:p>
          <a:p>
            <a:pPr marL="179868" indent="-179868">
              <a:spcBef>
                <a:spcPts val="1259"/>
              </a:spcBef>
              <a:buFont typeface="Arial" panose="020B0604020202020204" pitchFamily="34" charset="0"/>
              <a:buChar char="•"/>
            </a:pPr>
            <a:r>
              <a:rPr lang="en-US" dirty="0">
                <a:latin typeface="Gill Sans"/>
                <a:ea typeface="Gill Sans"/>
                <a:cs typeface="Gill Sans"/>
                <a:sym typeface="Gill Sans"/>
              </a:rPr>
              <a:t>World Bank. 2022. </a:t>
            </a:r>
            <a:r>
              <a:rPr lang="en-US" i="1" dirty="0">
                <a:latin typeface="Gill Sans"/>
                <a:ea typeface="Gill Sans"/>
                <a:cs typeface="Gill Sans"/>
                <a:sym typeface="Gill Sans"/>
              </a:rPr>
              <a:t>Women, Business and the Law 2022. </a:t>
            </a:r>
            <a:r>
              <a:rPr lang="en-US" dirty="0">
                <a:latin typeface="Gill Sans"/>
                <a:ea typeface="Gill Sans"/>
                <a:cs typeface="Gill Sans"/>
                <a:sym typeface="Gill Sans"/>
              </a:rPr>
              <a:t>Washington, DC: World Bank. doi:10.1596/978-1-4648-1817-2. License: Creative Commons Attribution CC BY 3.0 IGO </a:t>
            </a:r>
            <a:endParaRPr dirty="0">
              <a:highlight>
                <a:srgbClr val="FFFFFF"/>
              </a:highlight>
              <a:latin typeface="Gill Sans"/>
              <a:ea typeface="Gill Sans"/>
              <a:cs typeface="Gill Sans"/>
              <a:sym typeface="Gill Sans"/>
            </a:endParaRPr>
          </a:p>
          <a:p>
            <a:pPr marL="179868" indent="-179868">
              <a:buSzPts val="1100"/>
              <a:buFont typeface="Arial" panose="020B0604020202020204" pitchFamily="34" charset="0"/>
              <a:buChar char="•"/>
            </a:pPr>
            <a:r>
              <a:rPr lang="en-US" dirty="0">
                <a:highlight>
                  <a:srgbClr val="FFFFFF"/>
                </a:highlight>
                <a:latin typeface="Gill Sans"/>
                <a:ea typeface="Gill Sans"/>
                <a:cs typeface="Gill Sans"/>
                <a:sym typeface="Gill Sans"/>
              </a:rPr>
              <a:t>Gonzales, M. C., Jain-Chandra, M. S., Kochhar, M. K., &amp; </a:t>
            </a:r>
            <a:r>
              <a:rPr lang="en-US" dirty="0" err="1">
                <a:highlight>
                  <a:srgbClr val="FFFFFF"/>
                </a:highlight>
                <a:latin typeface="Gill Sans"/>
                <a:ea typeface="Gill Sans"/>
                <a:cs typeface="Gill Sans"/>
                <a:sym typeface="Gill Sans"/>
              </a:rPr>
              <a:t>Newiak</a:t>
            </a:r>
            <a:r>
              <a:rPr lang="en-US" dirty="0">
                <a:highlight>
                  <a:srgbClr val="FFFFFF"/>
                </a:highlight>
                <a:latin typeface="Gill Sans"/>
                <a:ea typeface="Gill Sans"/>
                <a:cs typeface="Gill Sans"/>
                <a:sym typeface="Gill Sans"/>
              </a:rPr>
              <a:t>, M. M. (2015). </a:t>
            </a:r>
            <a:r>
              <a:rPr lang="en-US" i="1" dirty="0">
                <a:latin typeface="Gill Sans"/>
                <a:ea typeface="Gill Sans"/>
                <a:cs typeface="Gill Sans"/>
                <a:sym typeface="Gill Sans"/>
              </a:rPr>
              <a:t>Fair play: More equal laws boost female labor force participation</a:t>
            </a:r>
            <a:r>
              <a:rPr lang="en-US" dirty="0">
                <a:highlight>
                  <a:srgbClr val="FFFFFF"/>
                </a:highlight>
                <a:latin typeface="Gill Sans"/>
                <a:ea typeface="Gill Sans"/>
                <a:cs typeface="Gill Sans"/>
                <a:sym typeface="Gill Sans"/>
              </a:rPr>
              <a:t>. International Monetary Fund.</a:t>
            </a:r>
            <a:endParaRPr dirty="0">
              <a:highlight>
                <a:srgbClr val="FFFFFF"/>
              </a:highlight>
              <a:latin typeface="Gill Sans"/>
              <a:ea typeface="Gill Sans"/>
              <a:cs typeface="Gill Sans"/>
              <a:sym typeface="Gill Sans"/>
            </a:endParaRPr>
          </a:p>
          <a:p>
            <a:pPr marL="0" indent="0">
              <a:buSzPts val="1100"/>
            </a:pPr>
            <a:endParaRPr dirty="0">
              <a:highlight>
                <a:srgbClr val="FFFFFF"/>
              </a:highlight>
              <a:latin typeface="Gill Sans"/>
              <a:ea typeface="Gill Sans"/>
              <a:cs typeface="Gill Sans"/>
              <a:sym typeface="Gill Sans"/>
            </a:endParaRPr>
          </a:p>
          <a:p>
            <a:pPr marL="0" indent="0">
              <a:buClr>
                <a:schemeClr val="dk1"/>
              </a:buClr>
              <a:buSzPts val="1100"/>
            </a:pPr>
            <a:endParaRPr dirty="0">
              <a:highlight>
                <a:srgbClr val="FFFFFF"/>
              </a:highlight>
              <a:latin typeface="Gill Sans"/>
              <a:ea typeface="Gill Sans"/>
              <a:cs typeface="Gill Sans"/>
              <a:sym typeface="Gill Sans"/>
            </a:endParaRPr>
          </a:p>
        </p:txBody>
      </p:sp>
      <p:sp>
        <p:nvSpPr>
          <p:cNvPr id="1624" name="Google Shape;1624;g11935ead20f_0_14: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3"/>
        <p:cNvGrpSpPr/>
        <p:nvPr/>
      </p:nvGrpSpPr>
      <p:grpSpPr>
        <a:xfrm>
          <a:off x="0" y="0"/>
          <a:ext cx="0" cy="0"/>
          <a:chOff x="0" y="0"/>
          <a:chExt cx="0" cy="0"/>
        </a:xfrm>
      </p:grpSpPr>
      <p:sp>
        <p:nvSpPr>
          <p:cNvPr id="1634" name="Google Shape;1634;g11935ead20f_0_26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5" name="Google Shape;1635;g11935ead20f_0_261:notes"/>
          <p:cNvSpPr txBox="1">
            <a:spLocks noGrp="1"/>
          </p:cNvSpPr>
          <p:nvPr>
            <p:ph type="body" idx="1"/>
          </p:nvPr>
        </p:nvSpPr>
        <p:spPr>
          <a:xfrm>
            <a:off x="731520" y="4560570"/>
            <a:ext cx="5852170" cy="4320540"/>
          </a:xfrm>
          <a:prstGeom prst="rect">
            <a:avLst/>
          </a:prstGeom>
          <a:noFill/>
          <a:ln>
            <a:noFill/>
          </a:ln>
        </p:spPr>
        <p:txBody>
          <a:bodyPr spcFirstLastPara="1" wrap="square" lIns="95914" tIns="47944" rIns="95914" bIns="47944" anchor="t" anchorCtr="0">
            <a:noAutofit/>
          </a:bodyPr>
          <a:lstStyle/>
          <a:p>
            <a:pPr marL="0" indent="0">
              <a:buClr>
                <a:schemeClr val="dk1"/>
              </a:buClr>
              <a:buSzPts val="1100"/>
            </a:pPr>
            <a:r>
              <a:rPr lang="en-US" dirty="0">
                <a:latin typeface="Gill Sans"/>
                <a:ea typeface="Gill Sans"/>
                <a:cs typeface="Gill Sans"/>
                <a:sym typeface="Gill Sans"/>
              </a:rPr>
              <a:t>Notable changes that took place between 2010 and 2022 were Saudi Arabia having the largest score improvement (from 26.3 in 2010 to 80 in 2022) and Jordan having the second-largest increase (from 28.8 to 56.9 in 2022). Saudi Arabia increased from 0 to 100 in Mobility, 25 to 100 in Workplace and Pay, 0 to 60 in Marriage, 20 to 40 in Parenthood, and 75 to 100 in Entrepreneurship, and from 50 to 100 in Pension. Meanwhile, Jordan increased from 0 to 25 in Mobility, 0 to 75 in Pay, 20 to 40 in Parenthood, 75 to 100 in Entrepreneurship, and from 50 to 75 in Pension. </a:t>
            </a:r>
            <a:endParaRPr dirty="0">
              <a:latin typeface="Gill Sans"/>
              <a:ea typeface="Gill Sans"/>
              <a:cs typeface="Gill Sans"/>
              <a:sym typeface="Gill Sans"/>
            </a:endParaRPr>
          </a:p>
          <a:p>
            <a:pPr marL="0" indent="0"/>
            <a:endParaRPr dirty="0">
              <a:highlight>
                <a:srgbClr val="FAFAFA"/>
              </a:highlight>
              <a:latin typeface="Gill Sans"/>
              <a:ea typeface="Gill Sans"/>
              <a:cs typeface="Gill Sans"/>
              <a:sym typeface="Gill Sans"/>
            </a:endParaRPr>
          </a:p>
          <a:p>
            <a:pPr marL="0" indent="0"/>
            <a:r>
              <a:rPr lang="en-US" dirty="0">
                <a:latin typeface="Gill Sans"/>
                <a:ea typeface="Gill Sans"/>
                <a:cs typeface="Gill Sans"/>
                <a:sym typeface="Gill Sans"/>
              </a:rPr>
              <a:t>In recent years, Jordan has made several reforms to support women’s entrance into the labor market, though discriminatory laws continue to deter women from entering and/or remaining in the workforce. A recent achievement is the amended Jordanian Labor Law, which not only introduced clear definitions on “wage discrimination” and “flexible work,” but also mandated equal renumeration for work of equal value with penalties in the event of gender-based wage discrimination. This is considered a step forward towards pay equity and non-discriminatory practices between women and men in the workplace. Furthermore, gender-based discrimination in financial services was prohibited and former restrictions on women’s ability to work at night were lifted. Finally, the Labor Law was amended to stipulate that any employer, where among the employees in a company there are 15 or more children under the age of 5, should provide suitable childcare in the workplace and fathers are now entitled to a paid paternity leave of three days. </a:t>
            </a:r>
            <a:endParaRPr dirty="0">
              <a:solidFill>
                <a:srgbClr val="484247"/>
              </a:solidFill>
              <a:highlight>
                <a:srgbClr val="FFFFFF"/>
              </a:highlight>
              <a:latin typeface="Gill Sans"/>
              <a:ea typeface="Gill Sans"/>
              <a:cs typeface="Gill Sans"/>
              <a:sym typeface="Gill Sans"/>
            </a:endParaRPr>
          </a:p>
          <a:p>
            <a:pPr marL="0" indent="0">
              <a:spcBef>
                <a:spcPts val="1259"/>
              </a:spcBef>
              <a:buClr>
                <a:schemeClr val="dk1"/>
              </a:buClr>
            </a:pPr>
            <a:endParaRPr b="1" dirty="0">
              <a:highlight>
                <a:srgbClr val="FAFAFA"/>
              </a:highlight>
              <a:latin typeface="Gill Sans"/>
              <a:ea typeface="Gill Sans"/>
              <a:cs typeface="Gill Sans"/>
              <a:sym typeface="Gill Sans"/>
            </a:endParaRPr>
          </a:p>
          <a:p>
            <a:pPr marL="0" indent="0">
              <a:spcBef>
                <a:spcPts val="1259"/>
              </a:spcBef>
              <a:buClr>
                <a:schemeClr val="dk1"/>
              </a:buClr>
            </a:pPr>
            <a:r>
              <a:rPr lang="en-US" b="1" dirty="0">
                <a:highlight>
                  <a:srgbClr val="FAFAFA"/>
                </a:highlight>
                <a:latin typeface="Gill Sans"/>
                <a:ea typeface="Gill Sans"/>
                <a:cs typeface="Gill Sans"/>
                <a:sym typeface="Gill Sans"/>
              </a:rPr>
              <a:t>Source</a:t>
            </a:r>
            <a:r>
              <a:rPr lang="en-US" dirty="0">
                <a:highlight>
                  <a:srgbClr val="FAFAFA"/>
                </a:highlight>
                <a:latin typeface="Gill Sans"/>
                <a:ea typeface="Gill Sans"/>
                <a:cs typeface="Gill Sans"/>
                <a:sym typeface="Gill Sans"/>
              </a:rPr>
              <a:t>: </a:t>
            </a:r>
            <a:r>
              <a:rPr lang="en-US" dirty="0">
                <a:latin typeface="Gill Sans"/>
                <a:ea typeface="Gill Sans"/>
                <a:cs typeface="Gill Sans"/>
                <a:sym typeface="Gill Sans"/>
              </a:rPr>
              <a:t>World Bank. 2022. </a:t>
            </a:r>
            <a:r>
              <a:rPr lang="en-US" i="1" dirty="0">
                <a:latin typeface="Gill Sans"/>
                <a:ea typeface="Gill Sans"/>
                <a:cs typeface="Gill Sans"/>
                <a:sym typeface="Gill Sans"/>
              </a:rPr>
              <a:t>Women, Business and the Law 2022. </a:t>
            </a:r>
            <a:r>
              <a:rPr lang="en-US" dirty="0">
                <a:latin typeface="Gill Sans"/>
                <a:ea typeface="Gill Sans"/>
                <a:cs typeface="Gill Sans"/>
                <a:sym typeface="Gill Sans"/>
              </a:rPr>
              <a:t>Washington, DC: World Bank. doi:10.1596/978-1-4648-1817-2. License: Creative Commons Attribution CC BY 3.0 IGO </a:t>
            </a:r>
            <a:endParaRPr dirty="0">
              <a:latin typeface="Gill Sans"/>
              <a:ea typeface="Gill Sans"/>
              <a:cs typeface="Gill Sans"/>
              <a:sym typeface="Gill Sans"/>
            </a:endParaRPr>
          </a:p>
        </p:txBody>
      </p:sp>
      <p:sp>
        <p:nvSpPr>
          <p:cNvPr id="1636" name="Google Shape;1636;g11935ead20f_0_261:notes"/>
          <p:cNvSpPr txBox="1">
            <a:spLocks noGrp="1"/>
          </p:cNvSpPr>
          <p:nvPr>
            <p:ph type="sldNum" idx="12"/>
          </p:nvPr>
        </p:nvSpPr>
        <p:spPr>
          <a:xfrm>
            <a:off x="4143588" y="9119474"/>
            <a:ext cx="3170056" cy="480060"/>
          </a:xfrm>
          <a:prstGeom prst="rect">
            <a:avLst/>
          </a:prstGeom>
          <a:noFill/>
          <a:ln>
            <a:noFill/>
          </a:ln>
        </p:spPr>
        <p:txBody>
          <a:bodyPr spcFirstLastPara="1" wrap="square" lIns="95914" tIns="47944" rIns="95914" bIns="47944" anchor="b" anchorCtr="0">
            <a:noAutofit/>
          </a:bodyPr>
          <a:lstStyle/>
          <a:p>
            <a:pPr algn="r">
              <a:buSzPts val="1400"/>
            </a:pPr>
            <a:fld id="{00000000-1234-1234-1234-123412341234}" type="slidenum">
              <a:rPr lang="en-US"/>
              <a:pPr algn="r">
                <a:buSzPts val="1400"/>
              </a:pPr>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0"/>
        <p:cNvGrpSpPr/>
        <p:nvPr/>
      </p:nvGrpSpPr>
      <p:grpSpPr>
        <a:xfrm>
          <a:off x="0" y="0"/>
          <a:ext cx="0" cy="0"/>
          <a:chOff x="0" y="0"/>
          <a:chExt cx="0" cy="0"/>
        </a:xfrm>
      </p:grpSpPr>
      <p:sp>
        <p:nvSpPr>
          <p:cNvPr id="1661" name="Google Shape;1661;g11e66402610_0_6: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2" name="Google Shape;1662;g11e66402610_0_6:notes"/>
          <p:cNvSpPr txBox="1">
            <a:spLocks noGrp="1"/>
          </p:cNvSpPr>
          <p:nvPr>
            <p:ph type="body" idx="1"/>
          </p:nvPr>
        </p:nvSpPr>
        <p:spPr>
          <a:xfrm>
            <a:off x="731520" y="4560570"/>
            <a:ext cx="5852170" cy="4320540"/>
          </a:xfrm>
          <a:prstGeom prst="rect">
            <a:avLst/>
          </a:prstGeom>
          <a:noFill/>
          <a:ln>
            <a:noFill/>
          </a:ln>
        </p:spPr>
        <p:txBody>
          <a:bodyPr spcFirstLastPara="1" wrap="square" lIns="95914" tIns="47944" rIns="95914" bIns="47944" anchor="t" anchorCtr="0">
            <a:noAutofit/>
          </a:bodyPr>
          <a:lstStyle/>
          <a:p>
            <a:pPr marL="0" indent="0"/>
            <a:endParaRPr/>
          </a:p>
        </p:txBody>
      </p:sp>
      <p:sp>
        <p:nvSpPr>
          <p:cNvPr id="1663" name="Google Shape;1663;g11e66402610_0_6:notes"/>
          <p:cNvSpPr txBox="1">
            <a:spLocks noGrp="1"/>
          </p:cNvSpPr>
          <p:nvPr>
            <p:ph type="sldNum" idx="12"/>
          </p:nvPr>
        </p:nvSpPr>
        <p:spPr>
          <a:xfrm>
            <a:off x="4143588" y="9119474"/>
            <a:ext cx="3170056" cy="480060"/>
          </a:xfrm>
          <a:prstGeom prst="rect">
            <a:avLst/>
          </a:prstGeom>
          <a:noFill/>
          <a:ln>
            <a:noFill/>
          </a:ln>
        </p:spPr>
        <p:txBody>
          <a:bodyPr spcFirstLastPara="1" wrap="square" lIns="95914" tIns="47944" rIns="95914" bIns="47944" anchor="b" anchorCtr="0">
            <a:noAutofit/>
          </a:bodyPr>
          <a:lstStyle/>
          <a:p>
            <a:pPr algn="r">
              <a:buSzPts val="1400"/>
            </a:pPr>
            <a:fld id="{00000000-1234-1234-1234-123412341234}" type="slidenum">
              <a:rPr lang="en-US"/>
              <a:pPr algn="r">
                <a:buSzPts val="1400"/>
              </a:pPr>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2"/>
        <p:cNvGrpSpPr/>
        <p:nvPr/>
      </p:nvGrpSpPr>
      <p:grpSpPr>
        <a:xfrm>
          <a:off x="0" y="0"/>
          <a:ext cx="0" cy="0"/>
          <a:chOff x="0" y="0"/>
          <a:chExt cx="0" cy="0"/>
        </a:xfrm>
      </p:grpSpPr>
      <p:sp>
        <p:nvSpPr>
          <p:cNvPr id="1673" name="Google Shape;1673;g11e0ae5a757_0_1576: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4" name="Google Shape;1674;g11e0ae5a757_0_1576:notes"/>
          <p:cNvSpPr txBox="1">
            <a:spLocks noGrp="1"/>
          </p:cNvSpPr>
          <p:nvPr>
            <p:ph type="body" idx="1"/>
          </p:nvPr>
        </p:nvSpPr>
        <p:spPr>
          <a:xfrm>
            <a:off x="731520" y="4560570"/>
            <a:ext cx="5852170" cy="4320540"/>
          </a:xfrm>
          <a:prstGeom prst="rect">
            <a:avLst/>
          </a:prstGeom>
          <a:noFill/>
          <a:ln>
            <a:noFill/>
          </a:ln>
        </p:spPr>
        <p:txBody>
          <a:bodyPr spcFirstLastPara="1" wrap="square" lIns="95914" tIns="47944" rIns="95914" bIns="47944" anchor="t" anchorCtr="0">
            <a:noAutofit/>
          </a:bodyPr>
          <a:lstStyle/>
          <a:p>
            <a:pPr marL="0" indent="0">
              <a:spcBef>
                <a:spcPts val="1259"/>
              </a:spcBef>
            </a:pPr>
            <a:r>
              <a:rPr lang="en-US" b="0" dirty="0">
                <a:latin typeface="Gill Sans"/>
                <a:ea typeface="Gill Sans"/>
                <a:cs typeface="Gill Sans"/>
                <a:sym typeface="Gill Sans"/>
              </a:rPr>
              <a:t>The countries assessed have various policies in place to support parenthood. However, achieving parity is not merely a question of regulation of services but proper oversight is required to ensure its implementation. While paid maternity leave supports mothers and allows them to later return to their jobs, assigning the financial responsibility to the private sector may create a preference </a:t>
            </a:r>
            <a:r>
              <a:rPr lang="en-US" dirty="0">
                <a:latin typeface="Gill Sans"/>
                <a:ea typeface="Gill Sans"/>
                <a:cs typeface="Gill Sans"/>
                <a:sym typeface="Gill Sans"/>
              </a:rPr>
              <a:t>for hiring men and disincentivize employers from hiring women (Al-</a:t>
            </a:r>
            <a:r>
              <a:rPr lang="en-US" dirty="0" err="1">
                <a:latin typeface="Gill Sans"/>
                <a:ea typeface="Gill Sans"/>
                <a:cs typeface="Gill Sans"/>
                <a:sym typeface="Gill Sans"/>
              </a:rPr>
              <a:t>Munajjed</a:t>
            </a:r>
            <a:r>
              <a:rPr lang="en-US" dirty="0">
                <a:latin typeface="Gill Sans"/>
                <a:ea typeface="Gill Sans"/>
                <a:cs typeface="Gill Sans"/>
                <a:sym typeface="Gill Sans"/>
              </a:rPr>
              <a:t> 2010). In Jordan, paternity leave has recently been introduced for the first time, which will allow fathers to take a more equal role in caregiving.   </a:t>
            </a:r>
            <a:endParaRPr dirty="0">
              <a:latin typeface="Gill Sans"/>
              <a:ea typeface="Gill Sans"/>
              <a:cs typeface="Gill Sans"/>
              <a:sym typeface="Gill Sans"/>
            </a:endParaRPr>
          </a:p>
          <a:p>
            <a:pPr marL="0" indent="0">
              <a:spcBef>
                <a:spcPts val="315"/>
              </a:spcBef>
            </a:pPr>
            <a:endParaRPr b="1" dirty="0">
              <a:latin typeface="Gill Sans"/>
              <a:ea typeface="Gill Sans"/>
              <a:cs typeface="Gill Sans"/>
              <a:sym typeface="Gill Sans"/>
            </a:endParaRPr>
          </a:p>
          <a:p>
            <a:pPr marL="0" indent="0">
              <a:spcBef>
                <a:spcPts val="315"/>
              </a:spcBef>
            </a:pPr>
            <a:r>
              <a:rPr lang="en-US" b="1" dirty="0">
                <a:latin typeface="Gill Sans"/>
                <a:ea typeface="Gill Sans"/>
                <a:cs typeface="Gill Sans"/>
                <a:sym typeface="Gill Sans"/>
              </a:rPr>
              <a:t>Sources: </a:t>
            </a:r>
            <a:endParaRPr dirty="0"/>
          </a:p>
          <a:p>
            <a:pPr marL="179868" marR="0" indent="-179868" algn="l" defTabSz="914400" rtl="0" eaLnBrk="1" fontAlgn="auto" latinLnBrk="0" hangingPunct="1">
              <a:lnSpc>
                <a:spcPct val="100000"/>
              </a:lnSpc>
              <a:spcBef>
                <a:spcPts val="315"/>
              </a:spcBef>
              <a:spcAft>
                <a:spcPts val="0"/>
              </a:spcAft>
              <a:buClr>
                <a:srgbClr val="000000"/>
              </a:buClr>
              <a:buSzPts val="1400"/>
              <a:buFont typeface="Arial" panose="020B0604020202020204" pitchFamily="34" charset="0"/>
              <a:buChar char="•"/>
              <a:tabLst/>
              <a:defRPr/>
            </a:pPr>
            <a:r>
              <a:rPr lang="en-US" dirty="0">
                <a:latin typeface="Gill Sans"/>
                <a:ea typeface="Gill Sans"/>
                <a:cs typeface="Gill Sans"/>
                <a:sym typeface="Gill Sans"/>
              </a:rPr>
              <a:t>International </a:t>
            </a:r>
            <a:r>
              <a:rPr lang="en-US" dirty="0" err="1">
                <a:latin typeface="Gill Sans"/>
                <a:ea typeface="Gill Sans"/>
                <a:cs typeface="Gill Sans"/>
                <a:sym typeface="Gill Sans"/>
              </a:rPr>
              <a:t>Labour</a:t>
            </a:r>
            <a:r>
              <a:rPr lang="en-US" dirty="0">
                <a:latin typeface="Gill Sans"/>
                <a:ea typeface="Gill Sans"/>
                <a:cs typeface="Gill Sans"/>
                <a:sym typeface="Gill Sans"/>
              </a:rPr>
              <a:t> Organization. (2021). Assessment of the Maternity Insurance in Jordan</a:t>
            </a:r>
            <a:r>
              <a:rPr lang="en-US" i="1" dirty="0">
                <a:latin typeface="Gill Sans"/>
                <a:ea typeface="Gill Sans"/>
                <a:cs typeface="Gill Sans"/>
                <a:sym typeface="Gill Sans"/>
              </a:rPr>
              <a:t>.</a:t>
            </a:r>
            <a:r>
              <a:rPr lang="en-US" dirty="0">
                <a:latin typeface="Gill Sans"/>
                <a:ea typeface="Gill Sans"/>
                <a:cs typeface="Gill Sans"/>
                <a:sym typeface="Gill Sans"/>
              </a:rPr>
              <a:t> ILO: Amman. </a:t>
            </a:r>
            <a:r>
              <a:rPr lang="en-GB" sz="1200" b="0" i="0" u="none" strike="noStrike" cap="none" dirty="0">
                <a:solidFill>
                  <a:schemeClr val="dk1"/>
                </a:solidFill>
                <a:effectLst/>
                <a:latin typeface="Calibri"/>
                <a:ea typeface="Calibri"/>
                <a:cs typeface="Calibri"/>
                <a:sym typeface="Calibri"/>
              </a:rPr>
              <a:t>https://</a:t>
            </a:r>
            <a:r>
              <a:rPr lang="en-GB" sz="1200" b="0" i="0" u="none" strike="noStrike" cap="none" dirty="0" err="1">
                <a:solidFill>
                  <a:schemeClr val="dk1"/>
                </a:solidFill>
                <a:effectLst/>
                <a:latin typeface="Calibri"/>
                <a:ea typeface="Calibri"/>
                <a:cs typeface="Calibri"/>
                <a:sym typeface="Calibri"/>
              </a:rPr>
              <a:t>www.ilo.org</a:t>
            </a:r>
            <a:r>
              <a:rPr lang="en-GB" sz="1200" b="0" i="0" u="none" strike="noStrike" cap="none" dirty="0">
                <a:solidFill>
                  <a:schemeClr val="dk1"/>
                </a:solidFill>
                <a:effectLst/>
                <a:latin typeface="Calibri"/>
                <a:ea typeface="Calibri"/>
                <a:cs typeface="Calibri"/>
                <a:sym typeface="Calibri"/>
              </a:rPr>
              <a:t>/wcmsp5/groups/public/---</a:t>
            </a:r>
            <a:r>
              <a:rPr lang="en-GB" sz="1200" b="0" i="0" u="none" strike="noStrike" cap="none" dirty="0" err="1">
                <a:solidFill>
                  <a:schemeClr val="dk1"/>
                </a:solidFill>
                <a:effectLst/>
                <a:latin typeface="Calibri"/>
                <a:ea typeface="Calibri"/>
                <a:cs typeface="Calibri"/>
                <a:sym typeface="Calibri"/>
              </a:rPr>
              <a:t>arabstates</a:t>
            </a:r>
            <a:r>
              <a:rPr lang="en-GB" sz="1200" b="0" i="0" u="none" strike="noStrike" cap="none" dirty="0">
                <a:solidFill>
                  <a:schemeClr val="dk1"/>
                </a:solidFill>
                <a:effectLst/>
                <a:latin typeface="Calibri"/>
                <a:ea typeface="Calibri"/>
                <a:cs typeface="Calibri"/>
                <a:sym typeface="Calibri"/>
              </a:rPr>
              <a:t>/---</a:t>
            </a:r>
            <a:r>
              <a:rPr lang="en-GB" sz="1200" b="0" i="0" u="none" strike="noStrike" cap="none" dirty="0" err="1">
                <a:solidFill>
                  <a:schemeClr val="dk1"/>
                </a:solidFill>
                <a:effectLst/>
                <a:latin typeface="Calibri"/>
                <a:ea typeface="Calibri"/>
                <a:cs typeface="Calibri"/>
                <a:sym typeface="Calibri"/>
              </a:rPr>
              <a:t>ro-beirut</a:t>
            </a:r>
            <a:r>
              <a:rPr lang="en-GB" sz="1200" b="0" i="0" u="none" strike="noStrike" cap="none" dirty="0">
                <a:solidFill>
                  <a:schemeClr val="dk1"/>
                </a:solidFill>
                <a:effectLst/>
                <a:latin typeface="Calibri"/>
                <a:ea typeface="Calibri"/>
                <a:cs typeface="Calibri"/>
                <a:sym typeface="Calibri"/>
              </a:rPr>
              <a:t>/documents/publication/wcms_776223.pdf</a:t>
            </a:r>
            <a:endParaRPr dirty="0">
              <a:latin typeface="Gill Sans"/>
              <a:ea typeface="Gill Sans"/>
              <a:cs typeface="Gill Sans"/>
              <a:sym typeface="Gill Sans"/>
            </a:endParaRPr>
          </a:p>
          <a:p>
            <a:pPr marL="179868" marR="0" indent="-179868" algn="l" defTabSz="914400" rtl="0" eaLnBrk="1" fontAlgn="auto" latinLnBrk="0" hangingPunct="1">
              <a:lnSpc>
                <a:spcPct val="100000"/>
              </a:lnSpc>
              <a:spcBef>
                <a:spcPts val="315"/>
              </a:spcBef>
              <a:spcAft>
                <a:spcPts val="0"/>
              </a:spcAft>
              <a:buClr>
                <a:schemeClr val="dk1"/>
              </a:buClr>
              <a:buSzPts val="1100"/>
              <a:buFont typeface="Arial" panose="020B0604020202020204" pitchFamily="34" charset="0"/>
              <a:buChar char="•"/>
              <a:tabLst/>
              <a:defRPr/>
            </a:pPr>
            <a:r>
              <a:rPr lang="en-US" dirty="0">
                <a:latin typeface="Gill Sans"/>
                <a:ea typeface="Gill Sans"/>
                <a:cs typeface="Gill Sans"/>
                <a:sym typeface="Gill Sans"/>
              </a:rPr>
              <a:t>Jordanian National Commission for Women. (2019). Fiscal Policy, Taxation and Gender Equality in Jordan. Policy Paper, Jordan. </a:t>
            </a:r>
            <a:r>
              <a:rPr lang="en-GB" sz="1200" b="0" i="0" u="none" strike="noStrike" cap="none" dirty="0">
                <a:solidFill>
                  <a:schemeClr val="dk1"/>
                </a:solidFill>
                <a:effectLst/>
                <a:latin typeface="Calibri"/>
                <a:ea typeface="Calibri"/>
                <a:cs typeface="Calibri"/>
                <a:sym typeface="Calibri"/>
              </a:rPr>
              <a:t>https://</a:t>
            </a:r>
            <a:r>
              <a:rPr lang="en-GB" sz="1200" b="0" i="0" u="none" strike="noStrike" cap="none" dirty="0" err="1">
                <a:solidFill>
                  <a:schemeClr val="dk1"/>
                </a:solidFill>
                <a:effectLst/>
                <a:latin typeface="Calibri"/>
                <a:ea typeface="Calibri"/>
                <a:cs typeface="Calibri"/>
                <a:sym typeface="Calibri"/>
              </a:rPr>
              <a:t>www.women.jo</a:t>
            </a:r>
            <a:r>
              <a:rPr lang="en-GB" sz="1200" b="0" i="0" u="none" strike="noStrike" cap="none" dirty="0">
                <a:solidFill>
                  <a:schemeClr val="dk1"/>
                </a:solidFill>
                <a:effectLst/>
                <a:latin typeface="Calibri"/>
                <a:ea typeface="Calibri"/>
                <a:cs typeface="Calibri"/>
                <a:sym typeface="Calibri"/>
              </a:rPr>
              <a:t>/~women/</a:t>
            </a:r>
            <a:r>
              <a:rPr lang="en-GB" sz="1200" b="0" i="0" u="none" strike="noStrike" cap="none" dirty="0" err="1">
                <a:solidFill>
                  <a:schemeClr val="dk1"/>
                </a:solidFill>
                <a:effectLst/>
                <a:latin typeface="Calibri"/>
                <a:ea typeface="Calibri"/>
                <a:cs typeface="Calibri"/>
                <a:sym typeface="Calibri"/>
              </a:rPr>
              <a:t>en</a:t>
            </a:r>
            <a:r>
              <a:rPr lang="en-GB" sz="1200" b="0" i="0" u="none" strike="noStrike" cap="none" dirty="0">
                <a:solidFill>
                  <a:schemeClr val="dk1"/>
                </a:solidFill>
                <a:effectLst/>
                <a:latin typeface="Calibri"/>
                <a:ea typeface="Calibri"/>
                <a:cs typeface="Calibri"/>
                <a:sym typeface="Calibri"/>
              </a:rPr>
              <a:t>/node/7907. </a:t>
            </a:r>
            <a:endParaRPr dirty="0">
              <a:latin typeface="Gill Sans"/>
              <a:ea typeface="Gill Sans"/>
              <a:cs typeface="Gill Sans"/>
              <a:sym typeface="Gill Sans"/>
            </a:endParaRPr>
          </a:p>
          <a:p>
            <a:pPr marL="179868" marR="0" indent="-179868" algn="l" defTabSz="914400" rtl="0" eaLnBrk="1" fontAlgn="auto" latinLnBrk="0" hangingPunct="1">
              <a:lnSpc>
                <a:spcPct val="100000"/>
              </a:lnSpc>
              <a:spcBef>
                <a:spcPts val="315"/>
              </a:spcBef>
              <a:spcAft>
                <a:spcPts val="0"/>
              </a:spcAft>
              <a:buClr>
                <a:schemeClr val="dk1"/>
              </a:buClr>
              <a:buSzPts val="1100"/>
              <a:buFont typeface="Arial" panose="020B0604020202020204" pitchFamily="34" charset="0"/>
              <a:buChar char="•"/>
              <a:tabLst/>
              <a:defRPr/>
            </a:pPr>
            <a:r>
              <a:rPr lang="en-US" dirty="0">
                <a:latin typeface="Gill Sans"/>
                <a:ea typeface="Gill Sans"/>
                <a:cs typeface="Gill Sans"/>
                <a:sym typeface="Gill Sans"/>
              </a:rPr>
              <a:t>World Bank Group (2020). Women’s Economic Participation in Iraq, Jordan and Lebanon</a:t>
            </a:r>
            <a:r>
              <a:rPr lang="en-US" u="none" dirty="0">
                <a:solidFill>
                  <a:schemeClr val="hlink"/>
                </a:solidFill>
                <a:latin typeface="Gill Sans"/>
                <a:ea typeface="Gill Sans"/>
                <a:cs typeface="Gill Sans"/>
                <a:sym typeface="Gill Sans"/>
              </a:rPr>
              <a:t>. </a:t>
            </a:r>
            <a:r>
              <a:rPr lang="en-GB" sz="1200" b="0" i="0" u="none" strike="noStrike" cap="none" dirty="0">
                <a:solidFill>
                  <a:schemeClr val="dk1"/>
                </a:solidFill>
                <a:effectLst/>
                <a:latin typeface="Calibri"/>
                <a:ea typeface="Calibri"/>
                <a:cs typeface="Calibri"/>
                <a:sym typeface="Calibri"/>
              </a:rPr>
              <a:t>https://</a:t>
            </a:r>
            <a:r>
              <a:rPr lang="en-GB" sz="1200" b="0" i="0" u="none" strike="noStrike" cap="none" dirty="0" err="1">
                <a:solidFill>
                  <a:schemeClr val="dk1"/>
                </a:solidFill>
                <a:effectLst/>
                <a:latin typeface="Calibri"/>
                <a:ea typeface="Calibri"/>
                <a:cs typeface="Calibri"/>
                <a:sym typeface="Calibri"/>
              </a:rPr>
              <a:t>openknowledge.worldbank.org</a:t>
            </a:r>
            <a:r>
              <a:rPr lang="en-GB" sz="1200" b="0" i="0" u="none" strike="noStrike" cap="none" dirty="0">
                <a:solidFill>
                  <a:schemeClr val="dk1"/>
                </a:solidFill>
                <a:effectLst/>
                <a:latin typeface="Calibri"/>
                <a:ea typeface="Calibri"/>
                <a:cs typeface="Calibri"/>
                <a:sym typeface="Calibri"/>
              </a:rPr>
              <a:t>/handle/10986/34535</a:t>
            </a:r>
            <a:endParaRPr dirty="0">
              <a:latin typeface="Gill Sans"/>
              <a:ea typeface="Gill Sans"/>
              <a:cs typeface="Gill Sans"/>
              <a:sym typeface="Gill Sans"/>
            </a:endParaRPr>
          </a:p>
          <a:p>
            <a:pPr marL="179868" marR="0" indent="-179868" algn="l" defTabSz="914400" rtl="0" eaLnBrk="1" fontAlgn="auto" latinLnBrk="0" hangingPunct="1">
              <a:lnSpc>
                <a:spcPct val="100000"/>
              </a:lnSpc>
              <a:spcBef>
                <a:spcPts val="315"/>
              </a:spcBef>
              <a:spcAft>
                <a:spcPts val="0"/>
              </a:spcAft>
              <a:buClr>
                <a:srgbClr val="000000"/>
              </a:buClr>
              <a:buSzPts val="1400"/>
              <a:buFont typeface="Arial" panose="020B0604020202020204" pitchFamily="34" charset="0"/>
              <a:buChar char="•"/>
              <a:tabLst/>
              <a:defRPr/>
            </a:pPr>
            <a:r>
              <a:rPr lang="en-US" dirty="0">
                <a:latin typeface="Gill Sans"/>
                <a:ea typeface="Gill Sans"/>
                <a:cs typeface="Gill Sans"/>
                <a:sym typeface="Gill Sans"/>
              </a:rPr>
              <a:t>World Alliance for Breastfeeding Action. (2019). Parents At Work: Leave and Breastfeeding Breaks by Country. </a:t>
            </a:r>
            <a:r>
              <a:rPr lang="en-GB" sz="1200" b="0" i="0" u="none" strike="noStrike" cap="none" dirty="0">
                <a:solidFill>
                  <a:schemeClr val="dk1"/>
                </a:solidFill>
                <a:effectLst/>
                <a:latin typeface="Calibri"/>
                <a:ea typeface="Calibri"/>
                <a:cs typeface="Calibri"/>
                <a:sym typeface="Calibri"/>
              </a:rPr>
              <a:t>http://</a:t>
            </a:r>
            <a:r>
              <a:rPr lang="en-GB" sz="1200" b="0" i="0" u="none" strike="noStrike" cap="none" dirty="0" err="1">
                <a:solidFill>
                  <a:schemeClr val="dk1"/>
                </a:solidFill>
                <a:effectLst/>
                <a:latin typeface="Calibri"/>
                <a:ea typeface="Calibri"/>
                <a:cs typeface="Calibri"/>
                <a:sym typeface="Calibri"/>
              </a:rPr>
              <a:t>waba.org.my</a:t>
            </a:r>
            <a:r>
              <a:rPr lang="en-GB" sz="1200" b="0" i="0" u="none" strike="noStrike" cap="none" dirty="0">
                <a:solidFill>
                  <a:schemeClr val="dk1"/>
                </a:solidFill>
                <a:effectLst/>
                <a:latin typeface="Calibri"/>
                <a:ea typeface="Calibri"/>
                <a:cs typeface="Calibri"/>
                <a:sym typeface="Calibri"/>
              </a:rPr>
              <a:t>/v3/</a:t>
            </a:r>
            <a:r>
              <a:rPr lang="en-GB" sz="1200" b="0" i="0" u="none" strike="noStrike" cap="none" dirty="0" err="1">
                <a:solidFill>
                  <a:schemeClr val="dk1"/>
                </a:solidFill>
                <a:effectLst/>
                <a:latin typeface="Calibri"/>
                <a:ea typeface="Calibri"/>
                <a:cs typeface="Calibri"/>
                <a:sym typeface="Calibri"/>
              </a:rPr>
              <a:t>wp</a:t>
            </a:r>
            <a:r>
              <a:rPr lang="en-GB" sz="1200" b="0" i="0" u="none" strike="noStrike" cap="none" dirty="0">
                <a:solidFill>
                  <a:schemeClr val="dk1"/>
                </a:solidFill>
                <a:effectLst/>
                <a:latin typeface="Calibri"/>
                <a:ea typeface="Calibri"/>
                <a:cs typeface="Calibri"/>
                <a:sym typeface="Calibri"/>
              </a:rPr>
              <a:t>-content/uploads/2019/10/PAW-Chart_eng_A4.pdf</a:t>
            </a:r>
            <a:endParaRPr dirty="0">
              <a:latin typeface="Gill Sans"/>
              <a:ea typeface="Gill Sans"/>
              <a:cs typeface="Gill Sans"/>
              <a:sym typeface="Gill Sans"/>
            </a:endParaRPr>
          </a:p>
          <a:p>
            <a:pPr marL="179868" marR="0" indent="-179868" algn="l" defTabSz="914400" rtl="0" eaLnBrk="1" fontAlgn="auto" latinLnBrk="0" hangingPunct="1">
              <a:lnSpc>
                <a:spcPct val="100000"/>
              </a:lnSpc>
              <a:spcBef>
                <a:spcPts val="315"/>
              </a:spcBef>
              <a:spcAft>
                <a:spcPts val="0"/>
              </a:spcAft>
              <a:buClr>
                <a:srgbClr val="000000"/>
              </a:buClr>
              <a:buSzPts val="1100"/>
              <a:buFont typeface="Arial" panose="020B0604020202020204" pitchFamily="34" charset="0"/>
              <a:buChar char="•"/>
              <a:tabLst/>
              <a:defRPr/>
            </a:pPr>
            <a:r>
              <a:rPr lang="en-US" dirty="0">
                <a:latin typeface="Gill Sans"/>
                <a:ea typeface="Gill Sans"/>
                <a:cs typeface="Gill Sans"/>
                <a:sym typeface="Gill Sans"/>
              </a:rPr>
              <a:t>Al-</a:t>
            </a:r>
            <a:r>
              <a:rPr lang="en-US" dirty="0" err="1">
                <a:latin typeface="Gill Sans"/>
                <a:ea typeface="Gill Sans"/>
                <a:cs typeface="Gill Sans"/>
                <a:sym typeface="Gill Sans"/>
              </a:rPr>
              <a:t>Munajjed</a:t>
            </a:r>
            <a:r>
              <a:rPr lang="en-US" dirty="0">
                <a:latin typeface="Gill Sans"/>
                <a:ea typeface="Gill Sans"/>
                <a:cs typeface="Gill Sans"/>
                <a:sym typeface="Gill Sans"/>
              </a:rPr>
              <a:t>, M. (2010). Women’s Employment in Saudi Arabia: A Major Challenge, Booz &amp; Co., New York City. https://</a:t>
            </a:r>
            <a:r>
              <a:rPr lang="en-US" dirty="0" err="1">
                <a:latin typeface="Gill Sans"/>
                <a:ea typeface="Gill Sans"/>
                <a:cs typeface="Gill Sans"/>
                <a:sym typeface="Gill Sans"/>
              </a:rPr>
              <a:t>arabdevelopmentportal.com</a:t>
            </a:r>
            <a:r>
              <a:rPr lang="en-US" dirty="0">
                <a:latin typeface="Gill Sans"/>
                <a:ea typeface="Gill Sans"/>
                <a:cs typeface="Gill Sans"/>
                <a:sym typeface="Gill Sans"/>
              </a:rPr>
              <a:t>/sites/default/files/publication/235.womens_employment_in_saudi_arabia_a_major_challenge.pdf </a:t>
            </a:r>
            <a:endParaRPr sz="1400" dirty="0">
              <a:latin typeface="Gill Sans"/>
              <a:ea typeface="Gill Sans"/>
              <a:cs typeface="Gill Sans"/>
              <a:sym typeface="Gill Sans"/>
            </a:endParaRPr>
          </a:p>
        </p:txBody>
      </p:sp>
      <p:sp>
        <p:nvSpPr>
          <p:cNvPr id="1675" name="Google Shape;1675;g11e0ae5a757_0_1576:notes"/>
          <p:cNvSpPr txBox="1">
            <a:spLocks noGrp="1"/>
          </p:cNvSpPr>
          <p:nvPr>
            <p:ph type="sldNum" idx="12"/>
          </p:nvPr>
        </p:nvSpPr>
        <p:spPr>
          <a:xfrm>
            <a:off x="4143588" y="9119474"/>
            <a:ext cx="3170056" cy="480060"/>
          </a:xfrm>
          <a:prstGeom prst="rect">
            <a:avLst/>
          </a:prstGeom>
          <a:noFill/>
          <a:ln>
            <a:noFill/>
          </a:ln>
        </p:spPr>
        <p:txBody>
          <a:bodyPr spcFirstLastPara="1" wrap="square" lIns="95914" tIns="47944" rIns="95914" bIns="47944" anchor="b" anchorCtr="0">
            <a:noAutofit/>
          </a:bodyPr>
          <a:lstStyle/>
          <a:p>
            <a:pPr algn="r">
              <a:buSzPts val="1200"/>
            </a:pPr>
            <a:fld id="{00000000-1234-1234-1234-123412341234}" type="slidenum">
              <a:rPr lang="en-US"/>
              <a:pPr algn="r">
                <a:buSzPts val="1200"/>
              </a:pPr>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4"/>
        <p:cNvGrpSpPr/>
        <p:nvPr/>
      </p:nvGrpSpPr>
      <p:grpSpPr>
        <a:xfrm>
          <a:off x="0" y="0"/>
          <a:ext cx="0" cy="0"/>
          <a:chOff x="0" y="0"/>
          <a:chExt cx="0" cy="0"/>
        </a:xfrm>
      </p:grpSpPr>
      <p:sp>
        <p:nvSpPr>
          <p:cNvPr id="1685" name="Google Shape;1685;g11e511dc6cc_3_0: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6" name="Google Shape;1686;g11e511dc6cc_3_0:notes"/>
          <p:cNvSpPr txBox="1">
            <a:spLocks noGrp="1"/>
          </p:cNvSpPr>
          <p:nvPr>
            <p:ph type="body" idx="1"/>
          </p:nvPr>
        </p:nvSpPr>
        <p:spPr>
          <a:xfrm>
            <a:off x="731520" y="4560570"/>
            <a:ext cx="5852170" cy="4320540"/>
          </a:xfrm>
          <a:prstGeom prst="rect">
            <a:avLst/>
          </a:prstGeom>
          <a:noFill/>
          <a:ln>
            <a:noFill/>
          </a:ln>
        </p:spPr>
        <p:txBody>
          <a:bodyPr spcFirstLastPara="1" wrap="square" lIns="95914" tIns="47944" rIns="95914" bIns="47944" anchor="t" anchorCtr="0">
            <a:noAutofit/>
          </a:bodyPr>
          <a:lstStyle/>
          <a:p>
            <a:pPr marL="0" indent="0">
              <a:spcBef>
                <a:spcPts val="1259"/>
              </a:spcBef>
              <a:buClr>
                <a:schemeClr val="dk1"/>
              </a:buClr>
            </a:pPr>
            <a:r>
              <a:rPr lang="en-US" b="0" dirty="0">
                <a:latin typeface="Gill Sans"/>
                <a:ea typeface="Gill Sans"/>
                <a:cs typeface="Gill Sans"/>
                <a:sym typeface="Gill Sans"/>
              </a:rPr>
              <a:t>The lack of childcare support and the burden of unpaid care work at home are cited as barriers to women’s economic participation in Jordan. Women’s responsibility for childcare and the inadequate infrastructure and legal and policy support available to them to help redistribute unpaid care work is considered one of the main barriers preventing women’s entry and retention in the workforce (ILO, 2021). A World Bank study (2018) that asks women about the main deterrents from the labor market also cites the lack of childcare facilities and intra-household barriers. It is highlighted that the lack of a friendly work environment to mothers with access to childcare facilities affect participation (JNCW, 2019).</a:t>
            </a:r>
            <a:endParaRPr b="0" dirty="0">
              <a:latin typeface="Gill Sans"/>
              <a:ea typeface="Gill Sans"/>
              <a:cs typeface="Gill Sans"/>
              <a:sym typeface="Gill Sans"/>
            </a:endParaRPr>
          </a:p>
          <a:p>
            <a:pPr marL="0" indent="0">
              <a:spcBef>
                <a:spcPts val="1259"/>
              </a:spcBef>
            </a:pPr>
            <a:endParaRPr b="0" dirty="0">
              <a:latin typeface="Gill Sans"/>
              <a:ea typeface="Gill Sans"/>
              <a:cs typeface="Gill Sans"/>
              <a:sym typeface="Gill Sans"/>
            </a:endParaRPr>
          </a:p>
          <a:p>
            <a:pPr marL="0" indent="0">
              <a:spcBef>
                <a:spcPts val="1259"/>
              </a:spcBef>
            </a:pPr>
            <a:r>
              <a:rPr lang="en-US" b="0" dirty="0">
                <a:latin typeface="Gill Sans"/>
                <a:ea typeface="Gill Sans"/>
                <a:cs typeface="Gill Sans"/>
                <a:sym typeface="Gill Sans"/>
              </a:rPr>
              <a:t>The cost of paid childcare as substitutes to unpaid care work means women’s reservation wages are set higher relative to men, which contributes to their drastically lower participation rates. Average childcare costs as a share of a women’s average wage ranges from 123% for primary school graduates, to 77% for university graduates. When this is combined with historically lower wages for women, it acts as an important factor for weakening women’s labor force participation. The new amendment to the labor law will help reduce the gender pay gap but there is still a need to reduce childcare costs through public subsidized quality childcare services (JNCW, 2019).</a:t>
            </a:r>
            <a:endParaRPr b="0" dirty="0">
              <a:latin typeface="Gill Sans"/>
              <a:ea typeface="Gill Sans"/>
              <a:cs typeface="Gill Sans"/>
              <a:sym typeface="Gill Sans"/>
            </a:endParaRPr>
          </a:p>
          <a:p>
            <a:pPr marL="0" indent="0"/>
            <a:endParaRPr b="0" dirty="0">
              <a:latin typeface="Gill Sans"/>
              <a:ea typeface="Gill Sans"/>
              <a:cs typeface="Gill Sans"/>
              <a:sym typeface="Gill Sans"/>
            </a:endParaRPr>
          </a:p>
          <a:p>
            <a:pPr marL="0" indent="0">
              <a:buClr>
                <a:schemeClr val="dk1"/>
              </a:buClr>
            </a:pPr>
            <a:r>
              <a:rPr lang="en-US" b="0" dirty="0">
                <a:latin typeface="Gill Sans"/>
                <a:ea typeface="Gill Sans"/>
                <a:cs typeface="Gill Sans"/>
                <a:sym typeface="Gill Sans"/>
              </a:rPr>
              <a:t>In Jordan, research shows that lack of adequate, safe, and affordable transport presents a significant barrier to women’s participation in the labor market. Lack of safe transport options can translate into girls missing schools, women not looking for jobs far away from homes, giving up their jobs or being unable to access health or childcare services. According to a recent study undertaken by </a:t>
            </a:r>
            <a:r>
              <a:rPr lang="en-US" b="0" dirty="0" err="1">
                <a:latin typeface="Gill Sans"/>
                <a:ea typeface="Gill Sans"/>
                <a:cs typeface="Gill Sans"/>
                <a:sym typeface="Gill Sans"/>
              </a:rPr>
              <a:t>Sadaqa</a:t>
            </a:r>
            <a:r>
              <a:rPr lang="en-US" b="0" dirty="0">
                <a:latin typeface="Gill Sans"/>
                <a:ea typeface="Gill Sans"/>
                <a:cs typeface="Gill Sans"/>
                <a:sym typeface="Gill Sans"/>
              </a:rPr>
              <a:t> and Friedrich– Ebert–Stiftung in Jordan, 47% of the surveyed women reported to have turned down job opportunities due to the current state of public transportation naming sexual harassment, affordability and service coverage as one of the key barriers (World Bank 2019, SADAQA, 2018).</a:t>
            </a:r>
            <a:endParaRPr b="0" dirty="0">
              <a:latin typeface="Gill Sans"/>
              <a:ea typeface="Gill Sans"/>
              <a:cs typeface="Gill Sans"/>
              <a:sym typeface="Gill Sans"/>
            </a:endParaRPr>
          </a:p>
          <a:p>
            <a:pPr marL="0" indent="0">
              <a:spcBef>
                <a:spcPts val="1259"/>
              </a:spcBef>
              <a:buClr>
                <a:schemeClr val="dk1"/>
              </a:buClr>
              <a:buSzPts val="1100"/>
            </a:pPr>
            <a:endParaRPr b="0" dirty="0">
              <a:latin typeface="Gill Sans"/>
              <a:ea typeface="Gill Sans"/>
              <a:cs typeface="Gill Sans"/>
              <a:sym typeface="Gill Sans"/>
            </a:endParaRPr>
          </a:p>
          <a:p>
            <a:pPr marL="0" indent="0">
              <a:spcBef>
                <a:spcPts val="1259"/>
              </a:spcBef>
              <a:buClr>
                <a:schemeClr val="dk1"/>
              </a:buClr>
              <a:buSzPts val="1100"/>
            </a:pPr>
            <a:r>
              <a:rPr lang="en-US" b="0" dirty="0">
                <a:latin typeface="Gill Sans"/>
                <a:ea typeface="Gill Sans"/>
                <a:cs typeface="Gill Sans"/>
                <a:sym typeface="Gill Sans"/>
              </a:rPr>
              <a:t>62.6% of 497 female public transport users surveyed stated experiencing harassment while using public transportation. Among the most frequently cited types of harassment was inappropriate stares (41.5%), followed by verbal abuse (31.5%), stalking (19.5%) and physical abuse (5.7%). As for the times during which the harassment took place, it was found that harassment was common at all times, including peak morning and evening hours. In that same study, 80.5% of the sample considered that the participation of women in the labor market can be improved through safer public transport (</a:t>
            </a:r>
            <a:r>
              <a:rPr lang="en-US" b="0" dirty="0" err="1">
                <a:latin typeface="Gill Sans"/>
                <a:ea typeface="Gill Sans"/>
                <a:cs typeface="Gill Sans"/>
                <a:sym typeface="Gill Sans"/>
              </a:rPr>
              <a:t>Aloul</a:t>
            </a:r>
            <a:r>
              <a:rPr lang="en-US" b="0" dirty="0">
                <a:latin typeface="Gill Sans"/>
                <a:ea typeface="Gill Sans"/>
                <a:cs typeface="Gill Sans"/>
                <a:sym typeface="Gill Sans"/>
              </a:rPr>
              <a:t> et al., 2018).</a:t>
            </a:r>
            <a:endParaRPr b="0" dirty="0">
              <a:latin typeface="Gill Sans"/>
              <a:ea typeface="Gill Sans"/>
              <a:cs typeface="Gill Sans"/>
              <a:sym typeface="Gill Sans"/>
            </a:endParaRPr>
          </a:p>
          <a:p>
            <a:pPr marL="0" indent="0">
              <a:spcBef>
                <a:spcPts val="1259"/>
              </a:spcBef>
            </a:pPr>
            <a:endParaRPr b="0" dirty="0">
              <a:latin typeface="Gill Sans"/>
              <a:ea typeface="Gill Sans"/>
              <a:cs typeface="Gill Sans"/>
              <a:sym typeface="Gill Sans"/>
            </a:endParaRPr>
          </a:p>
          <a:p>
            <a:pPr marL="0" indent="0">
              <a:spcBef>
                <a:spcPts val="1259"/>
              </a:spcBef>
            </a:pPr>
            <a:r>
              <a:rPr lang="en-US" b="0" dirty="0">
                <a:latin typeface="Gill Sans"/>
                <a:ea typeface="Gill Sans"/>
                <a:cs typeface="Gill Sans"/>
                <a:sym typeface="Gill Sans"/>
              </a:rPr>
              <a:t>Women from lower socio-economic brackets are more likely to be affected by unsafe and inadequate transportation. The Jordanian Labor Market Panel Survey (2010-16) shows that women with less than a high school degree mainly use public transport to go to work and only 15.2% of those with less than a high school degree use a private car to travel (World Bank, 2020). </a:t>
            </a:r>
            <a:endParaRPr b="0" dirty="0">
              <a:latin typeface="Gill Sans"/>
              <a:ea typeface="Gill Sans"/>
              <a:cs typeface="Gill Sans"/>
              <a:sym typeface="Gill Sans"/>
            </a:endParaRPr>
          </a:p>
          <a:p>
            <a:pPr marL="0" indent="0">
              <a:spcBef>
                <a:spcPts val="1259"/>
              </a:spcBef>
            </a:pPr>
            <a:endParaRPr b="1" dirty="0">
              <a:latin typeface="Gill Sans"/>
              <a:ea typeface="Gill Sans"/>
              <a:cs typeface="Gill Sans"/>
              <a:sym typeface="Gill Sans"/>
            </a:endParaRPr>
          </a:p>
          <a:p>
            <a:pPr marL="0" indent="0">
              <a:spcBef>
                <a:spcPts val="1259"/>
              </a:spcBef>
            </a:pPr>
            <a:r>
              <a:rPr lang="en-US" b="1" dirty="0">
                <a:latin typeface="Gill Sans"/>
                <a:ea typeface="Gill Sans"/>
                <a:cs typeface="Gill Sans"/>
                <a:sym typeface="Gill Sans"/>
              </a:rPr>
              <a:t>Sources: </a:t>
            </a:r>
            <a:endParaRPr dirty="0"/>
          </a:p>
          <a:p>
            <a:pPr marL="179868" marR="0" indent="-179868" algn="l" defTabSz="914400" rtl="0" eaLnBrk="1" fontAlgn="auto" latinLnBrk="0" hangingPunct="1">
              <a:lnSpc>
                <a:spcPct val="100000"/>
              </a:lnSpc>
              <a:spcBef>
                <a:spcPts val="1259"/>
              </a:spcBef>
              <a:spcAft>
                <a:spcPts val="0"/>
              </a:spcAft>
              <a:buClr>
                <a:srgbClr val="000000"/>
              </a:buClr>
              <a:buSzPts val="1400"/>
              <a:buFont typeface="Arial" panose="020B0604020202020204" pitchFamily="34" charset="0"/>
              <a:buChar char="•"/>
              <a:tabLst/>
              <a:defRPr/>
            </a:pPr>
            <a:r>
              <a:rPr lang="en-US" dirty="0" err="1">
                <a:latin typeface="Gill Sans"/>
                <a:ea typeface="Gill Sans"/>
                <a:cs typeface="Gill Sans"/>
                <a:sym typeface="Gill Sans"/>
              </a:rPr>
              <a:t>Aloul</a:t>
            </a:r>
            <a:r>
              <a:rPr lang="en-US" dirty="0">
                <a:latin typeface="Gill Sans"/>
                <a:ea typeface="Gill Sans"/>
                <a:cs typeface="Gill Sans"/>
                <a:sym typeface="Gill Sans"/>
              </a:rPr>
              <a:t> et al. (2018). </a:t>
            </a:r>
            <a:r>
              <a:rPr lang="en-US" dirty="0">
                <a:solidFill>
                  <a:schemeClr val="hlink"/>
                </a:solidFill>
                <a:uFill>
                  <a:noFill/>
                </a:uFill>
                <a:latin typeface="Gill Sans"/>
                <a:ea typeface="Gill Sans"/>
                <a:cs typeface="Gill Sans"/>
                <a:sym typeface="Gill Sans"/>
              </a:rPr>
              <a:t>Gender in Public Transportation: A Perspective of Women Users of Public Transportation. </a:t>
            </a:r>
            <a:r>
              <a:rPr lang="en-US" dirty="0">
                <a:latin typeface="Gill Sans"/>
                <a:ea typeface="Gill Sans"/>
                <a:cs typeface="Gill Sans"/>
                <a:sym typeface="Gill Sans"/>
              </a:rPr>
              <a:t>A research study conducted by </a:t>
            </a:r>
            <a:r>
              <a:rPr lang="en-US" dirty="0" err="1">
                <a:latin typeface="Gill Sans"/>
                <a:ea typeface="Gill Sans"/>
                <a:cs typeface="Gill Sans"/>
                <a:sym typeface="Gill Sans"/>
              </a:rPr>
              <a:t>Sadaqa</a:t>
            </a:r>
            <a:r>
              <a:rPr lang="en-US" dirty="0">
                <a:latin typeface="Gill Sans"/>
                <a:ea typeface="Gill Sans"/>
                <a:cs typeface="Gill Sans"/>
                <a:sym typeface="Gill Sans"/>
              </a:rPr>
              <a:t> Jordan. Supported by FES (Amman office). </a:t>
            </a:r>
            <a:r>
              <a:rPr lang="en-GB" sz="1200" b="0" i="0" u="none" strike="noStrike" cap="none" dirty="0">
                <a:solidFill>
                  <a:schemeClr val="dk1"/>
                </a:solidFill>
                <a:effectLst/>
                <a:latin typeface="Calibri"/>
                <a:ea typeface="Calibri"/>
                <a:cs typeface="Calibri"/>
                <a:sym typeface="Calibri"/>
              </a:rPr>
              <a:t>http://</a:t>
            </a:r>
            <a:r>
              <a:rPr lang="en-GB" sz="1200" b="0" i="0" u="none" strike="noStrike" cap="none" dirty="0" err="1">
                <a:solidFill>
                  <a:schemeClr val="dk1"/>
                </a:solidFill>
                <a:effectLst/>
                <a:latin typeface="Calibri"/>
                <a:ea typeface="Calibri"/>
                <a:cs typeface="Calibri"/>
                <a:sym typeface="Calibri"/>
              </a:rPr>
              <a:t>library.fes.de</a:t>
            </a:r>
            <a:r>
              <a:rPr lang="en-GB" sz="1200" b="0" i="0" u="none" strike="noStrike" cap="none" dirty="0">
                <a:solidFill>
                  <a:schemeClr val="dk1"/>
                </a:solidFill>
                <a:effectLst/>
                <a:latin typeface="Calibri"/>
                <a:ea typeface="Calibri"/>
                <a:cs typeface="Calibri"/>
                <a:sym typeface="Calibri"/>
              </a:rPr>
              <a:t>/pdf-files/</a:t>
            </a:r>
            <a:r>
              <a:rPr lang="en-GB" sz="1200" b="0" i="0" u="none" strike="noStrike" cap="none" dirty="0" err="1">
                <a:solidFill>
                  <a:schemeClr val="dk1"/>
                </a:solidFill>
                <a:effectLst/>
                <a:latin typeface="Calibri"/>
                <a:ea typeface="Calibri"/>
                <a:cs typeface="Calibri"/>
                <a:sym typeface="Calibri"/>
              </a:rPr>
              <a:t>bueros</a:t>
            </a:r>
            <a:r>
              <a:rPr lang="en-GB" sz="1200" b="0" i="0" u="none" strike="noStrike" cap="none" dirty="0">
                <a:solidFill>
                  <a:schemeClr val="dk1"/>
                </a:solidFill>
                <a:effectLst/>
                <a:latin typeface="Calibri"/>
                <a:ea typeface="Calibri"/>
                <a:cs typeface="Calibri"/>
                <a:sym typeface="Calibri"/>
              </a:rPr>
              <a:t>/</a:t>
            </a:r>
            <a:r>
              <a:rPr lang="en-GB" sz="1200" b="0" i="0" u="none" strike="noStrike" cap="none" dirty="0" err="1">
                <a:solidFill>
                  <a:schemeClr val="dk1"/>
                </a:solidFill>
                <a:effectLst/>
                <a:latin typeface="Calibri"/>
                <a:ea typeface="Calibri"/>
                <a:cs typeface="Calibri"/>
                <a:sym typeface="Calibri"/>
              </a:rPr>
              <a:t>amman</a:t>
            </a:r>
            <a:r>
              <a:rPr lang="en-GB" sz="1200" b="0" i="0" u="none" strike="noStrike" cap="none" dirty="0">
                <a:solidFill>
                  <a:schemeClr val="dk1"/>
                </a:solidFill>
                <a:effectLst/>
                <a:latin typeface="Calibri"/>
                <a:ea typeface="Calibri"/>
                <a:cs typeface="Calibri"/>
                <a:sym typeface="Calibri"/>
              </a:rPr>
              <a:t>/15221.pdf</a:t>
            </a:r>
            <a:endParaRPr dirty="0">
              <a:latin typeface="Gill Sans"/>
              <a:ea typeface="Gill Sans"/>
              <a:cs typeface="Gill Sans"/>
              <a:sym typeface="Gill Sans"/>
            </a:endParaRPr>
          </a:p>
          <a:p>
            <a:pPr marL="179868" marR="0" indent="-179868" algn="l" defTabSz="914400" rtl="0" eaLnBrk="1" fontAlgn="auto" latinLnBrk="0" hangingPunct="1">
              <a:lnSpc>
                <a:spcPct val="100000"/>
              </a:lnSpc>
              <a:spcBef>
                <a:spcPts val="315"/>
              </a:spcBef>
              <a:spcAft>
                <a:spcPts val="0"/>
              </a:spcAft>
              <a:buClr>
                <a:schemeClr val="dk1"/>
              </a:buClr>
              <a:buSzPts val="1400"/>
              <a:buFont typeface="Arial" panose="020B0604020202020204" pitchFamily="34" charset="0"/>
              <a:buChar char="•"/>
              <a:tabLst/>
              <a:defRPr/>
            </a:pPr>
            <a:r>
              <a:rPr lang="en-US" dirty="0">
                <a:latin typeface="Gill Sans"/>
                <a:ea typeface="Gill Sans"/>
                <a:cs typeface="Gill Sans"/>
                <a:sym typeface="Gill Sans"/>
              </a:rPr>
              <a:t>International </a:t>
            </a:r>
            <a:r>
              <a:rPr lang="en-US" dirty="0" err="1">
                <a:latin typeface="Gill Sans"/>
                <a:ea typeface="Gill Sans"/>
                <a:cs typeface="Gill Sans"/>
                <a:sym typeface="Gill Sans"/>
              </a:rPr>
              <a:t>Labour</a:t>
            </a:r>
            <a:r>
              <a:rPr lang="en-US" dirty="0">
                <a:latin typeface="Gill Sans"/>
                <a:ea typeface="Gill Sans"/>
                <a:cs typeface="Gill Sans"/>
                <a:sym typeface="Gill Sans"/>
              </a:rPr>
              <a:t> Organization. (2021).</a:t>
            </a:r>
            <a:r>
              <a:rPr lang="en-US" dirty="0">
                <a:solidFill>
                  <a:schemeClr val="hlink"/>
                </a:solidFill>
                <a:uFill>
                  <a:noFill/>
                </a:uFill>
                <a:latin typeface="Gill Sans"/>
                <a:ea typeface="Gill Sans"/>
                <a:cs typeface="Gill Sans"/>
                <a:sym typeface="Gill Sans"/>
                <a:hlinkClick r:id="rId3"/>
              </a:rPr>
              <a:t> </a:t>
            </a:r>
            <a:r>
              <a:rPr lang="en-US" dirty="0">
                <a:solidFill>
                  <a:schemeClr val="hlink"/>
                </a:solidFill>
                <a:uFill>
                  <a:noFill/>
                </a:uFill>
                <a:latin typeface="Gill Sans"/>
                <a:ea typeface="Gill Sans"/>
                <a:cs typeface="Gill Sans"/>
                <a:sym typeface="Gill Sans"/>
              </a:rPr>
              <a:t>Assessment of the Maternity Insurance in Jordan. </a:t>
            </a:r>
            <a:r>
              <a:rPr lang="en-US" dirty="0">
                <a:latin typeface="Gill Sans"/>
                <a:ea typeface="Gill Sans"/>
                <a:cs typeface="Gill Sans"/>
                <a:sym typeface="Gill Sans"/>
              </a:rPr>
              <a:t>ILO: Amman. </a:t>
            </a:r>
            <a:r>
              <a:rPr lang="en-GB" sz="1200" b="0" i="0" u="none" strike="noStrike" cap="none" dirty="0">
                <a:solidFill>
                  <a:schemeClr val="dk1"/>
                </a:solidFill>
                <a:effectLst/>
                <a:latin typeface="Calibri"/>
                <a:ea typeface="Calibri"/>
                <a:cs typeface="Calibri"/>
                <a:sym typeface="Calibri"/>
              </a:rPr>
              <a:t>https://</a:t>
            </a:r>
            <a:r>
              <a:rPr lang="en-GB" sz="1200" b="0" i="0" u="none" strike="noStrike" cap="none" dirty="0" err="1">
                <a:solidFill>
                  <a:schemeClr val="dk1"/>
                </a:solidFill>
                <a:effectLst/>
                <a:latin typeface="Calibri"/>
                <a:ea typeface="Calibri"/>
                <a:cs typeface="Calibri"/>
                <a:sym typeface="Calibri"/>
              </a:rPr>
              <a:t>www.ilo.org</a:t>
            </a:r>
            <a:r>
              <a:rPr lang="en-GB" sz="1200" b="0" i="0" u="none" strike="noStrike" cap="none" dirty="0">
                <a:solidFill>
                  <a:schemeClr val="dk1"/>
                </a:solidFill>
                <a:effectLst/>
                <a:latin typeface="Calibri"/>
                <a:ea typeface="Calibri"/>
                <a:cs typeface="Calibri"/>
                <a:sym typeface="Calibri"/>
              </a:rPr>
              <a:t>/wcmsp5/groups/public/---</a:t>
            </a:r>
            <a:r>
              <a:rPr lang="en-GB" sz="1200" b="0" i="0" u="none" strike="noStrike" cap="none" dirty="0" err="1">
                <a:solidFill>
                  <a:schemeClr val="dk1"/>
                </a:solidFill>
                <a:effectLst/>
                <a:latin typeface="Calibri"/>
                <a:ea typeface="Calibri"/>
                <a:cs typeface="Calibri"/>
                <a:sym typeface="Calibri"/>
              </a:rPr>
              <a:t>arabstates</a:t>
            </a:r>
            <a:r>
              <a:rPr lang="en-GB" sz="1200" b="0" i="0" u="none" strike="noStrike" cap="none" dirty="0">
                <a:solidFill>
                  <a:schemeClr val="dk1"/>
                </a:solidFill>
                <a:effectLst/>
                <a:latin typeface="Calibri"/>
                <a:ea typeface="Calibri"/>
                <a:cs typeface="Calibri"/>
                <a:sym typeface="Calibri"/>
              </a:rPr>
              <a:t>/---</a:t>
            </a:r>
            <a:r>
              <a:rPr lang="en-GB" sz="1200" b="0" i="0" u="none" strike="noStrike" cap="none" dirty="0" err="1">
                <a:solidFill>
                  <a:schemeClr val="dk1"/>
                </a:solidFill>
                <a:effectLst/>
                <a:latin typeface="Calibri"/>
                <a:ea typeface="Calibri"/>
                <a:cs typeface="Calibri"/>
                <a:sym typeface="Calibri"/>
              </a:rPr>
              <a:t>ro-beirut</a:t>
            </a:r>
            <a:r>
              <a:rPr lang="en-GB" sz="1200" b="0" i="0" u="none" strike="noStrike" cap="none" dirty="0">
                <a:solidFill>
                  <a:schemeClr val="dk1"/>
                </a:solidFill>
                <a:effectLst/>
                <a:latin typeface="Calibri"/>
                <a:ea typeface="Calibri"/>
                <a:cs typeface="Calibri"/>
                <a:sym typeface="Calibri"/>
              </a:rPr>
              <a:t>/documents/publication/wcms_776223.pdf</a:t>
            </a:r>
            <a:endParaRPr dirty="0">
              <a:latin typeface="Gill Sans"/>
              <a:ea typeface="Gill Sans"/>
              <a:cs typeface="Gill Sans"/>
              <a:sym typeface="Gill Sans"/>
            </a:endParaRPr>
          </a:p>
          <a:p>
            <a:pPr marL="179868" marR="0" indent="-179868" algn="l" defTabSz="914400" rtl="0" eaLnBrk="1" fontAlgn="auto" latinLnBrk="0" hangingPunct="1">
              <a:lnSpc>
                <a:spcPct val="100000"/>
              </a:lnSpc>
              <a:spcBef>
                <a:spcPts val="315"/>
              </a:spcBef>
              <a:spcAft>
                <a:spcPts val="0"/>
              </a:spcAft>
              <a:buClr>
                <a:schemeClr val="dk1"/>
              </a:buClr>
              <a:buSzPts val="1100"/>
              <a:buFont typeface="Arial" panose="020B0604020202020204" pitchFamily="34" charset="0"/>
              <a:buChar char="•"/>
              <a:tabLst/>
              <a:defRPr/>
            </a:pPr>
            <a:r>
              <a:rPr lang="en-US" dirty="0">
                <a:latin typeface="Gill Sans"/>
                <a:ea typeface="Gill Sans"/>
                <a:cs typeface="Gill Sans"/>
                <a:sym typeface="Gill Sans"/>
              </a:rPr>
              <a:t>Jordanian National Commission for Women. (2019). Fiscal Policy, Taxation and Gender Equality in Jordan. Policy Paper, Jordan.</a:t>
            </a:r>
            <a:r>
              <a:rPr lang="en-GB" sz="1200" b="0" i="0" u="none" strike="noStrike" cap="none" dirty="0">
                <a:solidFill>
                  <a:schemeClr val="dk1"/>
                </a:solidFill>
                <a:effectLst/>
                <a:latin typeface="Calibri"/>
                <a:ea typeface="Calibri"/>
                <a:cs typeface="Calibri"/>
                <a:sym typeface="Calibri"/>
              </a:rPr>
              <a:t> https://</a:t>
            </a:r>
            <a:r>
              <a:rPr lang="en-GB" sz="1200" b="0" i="0" u="none" strike="noStrike" cap="none" dirty="0" err="1">
                <a:solidFill>
                  <a:schemeClr val="dk1"/>
                </a:solidFill>
                <a:effectLst/>
                <a:latin typeface="Calibri"/>
                <a:ea typeface="Calibri"/>
                <a:cs typeface="Calibri"/>
                <a:sym typeface="Calibri"/>
              </a:rPr>
              <a:t>www.women.jo</a:t>
            </a:r>
            <a:r>
              <a:rPr lang="en-GB" sz="1200" b="0" i="0" u="none" strike="noStrike" cap="none" dirty="0">
                <a:solidFill>
                  <a:schemeClr val="dk1"/>
                </a:solidFill>
                <a:effectLst/>
                <a:latin typeface="Calibri"/>
                <a:ea typeface="Calibri"/>
                <a:cs typeface="Calibri"/>
                <a:sym typeface="Calibri"/>
              </a:rPr>
              <a:t>/~women/</a:t>
            </a:r>
            <a:r>
              <a:rPr lang="en-GB" sz="1200" b="0" i="0" u="none" strike="noStrike" cap="none" dirty="0" err="1">
                <a:solidFill>
                  <a:schemeClr val="dk1"/>
                </a:solidFill>
                <a:effectLst/>
                <a:latin typeface="Calibri"/>
                <a:ea typeface="Calibri"/>
                <a:cs typeface="Calibri"/>
                <a:sym typeface="Calibri"/>
              </a:rPr>
              <a:t>en</a:t>
            </a:r>
            <a:r>
              <a:rPr lang="en-GB" sz="1200" b="0" i="0" u="none" strike="noStrike" cap="none" dirty="0">
                <a:solidFill>
                  <a:schemeClr val="dk1"/>
                </a:solidFill>
                <a:effectLst/>
                <a:latin typeface="Calibri"/>
                <a:ea typeface="Calibri"/>
                <a:cs typeface="Calibri"/>
                <a:sym typeface="Calibri"/>
              </a:rPr>
              <a:t>/node/7907.</a:t>
            </a:r>
            <a:endParaRPr dirty="0">
              <a:latin typeface="Gill Sans"/>
              <a:ea typeface="Gill Sans"/>
              <a:cs typeface="Gill Sans"/>
              <a:sym typeface="Gill Sans"/>
            </a:endParaRPr>
          </a:p>
          <a:p>
            <a:pPr marL="179868" marR="0" indent="-179868" algn="l" defTabSz="914400" rtl="0" eaLnBrk="1" fontAlgn="auto" latinLnBrk="0" hangingPunct="1">
              <a:lnSpc>
                <a:spcPct val="100000"/>
              </a:lnSpc>
              <a:spcBef>
                <a:spcPts val="0"/>
              </a:spcBef>
              <a:spcAft>
                <a:spcPts val="0"/>
              </a:spcAft>
              <a:buClr>
                <a:schemeClr val="dk1"/>
              </a:buClr>
              <a:buSzPts val="1400"/>
              <a:buFont typeface="Arial" panose="020B0604020202020204" pitchFamily="34" charset="0"/>
              <a:buChar char="•"/>
              <a:tabLst/>
              <a:defRPr/>
            </a:pPr>
            <a:r>
              <a:rPr lang="en-US" dirty="0">
                <a:latin typeface="Gill Sans"/>
                <a:ea typeface="Gill Sans"/>
                <a:cs typeface="Gill Sans"/>
                <a:sym typeface="Gill Sans"/>
              </a:rPr>
              <a:t>SADAQA. (2018). Gender in Public Transportation: A Perspective of Women Users of Public Transportation. SADAQ and Friedrich– Ebert–Stiftung. http://</a:t>
            </a:r>
            <a:r>
              <a:rPr lang="en-US" dirty="0" err="1">
                <a:latin typeface="Gill Sans"/>
                <a:ea typeface="Gill Sans"/>
                <a:cs typeface="Gill Sans"/>
                <a:sym typeface="Gill Sans"/>
              </a:rPr>
              <a:t>transportgenderobservatory.eu</a:t>
            </a:r>
            <a:r>
              <a:rPr lang="en-US" dirty="0">
                <a:latin typeface="Gill Sans"/>
                <a:ea typeface="Gill Sans"/>
                <a:cs typeface="Gill Sans"/>
                <a:sym typeface="Gill Sans"/>
              </a:rPr>
              <a:t>/wp-content/uploads/2020/06/Gender-in-Public-</a:t>
            </a:r>
            <a:r>
              <a:rPr lang="en-US" dirty="0" err="1">
                <a:latin typeface="Gill Sans"/>
                <a:ea typeface="Gill Sans"/>
                <a:cs typeface="Gill Sans"/>
                <a:sym typeface="Gill Sans"/>
              </a:rPr>
              <a:t>Transportation.pdf</a:t>
            </a:r>
            <a:endParaRPr dirty="0">
              <a:latin typeface="Gill Sans"/>
              <a:ea typeface="Gill Sans"/>
              <a:cs typeface="Gill Sans"/>
              <a:sym typeface="Gill Sans"/>
            </a:endParaRPr>
          </a:p>
          <a:p>
            <a:pPr marL="179868" marR="0" lvl="0" indent="-179868" algn="l" defTabSz="914400" rtl="0" eaLnBrk="1" fontAlgn="auto" latinLnBrk="0" hangingPunct="1">
              <a:lnSpc>
                <a:spcPct val="100000"/>
              </a:lnSpc>
              <a:spcBef>
                <a:spcPts val="0"/>
              </a:spcBef>
              <a:spcAft>
                <a:spcPts val="0"/>
              </a:spcAft>
              <a:buClr>
                <a:schemeClr val="dk1"/>
              </a:buClr>
              <a:buSzPts val="1400"/>
              <a:buFont typeface="Arial" panose="020B0604020202020204" pitchFamily="34" charset="0"/>
              <a:buChar char="•"/>
              <a:tabLst/>
              <a:defRPr/>
            </a:pPr>
            <a:r>
              <a:rPr lang="en-US" dirty="0">
                <a:latin typeface="Gill Sans"/>
                <a:ea typeface="Gill Sans"/>
                <a:cs typeface="Gill Sans"/>
                <a:sym typeface="Gill Sans"/>
              </a:rPr>
              <a:t>World Bank. (2019). Jordan Improving Women Economic Opportunities. The World Bank: Washington. https://documents1.worldbank.org/curated/</a:t>
            </a:r>
            <a:r>
              <a:rPr lang="en-US" dirty="0" err="1">
                <a:latin typeface="Gill Sans"/>
                <a:ea typeface="Gill Sans"/>
                <a:cs typeface="Gill Sans"/>
                <a:sym typeface="Gill Sans"/>
              </a:rPr>
              <a:t>en</a:t>
            </a:r>
            <a:r>
              <a:rPr lang="en-US" dirty="0">
                <a:latin typeface="Gill Sans"/>
                <a:ea typeface="Gill Sans"/>
                <a:cs typeface="Gill Sans"/>
                <a:sym typeface="Gill Sans"/>
              </a:rPr>
              <a:t>/429441581525262376/pdf/Jordan-Improving-Women-Economic-Opportunities-Select-Entry-Points-for-Policy-Dialogue-and-Operational-Interventions.pdf </a:t>
            </a:r>
          </a:p>
          <a:p>
            <a:pPr marL="179868" marR="0" lvl="0" indent="-179868" algn="l" defTabSz="914400" rtl="0" eaLnBrk="1" fontAlgn="auto" latinLnBrk="0" hangingPunct="1">
              <a:lnSpc>
                <a:spcPct val="100000"/>
              </a:lnSpc>
              <a:spcBef>
                <a:spcPts val="0"/>
              </a:spcBef>
              <a:spcAft>
                <a:spcPts val="0"/>
              </a:spcAft>
              <a:buClr>
                <a:schemeClr val="dk1"/>
              </a:buClr>
              <a:buSzPts val="1400"/>
              <a:buFont typeface="Arial" panose="020B0604020202020204" pitchFamily="34" charset="0"/>
              <a:buChar char="•"/>
              <a:tabLst/>
              <a:defRPr/>
            </a:pPr>
            <a:r>
              <a:rPr lang="en-US" dirty="0">
                <a:latin typeface="Gill Sans"/>
                <a:ea typeface="Gill Sans"/>
                <a:cs typeface="Gill Sans"/>
                <a:sym typeface="Gill Sans"/>
              </a:rPr>
              <a:t>World Bank Group (2020).</a:t>
            </a:r>
            <a:r>
              <a:rPr lang="en-US" u="none" dirty="0">
                <a:solidFill>
                  <a:schemeClr val="hlink"/>
                </a:solidFill>
                <a:uFill>
                  <a:noFill/>
                </a:uFill>
                <a:latin typeface="Gill Sans"/>
                <a:ea typeface="Gill Sans"/>
                <a:cs typeface="Gill Sans"/>
                <a:sym typeface="Gill Sans"/>
                <a:hlinkClick r:id="rId4"/>
              </a:rPr>
              <a:t> </a:t>
            </a:r>
            <a:r>
              <a:rPr lang="en-US" u="none" dirty="0">
                <a:solidFill>
                  <a:schemeClr val="hlink"/>
                </a:solidFill>
                <a:uFill>
                  <a:noFill/>
                </a:uFill>
                <a:latin typeface="Gill Sans"/>
                <a:ea typeface="Gill Sans"/>
                <a:cs typeface="Gill Sans"/>
                <a:sym typeface="Gill Sans"/>
              </a:rPr>
              <a:t>Women’s Economic Participation in Iraq, Jordan and Lebanon. </a:t>
            </a:r>
            <a:r>
              <a:rPr lang="en-GB" sz="1200" b="0" i="0" u="none" strike="noStrike" cap="none" dirty="0">
                <a:solidFill>
                  <a:schemeClr val="dk1"/>
                </a:solidFill>
                <a:effectLst/>
                <a:latin typeface="Calibri"/>
                <a:ea typeface="Calibri"/>
                <a:cs typeface="Calibri"/>
                <a:sym typeface="Calibri"/>
              </a:rPr>
              <a:t>https://</a:t>
            </a:r>
            <a:r>
              <a:rPr lang="en-GB" sz="1200" b="0" i="0" u="none" strike="noStrike" cap="none" dirty="0" err="1">
                <a:solidFill>
                  <a:schemeClr val="dk1"/>
                </a:solidFill>
                <a:effectLst/>
                <a:latin typeface="Calibri"/>
                <a:ea typeface="Calibri"/>
                <a:cs typeface="Calibri"/>
                <a:sym typeface="Calibri"/>
              </a:rPr>
              <a:t>openknowledge.worldbank.org</a:t>
            </a:r>
            <a:r>
              <a:rPr lang="en-GB" sz="1200" b="0" i="0" u="none" strike="noStrike" cap="none" dirty="0">
                <a:solidFill>
                  <a:schemeClr val="dk1"/>
                </a:solidFill>
                <a:effectLst/>
                <a:latin typeface="Calibri"/>
                <a:ea typeface="Calibri"/>
                <a:cs typeface="Calibri"/>
                <a:sym typeface="Calibri"/>
              </a:rPr>
              <a:t>/handle/10986/34535</a:t>
            </a:r>
            <a:endParaRPr dirty="0">
              <a:latin typeface="Gill Sans"/>
              <a:ea typeface="Gill Sans"/>
              <a:cs typeface="Gill Sans"/>
              <a:sym typeface="Gill Sans"/>
            </a:endParaRPr>
          </a:p>
          <a:p>
            <a:pPr marL="0" indent="0">
              <a:spcBef>
                <a:spcPts val="315"/>
              </a:spcBef>
              <a:buClr>
                <a:schemeClr val="dk1"/>
              </a:buClr>
            </a:pPr>
            <a:endParaRPr dirty="0">
              <a:latin typeface="Gill Sans"/>
              <a:ea typeface="Gill Sans"/>
              <a:cs typeface="Gill Sans"/>
              <a:sym typeface="Gill Sans"/>
            </a:endParaRPr>
          </a:p>
        </p:txBody>
      </p:sp>
      <p:sp>
        <p:nvSpPr>
          <p:cNvPr id="1687" name="Google Shape;1687;g11e511dc6cc_3_0:notes"/>
          <p:cNvSpPr txBox="1">
            <a:spLocks noGrp="1"/>
          </p:cNvSpPr>
          <p:nvPr>
            <p:ph type="sldNum" idx="12"/>
          </p:nvPr>
        </p:nvSpPr>
        <p:spPr>
          <a:xfrm>
            <a:off x="4143588" y="9119474"/>
            <a:ext cx="3170056" cy="480060"/>
          </a:xfrm>
          <a:prstGeom prst="rect">
            <a:avLst/>
          </a:prstGeom>
          <a:noFill/>
          <a:ln>
            <a:noFill/>
          </a:ln>
        </p:spPr>
        <p:txBody>
          <a:bodyPr spcFirstLastPara="1" wrap="square" lIns="95914" tIns="47944" rIns="95914" bIns="47944" anchor="b" anchorCtr="0">
            <a:noAutofit/>
          </a:bodyPr>
          <a:lstStyle/>
          <a:p>
            <a:pPr algn="r">
              <a:buSzPts val="1200"/>
            </a:pPr>
            <a:fld id="{00000000-1234-1234-1234-123412341234}" type="slidenum">
              <a:rPr lang="en-US"/>
              <a:pPr algn="r">
                <a:buSzPts val="1200"/>
              </a:pPr>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5"/>
        <p:cNvGrpSpPr/>
        <p:nvPr/>
      </p:nvGrpSpPr>
      <p:grpSpPr>
        <a:xfrm>
          <a:off x="0" y="0"/>
          <a:ext cx="0" cy="0"/>
          <a:chOff x="0" y="0"/>
          <a:chExt cx="0" cy="0"/>
        </a:xfrm>
      </p:grpSpPr>
      <p:sp>
        <p:nvSpPr>
          <p:cNvPr id="1696" name="Google Shape;1696;g11e0ae5a757_0_481:notes"/>
          <p:cNvSpPr txBox="1">
            <a:spLocks noGrp="1"/>
          </p:cNvSpPr>
          <p:nvPr>
            <p:ph type="body" idx="1"/>
          </p:nvPr>
        </p:nvSpPr>
        <p:spPr>
          <a:xfrm>
            <a:off x="731520" y="4560570"/>
            <a:ext cx="5852170" cy="4320540"/>
          </a:xfrm>
          <a:prstGeom prst="rect">
            <a:avLst/>
          </a:prstGeom>
          <a:noFill/>
          <a:ln>
            <a:noFill/>
          </a:ln>
        </p:spPr>
        <p:txBody>
          <a:bodyPr spcFirstLastPara="1" wrap="square" lIns="95914" tIns="47944" rIns="95914" bIns="47944" anchor="t" anchorCtr="0">
            <a:noAutofit/>
          </a:bodyPr>
          <a:lstStyle/>
          <a:p>
            <a:pPr marL="0" indent="0"/>
            <a:r>
              <a:rPr lang="en-US" b="0" dirty="0">
                <a:highlight>
                  <a:srgbClr val="FFFFFF"/>
                </a:highlight>
                <a:latin typeface="Gill Sans"/>
                <a:ea typeface="Gill Sans"/>
                <a:cs typeface="Gill Sans"/>
                <a:sym typeface="Gill Sans"/>
              </a:rPr>
              <a:t>All of the countries for which data was available reported increases in women’s access to finance, but none has yet reached gender parity. Jordan has made progress in the last decade by introducing the right to non-discrimination based on gender in access to finance and prohibiting gender-based discrimination in financial services, which will continue to improve women’s access to credit. These changes are expected to have a positive effect on women’s entrepreneurship. </a:t>
            </a:r>
            <a:endParaRPr b="0" dirty="0">
              <a:highlight>
                <a:srgbClr val="FFFFFF"/>
              </a:highlight>
              <a:latin typeface="Gill Sans"/>
              <a:ea typeface="Gill Sans"/>
              <a:cs typeface="Gill Sans"/>
              <a:sym typeface="Gill Sans"/>
            </a:endParaRPr>
          </a:p>
          <a:p>
            <a:pPr marL="0" indent="0"/>
            <a:endParaRPr b="1" dirty="0">
              <a:highlight>
                <a:srgbClr val="FFFFFF"/>
              </a:highlight>
              <a:latin typeface="Gill Sans"/>
              <a:ea typeface="Gill Sans"/>
              <a:cs typeface="Gill Sans"/>
              <a:sym typeface="Gill Sans"/>
            </a:endParaRPr>
          </a:p>
          <a:p>
            <a:pPr marL="0" indent="0"/>
            <a:r>
              <a:rPr lang="en-US" b="1" dirty="0">
                <a:highlight>
                  <a:srgbClr val="FFFFFF"/>
                </a:highlight>
                <a:latin typeface="Gill Sans"/>
                <a:ea typeface="Gill Sans"/>
                <a:cs typeface="Gill Sans"/>
                <a:sym typeface="Gill Sans"/>
              </a:rPr>
              <a:t>Definition: </a:t>
            </a:r>
            <a:r>
              <a:rPr lang="en-US" dirty="0">
                <a:solidFill>
                  <a:srgbClr val="000000"/>
                </a:solidFill>
                <a:latin typeface="Gill Sans"/>
                <a:ea typeface="Gill Sans"/>
                <a:cs typeface="Gill Sans"/>
                <a:sym typeface="Gill Sans"/>
              </a:rPr>
              <a:t>The percentage of respondents who report having an account (by themselves or together with someone else) at a bank or another type of financial institution (see definition for financial institution account https://</a:t>
            </a:r>
            <a:r>
              <a:rPr lang="en-US" dirty="0" err="1">
                <a:solidFill>
                  <a:srgbClr val="000000"/>
                </a:solidFill>
                <a:latin typeface="Gill Sans"/>
                <a:ea typeface="Gill Sans"/>
                <a:cs typeface="Gill Sans"/>
                <a:sym typeface="Gill Sans"/>
              </a:rPr>
              <a:t>databank.worldbank.org</a:t>
            </a:r>
            <a:r>
              <a:rPr lang="en-US" dirty="0">
                <a:solidFill>
                  <a:srgbClr val="000000"/>
                </a:solidFill>
                <a:latin typeface="Gill Sans"/>
                <a:ea typeface="Gill Sans"/>
                <a:cs typeface="Gill Sans"/>
                <a:sym typeface="Gill Sans"/>
              </a:rPr>
              <a:t>/</a:t>
            </a:r>
            <a:r>
              <a:rPr lang="en-US" dirty="0" err="1">
                <a:solidFill>
                  <a:srgbClr val="000000"/>
                </a:solidFill>
                <a:latin typeface="Gill Sans"/>
                <a:ea typeface="Gill Sans"/>
                <a:cs typeface="Gill Sans"/>
                <a:sym typeface="Gill Sans"/>
              </a:rPr>
              <a:t>metadataglossary</a:t>
            </a:r>
            <a:r>
              <a:rPr lang="en-US" dirty="0">
                <a:solidFill>
                  <a:srgbClr val="000000"/>
                </a:solidFill>
                <a:latin typeface="Gill Sans"/>
                <a:ea typeface="Gill Sans"/>
                <a:cs typeface="Gill Sans"/>
                <a:sym typeface="Gill Sans"/>
              </a:rPr>
              <a:t>/global-financial-development/series/GFDD.AI.05) or report personally using a mobile money service in the past 12 months (see definition for mobile money account https://</a:t>
            </a:r>
            <a:r>
              <a:rPr lang="en-US" dirty="0" err="1">
                <a:solidFill>
                  <a:srgbClr val="000000"/>
                </a:solidFill>
                <a:latin typeface="Gill Sans"/>
                <a:ea typeface="Gill Sans"/>
                <a:cs typeface="Gill Sans"/>
                <a:sym typeface="Gill Sans"/>
              </a:rPr>
              <a:t>databank.worldbank.org</a:t>
            </a:r>
            <a:r>
              <a:rPr lang="en-US" dirty="0">
                <a:solidFill>
                  <a:srgbClr val="000000"/>
                </a:solidFill>
                <a:latin typeface="Gill Sans"/>
                <a:ea typeface="Gill Sans"/>
                <a:cs typeface="Gill Sans"/>
                <a:sym typeface="Gill Sans"/>
              </a:rPr>
              <a:t>/</a:t>
            </a:r>
            <a:r>
              <a:rPr lang="en-US" dirty="0" err="1">
                <a:solidFill>
                  <a:srgbClr val="000000"/>
                </a:solidFill>
                <a:latin typeface="Gill Sans"/>
                <a:ea typeface="Gill Sans"/>
                <a:cs typeface="Gill Sans"/>
                <a:sym typeface="Gill Sans"/>
              </a:rPr>
              <a:t>metadataglossary</a:t>
            </a:r>
            <a:r>
              <a:rPr lang="en-US" dirty="0">
                <a:solidFill>
                  <a:srgbClr val="000000"/>
                </a:solidFill>
                <a:latin typeface="Gill Sans"/>
                <a:ea typeface="Gill Sans"/>
                <a:cs typeface="Gill Sans"/>
                <a:sym typeface="Gill Sans"/>
              </a:rPr>
              <a:t>/world-development-indicators/series/WP15163_4.1), female (% age 15+).</a:t>
            </a:r>
            <a:endParaRPr dirty="0">
              <a:solidFill>
                <a:srgbClr val="000000"/>
              </a:solidFill>
              <a:latin typeface="Gill Sans"/>
              <a:ea typeface="Gill Sans"/>
              <a:cs typeface="Gill Sans"/>
              <a:sym typeface="Gill Sans"/>
            </a:endParaRPr>
          </a:p>
          <a:p>
            <a:pPr marL="0" marR="0" indent="0" algn="l" defTabSz="914400" rtl="0" eaLnBrk="1" fontAlgn="auto" latinLnBrk="0" hangingPunct="1">
              <a:lnSpc>
                <a:spcPct val="100000"/>
              </a:lnSpc>
              <a:spcBef>
                <a:spcPts val="0"/>
              </a:spcBef>
              <a:spcAft>
                <a:spcPts val="0"/>
              </a:spcAft>
              <a:buClr>
                <a:srgbClr val="000000"/>
              </a:buClr>
              <a:buSzPts val="1400"/>
              <a:buFont typeface="Arial"/>
              <a:buNone/>
              <a:tabLst/>
              <a:defRPr/>
            </a:pPr>
            <a:br>
              <a:rPr lang="en-US" dirty="0">
                <a:highlight>
                  <a:srgbClr val="FFFFFF"/>
                </a:highlight>
                <a:latin typeface="Gill Sans"/>
                <a:ea typeface="Gill Sans"/>
                <a:cs typeface="Gill Sans"/>
                <a:sym typeface="Gill Sans"/>
              </a:rPr>
            </a:br>
            <a:r>
              <a:rPr lang="en-US" b="1" dirty="0">
                <a:highlight>
                  <a:srgbClr val="FFFFFF"/>
                </a:highlight>
                <a:latin typeface="Gill Sans"/>
                <a:ea typeface="Gill Sans"/>
                <a:cs typeface="Gill Sans"/>
                <a:sym typeface="Gill Sans"/>
              </a:rPr>
              <a:t>Source:</a:t>
            </a:r>
            <a:r>
              <a:rPr lang="en-US" dirty="0">
                <a:highlight>
                  <a:srgbClr val="FFFFFF"/>
                </a:highlight>
                <a:latin typeface="Gill Sans"/>
                <a:ea typeface="Gill Sans"/>
                <a:cs typeface="Gill Sans"/>
                <a:sym typeface="Gill Sans"/>
              </a:rPr>
              <a:t> World Bank Global Financial Inclusion Database (2018), available at </a:t>
            </a:r>
            <a:r>
              <a:rPr lang="en-US" dirty="0">
                <a:latin typeface="Gill Sans"/>
                <a:ea typeface="Gill Sans"/>
                <a:cs typeface="Gill Sans"/>
                <a:sym typeface="Gill Sans"/>
              </a:rPr>
              <a:t>https://</a:t>
            </a:r>
            <a:r>
              <a:rPr lang="en-US" dirty="0" err="1">
                <a:latin typeface="Gill Sans"/>
                <a:ea typeface="Gill Sans"/>
                <a:cs typeface="Gill Sans"/>
                <a:sym typeface="Gill Sans"/>
              </a:rPr>
              <a:t>databank.worldbank.org</a:t>
            </a:r>
            <a:r>
              <a:rPr lang="en-US" dirty="0">
                <a:latin typeface="Gill Sans"/>
                <a:ea typeface="Gill Sans"/>
                <a:cs typeface="Gill Sans"/>
                <a:sym typeface="Gill Sans"/>
              </a:rPr>
              <a:t>/source/global-financial-inclusion </a:t>
            </a:r>
            <a:endParaRPr dirty="0">
              <a:highlight>
                <a:srgbClr val="FFFFFF"/>
              </a:highlight>
              <a:latin typeface="Gill Sans"/>
              <a:ea typeface="Gill Sans"/>
              <a:cs typeface="Gill Sans"/>
              <a:sym typeface="Gill Sans"/>
            </a:endParaRPr>
          </a:p>
        </p:txBody>
      </p:sp>
      <p:sp>
        <p:nvSpPr>
          <p:cNvPr id="1697" name="Google Shape;1697;g11e0ae5a757_0_48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6"/>
        <p:cNvGrpSpPr/>
        <p:nvPr/>
      </p:nvGrpSpPr>
      <p:grpSpPr>
        <a:xfrm>
          <a:off x="0" y="0"/>
          <a:ext cx="0" cy="0"/>
          <a:chOff x="0" y="0"/>
          <a:chExt cx="0" cy="0"/>
        </a:xfrm>
      </p:grpSpPr>
      <p:sp>
        <p:nvSpPr>
          <p:cNvPr id="1707" name="Google Shape;1707;g11935ead20f_0_164: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8" name="Google Shape;1708;g11935ead20f_0_164:notes"/>
          <p:cNvSpPr txBox="1">
            <a:spLocks noGrp="1"/>
          </p:cNvSpPr>
          <p:nvPr>
            <p:ph type="body" idx="1"/>
          </p:nvPr>
        </p:nvSpPr>
        <p:spPr>
          <a:xfrm>
            <a:off x="731520" y="4560570"/>
            <a:ext cx="5852170" cy="4320540"/>
          </a:xfrm>
          <a:prstGeom prst="rect">
            <a:avLst/>
          </a:prstGeom>
          <a:noFill/>
          <a:ln>
            <a:noFill/>
          </a:ln>
        </p:spPr>
        <p:txBody>
          <a:bodyPr spcFirstLastPara="1" wrap="square" lIns="95914" tIns="47944" rIns="95914" bIns="47944" anchor="t" anchorCtr="0">
            <a:noAutofit/>
          </a:bodyPr>
          <a:lstStyle/>
          <a:p>
            <a:pPr marL="0" indent="0">
              <a:buClr>
                <a:schemeClr val="dk1"/>
              </a:buClr>
              <a:buSzPts val="1100"/>
            </a:pPr>
            <a:endParaRPr>
              <a:latin typeface="Gill Sans"/>
              <a:ea typeface="Gill Sans"/>
              <a:cs typeface="Gill Sans"/>
              <a:sym typeface="Gill Sans"/>
            </a:endParaRPr>
          </a:p>
        </p:txBody>
      </p:sp>
      <p:sp>
        <p:nvSpPr>
          <p:cNvPr id="1709" name="Google Shape;1709;g11935ead20f_0_164:notes"/>
          <p:cNvSpPr txBox="1">
            <a:spLocks noGrp="1"/>
          </p:cNvSpPr>
          <p:nvPr>
            <p:ph type="sldNum" idx="12"/>
          </p:nvPr>
        </p:nvSpPr>
        <p:spPr>
          <a:xfrm>
            <a:off x="4143588" y="9119474"/>
            <a:ext cx="3170056" cy="480060"/>
          </a:xfrm>
          <a:prstGeom prst="rect">
            <a:avLst/>
          </a:prstGeom>
          <a:noFill/>
          <a:ln>
            <a:noFill/>
          </a:ln>
        </p:spPr>
        <p:txBody>
          <a:bodyPr spcFirstLastPara="1" wrap="square" lIns="95914" tIns="47944" rIns="95914" bIns="47944" anchor="b" anchorCtr="0">
            <a:noAutofit/>
          </a:bodyPr>
          <a:lstStyle/>
          <a:p>
            <a:pPr algn="r">
              <a:buSzPts val="1400"/>
            </a:pPr>
            <a:fld id="{00000000-1234-1234-1234-123412341234}" type="slidenum">
              <a:rPr lang="en-US"/>
              <a:pPr algn="r">
                <a:buSzPts val="1400"/>
              </a:pPr>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6"/>
        <p:cNvGrpSpPr/>
        <p:nvPr/>
      </p:nvGrpSpPr>
      <p:grpSpPr>
        <a:xfrm>
          <a:off x="0" y="0"/>
          <a:ext cx="0" cy="0"/>
          <a:chOff x="0" y="0"/>
          <a:chExt cx="0" cy="0"/>
        </a:xfrm>
      </p:grpSpPr>
      <p:sp>
        <p:nvSpPr>
          <p:cNvPr id="1717" name="Google Shape;1717;g119cbae77c1_0_1204:notes"/>
          <p:cNvSpPr txBox="1">
            <a:spLocks noGrp="1"/>
          </p:cNvSpPr>
          <p:nvPr>
            <p:ph type="body" idx="1"/>
          </p:nvPr>
        </p:nvSpPr>
        <p:spPr>
          <a:xfrm>
            <a:off x="731520" y="4560570"/>
            <a:ext cx="5852170" cy="4320540"/>
          </a:xfrm>
          <a:prstGeom prst="rect">
            <a:avLst/>
          </a:prstGeom>
          <a:noFill/>
          <a:ln>
            <a:noFill/>
          </a:ln>
        </p:spPr>
        <p:txBody>
          <a:bodyPr spcFirstLastPara="1" wrap="square" lIns="95914" tIns="47944" rIns="95914" bIns="47944" anchor="t" anchorCtr="0">
            <a:noAutofit/>
          </a:bodyPr>
          <a:lstStyle/>
          <a:p>
            <a:pPr marL="0" indent="0">
              <a:buSzPts val="1100"/>
            </a:pPr>
            <a:r>
              <a:rPr lang="en-US" dirty="0">
                <a:latin typeface="Gill Sans"/>
                <a:ea typeface="Gill Sans"/>
                <a:cs typeface="Gill Sans"/>
                <a:sym typeface="Gill Sans"/>
              </a:rPr>
              <a:t>Turkey, Saudi Arabia, Algeria, and the West Bank and Gaza all had female tertiary education enrollment over 50% by the end of the decade. Jordan saw a decline given the influx of refugees, who have lower rate of enrollment (HRW 2020).</a:t>
            </a:r>
            <a:endParaRPr dirty="0"/>
          </a:p>
          <a:p>
            <a:pPr marL="0" indent="0">
              <a:buSzPts val="1100"/>
            </a:pPr>
            <a:endParaRPr dirty="0">
              <a:latin typeface="Gill Sans"/>
              <a:ea typeface="Gill Sans"/>
              <a:cs typeface="Gill Sans"/>
              <a:sym typeface="Gill Sans"/>
            </a:endParaRPr>
          </a:p>
          <a:p>
            <a:pPr marL="0" indent="0">
              <a:buSzPts val="1100"/>
            </a:pPr>
            <a:r>
              <a:rPr lang="en-US" dirty="0">
                <a:latin typeface="Gill Sans"/>
                <a:ea typeface="Gill Sans"/>
                <a:cs typeface="Gill Sans"/>
                <a:sym typeface="Gill Sans"/>
              </a:rPr>
              <a:t>School enrollment ratios are generated based on the population estimates from population registers, but the absence of population count in Lebanon makes this calculation difficult. Indicators of school participation derived from household surveys refer to attendance – whether children and adolescents attended school at any point during the reference school year. The net attendance rates in tertiary education for women in Lebanon are as follows: 2004 (35.9%), 2007 (43.0%), and 2018-19 (44.9%). By this measure we can see tertiary attendance in Lebanon improved by 1.9% from 2007 to 2018-19. </a:t>
            </a:r>
            <a:endParaRPr dirty="0"/>
          </a:p>
          <a:p>
            <a:pPr marL="0" indent="0">
              <a:buSzPts val="1100"/>
            </a:pPr>
            <a:endParaRPr dirty="0">
              <a:latin typeface="Gill Sans"/>
              <a:ea typeface="Gill Sans"/>
              <a:cs typeface="Gill Sans"/>
              <a:sym typeface="Gill Sans"/>
            </a:endParaRPr>
          </a:p>
          <a:p>
            <a:pPr marL="0" indent="0">
              <a:buSzPts val="1100"/>
            </a:pPr>
            <a:r>
              <a:rPr lang="en-US" b="1" dirty="0">
                <a:latin typeface="Gill Sans"/>
                <a:ea typeface="Gill Sans"/>
                <a:cs typeface="Gill Sans"/>
                <a:sym typeface="Gill Sans"/>
              </a:rPr>
              <a:t>Definition: </a:t>
            </a:r>
            <a:r>
              <a:rPr lang="en-US" dirty="0">
                <a:latin typeface="Gill Sans"/>
                <a:ea typeface="Gill Sans"/>
                <a:cs typeface="Gill Sans"/>
                <a:sym typeface="Gill Sans"/>
              </a:rPr>
              <a:t>Gross enrollment ratio (GER) is the ratio of total enrollment, regardless of age, to the population of the age group that officially corresponds to the level of education shown. Tertiary education, whether or not an advanced research qualification, normally requires, as a minimum condition of admission, the successful completion of education at the secondary level. </a:t>
            </a:r>
            <a:endParaRPr dirty="0">
              <a:latin typeface="Gill Sans"/>
              <a:ea typeface="Gill Sans"/>
              <a:cs typeface="Gill Sans"/>
              <a:sym typeface="Gill Sans"/>
            </a:endParaRPr>
          </a:p>
          <a:p>
            <a:pPr marL="0" indent="0">
              <a:buClr>
                <a:schemeClr val="dk1"/>
              </a:buClr>
              <a:buSzPts val="1100"/>
            </a:pPr>
            <a:endParaRPr b="1" dirty="0">
              <a:latin typeface="Gill Sans"/>
              <a:ea typeface="Gill Sans"/>
              <a:cs typeface="Gill Sans"/>
              <a:sym typeface="Gill Sans"/>
            </a:endParaRPr>
          </a:p>
          <a:p>
            <a:pPr marL="0" indent="0">
              <a:buClr>
                <a:schemeClr val="dk1"/>
              </a:buClr>
              <a:buSzPts val="1100"/>
            </a:pPr>
            <a:r>
              <a:rPr lang="en-US" b="1" dirty="0">
                <a:latin typeface="Gill Sans"/>
                <a:ea typeface="Gill Sans"/>
                <a:cs typeface="Gill Sans"/>
                <a:sym typeface="Gill Sans"/>
              </a:rPr>
              <a:t>Note:</a:t>
            </a:r>
            <a:r>
              <a:rPr lang="en-US" dirty="0">
                <a:latin typeface="Gill Sans"/>
                <a:ea typeface="Gill Sans"/>
                <a:cs typeface="Gill Sans"/>
                <a:sym typeface="Gill Sans"/>
              </a:rPr>
              <a:t> GER can exceed 100% due to the inclusion of over-aged and under-aged students because of early or late entrants, and grade repetition. In this case, a rigorous interpretation of GER needs additional information to assess the extent of repetition, late entrants, etc.</a:t>
            </a:r>
            <a:endParaRPr dirty="0">
              <a:latin typeface="Gill Sans"/>
              <a:ea typeface="Gill Sans"/>
              <a:cs typeface="Gill Sans"/>
              <a:sym typeface="Gill Sans"/>
            </a:endParaRPr>
          </a:p>
          <a:p>
            <a:pPr marL="0" indent="0">
              <a:buClr>
                <a:schemeClr val="dk1"/>
              </a:buClr>
              <a:buSzPts val="1100"/>
            </a:pPr>
            <a:endParaRPr dirty="0">
              <a:latin typeface="Gill Sans"/>
              <a:ea typeface="Gill Sans"/>
              <a:cs typeface="Gill Sans"/>
              <a:sym typeface="Gill Sans"/>
            </a:endParaRPr>
          </a:p>
          <a:p>
            <a:pPr marL="0" indent="0">
              <a:buClr>
                <a:schemeClr val="dk1"/>
              </a:buClr>
              <a:buSzPts val="1100"/>
            </a:pPr>
            <a:r>
              <a:rPr lang="en-US" b="1" dirty="0">
                <a:latin typeface="Gill Sans"/>
                <a:ea typeface="Gill Sans"/>
                <a:cs typeface="Gill Sans"/>
                <a:sym typeface="Gill Sans"/>
              </a:rPr>
              <a:t>Sources:</a:t>
            </a:r>
            <a:r>
              <a:rPr lang="en-US" dirty="0">
                <a:latin typeface="Gill Sans"/>
                <a:ea typeface="Gill Sans"/>
                <a:cs typeface="Gill Sans"/>
                <a:sym typeface="Gill Sans"/>
              </a:rPr>
              <a:t> UNESCO Institute for Statistics (http://uis.unesco.org/). Data as of September 2021.</a:t>
            </a:r>
            <a:endParaRPr dirty="0"/>
          </a:p>
          <a:p>
            <a:pPr marL="0" indent="0">
              <a:buSzPts val="1100"/>
            </a:pPr>
            <a:endParaRPr lang="en-US" u="sng" dirty="0">
              <a:latin typeface="Gill Sans"/>
              <a:ea typeface="Gill Sans"/>
              <a:cs typeface="Gill Sans"/>
              <a:sym typeface="Gill Sans"/>
            </a:endParaRPr>
          </a:p>
          <a:p>
            <a:pPr marL="0" indent="0">
              <a:buSzPts val="1100"/>
            </a:pPr>
            <a:r>
              <a:rPr lang="en-US" u="sng" dirty="0">
                <a:latin typeface="Gill Sans"/>
                <a:ea typeface="Gill Sans"/>
                <a:cs typeface="Gill Sans"/>
                <a:sym typeface="Gill Sans"/>
              </a:rPr>
              <a:t>Turkey:</a:t>
            </a:r>
            <a:r>
              <a:rPr lang="en-US" dirty="0">
                <a:latin typeface="Gill Sans"/>
                <a:ea typeface="Gill Sans"/>
                <a:cs typeface="Gill Sans"/>
                <a:sym typeface="Gill Sans"/>
              </a:rPr>
              <a:t> </a:t>
            </a:r>
          </a:p>
          <a:p>
            <a:pPr marL="179868" indent="-179868">
              <a:buSzPts val="1100"/>
              <a:buFont typeface="Arial" panose="020B0604020202020204" pitchFamily="34" charset="0"/>
              <a:buChar char="•"/>
            </a:pPr>
            <a:r>
              <a:rPr lang="en-US" dirty="0" err="1">
                <a:latin typeface="Gill Sans"/>
                <a:ea typeface="Gill Sans"/>
                <a:cs typeface="Gill Sans"/>
                <a:sym typeface="Gill Sans"/>
              </a:rPr>
              <a:t>Turkstat</a:t>
            </a:r>
            <a:r>
              <a:rPr lang="en-US" dirty="0">
                <a:latin typeface="Gill Sans"/>
                <a:ea typeface="Gill Sans"/>
                <a:cs typeface="Gill Sans"/>
                <a:sym typeface="Gill Sans"/>
              </a:rPr>
              <a:t>, MONE, National Education Statistics Formal Education, 2007-2020</a:t>
            </a:r>
            <a:endParaRPr dirty="0"/>
          </a:p>
          <a:p>
            <a:pPr marL="179868" marR="0" lvl="0" indent="-179868" algn="l" defTabSz="914400" rtl="0" eaLnBrk="1" fontAlgn="auto" latinLnBrk="0" hangingPunct="1">
              <a:lnSpc>
                <a:spcPct val="100000"/>
              </a:lnSpc>
              <a:spcBef>
                <a:spcPts val="0"/>
              </a:spcBef>
              <a:spcAft>
                <a:spcPts val="0"/>
              </a:spcAft>
              <a:buClr>
                <a:schemeClr val="dk1"/>
              </a:buClr>
              <a:buSzPts val="1100"/>
              <a:buFont typeface="Arial" panose="020B0604020202020204" pitchFamily="34" charset="0"/>
              <a:buChar char="•"/>
              <a:tabLst/>
              <a:defRPr/>
            </a:pPr>
            <a:r>
              <a:rPr lang="en-US" dirty="0">
                <a:latin typeface="Gill Sans"/>
                <a:ea typeface="Gill Sans"/>
                <a:cs typeface="Gill Sans"/>
                <a:sym typeface="Gill Sans"/>
              </a:rPr>
              <a:t>UNDP, CAS. (2021). The Life of Women and Men in Lebanon: A Statistical Portrait. United Nations Development </a:t>
            </a:r>
            <a:r>
              <a:rPr lang="en-US" dirty="0" err="1">
                <a:latin typeface="Gill Sans"/>
                <a:ea typeface="Gill Sans"/>
                <a:cs typeface="Gill Sans"/>
                <a:sym typeface="Gill Sans"/>
              </a:rPr>
              <a:t>Programme</a:t>
            </a:r>
            <a:r>
              <a:rPr lang="en-US" dirty="0">
                <a:latin typeface="Gill Sans"/>
                <a:ea typeface="Gill Sans"/>
                <a:cs typeface="Gill Sans"/>
                <a:sym typeface="Gill Sans"/>
              </a:rPr>
              <a:t> (UNDP) and the Central Administration of Statistics (CAS) of Lebanon. Lebanon: Beirut. Available from</a:t>
            </a:r>
            <a:r>
              <a:rPr lang="en-US" dirty="0">
                <a:solidFill>
                  <a:schemeClr val="hlink"/>
                </a:solidFill>
                <a:uFill>
                  <a:noFill/>
                </a:uFill>
                <a:latin typeface="Gill Sans"/>
                <a:ea typeface="Gill Sans"/>
                <a:cs typeface="Gill Sans"/>
                <a:sym typeface="Gill Sans"/>
                <a:hlinkClick r:id="rId3"/>
              </a:rPr>
              <a:t> </a:t>
            </a:r>
            <a:r>
              <a:rPr lang="en-US" dirty="0">
                <a:solidFill>
                  <a:schemeClr val="hlink"/>
                </a:solidFill>
                <a:uFill>
                  <a:noFill/>
                </a:uFill>
                <a:latin typeface="Gill Sans"/>
                <a:ea typeface="Gill Sans"/>
                <a:cs typeface="Gill Sans"/>
                <a:sym typeface="Gill Sans"/>
              </a:rPr>
              <a:t>http://</a:t>
            </a:r>
            <a:r>
              <a:rPr lang="en-US" dirty="0" err="1">
                <a:solidFill>
                  <a:schemeClr val="hlink"/>
                </a:solidFill>
                <a:uFill>
                  <a:noFill/>
                </a:uFill>
                <a:latin typeface="Gill Sans"/>
                <a:ea typeface="Gill Sans"/>
                <a:cs typeface="Gill Sans"/>
                <a:sym typeface="Gill Sans"/>
              </a:rPr>
              <a:t>www.cas.gov.lb</a:t>
            </a:r>
            <a:r>
              <a:rPr lang="en-US" dirty="0">
                <a:solidFill>
                  <a:schemeClr val="hlink"/>
                </a:solidFill>
                <a:uFill>
                  <a:noFill/>
                </a:uFill>
                <a:latin typeface="Gill Sans"/>
                <a:ea typeface="Gill Sans"/>
                <a:cs typeface="Gill Sans"/>
                <a:sym typeface="Gill Sans"/>
              </a:rPr>
              <a:t>/images/Publications/Gender/GENDER%20REPORT.pdf </a:t>
            </a:r>
          </a:p>
          <a:p>
            <a:pPr marL="179868" marR="0" lvl="0" indent="-179868" algn="l" defTabSz="914400" rtl="0" eaLnBrk="1" fontAlgn="auto" latinLnBrk="0" hangingPunct="1">
              <a:lnSpc>
                <a:spcPct val="100000"/>
              </a:lnSpc>
              <a:spcBef>
                <a:spcPts val="0"/>
              </a:spcBef>
              <a:spcAft>
                <a:spcPts val="0"/>
              </a:spcAft>
              <a:buClr>
                <a:schemeClr val="dk1"/>
              </a:buClr>
              <a:buSzPts val="1100"/>
              <a:buFont typeface="Arial" panose="020B0604020202020204" pitchFamily="34" charset="0"/>
              <a:buChar char="•"/>
              <a:tabLst/>
              <a:defRPr/>
            </a:pPr>
            <a:r>
              <a:rPr lang="en-US" dirty="0">
                <a:latin typeface="Gill Sans"/>
                <a:ea typeface="Gill Sans"/>
                <a:cs typeface="Gill Sans"/>
                <a:sym typeface="Gill Sans"/>
              </a:rPr>
              <a:t>HRW, Human Rights Watch. (2020).</a:t>
            </a:r>
            <a:r>
              <a:rPr lang="en-US" i="1" dirty="0">
                <a:latin typeface="Gill Sans"/>
                <a:ea typeface="Gill Sans"/>
                <a:cs typeface="Gill Sans"/>
                <a:sym typeface="Gill Sans"/>
              </a:rPr>
              <a:t> Jordan: Secondary School Gap for Syrian Refugee Kids.</a:t>
            </a:r>
            <a:r>
              <a:rPr lang="en-US" dirty="0">
                <a:latin typeface="Gill Sans"/>
                <a:ea typeface="Gill Sans"/>
                <a:cs typeface="Gill Sans"/>
                <a:sym typeface="Gill Sans"/>
              </a:rPr>
              <a:t> Article June 26, 2020.</a:t>
            </a:r>
            <a:r>
              <a:rPr lang="en-US" dirty="0">
                <a:solidFill>
                  <a:srgbClr val="666666"/>
                </a:solidFill>
                <a:latin typeface="Arial"/>
                <a:ea typeface="Arial"/>
                <a:cs typeface="Arial"/>
                <a:sym typeface="Arial"/>
              </a:rPr>
              <a:t> https://</a:t>
            </a:r>
            <a:r>
              <a:rPr lang="en-US" dirty="0" err="1">
                <a:solidFill>
                  <a:srgbClr val="666666"/>
                </a:solidFill>
                <a:latin typeface="Arial"/>
                <a:ea typeface="Arial"/>
                <a:cs typeface="Arial"/>
                <a:sym typeface="Arial"/>
              </a:rPr>
              <a:t>www.hrw.org</a:t>
            </a:r>
            <a:r>
              <a:rPr lang="en-US" dirty="0">
                <a:solidFill>
                  <a:srgbClr val="666666"/>
                </a:solidFill>
                <a:latin typeface="Arial"/>
                <a:ea typeface="Arial"/>
                <a:cs typeface="Arial"/>
                <a:sym typeface="Arial"/>
              </a:rPr>
              <a:t>/news/2020/06/26/</a:t>
            </a:r>
            <a:r>
              <a:rPr lang="en-US" dirty="0" err="1">
                <a:solidFill>
                  <a:srgbClr val="666666"/>
                </a:solidFill>
                <a:latin typeface="Arial"/>
                <a:ea typeface="Arial"/>
                <a:cs typeface="Arial"/>
                <a:sym typeface="Arial"/>
              </a:rPr>
              <a:t>jordan</a:t>
            </a:r>
            <a:r>
              <a:rPr lang="en-US" dirty="0">
                <a:solidFill>
                  <a:srgbClr val="666666"/>
                </a:solidFill>
                <a:latin typeface="Arial"/>
                <a:ea typeface="Arial"/>
                <a:cs typeface="Arial"/>
                <a:sym typeface="Arial"/>
              </a:rPr>
              <a:t>-secondary-school-gap-</a:t>
            </a:r>
            <a:r>
              <a:rPr lang="en-US" dirty="0" err="1">
                <a:solidFill>
                  <a:srgbClr val="666666"/>
                </a:solidFill>
                <a:latin typeface="Arial"/>
                <a:ea typeface="Arial"/>
                <a:cs typeface="Arial"/>
                <a:sym typeface="Arial"/>
              </a:rPr>
              <a:t>syrian</a:t>
            </a:r>
            <a:r>
              <a:rPr lang="en-US" dirty="0">
                <a:solidFill>
                  <a:srgbClr val="666666"/>
                </a:solidFill>
                <a:latin typeface="Arial"/>
                <a:ea typeface="Arial"/>
                <a:cs typeface="Arial"/>
                <a:sym typeface="Arial"/>
              </a:rPr>
              <a:t>-refugee-kids </a:t>
            </a:r>
            <a:endParaRPr dirty="0">
              <a:latin typeface="Gill Sans"/>
              <a:ea typeface="Gill Sans"/>
              <a:cs typeface="Gill Sans"/>
              <a:sym typeface="Gill Sans"/>
            </a:endParaRPr>
          </a:p>
        </p:txBody>
      </p:sp>
      <p:sp>
        <p:nvSpPr>
          <p:cNvPr id="1718" name="Google Shape;1718;g119cbae77c1_0_1204: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8"/>
        <p:cNvGrpSpPr/>
        <p:nvPr/>
      </p:nvGrpSpPr>
      <p:grpSpPr>
        <a:xfrm>
          <a:off x="0" y="0"/>
          <a:ext cx="0" cy="0"/>
          <a:chOff x="0" y="0"/>
          <a:chExt cx="0" cy="0"/>
        </a:xfrm>
      </p:grpSpPr>
      <p:sp>
        <p:nvSpPr>
          <p:cNvPr id="1729" name="Google Shape;1729;g11e511dc6cc_0_99: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0" name="Google Shape;1730;g11e511dc6cc_0_99:notes"/>
          <p:cNvSpPr txBox="1">
            <a:spLocks noGrp="1"/>
          </p:cNvSpPr>
          <p:nvPr>
            <p:ph type="body" idx="1"/>
          </p:nvPr>
        </p:nvSpPr>
        <p:spPr>
          <a:xfrm>
            <a:off x="731520" y="4560570"/>
            <a:ext cx="5852170" cy="4320540"/>
          </a:xfrm>
          <a:prstGeom prst="rect">
            <a:avLst/>
          </a:prstGeom>
          <a:noFill/>
          <a:ln>
            <a:noFill/>
          </a:ln>
        </p:spPr>
        <p:txBody>
          <a:bodyPr spcFirstLastPara="1" wrap="square" lIns="95914" tIns="47944" rIns="95914" bIns="47944" anchor="t" anchorCtr="0">
            <a:noAutofit/>
          </a:bodyPr>
          <a:lstStyle/>
          <a:p>
            <a:pPr marL="0" indent="0">
              <a:spcBef>
                <a:spcPts val="1259"/>
              </a:spcBef>
            </a:pPr>
            <a:r>
              <a:rPr lang="en-US" b="0" dirty="0">
                <a:latin typeface="Gill Sans"/>
                <a:ea typeface="Gill Sans"/>
                <a:cs typeface="Gill Sans"/>
                <a:sym typeface="Gill Sans"/>
              </a:rPr>
              <a:t>The mismatch between education and labor market demand was among the barriers to increase FLFP. Another shared issue among the countries was the inability to coordinate between the available supply of educated and skilled labor force within the country, with the labor market demand. This resulted in the phenomenon of a high representation of highly educated women who remain unemployed or discouraged from participating in the economy altogether. </a:t>
            </a:r>
            <a:endParaRPr b="0" dirty="0">
              <a:latin typeface="Gill Sans"/>
              <a:ea typeface="Gill Sans"/>
              <a:cs typeface="Gill Sans"/>
              <a:sym typeface="Gill Sans"/>
            </a:endParaRPr>
          </a:p>
          <a:p>
            <a:pPr marL="0" indent="0"/>
            <a:endParaRPr b="0" dirty="0">
              <a:latin typeface="Gill Sans"/>
              <a:ea typeface="Gill Sans"/>
              <a:cs typeface="Gill Sans"/>
              <a:sym typeface="Gill Sans"/>
            </a:endParaRPr>
          </a:p>
          <a:p>
            <a:pPr marL="0" indent="0"/>
            <a:r>
              <a:rPr lang="en-US" b="0" dirty="0">
                <a:latin typeface="Gill Sans"/>
                <a:ea typeface="Gill Sans"/>
                <a:cs typeface="Gill Sans"/>
                <a:sym typeface="Gill Sans"/>
              </a:rPr>
              <a:t>High educational attainment did not necessarily result in increased employment. Though educational </a:t>
            </a:r>
            <a:r>
              <a:rPr lang="en-US" dirty="0">
                <a:latin typeface="Gill Sans"/>
                <a:ea typeface="Gill Sans"/>
                <a:cs typeface="Gill Sans"/>
                <a:sym typeface="Gill Sans"/>
              </a:rPr>
              <a:t>(even within high education) attainment is quite high amongst women in the region, and showed steady increase across the past decade, many countries couldn’t create enough skilled jobs to absorb them into relevant professions that met the countries’ labor needs. In some cases, women education is still even widely viewed as a way to improve a women’s perceived value for marriage. It does seem, however, that new generations are exhibiting a more progressive shift in opinions regarding the role of women in the home and the labor market. </a:t>
            </a:r>
            <a:endParaRPr dirty="0">
              <a:latin typeface="Gill Sans"/>
              <a:ea typeface="Gill Sans"/>
              <a:cs typeface="Gill Sans"/>
              <a:sym typeface="Gill Sans"/>
            </a:endParaRPr>
          </a:p>
          <a:p>
            <a:pPr marL="0" indent="0">
              <a:spcBef>
                <a:spcPts val="1259"/>
              </a:spcBef>
              <a:buClr>
                <a:schemeClr val="dk1"/>
              </a:buClr>
              <a:buSzPts val="1100"/>
            </a:pPr>
            <a:endParaRPr b="1" dirty="0">
              <a:latin typeface="Gill Sans"/>
              <a:ea typeface="Gill Sans"/>
              <a:cs typeface="Gill Sans"/>
              <a:sym typeface="Gill Sans"/>
            </a:endParaRPr>
          </a:p>
          <a:p>
            <a:pPr marL="0" indent="0">
              <a:spcBef>
                <a:spcPts val="1259"/>
              </a:spcBef>
              <a:buClr>
                <a:schemeClr val="dk1"/>
              </a:buClr>
              <a:buSzPts val="1100"/>
            </a:pPr>
            <a:r>
              <a:rPr lang="en-US" b="1" dirty="0">
                <a:latin typeface="Gill Sans"/>
                <a:ea typeface="Gill Sans"/>
                <a:cs typeface="Gill Sans"/>
                <a:sym typeface="Gill Sans"/>
              </a:rPr>
              <a:t>Sources</a:t>
            </a:r>
            <a:r>
              <a:rPr lang="en-US" dirty="0">
                <a:latin typeface="Gill Sans"/>
                <a:ea typeface="Gill Sans"/>
                <a:cs typeface="Gill Sans"/>
                <a:sym typeface="Gill Sans"/>
              </a:rPr>
              <a:t>:  </a:t>
            </a:r>
            <a:endParaRPr dirty="0"/>
          </a:p>
          <a:p>
            <a:pPr marL="0" marR="0" lvl="0" indent="0" algn="l" defTabSz="914400" rtl="0" eaLnBrk="1" fontAlgn="auto" latinLnBrk="0" hangingPunct="1">
              <a:lnSpc>
                <a:spcPct val="100000"/>
              </a:lnSpc>
              <a:spcBef>
                <a:spcPts val="1259"/>
              </a:spcBef>
              <a:spcAft>
                <a:spcPts val="0"/>
              </a:spcAft>
              <a:buClr>
                <a:schemeClr val="dk1"/>
              </a:buClr>
              <a:buSzPts val="1100"/>
              <a:buFont typeface="Arial"/>
              <a:buNone/>
              <a:tabLst/>
              <a:defRPr/>
            </a:pPr>
            <a:r>
              <a:rPr lang="en-US" u="sng" dirty="0">
                <a:latin typeface="Gill Sans"/>
                <a:ea typeface="Gill Sans"/>
                <a:cs typeface="Gill Sans"/>
                <a:sym typeface="Gill Sans"/>
              </a:rPr>
              <a:t>Algeria:</a:t>
            </a:r>
            <a:r>
              <a:rPr lang="en-US" dirty="0">
                <a:latin typeface="Gill Sans"/>
                <a:ea typeface="Gill Sans"/>
                <a:cs typeface="Gill Sans"/>
                <a:sym typeface="Gill Sans"/>
              </a:rPr>
              <a:t> ONS DZ. (2019). Activity, Employment and Unemployment, May 2019 (</a:t>
            </a:r>
            <a:r>
              <a:rPr lang="en-US" i="1" dirty="0" err="1">
                <a:latin typeface="Gill Sans"/>
                <a:ea typeface="Gill Sans"/>
                <a:cs typeface="Gill Sans"/>
                <a:sym typeface="Gill Sans"/>
              </a:rPr>
              <a:t>Emploi</a:t>
            </a:r>
            <a:r>
              <a:rPr lang="en-US" i="1" dirty="0">
                <a:latin typeface="Gill Sans"/>
                <a:ea typeface="Gill Sans"/>
                <a:cs typeface="Gill Sans"/>
                <a:sym typeface="Gill Sans"/>
              </a:rPr>
              <a:t>, </a:t>
            </a:r>
            <a:r>
              <a:rPr lang="en-US" i="1" dirty="0" err="1">
                <a:latin typeface="Gill Sans"/>
                <a:ea typeface="Gill Sans"/>
                <a:cs typeface="Gill Sans"/>
                <a:sym typeface="Gill Sans"/>
              </a:rPr>
              <a:t>Chom</a:t>
            </a:r>
            <a:r>
              <a:rPr lang="en-US" i="1" dirty="0">
                <a:latin typeface="Gill Sans"/>
                <a:ea typeface="Gill Sans"/>
                <a:cs typeface="Gill Sans"/>
                <a:sym typeface="Gill Sans"/>
              </a:rPr>
              <a:t>, Mai 2019).</a:t>
            </a:r>
            <a:r>
              <a:rPr lang="en-US" dirty="0">
                <a:latin typeface="Gill Sans"/>
                <a:ea typeface="Gill Sans"/>
                <a:cs typeface="Gill Sans"/>
                <a:sym typeface="Gill Sans"/>
              </a:rPr>
              <a:t> Office National des </a:t>
            </a:r>
            <a:r>
              <a:rPr lang="en-US" dirty="0" err="1">
                <a:latin typeface="Gill Sans"/>
                <a:ea typeface="Gill Sans"/>
                <a:cs typeface="Gill Sans"/>
                <a:sym typeface="Gill Sans"/>
              </a:rPr>
              <a:t>Statistiques</a:t>
            </a:r>
            <a:r>
              <a:rPr lang="en-US" dirty="0">
                <a:latin typeface="Gill Sans"/>
                <a:ea typeface="Gill Sans"/>
                <a:cs typeface="Gill Sans"/>
                <a:sym typeface="Gill Sans"/>
              </a:rPr>
              <a:t> </a:t>
            </a:r>
            <a:r>
              <a:rPr lang="en-US" dirty="0" err="1">
                <a:latin typeface="Gill Sans"/>
                <a:ea typeface="Gill Sans"/>
                <a:cs typeface="Gill Sans"/>
                <a:sym typeface="Gill Sans"/>
              </a:rPr>
              <a:t>Algerie</a:t>
            </a:r>
            <a:r>
              <a:rPr lang="en-US" dirty="0">
                <a:latin typeface="Gill Sans"/>
                <a:ea typeface="Gill Sans"/>
                <a:cs typeface="Gill Sans"/>
                <a:sym typeface="Gill Sans"/>
              </a:rPr>
              <a:t>. Available from https://</a:t>
            </a:r>
            <a:r>
              <a:rPr lang="en-US" dirty="0" err="1">
                <a:latin typeface="Gill Sans"/>
                <a:ea typeface="Gill Sans"/>
                <a:cs typeface="Gill Sans"/>
                <a:sym typeface="Gill Sans"/>
              </a:rPr>
              <a:t>www.ons.dz</a:t>
            </a:r>
            <a:r>
              <a:rPr lang="en-US" dirty="0">
                <a:latin typeface="Gill Sans"/>
                <a:ea typeface="Gill Sans"/>
                <a:cs typeface="Gill Sans"/>
                <a:sym typeface="Gill Sans"/>
              </a:rPr>
              <a:t>/spip.php?rubrique3</a:t>
            </a:r>
          </a:p>
          <a:p>
            <a:pPr marL="0" marR="0" lvl="0" indent="0" algn="l" defTabSz="914400" rtl="0" eaLnBrk="1" fontAlgn="auto" latinLnBrk="0" hangingPunct="1">
              <a:lnSpc>
                <a:spcPct val="100000"/>
              </a:lnSpc>
              <a:spcBef>
                <a:spcPts val="1259"/>
              </a:spcBef>
              <a:spcAft>
                <a:spcPts val="0"/>
              </a:spcAft>
              <a:buClr>
                <a:schemeClr val="dk1"/>
              </a:buClr>
              <a:buSzPts val="1100"/>
              <a:buFont typeface="Arial"/>
              <a:buNone/>
              <a:tabLst/>
              <a:defRPr/>
            </a:pPr>
            <a:endParaRPr lang="en-US" dirty="0">
              <a:latin typeface="Gill Sans"/>
              <a:ea typeface="Gill Sans"/>
              <a:cs typeface="Gill Sans"/>
              <a:sym typeface="Gill Sans"/>
            </a:endParaRPr>
          </a:p>
          <a:p>
            <a:pPr marL="0" marR="0" lvl="0" indent="0" algn="l" defTabSz="914400" rtl="0" eaLnBrk="1" fontAlgn="auto" latinLnBrk="0" hangingPunct="1">
              <a:lnSpc>
                <a:spcPct val="100000"/>
              </a:lnSpc>
              <a:spcBef>
                <a:spcPts val="1259"/>
              </a:spcBef>
              <a:spcAft>
                <a:spcPts val="0"/>
              </a:spcAft>
              <a:buClr>
                <a:schemeClr val="dk1"/>
              </a:buClr>
              <a:buSzPts val="1100"/>
              <a:buFont typeface="Arial"/>
              <a:buNone/>
              <a:tabLst/>
              <a:defRPr/>
            </a:pPr>
            <a:r>
              <a:rPr lang="en-US" u="sng" dirty="0">
                <a:latin typeface="Gill Sans"/>
                <a:ea typeface="Gill Sans"/>
                <a:cs typeface="Gill Sans"/>
                <a:sym typeface="Gill Sans"/>
              </a:rPr>
              <a:t>Jordan: </a:t>
            </a:r>
            <a:r>
              <a:rPr lang="en-US" u="none" dirty="0">
                <a:latin typeface="Gill Sans"/>
                <a:ea typeface="Gill Sans"/>
                <a:cs typeface="Gill Sans"/>
                <a:sym typeface="Gill Sans"/>
              </a:rPr>
              <a:t>DOS. (2021). Population Age 15+ Years by Economic Activity Status, Sex, Educational Level &amp; Nationality (Percentage Distribution) – 2021. Jordan Department of Statistics. Available from http://</a:t>
            </a:r>
            <a:r>
              <a:rPr lang="en-US" u="none" dirty="0" err="1">
                <a:latin typeface="Gill Sans"/>
                <a:ea typeface="Gill Sans"/>
                <a:cs typeface="Gill Sans"/>
                <a:sym typeface="Gill Sans"/>
              </a:rPr>
              <a:t>www.dos.gov.jo</a:t>
            </a:r>
            <a:r>
              <a:rPr lang="en-US" u="none" dirty="0">
                <a:latin typeface="Gill Sans"/>
                <a:ea typeface="Gill Sans"/>
                <a:cs typeface="Gill Sans"/>
                <a:sym typeface="Gill Sans"/>
              </a:rPr>
              <a:t>/</a:t>
            </a:r>
            <a:r>
              <a:rPr lang="en-US" u="none" dirty="0" err="1">
                <a:latin typeface="Gill Sans"/>
                <a:ea typeface="Gill Sans"/>
                <a:cs typeface="Gill Sans"/>
                <a:sym typeface="Gill Sans"/>
              </a:rPr>
              <a:t>owa</a:t>
            </a:r>
            <a:r>
              <a:rPr lang="en-US" u="none" dirty="0">
                <a:latin typeface="Gill Sans"/>
                <a:ea typeface="Gill Sans"/>
                <a:cs typeface="Gill Sans"/>
                <a:sym typeface="Gill Sans"/>
              </a:rPr>
              <a:t>-user/</a:t>
            </a:r>
            <a:r>
              <a:rPr lang="en-US" u="none" dirty="0" err="1">
                <a:latin typeface="Gill Sans"/>
                <a:ea typeface="Gill Sans"/>
                <a:cs typeface="Gill Sans"/>
                <a:sym typeface="Gill Sans"/>
              </a:rPr>
              <a:t>owa</a:t>
            </a:r>
            <a:r>
              <a:rPr lang="en-US" u="none" dirty="0">
                <a:latin typeface="Gill Sans"/>
                <a:ea typeface="Gill Sans"/>
                <a:cs typeface="Gill Sans"/>
                <a:sym typeface="Gill Sans"/>
              </a:rPr>
              <a:t>/emp_unemp_y.show_tables1_y?lang=E&amp;year1=2021&amp;t_no=19 </a:t>
            </a:r>
            <a:endParaRPr lang="en-US" u="sng" dirty="0">
              <a:latin typeface="Gill Sans"/>
              <a:ea typeface="Gill Sans"/>
              <a:cs typeface="Gill Sans"/>
              <a:sym typeface="Gill Sans"/>
            </a:endParaRPr>
          </a:p>
          <a:p>
            <a:pPr marL="0" marR="0" lvl="0" indent="0" algn="l" defTabSz="914400" rtl="0" eaLnBrk="1" fontAlgn="auto" latinLnBrk="0" hangingPunct="1">
              <a:lnSpc>
                <a:spcPct val="100000"/>
              </a:lnSpc>
              <a:spcBef>
                <a:spcPts val="1259"/>
              </a:spcBef>
              <a:spcAft>
                <a:spcPts val="0"/>
              </a:spcAft>
              <a:buClr>
                <a:schemeClr val="dk1"/>
              </a:buClr>
              <a:buSzPts val="1100"/>
              <a:buFont typeface="Arial"/>
              <a:buNone/>
              <a:tabLst/>
              <a:defRPr/>
            </a:pPr>
            <a:endParaRPr dirty="0">
              <a:latin typeface="Gill Sans"/>
              <a:ea typeface="Gill Sans"/>
              <a:cs typeface="Gill Sans"/>
              <a:sym typeface="Gill Sans"/>
            </a:endParaRPr>
          </a:p>
          <a:p>
            <a:pPr marL="0" marR="0" lvl="0" indent="0" algn="l" defTabSz="914400" rtl="0" eaLnBrk="1" fontAlgn="auto" latinLnBrk="0" hangingPunct="1">
              <a:lnSpc>
                <a:spcPct val="100000"/>
              </a:lnSpc>
              <a:spcBef>
                <a:spcPts val="1259"/>
              </a:spcBef>
              <a:spcAft>
                <a:spcPts val="0"/>
              </a:spcAft>
              <a:buClr>
                <a:schemeClr val="dk1"/>
              </a:buClr>
              <a:buSzPts val="1100"/>
              <a:buFont typeface="Arial"/>
              <a:buNone/>
              <a:tabLst/>
              <a:defRPr/>
            </a:pPr>
            <a:r>
              <a:rPr lang="en-US" u="sng" dirty="0">
                <a:latin typeface="Gill Sans"/>
                <a:ea typeface="Gill Sans"/>
                <a:cs typeface="Gill Sans"/>
                <a:sym typeface="Gill Sans"/>
              </a:rPr>
              <a:t>Lebanon:</a:t>
            </a:r>
            <a:r>
              <a:rPr lang="en-US" dirty="0">
                <a:latin typeface="Gill Sans"/>
                <a:ea typeface="Gill Sans"/>
                <a:cs typeface="Gill Sans"/>
                <a:sym typeface="Gill Sans"/>
              </a:rPr>
              <a:t> UNDP. (2021). THE LIFE OF WOMEN AND MEN IN LEBANON: A STATISTICAL PORTRAIT.  United Nations Development </a:t>
            </a:r>
            <a:r>
              <a:rPr lang="en-US" dirty="0" err="1">
                <a:latin typeface="Gill Sans"/>
                <a:ea typeface="Gill Sans"/>
                <a:cs typeface="Gill Sans"/>
                <a:sym typeface="Gill Sans"/>
              </a:rPr>
              <a:t>Programme</a:t>
            </a:r>
            <a:r>
              <a:rPr lang="en-US" dirty="0">
                <a:latin typeface="Gill Sans"/>
                <a:ea typeface="Gill Sans"/>
                <a:cs typeface="Gill Sans"/>
                <a:sym typeface="Gill Sans"/>
              </a:rPr>
              <a:t> (UNDP) and the Central Administration of Statistics (CAS) of Lebanon: Beirut. Available from http://</a:t>
            </a:r>
            <a:r>
              <a:rPr lang="en-US" dirty="0" err="1">
                <a:latin typeface="Gill Sans"/>
                <a:ea typeface="Gill Sans"/>
                <a:cs typeface="Gill Sans"/>
                <a:sym typeface="Gill Sans"/>
              </a:rPr>
              <a:t>www.cas.gov.lb</a:t>
            </a:r>
            <a:r>
              <a:rPr lang="en-US" dirty="0">
                <a:latin typeface="Gill Sans"/>
                <a:ea typeface="Gill Sans"/>
                <a:cs typeface="Gill Sans"/>
                <a:sym typeface="Gill Sans"/>
              </a:rPr>
              <a:t>/images/Publications/Gender/GENDER%20REPORT.pdf </a:t>
            </a:r>
          </a:p>
          <a:p>
            <a:pPr marL="0" marR="0" lvl="0" indent="0" algn="l" defTabSz="914400" rtl="0" eaLnBrk="1" fontAlgn="auto" latinLnBrk="0" hangingPunct="1">
              <a:lnSpc>
                <a:spcPct val="100000"/>
              </a:lnSpc>
              <a:spcBef>
                <a:spcPts val="1259"/>
              </a:spcBef>
              <a:spcAft>
                <a:spcPts val="0"/>
              </a:spcAft>
              <a:buClr>
                <a:schemeClr val="dk1"/>
              </a:buClr>
              <a:buSzPts val="1100"/>
              <a:buFont typeface="Arial"/>
              <a:buNone/>
              <a:tabLst/>
              <a:defRPr/>
            </a:pPr>
            <a:endParaRPr dirty="0">
              <a:latin typeface="Gill Sans"/>
              <a:ea typeface="Gill Sans"/>
              <a:cs typeface="Gill Sans"/>
              <a:sym typeface="Gill Sans"/>
            </a:endParaRPr>
          </a:p>
          <a:p>
            <a:pPr marL="0" marR="0" lvl="0" indent="0" algn="l" defTabSz="914400" rtl="0" eaLnBrk="1" fontAlgn="auto" latinLnBrk="0" hangingPunct="1">
              <a:lnSpc>
                <a:spcPct val="100000"/>
              </a:lnSpc>
              <a:spcBef>
                <a:spcPts val="1259"/>
              </a:spcBef>
              <a:spcAft>
                <a:spcPts val="0"/>
              </a:spcAft>
              <a:buClr>
                <a:schemeClr val="dk1"/>
              </a:buClr>
              <a:buSzPts val="1100"/>
              <a:buFont typeface="Arial"/>
              <a:buNone/>
              <a:tabLst/>
              <a:defRPr/>
            </a:pPr>
            <a:r>
              <a:rPr lang="en-US" u="sng" dirty="0">
                <a:latin typeface="Gill Sans"/>
                <a:ea typeface="Gill Sans"/>
                <a:cs typeface="Gill Sans"/>
                <a:sym typeface="Gill Sans"/>
              </a:rPr>
              <a:t>Morocco</a:t>
            </a:r>
            <a:r>
              <a:rPr lang="en-US" dirty="0">
                <a:latin typeface="Gill Sans"/>
                <a:ea typeface="Gill Sans"/>
                <a:cs typeface="Gill Sans"/>
                <a:sym typeface="Gill Sans"/>
              </a:rPr>
              <a:t>: BDS MAROC. (2020). </a:t>
            </a:r>
            <a:r>
              <a:rPr lang="en-US" i="1" dirty="0">
                <a:latin typeface="Gill Sans"/>
                <a:ea typeface="Gill Sans"/>
                <a:cs typeface="Gill Sans"/>
                <a:sym typeface="Gill Sans"/>
              </a:rPr>
              <a:t>LA FEMME MAROCAINE EN CHIFFRES. </a:t>
            </a:r>
            <a:r>
              <a:rPr lang="en-US" dirty="0">
                <a:latin typeface="Gill Sans"/>
                <a:ea typeface="Gill Sans"/>
                <a:cs typeface="Gill Sans"/>
                <a:sym typeface="Gill Sans"/>
              </a:rPr>
              <a:t>Available from https://</a:t>
            </a:r>
            <a:r>
              <a:rPr lang="en-US" dirty="0" err="1">
                <a:latin typeface="Gill Sans"/>
                <a:ea typeface="Gill Sans"/>
                <a:cs typeface="Gill Sans"/>
                <a:sym typeface="Gill Sans"/>
              </a:rPr>
              <a:t>www.hcp.ma</a:t>
            </a:r>
            <a:r>
              <a:rPr lang="en-US" dirty="0">
                <a:latin typeface="Gill Sans"/>
                <a:ea typeface="Gill Sans"/>
                <a:cs typeface="Gill Sans"/>
                <a:sym typeface="Gill Sans"/>
              </a:rPr>
              <a:t> </a:t>
            </a:r>
          </a:p>
          <a:p>
            <a:pPr marL="0" marR="0" lvl="0" indent="0" algn="l" defTabSz="914400" rtl="0" eaLnBrk="1" fontAlgn="auto" latinLnBrk="0" hangingPunct="1">
              <a:lnSpc>
                <a:spcPct val="100000"/>
              </a:lnSpc>
              <a:spcBef>
                <a:spcPts val="1259"/>
              </a:spcBef>
              <a:spcAft>
                <a:spcPts val="0"/>
              </a:spcAft>
              <a:buClr>
                <a:schemeClr val="dk1"/>
              </a:buClr>
              <a:buSzPts val="1100"/>
              <a:buFont typeface="Arial"/>
              <a:buNone/>
              <a:tabLst/>
              <a:defRPr/>
            </a:pPr>
            <a:endParaRPr dirty="0">
              <a:latin typeface="Gill Sans"/>
              <a:ea typeface="Gill Sans"/>
              <a:cs typeface="Gill Sans"/>
              <a:sym typeface="Gill Sans"/>
            </a:endParaRPr>
          </a:p>
          <a:p>
            <a:pPr marL="0" marR="0" lvl="0" indent="0" algn="l" defTabSz="914400" rtl="0" eaLnBrk="1" fontAlgn="auto" latinLnBrk="0" hangingPunct="1">
              <a:lnSpc>
                <a:spcPct val="100000"/>
              </a:lnSpc>
              <a:spcBef>
                <a:spcPts val="1259"/>
              </a:spcBef>
              <a:spcAft>
                <a:spcPts val="0"/>
              </a:spcAft>
              <a:buClr>
                <a:schemeClr val="dk1"/>
              </a:buClr>
              <a:buSzPts val="1100"/>
              <a:buFont typeface="Arial"/>
              <a:buNone/>
              <a:tabLst/>
              <a:defRPr/>
            </a:pPr>
            <a:r>
              <a:rPr lang="en-US" u="sng" dirty="0">
                <a:latin typeface="Gill Sans"/>
                <a:ea typeface="Gill Sans"/>
                <a:cs typeface="Gill Sans"/>
                <a:sym typeface="Gill Sans"/>
              </a:rPr>
              <a:t>Saudi Arabia</a:t>
            </a:r>
            <a:r>
              <a:rPr lang="en-US" dirty="0">
                <a:latin typeface="Gill Sans"/>
                <a:ea typeface="Gill Sans"/>
                <a:cs typeface="Gill Sans"/>
                <a:sym typeface="Gill Sans"/>
              </a:rPr>
              <a:t>: GASTAT. (2020). </a:t>
            </a:r>
            <a:r>
              <a:rPr lang="en-US" i="1" dirty="0">
                <a:latin typeface="Gill Sans"/>
                <a:ea typeface="Gill Sans"/>
                <a:cs typeface="Gill Sans"/>
                <a:sym typeface="Gill Sans"/>
              </a:rPr>
              <a:t>Labor Market Statistics Q4 2020</a:t>
            </a:r>
            <a:r>
              <a:rPr lang="en-US" dirty="0">
                <a:latin typeface="Gill Sans"/>
                <a:ea typeface="Gill Sans"/>
                <a:cs typeface="Gill Sans"/>
                <a:sym typeface="Gill Sans"/>
              </a:rPr>
              <a:t>. Available from https://</a:t>
            </a:r>
            <a:r>
              <a:rPr lang="en-US" dirty="0" err="1">
                <a:latin typeface="Gill Sans"/>
                <a:ea typeface="Gill Sans"/>
                <a:cs typeface="Gill Sans"/>
                <a:sym typeface="Gill Sans"/>
              </a:rPr>
              <a:t>www.stats.gov.sa</a:t>
            </a:r>
            <a:r>
              <a:rPr lang="en-US" dirty="0">
                <a:latin typeface="Gill Sans"/>
                <a:ea typeface="Gill Sans"/>
                <a:cs typeface="Gill Sans"/>
                <a:sym typeface="Gill Sans"/>
              </a:rPr>
              <a:t>/</a:t>
            </a:r>
            <a:r>
              <a:rPr lang="en-US" dirty="0" err="1">
                <a:latin typeface="Gill Sans"/>
                <a:ea typeface="Gill Sans"/>
                <a:cs typeface="Gill Sans"/>
                <a:sym typeface="Gill Sans"/>
              </a:rPr>
              <a:t>en</a:t>
            </a:r>
            <a:r>
              <a:rPr lang="en-US" dirty="0">
                <a:latin typeface="Gill Sans"/>
                <a:ea typeface="Gill Sans"/>
                <a:cs typeface="Gill Sans"/>
                <a:sym typeface="Gill Sans"/>
              </a:rPr>
              <a:t>/814</a:t>
            </a:r>
          </a:p>
          <a:p>
            <a:pPr marL="0" marR="0" lvl="0" indent="0" algn="l" defTabSz="914400" rtl="0" eaLnBrk="1" fontAlgn="auto" latinLnBrk="0" hangingPunct="1">
              <a:lnSpc>
                <a:spcPct val="100000"/>
              </a:lnSpc>
              <a:spcBef>
                <a:spcPts val="1259"/>
              </a:spcBef>
              <a:spcAft>
                <a:spcPts val="0"/>
              </a:spcAft>
              <a:buClr>
                <a:schemeClr val="dk1"/>
              </a:buClr>
              <a:buSzPts val="1100"/>
              <a:buFont typeface="Arial"/>
              <a:buNone/>
              <a:tabLst/>
              <a:defRPr/>
            </a:pPr>
            <a:endParaRPr dirty="0">
              <a:latin typeface="Gill Sans"/>
              <a:ea typeface="Gill Sans"/>
              <a:cs typeface="Gill Sans"/>
              <a:sym typeface="Gill Sans"/>
            </a:endParaRPr>
          </a:p>
          <a:p>
            <a:pPr marL="0" indent="0">
              <a:spcBef>
                <a:spcPts val="1259"/>
              </a:spcBef>
              <a:buClr>
                <a:schemeClr val="dk1"/>
              </a:buClr>
              <a:buSzPts val="1100"/>
            </a:pPr>
            <a:r>
              <a:rPr lang="en-US" u="sng" dirty="0">
                <a:latin typeface="Gill Sans"/>
                <a:ea typeface="Gill Sans"/>
                <a:cs typeface="Gill Sans"/>
                <a:sym typeface="Gill Sans"/>
              </a:rPr>
              <a:t>Tunisia</a:t>
            </a:r>
            <a:r>
              <a:rPr lang="en-US" dirty="0">
                <a:latin typeface="Gill Sans"/>
                <a:ea typeface="Gill Sans"/>
                <a:cs typeface="Gill Sans"/>
                <a:sym typeface="Gill Sans"/>
              </a:rPr>
              <a:t>: Reliable gender aggregated data for participation by level of education was not available.</a:t>
            </a:r>
            <a:endParaRPr dirty="0"/>
          </a:p>
          <a:p>
            <a:pPr marL="0" indent="0">
              <a:spcBef>
                <a:spcPts val="1259"/>
              </a:spcBef>
              <a:buClr>
                <a:schemeClr val="dk1"/>
              </a:buClr>
              <a:buSzPts val="1100"/>
            </a:pPr>
            <a:endParaRPr dirty="0">
              <a:latin typeface="Gill Sans"/>
              <a:ea typeface="Gill Sans"/>
              <a:cs typeface="Gill Sans"/>
              <a:sym typeface="Gill Sans"/>
            </a:endParaRPr>
          </a:p>
          <a:p>
            <a:pPr marL="0" indent="0">
              <a:spcBef>
                <a:spcPts val="1259"/>
              </a:spcBef>
              <a:buClr>
                <a:schemeClr val="dk1"/>
              </a:buClr>
              <a:buSzPts val="1100"/>
            </a:pPr>
            <a:r>
              <a:rPr lang="en-US" u="sng" dirty="0">
                <a:latin typeface="Gill Sans"/>
                <a:ea typeface="Gill Sans"/>
                <a:cs typeface="Gill Sans"/>
                <a:sym typeface="Gill Sans"/>
              </a:rPr>
              <a:t>Turkey</a:t>
            </a:r>
            <a:r>
              <a:rPr lang="en-US" dirty="0">
                <a:latin typeface="Gill Sans"/>
                <a:ea typeface="Gill Sans"/>
                <a:cs typeface="Gill Sans"/>
                <a:sym typeface="Gill Sans"/>
              </a:rPr>
              <a:t>: Reliable gender aggregated data for participation by level of education was not available.</a:t>
            </a:r>
            <a:endParaRPr dirty="0"/>
          </a:p>
          <a:p>
            <a:pPr marL="0" indent="0">
              <a:spcBef>
                <a:spcPts val="1259"/>
              </a:spcBef>
              <a:buClr>
                <a:schemeClr val="dk1"/>
              </a:buClr>
              <a:buSzPts val="1100"/>
            </a:pPr>
            <a:endParaRPr dirty="0">
              <a:latin typeface="Gill Sans"/>
              <a:ea typeface="Gill Sans"/>
              <a:cs typeface="Gill Sans"/>
              <a:sym typeface="Gill Sans"/>
            </a:endParaRPr>
          </a:p>
          <a:p>
            <a:pPr marL="0" marR="0" lvl="0" indent="0" algn="l" defTabSz="914400" rtl="0" eaLnBrk="1" fontAlgn="auto" latinLnBrk="0" hangingPunct="1">
              <a:lnSpc>
                <a:spcPct val="100000"/>
              </a:lnSpc>
              <a:spcBef>
                <a:spcPts val="1259"/>
              </a:spcBef>
              <a:spcAft>
                <a:spcPts val="0"/>
              </a:spcAft>
              <a:buClr>
                <a:schemeClr val="dk1"/>
              </a:buClr>
              <a:buSzPts val="1100"/>
              <a:buFont typeface="Arial"/>
              <a:buNone/>
              <a:tabLst/>
              <a:defRPr/>
            </a:pPr>
            <a:r>
              <a:rPr lang="en-US" u="sng" dirty="0">
                <a:latin typeface="Gill Sans"/>
                <a:ea typeface="Gill Sans"/>
                <a:cs typeface="Gill Sans"/>
                <a:sym typeface="Gill Sans"/>
              </a:rPr>
              <a:t>West Bank and Gaza: </a:t>
            </a:r>
            <a:r>
              <a:rPr lang="en-US" dirty="0">
                <a:latin typeface="Gill Sans"/>
                <a:ea typeface="Gill Sans"/>
                <a:cs typeface="Gill Sans"/>
                <a:sym typeface="Gill Sans"/>
              </a:rPr>
              <a:t>PCBS. (2021). </a:t>
            </a:r>
            <a:r>
              <a:rPr lang="en-US" dirty="0">
                <a:highlight>
                  <a:srgbClr val="FEFEFE"/>
                </a:highlight>
                <a:latin typeface="Gill Sans"/>
                <a:ea typeface="Gill Sans"/>
                <a:cs typeface="Gill Sans"/>
                <a:sym typeface="Gill Sans"/>
              </a:rPr>
              <a:t>Women and Men in Palestine Issues and Statistics, 2021. Available from </a:t>
            </a:r>
            <a:r>
              <a:rPr lang="en-US" dirty="0">
                <a:latin typeface="Gill Sans"/>
                <a:ea typeface="Gill Sans"/>
                <a:cs typeface="Gill Sans"/>
                <a:sym typeface="Gill Sans"/>
              </a:rPr>
              <a:t>https://</a:t>
            </a:r>
            <a:r>
              <a:rPr lang="en-US" dirty="0" err="1">
                <a:latin typeface="Gill Sans"/>
                <a:ea typeface="Gill Sans"/>
                <a:cs typeface="Gill Sans"/>
                <a:sym typeface="Gill Sans"/>
              </a:rPr>
              <a:t>pcbs.gov.ps</a:t>
            </a:r>
            <a:r>
              <a:rPr lang="en-US" dirty="0">
                <a:latin typeface="Gill Sans"/>
                <a:ea typeface="Gill Sans"/>
                <a:cs typeface="Gill Sans"/>
                <a:sym typeface="Gill Sans"/>
              </a:rPr>
              <a:t>/Downloads/book2586.pdf </a:t>
            </a:r>
          </a:p>
          <a:p>
            <a:pPr marL="0" marR="0" lvl="0" indent="0" algn="l" defTabSz="914400" rtl="0" eaLnBrk="1" fontAlgn="auto" latinLnBrk="0" hangingPunct="1">
              <a:lnSpc>
                <a:spcPct val="100000"/>
              </a:lnSpc>
              <a:spcBef>
                <a:spcPts val="1259"/>
              </a:spcBef>
              <a:spcAft>
                <a:spcPts val="0"/>
              </a:spcAft>
              <a:buClr>
                <a:schemeClr val="dk1"/>
              </a:buClr>
              <a:buSzPts val="1100"/>
              <a:buFont typeface="Arial"/>
              <a:buNone/>
              <a:tabLst/>
              <a:defRPr/>
            </a:pPr>
            <a:endParaRPr dirty="0">
              <a:latin typeface="Gill Sans"/>
              <a:ea typeface="Gill Sans"/>
              <a:cs typeface="Gill Sans"/>
              <a:sym typeface="Gill Sans"/>
            </a:endParaRPr>
          </a:p>
        </p:txBody>
      </p:sp>
      <p:sp>
        <p:nvSpPr>
          <p:cNvPr id="1731" name="Google Shape;1731;g11e511dc6cc_0_99:notes"/>
          <p:cNvSpPr txBox="1">
            <a:spLocks noGrp="1"/>
          </p:cNvSpPr>
          <p:nvPr>
            <p:ph type="sldNum" idx="12"/>
          </p:nvPr>
        </p:nvSpPr>
        <p:spPr>
          <a:xfrm>
            <a:off x="4143588" y="9119474"/>
            <a:ext cx="3170056" cy="480060"/>
          </a:xfrm>
          <a:prstGeom prst="rect">
            <a:avLst/>
          </a:prstGeom>
          <a:noFill/>
          <a:ln>
            <a:noFill/>
          </a:ln>
        </p:spPr>
        <p:txBody>
          <a:bodyPr spcFirstLastPara="1" wrap="square" lIns="95914" tIns="47944" rIns="95914" bIns="47944" anchor="b" anchorCtr="0">
            <a:noAutofit/>
          </a:bodyPr>
          <a:lstStyle/>
          <a:p>
            <a:pPr algn="r">
              <a:buSzPts val="1200"/>
            </a:pPr>
            <a:fld id="{00000000-1234-1234-1234-123412341234}" type="slidenum">
              <a:rPr lang="en-US"/>
              <a:pPr algn="r">
                <a:buSzPts val="1200"/>
              </a:pPr>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1"/>
        <p:cNvGrpSpPr/>
        <p:nvPr/>
      </p:nvGrpSpPr>
      <p:grpSpPr>
        <a:xfrm>
          <a:off x="0" y="0"/>
          <a:ext cx="0" cy="0"/>
          <a:chOff x="0" y="0"/>
          <a:chExt cx="0" cy="0"/>
        </a:xfrm>
      </p:grpSpPr>
      <p:sp>
        <p:nvSpPr>
          <p:cNvPr id="1162" name="Google Shape;1162;p5:notes"/>
          <p:cNvSpPr txBox="1">
            <a:spLocks noGrp="1"/>
          </p:cNvSpPr>
          <p:nvPr>
            <p:ph type="body" idx="1"/>
          </p:nvPr>
        </p:nvSpPr>
        <p:spPr>
          <a:xfrm>
            <a:off x="731520" y="4560570"/>
            <a:ext cx="5852160" cy="4320540"/>
          </a:xfrm>
          <a:prstGeom prst="rect">
            <a:avLst/>
          </a:prstGeom>
          <a:noFill/>
          <a:ln>
            <a:noFill/>
          </a:ln>
        </p:spPr>
        <p:txBody>
          <a:bodyPr spcFirstLastPara="1" wrap="square" lIns="95914" tIns="47944" rIns="95914" bIns="47944" anchor="t" anchorCtr="0">
            <a:noAutofit/>
          </a:bodyPr>
          <a:lstStyle/>
          <a:p>
            <a:pPr marL="0" indent="0">
              <a:spcBef>
                <a:spcPts val="1259"/>
              </a:spcBef>
              <a:buClr>
                <a:schemeClr val="dk1"/>
              </a:buClr>
              <a:buSzPts val="1100"/>
            </a:pPr>
            <a:r>
              <a:rPr lang="en-US" b="0" dirty="0">
                <a:latin typeface="Gill Sans"/>
                <a:ea typeface="Gill Sans"/>
                <a:cs typeface="Gill Sans"/>
                <a:sym typeface="Gill Sans"/>
              </a:rPr>
              <a:t>This assessment is an in-depth review on the status of Female Labor Force Participation (FLFP) across eight different countries in the MENA region, over the course of the past decade (2009-2019). </a:t>
            </a:r>
            <a:r>
              <a:rPr lang="en-US" dirty="0">
                <a:latin typeface="Gill Sans"/>
                <a:ea typeface="Gill Sans"/>
                <a:cs typeface="Gill Sans"/>
                <a:sym typeface="Gill Sans"/>
              </a:rPr>
              <a:t>The countries examined included: Algeria, Jordan, Lebanon, Morocco, Saudi Arabia (KSA), Tunisia, Turkey, and the West Bank and Gaza.</a:t>
            </a:r>
            <a:endParaRPr dirty="0">
              <a:latin typeface="Gill Sans"/>
              <a:ea typeface="Gill Sans"/>
              <a:cs typeface="Gill Sans"/>
              <a:sym typeface="Gill Sans"/>
            </a:endParaRPr>
          </a:p>
          <a:p>
            <a:pPr marL="0" indent="0">
              <a:spcBef>
                <a:spcPts val="1259"/>
              </a:spcBef>
              <a:buClr>
                <a:schemeClr val="dk1"/>
              </a:buClr>
              <a:buSzPts val="1100"/>
            </a:pPr>
            <a:endParaRPr dirty="0">
              <a:latin typeface="Gill Sans"/>
              <a:ea typeface="Gill Sans"/>
              <a:cs typeface="Gill Sans"/>
              <a:sym typeface="Gill Sans"/>
            </a:endParaRPr>
          </a:p>
          <a:p>
            <a:pPr marL="0" indent="0">
              <a:spcBef>
                <a:spcPts val="1259"/>
              </a:spcBef>
              <a:buClr>
                <a:schemeClr val="dk1"/>
              </a:buClr>
              <a:buSzPts val="1100"/>
            </a:pPr>
            <a:r>
              <a:rPr lang="en-US" dirty="0">
                <a:latin typeface="Gill Sans"/>
                <a:ea typeface="Gill Sans"/>
                <a:cs typeface="Gill Sans"/>
                <a:sym typeface="Gill Sans"/>
              </a:rPr>
              <a:t>At the center of this research</a:t>
            </a:r>
            <a:r>
              <a:rPr lang="en-US" dirty="0">
                <a:solidFill>
                  <a:srgbClr val="008080"/>
                </a:solidFill>
                <a:latin typeface="Gill Sans"/>
                <a:ea typeface="Gill Sans"/>
                <a:cs typeface="Gill Sans"/>
                <a:sym typeface="Gill Sans"/>
              </a:rPr>
              <a:t> </a:t>
            </a:r>
            <a:r>
              <a:rPr lang="en-US" dirty="0">
                <a:latin typeface="Gill Sans"/>
                <a:ea typeface="Gill Sans"/>
                <a:cs typeface="Gill Sans"/>
                <a:sym typeface="Gill Sans"/>
              </a:rPr>
              <a:t>is Jordan; with the purpose of informing future interventions and strategies, as well as policy recommendations that would help Jordan enhance its low levels of FLFP. The seven additional countries were examined to extract lessons learned that could be applied in Jordan. Essentially, this assignment looks at what worked across seven countries in MENA, what didn’t work, and how it can be utilized for Jordan to better enhance FLFP.</a:t>
            </a:r>
            <a:endParaRPr dirty="0">
              <a:latin typeface="Gill Sans"/>
              <a:ea typeface="Gill Sans"/>
              <a:cs typeface="Gill Sans"/>
              <a:sym typeface="Gill Sans"/>
            </a:endParaRPr>
          </a:p>
          <a:p>
            <a:pPr marL="0" indent="0">
              <a:spcBef>
                <a:spcPts val="1259"/>
              </a:spcBef>
            </a:pPr>
            <a:endParaRPr dirty="0">
              <a:latin typeface="Gill Sans"/>
              <a:ea typeface="Gill Sans"/>
              <a:cs typeface="Gill Sans"/>
              <a:sym typeface="Gill Sans"/>
            </a:endParaRPr>
          </a:p>
        </p:txBody>
      </p:sp>
      <p:sp>
        <p:nvSpPr>
          <p:cNvPr id="1163" name="Google Shape;1163;p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9"/>
        <p:cNvGrpSpPr/>
        <p:nvPr/>
      </p:nvGrpSpPr>
      <p:grpSpPr>
        <a:xfrm>
          <a:off x="0" y="0"/>
          <a:ext cx="0" cy="0"/>
          <a:chOff x="0" y="0"/>
          <a:chExt cx="0" cy="0"/>
        </a:xfrm>
      </p:grpSpPr>
      <p:sp>
        <p:nvSpPr>
          <p:cNvPr id="1740" name="Google Shape;1740;gf3a211cd24_0_211:notes"/>
          <p:cNvSpPr txBox="1">
            <a:spLocks noGrp="1"/>
          </p:cNvSpPr>
          <p:nvPr>
            <p:ph type="body" idx="1"/>
          </p:nvPr>
        </p:nvSpPr>
        <p:spPr>
          <a:xfrm>
            <a:off x="731520" y="4560570"/>
            <a:ext cx="5852170" cy="4320540"/>
          </a:xfrm>
          <a:prstGeom prst="rect">
            <a:avLst/>
          </a:prstGeom>
          <a:noFill/>
          <a:ln>
            <a:noFill/>
          </a:ln>
        </p:spPr>
        <p:txBody>
          <a:bodyPr spcFirstLastPara="1" wrap="square" lIns="95914" tIns="47944" rIns="95914" bIns="47944" anchor="t" anchorCtr="0">
            <a:noAutofit/>
          </a:bodyPr>
          <a:lstStyle/>
          <a:p>
            <a:pPr marL="0" indent="0" algn="just"/>
            <a:r>
              <a:rPr lang="en-US" b="0" dirty="0">
                <a:latin typeface="Gill Sans"/>
                <a:ea typeface="Gill Sans"/>
                <a:cs typeface="Gill Sans"/>
                <a:sym typeface="Gill Sans"/>
              </a:rPr>
              <a:t>Marriage by the median age reduces women’s probability of market work by 47% in Jordan and 33% in Tunisia. Moreover, women in Jordan often leave employment at marriage, and are particularly likely to leave private sector work at marriage (Assad, </a:t>
            </a:r>
            <a:r>
              <a:rPr lang="en-US" b="0" dirty="0" err="1">
                <a:latin typeface="Gill Sans"/>
                <a:ea typeface="Gill Sans"/>
                <a:cs typeface="Gill Sans"/>
                <a:sym typeface="Gill Sans"/>
              </a:rPr>
              <a:t>Krafft</a:t>
            </a:r>
            <a:r>
              <a:rPr lang="en-US" b="0" dirty="0">
                <a:latin typeface="Gill Sans"/>
                <a:ea typeface="Gill Sans"/>
                <a:cs typeface="Gill Sans"/>
                <a:sym typeface="Gill Sans"/>
              </a:rPr>
              <a:t> and </a:t>
            </a:r>
            <a:r>
              <a:rPr lang="en-US" b="0" dirty="0" err="1">
                <a:latin typeface="Gill Sans"/>
                <a:ea typeface="Gill Sans"/>
                <a:cs typeface="Gill Sans"/>
                <a:sym typeface="Gill Sans"/>
              </a:rPr>
              <a:t>Selwaness</a:t>
            </a:r>
            <a:r>
              <a:rPr lang="en-US" b="0" dirty="0">
                <a:latin typeface="Gill Sans"/>
                <a:ea typeface="Gill Sans"/>
                <a:cs typeface="Gill Sans"/>
                <a:sym typeface="Gill Sans"/>
              </a:rPr>
              <a:t>, 2022). The average age of marriage in Jordan has been increasing over the decade, from age 20 in 2010 to age 22 in 2016 (ERF, 2018) and increasing to age 24.6 in 2018 (World Bank, 2022). </a:t>
            </a:r>
            <a:r>
              <a:rPr lang="en-US" b="0" dirty="0">
                <a:highlight>
                  <a:srgbClr val="FFFFFF"/>
                </a:highlight>
                <a:latin typeface="Gill Sans"/>
                <a:ea typeface="Gill Sans"/>
                <a:cs typeface="Gill Sans"/>
                <a:sym typeface="Gill Sans"/>
              </a:rPr>
              <a:t>Women marrying by the median age are significantly less likely to ever engage in wage employment, by 37% in Jordan, 31% in Tunisia, and 20% in Egypt. This is mostly due to a reduction in the probability of ever entering private wage work, which declines by 33% in Jordan and 21% in Tunisia (</a:t>
            </a:r>
            <a:r>
              <a:rPr lang="en-US" b="0" dirty="0">
                <a:latin typeface="Gill Sans"/>
                <a:ea typeface="Gill Sans"/>
                <a:cs typeface="Gill Sans"/>
                <a:sym typeface="Gill Sans"/>
              </a:rPr>
              <a:t>Assad, </a:t>
            </a:r>
            <a:r>
              <a:rPr lang="en-US" b="0" dirty="0" err="1">
                <a:latin typeface="Gill Sans"/>
                <a:ea typeface="Gill Sans"/>
                <a:cs typeface="Gill Sans"/>
                <a:sym typeface="Gill Sans"/>
              </a:rPr>
              <a:t>Krafft</a:t>
            </a:r>
            <a:r>
              <a:rPr lang="en-US" b="0" dirty="0">
                <a:latin typeface="Gill Sans"/>
                <a:ea typeface="Gill Sans"/>
                <a:cs typeface="Gill Sans"/>
                <a:sym typeface="Gill Sans"/>
              </a:rPr>
              <a:t> and </a:t>
            </a:r>
            <a:r>
              <a:rPr lang="en-US" b="0" dirty="0" err="1">
                <a:latin typeface="Gill Sans"/>
                <a:ea typeface="Gill Sans"/>
                <a:cs typeface="Gill Sans"/>
                <a:sym typeface="Gill Sans"/>
              </a:rPr>
              <a:t>Selwaness</a:t>
            </a:r>
            <a:r>
              <a:rPr lang="en-US" b="0" dirty="0">
                <a:latin typeface="Gill Sans"/>
                <a:ea typeface="Gill Sans"/>
                <a:cs typeface="Gill Sans"/>
                <a:sym typeface="Gill Sans"/>
              </a:rPr>
              <a:t>, 2022). </a:t>
            </a:r>
            <a:r>
              <a:rPr lang="en-US" b="0" dirty="0">
                <a:highlight>
                  <a:srgbClr val="FFFFFF"/>
                </a:highlight>
                <a:latin typeface="Gill Sans"/>
                <a:ea typeface="Gill Sans"/>
                <a:cs typeface="Gill Sans"/>
                <a:sym typeface="Gill Sans"/>
              </a:rPr>
              <a:t>The biggest average effect on overall employment is found for Jordan and is mostly due to never entering employment in the first place in anticipation of marriage (ibid).</a:t>
            </a:r>
            <a:endParaRPr b="0" dirty="0">
              <a:latin typeface="Gill Sans"/>
              <a:ea typeface="Gill Sans"/>
              <a:cs typeface="Gill Sans"/>
              <a:sym typeface="Gill Sans"/>
            </a:endParaRPr>
          </a:p>
          <a:p>
            <a:pPr marL="0" indent="0" algn="just"/>
            <a:endParaRPr b="0" dirty="0">
              <a:highlight>
                <a:srgbClr val="FFFFFF"/>
              </a:highlight>
              <a:latin typeface="Gill Sans"/>
              <a:ea typeface="Gill Sans"/>
              <a:cs typeface="Gill Sans"/>
              <a:sym typeface="Gill Sans"/>
            </a:endParaRPr>
          </a:p>
          <a:p>
            <a:pPr marL="0" indent="0" algn="just">
              <a:lnSpc>
                <a:spcPct val="91064"/>
              </a:lnSpc>
              <a:buSzPts val="1100"/>
            </a:pPr>
            <a:r>
              <a:rPr lang="en-US" b="0" dirty="0">
                <a:highlight>
                  <a:srgbClr val="FFFFFF"/>
                </a:highlight>
                <a:latin typeface="Gill Sans"/>
                <a:ea typeface="Gill Sans"/>
                <a:cs typeface="Gill Sans"/>
                <a:sym typeface="Gill Sans"/>
              </a:rPr>
              <a:t>Reconciling domestic and work responsibilities within marriage is an important factor in reducing women’s ability to engage in market work. In Jordan, married women face a high domestic workload of 28-30 hours, compared to unmarried women who are not employed engaging in 8-14 hours per week. Therefore, unmarried women’s domestic work is more easily reconciled with market work which ranges from an average of 42-48 hours in the private sector and an average of 38-40 hours in the public sector. Women who obtain government jobs tend to stay in them until retirement, but women with other types of wage employment tend to exit work at marriage (ibid</a:t>
            </a:r>
            <a:r>
              <a:rPr lang="en-US" dirty="0">
                <a:highlight>
                  <a:srgbClr val="FFFFFF"/>
                </a:highlight>
                <a:latin typeface="Gill Sans"/>
                <a:ea typeface="Gill Sans"/>
                <a:cs typeface="Gill Sans"/>
                <a:sym typeface="Gill Sans"/>
              </a:rPr>
              <a:t>).</a:t>
            </a:r>
            <a:endParaRPr dirty="0">
              <a:highlight>
                <a:srgbClr val="FFFFFF"/>
              </a:highlight>
              <a:latin typeface="Gill Sans"/>
              <a:ea typeface="Gill Sans"/>
              <a:cs typeface="Gill Sans"/>
              <a:sym typeface="Gill Sans"/>
            </a:endParaRPr>
          </a:p>
          <a:p>
            <a:pPr marL="0" indent="0"/>
            <a:endParaRPr dirty="0">
              <a:latin typeface="Gill Sans"/>
              <a:ea typeface="Gill Sans"/>
              <a:cs typeface="Gill Sans"/>
              <a:sym typeface="Gill Sans"/>
            </a:endParaRPr>
          </a:p>
          <a:p>
            <a:pPr marL="0" indent="0"/>
            <a:r>
              <a:rPr lang="en-US" b="1" dirty="0">
                <a:latin typeface="Gill Sans"/>
                <a:ea typeface="Gill Sans"/>
                <a:cs typeface="Gill Sans"/>
                <a:sym typeface="Gill Sans"/>
              </a:rPr>
              <a:t>Sources: </a:t>
            </a:r>
            <a:endParaRPr dirty="0">
              <a:latin typeface="Gill Sans"/>
              <a:ea typeface="Gill Sans"/>
              <a:cs typeface="Gill Sans"/>
              <a:sym typeface="Gill Sans"/>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u="sng" dirty="0">
                <a:latin typeface="Gill Sans"/>
                <a:ea typeface="Gill Sans"/>
                <a:cs typeface="Gill Sans"/>
                <a:sym typeface="Gill Sans"/>
              </a:rPr>
              <a:t>Algeria</a:t>
            </a:r>
            <a:r>
              <a:rPr lang="en-US" dirty="0">
                <a:latin typeface="Gill Sans"/>
                <a:ea typeface="Gill Sans"/>
                <a:cs typeface="Gill Sans"/>
                <a:sym typeface="Gill Sans"/>
              </a:rPr>
              <a:t>: Data from 2012. World Bank. (2022). World Bank Gender Data Portal - https://</a:t>
            </a:r>
            <a:r>
              <a:rPr lang="en-US" dirty="0" err="1">
                <a:latin typeface="Gill Sans"/>
                <a:ea typeface="Gill Sans"/>
                <a:cs typeface="Gill Sans"/>
                <a:sym typeface="Gill Sans"/>
              </a:rPr>
              <a:t>genderdata.worldbank.org</a:t>
            </a:r>
            <a:r>
              <a:rPr lang="en-US" dirty="0">
                <a:latin typeface="Gill Sans"/>
                <a:ea typeface="Gill Sans"/>
                <a:cs typeface="Gill Sans"/>
                <a:sym typeface="Gill Sans"/>
              </a:rPr>
              <a:t>/indicators/</a:t>
            </a:r>
            <a:r>
              <a:rPr lang="en-US" dirty="0" err="1">
                <a:latin typeface="Gill Sans"/>
                <a:ea typeface="Gill Sans"/>
                <a:cs typeface="Gill Sans"/>
                <a:sym typeface="Gill Sans"/>
              </a:rPr>
              <a:t>sp-dyn-smam</a:t>
            </a:r>
            <a:r>
              <a:rPr lang="en-US" dirty="0">
                <a:latin typeface="Gill Sans"/>
                <a:ea typeface="Gill Sans"/>
                <a:cs typeface="Gill Sans"/>
                <a:sym typeface="Gill Sans"/>
              </a:rPr>
              <a: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u="sng" dirty="0">
              <a:latin typeface="Gill Sans"/>
              <a:ea typeface="Gill Sans"/>
              <a:cs typeface="Gill Sans"/>
              <a:sym typeface="Gill Sans"/>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u="sng" dirty="0">
                <a:latin typeface="Gill Sans"/>
                <a:ea typeface="Gill Sans"/>
                <a:cs typeface="Gill Sans"/>
                <a:sym typeface="Gill Sans"/>
              </a:rPr>
              <a:t>Jordan</a:t>
            </a:r>
            <a:r>
              <a:rPr lang="en-US" dirty="0">
                <a:latin typeface="Gill Sans"/>
                <a:ea typeface="Gill Sans"/>
                <a:cs typeface="Gill Sans"/>
                <a:sym typeface="Gill Sans"/>
              </a:rPr>
              <a:t>: Jordan (JLMPS 2010,2016). ERF. (2018). </a:t>
            </a:r>
            <a:r>
              <a:rPr lang="en-US" i="1" dirty="0">
                <a:latin typeface="Gill Sans"/>
                <a:ea typeface="Gill Sans"/>
                <a:cs typeface="Gill Sans"/>
                <a:sym typeface="Gill Sans"/>
              </a:rPr>
              <a:t>Marriage and Fertility Patterns Among Jordanians and Syrian Refugees in Jordan</a:t>
            </a:r>
            <a:r>
              <a:rPr lang="en-US" dirty="0">
                <a:latin typeface="Gill Sans"/>
                <a:ea typeface="Gill Sans"/>
                <a:cs typeface="Gill Sans"/>
                <a:sym typeface="Gill Sans"/>
              </a:rPr>
              <a:t>. Available from https://</a:t>
            </a:r>
            <a:r>
              <a:rPr lang="en-US" dirty="0" err="1">
                <a:latin typeface="Gill Sans"/>
                <a:ea typeface="Gill Sans"/>
                <a:cs typeface="Gill Sans"/>
                <a:sym typeface="Gill Sans"/>
              </a:rPr>
              <a:t>erf.org.eg</a:t>
            </a:r>
            <a:r>
              <a:rPr lang="en-US" dirty="0">
                <a:latin typeface="Gill Sans"/>
                <a:ea typeface="Gill Sans"/>
                <a:cs typeface="Gill Sans"/>
                <a:sym typeface="Gill Sans"/>
              </a:rPr>
              <a:t>/app/uploads/2018/05/WP-1187_Final.pdf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u="sng" dirty="0">
              <a:latin typeface="Gill Sans"/>
              <a:ea typeface="Gill Sans"/>
              <a:cs typeface="Gill Sans"/>
              <a:sym typeface="Gill Sans"/>
            </a:endParaRPr>
          </a:p>
          <a:p>
            <a:pPr marL="0" marR="0" indent="0" algn="l" defTabSz="914400" rtl="0" eaLnBrk="1" fontAlgn="auto" latinLnBrk="0" hangingPunct="1">
              <a:lnSpc>
                <a:spcPct val="100000"/>
              </a:lnSpc>
              <a:spcBef>
                <a:spcPts val="1259"/>
              </a:spcBef>
              <a:spcAft>
                <a:spcPts val="0"/>
              </a:spcAft>
              <a:buClr>
                <a:srgbClr val="000000"/>
              </a:buClr>
              <a:buSzPts val="1100"/>
              <a:buFont typeface="Arial"/>
              <a:buNone/>
              <a:tabLst/>
              <a:defRPr/>
            </a:pPr>
            <a:r>
              <a:rPr lang="en-US" u="sng" dirty="0">
                <a:latin typeface="Gill Sans"/>
                <a:ea typeface="Gill Sans"/>
                <a:cs typeface="Gill Sans"/>
                <a:sym typeface="Gill Sans"/>
              </a:rPr>
              <a:t>Lebanon:</a:t>
            </a:r>
            <a:r>
              <a:rPr lang="en-US" dirty="0">
                <a:latin typeface="Gill Sans"/>
                <a:ea typeface="Gill Sans"/>
                <a:cs typeface="Gill Sans"/>
                <a:sym typeface="Gill Sans"/>
              </a:rPr>
              <a:t> UNDP. (2021). THE LIFE OF WOMEN AND MEN IN LEBANON: A STATISTICAL PORTRAIT.  United Nations Development </a:t>
            </a:r>
            <a:r>
              <a:rPr lang="en-US" dirty="0" err="1">
                <a:latin typeface="Gill Sans"/>
                <a:ea typeface="Gill Sans"/>
                <a:cs typeface="Gill Sans"/>
                <a:sym typeface="Gill Sans"/>
              </a:rPr>
              <a:t>Programme</a:t>
            </a:r>
            <a:r>
              <a:rPr lang="en-US" dirty="0">
                <a:latin typeface="Gill Sans"/>
                <a:ea typeface="Gill Sans"/>
                <a:cs typeface="Gill Sans"/>
                <a:sym typeface="Gill Sans"/>
              </a:rPr>
              <a:t> (UNDP) and the Central Administration of Statistics (CAS) of Lebanon: Beirut. Available from</a:t>
            </a:r>
            <a:r>
              <a:rPr lang="en-US" dirty="0">
                <a:solidFill>
                  <a:schemeClr val="hlink"/>
                </a:solidFill>
                <a:uFill>
                  <a:noFill/>
                </a:uFill>
                <a:latin typeface="Gill Sans"/>
                <a:ea typeface="Gill Sans"/>
                <a:cs typeface="Gill Sans"/>
                <a:sym typeface="Gill Sans"/>
              </a:rPr>
              <a:t> http://</a:t>
            </a:r>
            <a:r>
              <a:rPr lang="en-US" dirty="0" err="1">
                <a:solidFill>
                  <a:schemeClr val="hlink"/>
                </a:solidFill>
                <a:uFill>
                  <a:noFill/>
                </a:uFill>
                <a:latin typeface="Gill Sans"/>
                <a:ea typeface="Gill Sans"/>
                <a:cs typeface="Gill Sans"/>
                <a:sym typeface="Gill Sans"/>
              </a:rPr>
              <a:t>www.cas.gov.lb</a:t>
            </a:r>
            <a:r>
              <a:rPr lang="en-US" dirty="0">
                <a:solidFill>
                  <a:schemeClr val="hlink"/>
                </a:solidFill>
                <a:uFill>
                  <a:noFill/>
                </a:uFill>
                <a:latin typeface="Gill Sans"/>
                <a:ea typeface="Gill Sans"/>
                <a:cs typeface="Gill Sans"/>
                <a:sym typeface="Gill Sans"/>
              </a:rPr>
              <a:t>/images/Publications/Gender/GENDER%20REPORT.pdf </a:t>
            </a:r>
            <a:r>
              <a:rPr lang="en-US" dirty="0">
                <a:latin typeface="Gill Sans"/>
                <a:ea typeface="Gill Sans"/>
                <a:cs typeface="Gill Sans"/>
                <a:sym typeface="Gill Sans"/>
              </a:rPr>
              <a:t>p24</a:t>
            </a:r>
            <a:endParaRPr dirty="0">
              <a:latin typeface="Gill Sans"/>
              <a:ea typeface="Gill Sans"/>
              <a:cs typeface="Gill Sans"/>
              <a:sym typeface="Gill Sans"/>
            </a:endParaRPr>
          </a:p>
          <a:p>
            <a:pPr marL="0" indent="0">
              <a:spcBef>
                <a:spcPts val="1259"/>
              </a:spcBef>
              <a:buSzPts val="1100"/>
            </a:pPr>
            <a:endParaRPr lang="en-US" u="sng" dirty="0">
              <a:latin typeface="Gill Sans"/>
              <a:ea typeface="Gill Sans"/>
              <a:cs typeface="Gill Sans"/>
              <a:sym typeface="Gill Sans"/>
            </a:endParaRPr>
          </a:p>
          <a:p>
            <a:pPr marL="0" marR="0" lvl="0" indent="0" algn="l" defTabSz="914400" rtl="0" eaLnBrk="1" fontAlgn="auto" latinLnBrk="0" hangingPunct="1">
              <a:lnSpc>
                <a:spcPct val="100000"/>
              </a:lnSpc>
              <a:spcBef>
                <a:spcPts val="1259"/>
              </a:spcBef>
              <a:spcAft>
                <a:spcPts val="0"/>
              </a:spcAft>
              <a:buClr>
                <a:srgbClr val="000000"/>
              </a:buClr>
              <a:buSzPts val="1100"/>
              <a:buFont typeface="Arial"/>
              <a:buNone/>
              <a:tabLst/>
              <a:defRPr/>
            </a:pPr>
            <a:r>
              <a:rPr lang="en-US" u="sng" dirty="0">
                <a:latin typeface="Gill Sans"/>
                <a:ea typeface="Gill Sans"/>
                <a:cs typeface="Gill Sans"/>
                <a:sym typeface="Gill Sans"/>
              </a:rPr>
              <a:t>Morocco</a:t>
            </a:r>
            <a:r>
              <a:rPr lang="en-US" dirty="0">
                <a:latin typeface="Gill Sans"/>
                <a:ea typeface="Gill Sans"/>
                <a:cs typeface="Gill Sans"/>
                <a:sym typeface="Gill Sans"/>
              </a:rPr>
              <a:t>: Data from 2018. World Bank. (2022). World Bank Gender Data Portal - https://</a:t>
            </a:r>
            <a:r>
              <a:rPr lang="en-US" dirty="0" err="1">
                <a:latin typeface="Gill Sans"/>
                <a:ea typeface="Gill Sans"/>
                <a:cs typeface="Gill Sans"/>
                <a:sym typeface="Gill Sans"/>
              </a:rPr>
              <a:t>genderdata.worldbank.org</a:t>
            </a:r>
            <a:r>
              <a:rPr lang="en-US" dirty="0">
                <a:latin typeface="Gill Sans"/>
                <a:ea typeface="Gill Sans"/>
                <a:cs typeface="Gill Sans"/>
                <a:sym typeface="Gill Sans"/>
              </a:rPr>
              <a:t>/indicators/</a:t>
            </a:r>
            <a:r>
              <a:rPr lang="en-US" dirty="0" err="1">
                <a:latin typeface="Gill Sans"/>
                <a:ea typeface="Gill Sans"/>
                <a:cs typeface="Gill Sans"/>
                <a:sym typeface="Gill Sans"/>
              </a:rPr>
              <a:t>sp-dyn-smam</a:t>
            </a:r>
            <a:r>
              <a:rPr lang="en-US" dirty="0">
                <a:latin typeface="Gill Sans"/>
                <a:ea typeface="Gill Sans"/>
                <a:cs typeface="Gill Sans"/>
                <a:sym typeface="Gill Sans"/>
              </a:rPr>
              <a:t>/ </a:t>
            </a:r>
          </a:p>
          <a:p>
            <a:pPr marL="0" marR="0" lvl="0" indent="0" algn="l" defTabSz="914400" rtl="0" eaLnBrk="1" fontAlgn="auto" latinLnBrk="0" hangingPunct="1">
              <a:lnSpc>
                <a:spcPct val="100000"/>
              </a:lnSpc>
              <a:spcBef>
                <a:spcPts val="1259"/>
              </a:spcBef>
              <a:spcAft>
                <a:spcPts val="0"/>
              </a:spcAft>
              <a:buClr>
                <a:srgbClr val="000000"/>
              </a:buClr>
              <a:buSzPts val="1100"/>
              <a:buFont typeface="Arial"/>
              <a:buNone/>
              <a:tabLst/>
              <a:defRPr/>
            </a:pPr>
            <a:endParaRPr lang="en-US" u="sng" dirty="0">
              <a:latin typeface="Gill Sans"/>
              <a:ea typeface="Gill Sans"/>
              <a:cs typeface="Gill Sans"/>
              <a:sym typeface="Gill Sans"/>
            </a:endParaRPr>
          </a:p>
          <a:p>
            <a:pPr marL="0" marR="0" lvl="0" indent="0" algn="l" defTabSz="914400" rtl="0" eaLnBrk="1" fontAlgn="auto" latinLnBrk="0" hangingPunct="1">
              <a:lnSpc>
                <a:spcPct val="100000"/>
              </a:lnSpc>
              <a:spcBef>
                <a:spcPts val="1259"/>
              </a:spcBef>
              <a:spcAft>
                <a:spcPts val="0"/>
              </a:spcAft>
              <a:buClr>
                <a:srgbClr val="000000"/>
              </a:buClr>
              <a:buSzPts val="1100"/>
              <a:buFont typeface="Arial"/>
              <a:buNone/>
              <a:tabLst/>
              <a:defRPr/>
            </a:pPr>
            <a:r>
              <a:rPr lang="en-US" u="sng" dirty="0">
                <a:latin typeface="Gill Sans"/>
                <a:ea typeface="Gill Sans"/>
                <a:cs typeface="Gill Sans"/>
                <a:sym typeface="Gill Sans"/>
              </a:rPr>
              <a:t>Saudi Arabia</a:t>
            </a:r>
            <a:r>
              <a:rPr lang="en-US" dirty="0">
                <a:latin typeface="Gill Sans"/>
                <a:ea typeface="Gill Sans"/>
                <a:cs typeface="Gill Sans"/>
                <a:sym typeface="Gill Sans"/>
              </a:rPr>
              <a:t>: Data from 2017. World Bank. (2022). World Bank Gender Data Portal - https://</a:t>
            </a:r>
            <a:r>
              <a:rPr lang="en-US" dirty="0" err="1">
                <a:latin typeface="Gill Sans"/>
                <a:ea typeface="Gill Sans"/>
                <a:cs typeface="Gill Sans"/>
                <a:sym typeface="Gill Sans"/>
              </a:rPr>
              <a:t>genderdata.worldbank.org</a:t>
            </a:r>
            <a:r>
              <a:rPr lang="en-US" dirty="0">
                <a:latin typeface="Gill Sans"/>
                <a:ea typeface="Gill Sans"/>
                <a:cs typeface="Gill Sans"/>
                <a:sym typeface="Gill Sans"/>
              </a:rPr>
              <a:t>/indicators/</a:t>
            </a:r>
            <a:r>
              <a:rPr lang="en-US" dirty="0" err="1">
                <a:latin typeface="Gill Sans"/>
                <a:ea typeface="Gill Sans"/>
                <a:cs typeface="Gill Sans"/>
                <a:sym typeface="Gill Sans"/>
              </a:rPr>
              <a:t>sp-dyn-smam</a:t>
            </a:r>
            <a:r>
              <a:rPr lang="en-US" dirty="0">
                <a:latin typeface="Gill Sans"/>
                <a:ea typeface="Gill Sans"/>
                <a:cs typeface="Gill Sans"/>
                <a:sym typeface="Gill Sans"/>
              </a:rPr>
              <a:t>/ </a:t>
            </a:r>
          </a:p>
          <a:p>
            <a:pPr marL="0" indent="0">
              <a:spcBef>
                <a:spcPts val="1259"/>
              </a:spcBef>
              <a:buSzPts val="1100"/>
            </a:pPr>
            <a:endParaRPr lang="en-US" u="sng" dirty="0">
              <a:latin typeface="Gill Sans"/>
              <a:ea typeface="Gill Sans"/>
              <a:cs typeface="Gill Sans"/>
              <a:sym typeface="Gill Sans"/>
            </a:endParaRPr>
          </a:p>
          <a:p>
            <a:pPr marL="0" marR="0" lvl="0" indent="0" algn="l" defTabSz="914400" rtl="0" eaLnBrk="1" fontAlgn="auto" latinLnBrk="0" hangingPunct="1">
              <a:lnSpc>
                <a:spcPct val="100000"/>
              </a:lnSpc>
              <a:spcBef>
                <a:spcPts val="1259"/>
              </a:spcBef>
              <a:spcAft>
                <a:spcPts val="0"/>
              </a:spcAft>
              <a:buClr>
                <a:srgbClr val="000000"/>
              </a:buClr>
              <a:buSzPts val="1100"/>
              <a:buFont typeface="Arial"/>
              <a:buNone/>
              <a:tabLst/>
              <a:defRPr/>
            </a:pPr>
            <a:r>
              <a:rPr lang="en-US" u="sng" dirty="0">
                <a:latin typeface="Gill Sans"/>
                <a:ea typeface="Gill Sans"/>
                <a:cs typeface="Gill Sans"/>
                <a:sym typeface="Gill Sans"/>
              </a:rPr>
              <a:t>Tunisia</a:t>
            </a:r>
            <a:r>
              <a:rPr lang="en-US" dirty="0">
                <a:latin typeface="Gill Sans"/>
                <a:ea typeface="Gill Sans"/>
                <a:cs typeface="Gill Sans"/>
                <a:sym typeface="Gill Sans"/>
              </a:rPr>
              <a:t>: Data from 2014. World Bank. (2022). World Bank Gender Data Portal - https://</a:t>
            </a:r>
            <a:r>
              <a:rPr lang="en-US" dirty="0" err="1">
                <a:latin typeface="Gill Sans"/>
                <a:ea typeface="Gill Sans"/>
                <a:cs typeface="Gill Sans"/>
                <a:sym typeface="Gill Sans"/>
              </a:rPr>
              <a:t>genderdata.worldbank.org</a:t>
            </a:r>
            <a:r>
              <a:rPr lang="en-US" dirty="0">
                <a:latin typeface="Gill Sans"/>
                <a:ea typeface="Gill Sans"/>
                <a:cs typeface="Gill Sans"/>
                <a:sym typeface="Gill Sans"/>
              </a:rPr>
              <a:t>/indicators/</a:t>
            </a:r>
            <a:r>
              <a:rPr lang="en-US" dirty="0" err="1">
                <a:latin typeface="Gill Sans"/>
                <a:ea typeface="Gill Sans"/>
                <a:cs typeface="Gill Sans"/>
                <a:sym typeface="Gill Sans"/>
              </a:rPr>
              <a:t>sp-dyn-smam</a:t>
            </a:r>
            <a:r>
              <a:rPr lang="en-US" dirty="0">
                <a:latin typeface="Gill Sans"/>
                <a:ea typeface="Gill Sans"/>
                <a:cs typeface="Gill Sans"/>
                <a:sym typeface="Gill Sans"/>
              </a:rPr>
              <a:t>/ </a:t>
            </a:r>
          </a:p>
          <a:p>
            <a:pPr marL="0" indent="0">
              <a:spcBef>
                <a:spcPts val="1259"/>
              </a:spcBef>
              <a:buSzPts val="1100"/>
            </a:pPr>
            <a:endParaRPr lang="en-US" u="sng" dirty="0">
              <a:latin typeface="Gill Sans"/>
              <a:ea typeface="Gill Sans"/>
              <a:cs typeface="Gill Sans"/>
              <a:sym typeface="Gill Sans"/>
            </a:endParaRPr>
          </a:p>
          <a:p>
            <a:pPr marL="0" marR="0" lvl="0" indent="0" algn="l" defTabSz="914400" rtl="0" eaLnBrk="1" fontAlgn="auto" latinLnBrk="0" hangingPunct="1">
              <a:lnSpc>
                <a:spcPct val="100000"/>
              </a:lnSpc>
              <a:spcBef>
                <a:spcPts val="1259"/>
              </a:spcBef>
              <a:spcAft>
                <a:spcPts val="0"/>
              </a:spcAft>
              <a:buClr>
                <a:srgbClr val="000000"/>
              </a:buClr>
              <a:buSzPts val="1100"/>
              <a:buFont typeface="Arial"/>
              <a:buNone/>
              <a:tabLst/>
              <a:defRPr/>
            </a:pPr>
            <a:r>
              <a:rPr lang="en-US" u="sng" dirty="0">
                <a:latin typeface="Gill Sans"/>
                <a:ea typeface="Gill Sans"/>
                <a:cs typeface="Gill Sans"/>
                <a:sym typeface="Gill Sans"/>
              </a:rPr>
              <a:t>Turkey</a:t>
            </a:r>
            <a:r>
              <a:rPr lang="en-US" dirty="0">
                <a:latin typeface="Gill Sans"/>
                <a:ea typeface="Gill Sans"/>
                <a:cs typeface="Gill Sans"/>
                <a:sym typeface="Gill Sans"/>
              </a:rPr>
              <a:t>: TURKSTAT. (2021) https://</a:t>
            </a:r>
            <a:r>
              <a:rPr lang="en-US" dirty="0" err="1">
                <a:latin typeface="Gill Sans"/>
                <a:ea typeface="Gill Sans"/>
                <a:cs typeface="Gill Sans"/>
                <a:sym typeface="Gill Sans"/>
              </a:rPr>
              <a:t>data.tuik.gov.tr</a:t>
            </a:r>
            <a:r>
              <a:rPr lang="en-US" dirty="0">
                <a:latin typeface="Gill Sans"/>
                <a:ea typeface="Gill Sans"/>
                <a:cs typeface="Gill Sans"/>
                <a:sym typeface="Gill Sans"/>
              </a:rPr>
              <a:t>/</a:t>
            </a:r>
            <a:r>
              <a:rPr lang="en-US" dirty="0" err="1">
                <a:latin typeface="Gill Sans"/>
                <a:ea typeface="Gill Sans"/>
                <a:cs typeface="Gill Sans"/>
                <a:sym typeface="Gill Sans"/>
              </a:rPr>
              <a:t>Bulten</a:t>
            </a:r>
            <a:r>
              <a:rPr lang="en-US" dirty="0">
                <a:latin typeface="Gill Sans"/>
                <a:ea typeface="Gill Sans"/>
                <a:cs typeface="Gill Sans"/>
                <a:sym typeface="Gill Sans"/>
              </a:rPr>
              <a:t>/</a:t>
            </a:r>
            <a:r>
              <a:rPr lang="en-US" dirty="0" err="1">
                <a:latin typeface="Gill Sans"/>
                <a:ea typeface="Gill Sans"/>
                <a:cs typeface="Gill Sans"/>
                <a:sym typeface="Gill Sans"/>
              </a:rPr>
              <a:t>Index?p</a:t>
            </a:r>
            <a:r>
              <a:rPr lang="en-US" dirty="0">
                <a:latin typeface="Gill Sans"/>
                <a:ea typeface="Gill Sans"/>
                <a:cs typeface="Gill Sans"/>
                <a:sym typeface="Gill Sans"/>
              </a:rPr>
              <a:t>=Women-in-Statistics-2021-45635 </a:t>
            </a:r>
          </a:p>
          <a:p>
            <a:pPr marL="0" marR="0" lvl="0" indent="0" algn="l" defTabSz="914400" rtl="0" eaLnBrk="1" fontAlgn="auto" latinLnBrk="0" hangingPunct="1">
              <a:lnSpc>
                <a:spcPct val="100000"/>
              </a:lnSpc>
              <a:spcBef>
                <a:spcPts val="1259"/>
              </a:spcBef>
              <a:spcAft>
                <a:spcPts val="0"/>
              </a:spcAft>
              <a:buClr>
                <a:srgbClr val="000000"/>
              </a:buClr>
              <a:buSzPts val="1100"/>
              <a:buFont typeface="Arial"/>
              <a:buNone/>
              <a:tabLst/>
              <a:defRPr/>
            </a:pPr>
            <a:endParaRPr lang="en-US" u="sng" dirty="0">
              <a:latin typeface="Gill Sans"/>
              <a:ea typeface="Gill Sans"/>
              <a:cs typeface="Gill Sans"/>
              <a:sym typeface="Gill Sans"/>
            </a:endParaRPr>
          </a:p>
          <a:p>
            <a:pPr marL="0" marR="0" lvl="0" indent="0" algn="l" defTabSz="914400" rtl="0" eaLnBrk="1" fontAlgn="auto" latinLnBrk="0" hangingPunct="1">
              <a:lnSpc>
                <a:spcPct val="100000"/>
              </a:lnSpc>
              <a:spcBef>
                <a:spcPts val="1259"/>
              </a:spcBef>
              <a:spcAft>
                <a:spcPts val="0"/>
              </a:spcAft>
              <a:buClr>
                <a:srgbClr val="000000"/>
              </a:buClr>
              <a:buSzPts val="1100"/>
              <a:buFont typeface="Arial"/>
              <a:buNone/>
              <a:tabLst/>
              <a:defRPr/>
            </a:pPr>
            <a:r>
              <a:rPr lang="en-US" u="sng" dirty="0">
                <a:latin typeface="Gill Sans"/>
                <a:ea typeface="Gill Sans"/>
                <a:cs typeface="Gill Sans"/>
                <a:sym typeface="Gill Sans"/>
              </a:rPr>
              <a:t>West Bank and Gaza</a:t>
            </a:r>
            <a:r>
              <a:rPr lang="en-US" dirty="0">
                <a:latin typeface="Gill Sans"/>
                <a:ea typeface="Gill Sans"/>
                <a:cs typeface="Gill Sans"/>
                <a:sym typeface="Gill Sans"/>
              </a:rPr>
              <a:t>: Data from 2017. World Bank. (2022). World Bank Gender Data Portal - https://</a:t>
            </a:r>
            <a:r>
              <a:rPr lang="en-US" dirty="0" err="1">
                <a:latin typeface="Gill Sans"/>
                <a:ea typeface="Gill Sans"/>
                <a:cs typeface="Gill Sans"/>
                <a:sym typeface="Gill Sans"/>
              </a:rPr>
              <a:t>genderdata.worldbank.org</a:t>
            </a:r>
            <a:r>
              <a:rPr lang="en-US" dirty="0">
                <a:latin typeface="Gill Sans"/>
                <a:ea typeface="Gill Sans"/>
                <a:cs typeface="Gill Sans"/>
                <a:sym typeface="Gill Sans"/>
              </a:rPr>
              <a:t>/indicators/</a:t>
            </a:r>
            <a:r>
              <a:rPr lang="en-US" dirty="0" err="1">
                <a:latin typeface="Gill Sans"/>
                <a:ea typeface="Gill Sans"/>
                <a:cs typeface="Gill Sans"/>
                <a:sym typeface="Gill Sans"/>
              </a:rPr>
              <a:t>sp-dyn-smam</a:t>
            </a:r>
            <a:r>
              <a:rPr lang="en-US" dirty="0">
                <a:latin typeface="Gill Sans"/>
                <a:ea typeface="Gill Sans"/>
                <a:cs typeface="Gill Sans"/>
                <a:sym typeface="Gill Sans"/>
              </a:rPr>
              <a:t>/ </a:t>
            </a:r>
          </a:p>
          <a:p>
            <a:pPr marL="0" indent="0"/>
            <a:endParaRPr lang="en-US" dirty="0">
              <a:latin typeface="Gill Sans"/>
              <a:ea typeface="Gill Sans"/>
              <a:cs typeface="Gill Sans"/>
              <a:sym typeface="Gill Sans"/>
            </a:endParaRPr>
          </a:p>
          <a:p>
            <a:pPr marL="0" indent="0" defTabSz="959297"/>
            <a:r>
              <a:rPr lang="en-US" b="1" dirty="0">
                <a:latin typeface="Gill Sans"/>
                <a:ea typeface="Gill Sans"/>
                <a:cs typeface="Gill Sans"/>
                <a:sym typeface="Gill Sans"/>
              </a:rPr>
              <a:t>Additional Sources: </a:t>
            </a:r>
            <a:endParaRPr dirty="0">
              <a:latin typeface="Gill Sans"/>
              <a:ea typeface="Gill Sans"/>
              <a:cs typeface="Gill Sans"/>
              <a:sym typeface="Gill Sans"/>
            </a:endParaRPr>
          </a:p>
          <a:p>
            <a:pPr marL="179868" indent="-179868">
              <a:buFont typeface="Arial" panose="020B0604020202020204" pitchFamily="34" charset="0"/>
              <a:buChar char="•"/>
            </a:pPr>
            <a:r>
              <a:rPr lang="en-US" dirty="0" err="1">
                <a:latin typeface="Gill Sans"/>
                <a:ea typeface="Gill Sans"/>
                <a:cs typeface="Gill Sans"/>
                <a:sym typeface="Gill Sans"/>
              </a:rPr>
              <a:t>Assaad</a:t>
            </a:r>
            <a:r>
              <a:rPr lang="en-US" dirty="0">
                <a:latin typeface="Gill Sans"/>
                <a:ea typeface="Gill Sans"/>
                <a:cs typeface="Gill Sans"/>
                <a:sym typeface="Gill Sans"/>
              </a:rPr>
              <a:t>, R. and </a:t>
            </a:r>
            <a:r>
              <a:rPr lang="en-US" dirty="0" err="1">
                <a:latin typeface="Gill Sans"/>
                <a:ea typeface="Gill Sans"/>
                <a:cs typeface="Gill Sans"/>
                <a:sym typeface="Gill Sans"/>
              </a:rPr>
              <a:t>Krafft</a:t>
            </a:r>
            <a:r>
              <a:rPr lang="en-US" dirty="0">
                <a:latin typeface="Gill Sans"/>
                <a:ea typeface="Gill Sans"/>
                <a:cs typeface="Gill Sans"/>
                <a:sym typeface="Gill Sans"/>
              </a:rPr>
              <a:t>, C. and </a:t>
            </a:r>
            <a:r>
              <a:rPr lang="en-US" dirty="0" err="1">
                <a:latin typeface="Gill Sans"/>
                <a:ea typeface="Gill Sans"/>
                <a:cs typeface="Gill Sans"/>
                <a:sym typeface="Gill Sans"/>
              </a:rPr>
              <a:t>Selwaness</a:t>
            </a:r>
            <a:r>
              <a:rPr lang="en-US" dirty="0">
                <a:latin typeface="Gill Sans"/>
                <a:ea typeface="Gill Sans"/>
                <a:cs typeface="Gill Sans"/>
                <a:sym typeface="Gill Sans"/>
              </a:rPr>
              <a:t>, I. (2022): The Impact of Marriage on Women's Employment in the Middle East and North Africa, </a:t>
            </a:r>
            <a:r>
              <a:rPr lang="en-US" i="1" dirty="0">
                <a:latin typeface="Gill Sans"/>
                <a:ea typeface="Gill Sans"/>
                <a:cs typeface="Gill Sans"/>
                <a:sym typeface="Gill Sans"/>
              </a:rPr>
              <a:t>Feminist Economics</a:t>
            </a:r>
            <a:r>
              <a:rPr lang="en-US" dirty="0">
                <a:latin typeface="Gill Sans"/>
                <a:ea typeface="Gill Sans"/>
                <a:cs typeface="Gill Sans"/>
                <a:sym typeface="Gill Sans"/>
              </a:rPr>
              <a:t>, DOI: 10.1080/13545701.2021.2007415 </a:t>
            </a:r>
            <a:endParaRPr dirty="0">
              <a:latin typeface="Gill Sans"/>
              <a:ea typeface="Gill Sans"/>
              <a:cs typeface="Gill Sans"/>
              <a:sym typeface="Gill Sans"/>
            </a:endParaRPr>
          </a:p>
          <a:p>
            <a:pPr marL="179868" marR="0" lvl="0" indent="-179868"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latin typeface="Gill Sans"/>
                <a:ea typeface="Gill Sans"/>
                <a:cs typeface="Gill Sans"/>
                <a:sym typeface="Gill Sans"/>
              </a:rPr>
              <a:t>ERF. (2018). </a:t>
            </a:r>
            <a:r>
              <a:rPr lang="en-US" i="1" dirty="0">
                <a:latin typeface="Gill Sans"/>
                <a:ea typeface="Gill Sans"/>
                <a:cs typeface="Gill Sans"/>
                <a:sym typeface="Gill Sans"/>
              </a:rPr>
              <a:t>Marriage and Fertility Patterns Among Jordanians and Syrian Refugees in Jordan</a:t>
            </a:r>
            <a:r>
              <a:rPr lang="en-US" dirty="0">
                <a:latin typeface="Gill Sans"/>
                <a:ea typeface="Gill Sans"/>
                <a:cs typeface="Gill Sans"/>
                <a:sym typeface="Gill Sans"/>
              </a:rPr>
              <a:t>. Available from https://</a:t>
            </a:r>
            <a:r>
              <a:rPr lang="en-US" dirty="0" err="1">
                <a:latin typeface="Gill Sans"/>
                <a:ea typeface="Gill Sans"/>
                <a:cs typeface="Gill Sans"/>
                <a:sym typeface="Gill Sans"/>
              </a:rPr>
              <a:t>erf.org.eg</a:t>
            </a:r>
            <a:r>
              <a:rPr lang="en-US" dirty="0">
                <a:latin typeface="Gill Sans"/>
                <a:ea typeface="Gill Sans"/>
                <a:cs typeface="Gill Sans"/>
                <a:sym typeface="Gill Sans"/>
              </a:rPr>
              <a:t>/app/uploads/2018/05/WP-1187_Final.pdf </a:t>
            </a:r>
          </a:p>
          <a:p>
            <a:pPr marL="179868" marR="0" lvl="0" indent="-179868"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latin typeface="Gill Sans"/>
                <a:ea typeface="Gill Sans"/>
                <a:cs typeface="Gill Sans"/>
                <a:sym typeface="Gill Sans"/>
              </a:rPr>
              <a:t>World Bank. (2022). World Bank Gender Data Portal - https://</a:t>
            </a:r>
            <a:r>
              <a:rPr lang="en-US" dirty="0" err="1">
                <a:latin typeface="Gill Sans"/>
                <a:ea typeface="Gill Sans"/>
                <a:cs typeface="Gill Sans"/>
                <a:sym typeface="Gill Sans"/>
              </a:rPr>
              <a:t>genderdata.worldbank.org</a:t>
            </a:r>
            <a:r>
              <a:rPr lang="en-US" dirty="0">
                <a:latin typeface="Gill Sans"/>
                <a:ea typeface="Gill Sans"/>
                <a:cs typeface="Gill Sans"/>
                <a:sym typeface="Gill Sans"/>
              </a:rPr>
              <a:t>/indicators/</a:t>
            </a:r>
            <a:r>
              <a:rPr lang="en-US" dirty="0" err="1">
                <a:latin typeface="Gill Sans"/>
                <a:ea typeface="Gill Sans"/>
                <a:cs typeface="Gill Sans"/>
                <a:sym typeface="Gill Sans"/>
              </a:rPr>
              <a:t>sp-dyn-smam</a:t>
            </a:r>
            <a:r>
              <a:rPr lang="en-US" dirty="0">
                <a:latin typeface="Gill Sans"/>
                <a:ea typeface="Gill Sans"/>
                <a:cs typeface="Gill Sans"/>
                <a:sym typeface="Gill Sans"/>
              </a:rPr>
              <a:t>/ </a:t>
            </a:r>
            <a:endParaRPr dirty="0">
              <a:latin typeface="Gill Sans"/>
              <a:ea typeface="Gill Sans"/>
              <a:cs typeface="Gill Sans"/>
              <a:sym typeface="Gill Sans"/>
            </a:endParaRPr>
          </a:p>
        </p:txBody>
      </p:sp>
      <p:sp>
        <p:nvSpPr>
          <p:cNvPr id="1741" name="Google Shape;1741;gf3a211cd24_0_21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0"/>
        <p:cNvGrpSpPr/>
        <p:nvPr/>
      </p:nvGrpSpPr>
      <p:grpSpPr>
        <a:xfrm>
          <a:off x="0" y="0"/>
          <a:ext cx="0" cy="0"/>
          <a:chOff x="0" y="0"/>
          <a:chExt cx="0" cy="0"/>
        </a:xfrm>
      </p:grpSpPr>
      <p:sp>
        <p:nvSpPr>
          <p:cNvPr id="1751" name="Google Shape;1751;g119cbae77c1_0_1193:notes"/>
          <p:cNvSpPr txBox="1">
            <a:spLocks noGrp="1"/>
          </p:cNvSpPr>
          <p:nvPr>
            <p:ph type="body" idx="1"/>
          </p:nvPr>
        </p:nvSpPr>
        <p:spPr>
          <a:xfrm>
            <a:off x="731520" y="4560570"/>
            <a:ext cx="5852170" cy="4320540"/>
          </a:xfrm>
          <a:prstGeom prst="rect">
            <a:avLst/>
          </a:prstGeom>
          <a:noFill/>
          <a:ln>
            <a:noFill/>
          </a:ln>
        </p:spPr>
        <p:txBody>
          <a:bodyPr spcFirstLastPara="1" wrap="square" lIns="95914" tIns="47944" rIns="95914" bIns="47944" anchor="t" anchorCtr="0">
            <a:noAutofit/>
          </a:bodyPr>
          <a:lstStyle/>
          <a:p>
            <a:pPr marL="0" indent="0"/>
            <a:r>
              <a:rPr lang="en-US" b="0" dirty="0">
                <a:latin typeface="Gill Sans"/>
                <a:ea typeface="Gill Sans"/>
                <a:cs typeface="Gill Sans"/>
                <a:sym typeface="Gill Sans"/>
              </a:rPr>
              <a:t>Countries with the highest increase in FLFP, in addition to Jordan, also saw significant decreases in fertility rates over the same time period: Jordan (-25.89%), Saudi Arabia (-23.4%), West Bank and Gaza (-19.77%), and Turkey (-7.03%). </a:t>
            </a:r>
            <a:endParaRPr b="0" dirty="0">
              <a:latin typeface="Gill Sans"/>
              <a:ea typeface="Gill Sans"/>
              <a:cs typeface="Gill Sans"/>
              <a:sym typeface="Gill Sans"/>
            </a:endParaRPr>
          </a:p>
          <a:p>
            <a:pPr marL="0" indent="0"/>
            <a:endParaRPr dirty="0">
              <a:latin typeface="Gill Sans"/>
              <a:ea typeface="Gill Sans"/>
              <a:cs typeface="Gill Sans"/>
              <a:sym typeface="Gill Sans"/>
            </a:endParaRPr>
          </a:p>
          <a:p>
            <a:pPr marL="0" indent="0"/>
            <a:r>
              <a:rPr lang="en-US" dirty="0">
                <a:latin typeface="Gill Sans"/>
                <a:ea typeface="Gill Sans"/>
                <a:cs typeface="Gill Sans"/>
                <a:sym typeface="Gill Sans"/>
              </a:rPr>
              <a:t>Of the cases selected, only Tunisia, Algeria and Lebanon saw fertility rates increase over the decade.</a:t>
            </a:r>
            <a:endParaRPr dirty="0">
              <a:latin typeface="Gill Sans"/>
              <a:ea typeface="Gill Sans"/>
              <a:cs typeface="Gill Sans"/>
              <a:sym typeface="Gill Sans"/>
            </a:endParaRPr>
          </a:p>
          <a:p>
            <a:pPr marL="0" indent="0">
              <a:spcBef>
                <a:spcPts val="1259"/>
              </a:spcBef>
            </a:pPr>
            <a:endParaRPr b="1" dirty="0">
              <a:latin typeface="Gill Sans"/>
              <a:ea typeface="Gill Sans"/>
              <a:cs typeface="Gill Sans"/>
              <a:sym typeface="Gill Sans"/>
            </a:endParaRPr>
          </a:p>
          <a:p>
            <a:pPr marL="0" indent="0">
              <a:spcBef>
                <a:spcPts val="1259"/>
              </a:spcBef>
            </a:pPr>
            <a:r>
              <a:rPr lang="en-US" b="1" dirty="0">
                <a:latin typeface="Gill Sans"/>
                <a:ea typeface="Gill Sans"/>
                <a:cs typeface="Gill Sans"/>
                <a:sym typeface="Gill Sans"/>
              </a:rPr>
              <a:t>Definition: </a:t>
            </a:r>
            <a:r>
              <a:rPr lang="en-US" dirty="0">
                <a:latin typeface="Gill Sans"/>
                <a:ea typeface="Gill Sans"/>
                <a:cs typeface="Gill Sans"/>
                <a:sym typeface="Gill Sans"/>
              </a:rPr>
              <a:t>Total fertility rate represents the number of children that would be born to a woman if she were to live to the end of her childbearing years and bear children in accordance with age-specific fertility rates of the specified year, in this case of 2019. Fertility rate change is the difference in percentage points between 2010 and 2019.</a:t>
            </a:r>
            <a:endParaRPr dirty="0">
              <a:latin typeface="Gill Sans"/>
              <a:ea typeface="Gill Sans"/>
              <a:cs typeface="Gill Sans"/>
              <a:sym typeface="Gill Sans"/>
            </a:endParaRPr>
          </a:p>
          <a:p>
            <a:pPr marL="0" indent="0"/>
            <a:endParaRPr b="1" dirty="0">
              <a:latin typeface="Gill Sans"/>
              <a:ea typeface="Gill Sans"/>
              <a:cs typeface="Gill Sans"/>
              <a:sym typeface="Gill Sans"/>
            </a:endParaRPr>
          </a:p>
          <a:p>
            <a:pPr marL="0" indent="0"/>
            <a:r>
              <a:rPr lang="en-US" b="1" dirty="0">
                <a:latin typeface="Gill Sans"/>
                <a:ea typeface="Gill Sans"/>
                <a:cs typeface="Gill Sans"/>
                <a:sym typeface="Gill Sans"/>
              </a:rPr>
              <a:t>Sources:</a:t>
            </a:r>
          </a:p>
          <a:p>
            <a:pPr marL="179868" indent="-179868">
              <a:buFont typeface="Arial" panose="020B0604020202020204" pitchFamily="34" charset="0"/>
              <a:buChar char="•"/>
            </a:pPr>
            <a:r>
              <a:rPr lang="en-US" dirty="0">
                <a:latin typeface="Gill Sans"/>
                <a:ea typeface="Gill Sans"/>
                <a:cs typeface="Gill Sans"/>
                <a:sym typeface="Gill Sans"/>
              </a:rPr>
              <a:t>United Nations Population Division. World Population Prospects: 2019 Revision.</a:t>
            </a:r>
          </a:p>
          <a:p>
            <a:pPr marL="179868" indent="-179868">
              <a:buFont typeface="Arial" panose="020B0604020202020204" pitchFamily="34" charset="0"/>
              <a:buChar char="•"/>
            </a:pPr>
            <a:r>
              <a:rPr lang="en-US" dirty="0">
                <a:latin typeface="Gill Sans"/>
                <a:ea typeface="Gill Sans"/>
                <a:cs typeface="Gill Sans"/>
                <a:sym typeface="Gill Sans"/>
              </a:rPr>
              <a:t>Census reports and other statistical publications from national statistical offices.</a:t>
            </a:r>
          </a:p>
          <a:p>
            <a:pPr marL="179868" indent="-179868">
              <a:buFont typeface="Arial" panose="020B0604020202020204" pitchFamily="34" charset="0"/>
              <a:buChar char="•"/>
            </a:pPr>
            <a:r>
              <a:rPr lang="en-US" dirty="0">
                <a:latin typeface="Gill Sans"/>
                <a:ea typeface="Gill Sans"/>
                <a:cs typeface="Gill Sans"/>
                <a:sym typeface="Gill Sans"/>
              </a:rPr>
              <a:t>Eurostat: Demographic Statistics.</a:t>
            </a:r>
          </a:p>
          <a:p>
            <a:pPr marL="179868" indent="-179868">
              <a:buFont typeface="Arial" panose="020B0604020202020204" pitchFamily="34" charset="0"/>
              <a:buChar char="•"/>
            </a:pPr>
            <a:r>
              <a:rPr lang="en-US" dirty="0">
                <a:latin typeface="Gill Sans"/>
                <a:ea typeface="Gill Sans"/>
                <a:cs typeface="Gill Sans"/>
                <a:sym typeface="Gill Sans"/>
              </a:rPr>
              <a:t>United Nations Statistical Division. Population and Vital Statistics Report (various years).</a:t>
            </a:r>
          </a:p>
          <a:p>
            <a:pPr marL="179868" indent="-179868">
              <a:buFont typeface="Arial" panose="020B0604020202020204" pitchFamily="34" charset="0"/>
              <a:buChar char="•"/>
            </a:pPr>
            <a:r>
              <a:rPr lang="en-US" dirty="0">
                <a:latin typeface="Gill Sans"/>
                <a:ea typeface="Gill Sans"/>
                <a:cs typeface="Gill Sans"/>
                <a:sym typeface="Gill Sans"/>
              </a:rPr>
              <a:t>U.S. Census Bureau: International Database.</a:t>
            </a:r>
          </a:p>
          <a:p>
            <a:pPr marL="179868" indent="-179868">
              <a:buFont typeface="Arial" panose="020B0604020202020204" pitchFamily="34" charset="0"/>
              <a:buChar char="•"/>
            </a:pPr>
            <a:r>
              <a:rPr lang="en-US" dirty="0">
                <a:latin typeface="Gill Sans"/>
                <a:ea typeface="Gill Sans"/>
                <a:cs typeface="Gill Sans"/>
                <a:sym typeface="Gill Sans"/>
              </a:rPr>
              <a:t>Secretariat of the Pacific Community: Statistics and Demography </a:t>
            </a:r>
            <a:r>
              <a:rPr lang="en-US" dirty="0" err="1">
                <a:latin typeface="Gill Sans"/>
                <a:ea typeface="Gill Sans"/>
                <a:cs typeface="Gill Sans"/>
                <a:sym typeface="Gill Sans"/>
              </a:rPr>
              <a:t>Programme</a:t>
            </a:r>
            <a:r>
              <a:rPr lang="en-US" dirty="0">
                <a:latin typeface="Gill Sans"/>
                <a:ea typeface="Gill Sans"/>
                <a:cs typeface="Gill Sans"/>
                <a:sym typeface="Gill Sans"/>
              </a:rPr>
              <a:t>.</a:t>
            </a:r>
            <a:endParaRPr dirty="0">
              <a:latin typeface="Gill Sans"/>
              <a:ea typeface="Gill Sans"/>
              <a:cs typeface="Gill Sans"/>
              <a:sym typeface="Gill Sans"/>
            </a:endParaRPr>
          </a:p>
        </p:txBody>
      </p:sp>
      <p:sp>
        <p:nvSpPr>
          <p:cNvPr id="1752" name="Google Shape;1752;g119cbae77c1_0_119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2"/>
        <p:cNvGrpSpPr/>
        <p:nvPr/>
      </p:nvGrpSpPr>
      <p:grpSpPr>
        <a:xfrm>
          <a:off x="0" y="0"/>
          <a:ext cx="0" cy="0"/>
          <a:chOff x="0" y="0"/>
          <a:chExt cx="0" cy="0"/>
        </a:xfrm>
      </p:grpSpPr>
      <p:sp>
        <p:nvSpPr>
          <p:cNvPr id="1763" name="Google Shape;1763;g11a203c7eb0_0_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4" name="Google Shape;1764;g11a203c7eb0_0_5:notes"/>
          <p:cNvSpPr txBox="1">
            <a:spLocks noGrp="1"/>
          </p:cNvSpPr>
          <p:nvPr>
            <p:ph type="body" idx="1"/>
          </p:nvPr>
        </p:nvSpPr>
        <p:spPr>
          <a:xfrm>
            <a:off x="731520" y="4560570"/>
            <a:ext cx="5852170" cy="4320540"/>
          </a:xfrm>
          <a:prstGeom prst="rect">
            <a:avLst/>
          </a:prstGeom>
          <a:noFill/>
          <a:ln>
            <a:noFill/>
          </a:ln>
        </p:spPr>
        <p:txBody>
          <a:bodyPr spcFirstLastPara="1" wrap="square" lIns="95914" tIns="47944" rIns="95914" bIns="47944" anchor="t" anchorCtr="0">
            <a:noAutofit/>
          </a:bodyPr>
          <a:lstStyle/>
          <a:p>
            <a:pPr marL="0" indent="0"/>
            <a:r>
              <a:rPr lang="en-US" b="0" dirty="0">
                <a:latin typeface="Gill Sans"/>
                <a:ea typeface="Gill Sans"/>
                <a:cs typeface="Gill Sans"/>
                <a:sym typeface="Gill Sans"/>
              </a:rPr>
              <a:t>Jordan's social norms and beliefs remain critical to women’s participation in the labor market. The World Bank (2018) found while there was support for FLFP, this support came with important caveats. 96% of male and female respondents were in agreement with women working, but this figure slightly decreased if work is outside the home (80%) or if those working were married (72%). There was a further decrease if work was in a mixed-sex environment (38%) or if work required women to return home after 5 pm (26%). Given that many jobs – particularly in the private sector – involve a mixed-sex environment and working hours until 4 and 5 pm, these views could severely constrain the options women can realistically consider when looking for suitable work.</a:t>
            </a:r>
            <a:endParaRPr b="0" dirty="0">
              <a:latin typeface="Gill Sans"/>
              <a:ea typeface="Gill Sans"/>
              <a:cs typeface="Gill Sans"/>
              <a:sym typeface="Gill Sans"/>
            </a:endParaRPr>
          </a:p>
          <a:p>
            <a:pPr marL="0" indent="0"/>
            <a:endParaRPr b="0" dirty="0">
              <a:latin typeface="Gill Sans"/>
              <a:ea typeface="Gill Sans"/>
              <a:cs typeface="Gill Sans"/>
              <a:sym typeface="Gill Sans"/>
            </a:endParaRPr>
          </a:p>
          <a:p>
            <a:pPr marL="0" indent="0"/>
            <a:r>
              <a:rPr lang="en-US" b="0" dirty="0">
                <a:latin typeface="Gill Sans"/>
                <a:ea typeface="Gill Sans"/>
                <a:cs typeface="Gill Sans"/>
                <a:sym typeface="Gill Sans"/>
              </a:rPr>
              <a:t>Norms and beliefs regarding women’s role in society also influence the willingness of employers to hire women. Research shows that some employers resist hiring women or paying them the same wages as men. Some women report that they are still asked about their marital status and plans to have children during job interviews.</a:t>
            </a:r>
            <a:endParaRPr b="0" dirty="0">
              <a:latin typeface="Gill Sans"/>
              <a:ea typeface="Gill Sans"/>
              <a:cs typeface="Gill Sans"/>
              <a:sym typeface="Gill Sans"/>
            </a:endParaRPr>
          </a:p>
          <a:p>
            <a:pPr marL="0" indent="0"/>
            <a:endParaRPr b="0" dirty="0">
              <a:latin typeface="Gill Sans"/>
              <a:ea typeface="Gill Sans"/>
              <a:cs typeface="Gill Sans"/>
              <a:sym typeface="Gill Sans"/>
            </a:endParaRPr>
          </a:p>
          <a:p>
            <a:pPr marL="0" indent="0"/>
            <a:r>
              <a:rPr lang="en-US" b="0" dirty="0">
                <a:latin typeface="Gill Sans"/>
                <a:ea typeface="Gill Sans"/>
                <a:cs typeface="Gill Sans"/>
                <a:sym typeface="Gill Sans"/>
              </a:rPr>
              <a:t>While over 60% of non-working women would like to work, both male and female respondents agreed that men are the ultimate decision-makers in the household – influencing whether women decide to accept a job or not. </a:t>
            </a:r>
            <a:endParaRPr b="0" dirty="0">
              <a:latin typeface="Gill Sans"/>
              <a:ea typeface="Gill Sans"/>
              <a:cs typeface="Gill Sans"/>
              <a:sym typeface="Gill Sans"/>
            </a:endParaRPr>
          </a:p>
          <a:p>
            <a:pPr marL="0" indent="0"/>
            <a:endParaRPr b="0" dirty="0">
              <a:latin typeface="Gill Sans"/>
              <a:ea typeface="Gill Sans"/>
              <a:cs typeface="Gill Sans"/>
              <a:sym typeface="Gill Sans"/>
            </a:endParaRPr>
          </a:p>
          <a:p>
            <a:pPr marL="0" indent="0"/>
            <a:r>
              <a:rPr lang="en-US" b="0" dirty="0">
                <a:latin typeface="Gill Sans"/>
                <a:ea typeface="Gill Sans"/>
                <a:cs typeface="Gill Sans"/>
                <a:sym typeface="Gill Sans"/>
              </a:rPr>
              <a:t>Other binding constraints for women include availability and affordability of childcare, flexibility in work arrangements, hiring and wage discrimination, transportation, and scarcity of attractive job opportunities.</a:t>
            </a:r>
            <a:endParaRPr b="0" dirty="0">
              <a:latin typeface="Gill Sans"/>
              <a:ea typeface="Gill Sans"/>
              <a:cs typeface="Gill Sans"/>
              <a:sym typeface="Gill Sans"/>
            </a:endParaRPr>
          </a:p>
          <a:p>
            <a:pPr marL="0" indent="0">
              <a:buClr>
                <a:schemeClr val="dk1"/>
              </a:buClr>
              <a:buSzPts val="1200"/>
            </a:pPr>
            <a:endParaRPr b="1" dirty="0">
              <a:latin typeface="Gill Sans"/>
              <a:ea typeface="Gill Sans"/>
              <a:cs typeface="Gill Sans"/>
              <a:sym typeface="Gill Sans"/>
            </a:endParaRPr>
          </a:p>
          <a:p>
            <a:pPr marL="0" indent="0">
              <a:buClr>
                <a:schemeClr val="dk1"/>
              </a:buClr>
              <a:buSzPts val="1200"/>
            </a:pPr>
            <a:r>
              <a:rPr lang="en-US" b="1" dirty="0">
                <a:latin typeface="Gill Sans"/>
                <a:ea typeface="Gill Sans"/>
                <a:cs typeface="Gill Sans"/>
                <a:sym typeface="Gill Sans"/>
              </a:rPr>
              <a:t>Sources: </a:t>
            </a:r>
            <a:endParaRPr dirty="0"/>
          </a:p>
          <a:p>
            <a:pPr marL="179868" marR="0" indent="-179868"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dirty="0">
                <a:latin typeface="Gill Sans"/>
                <a:ea typeface="Gill Sans"/>
                <a:cs typeface="Gill Sans"/>
                <a:sym typeface="Gill Sans"/>
              </a:rPr>
              <a:t>Jordan Department of Statistics. (2020) Employment and Unemployment Data. </a:t>
            </a:r>
            <a:r>
              <a:rPr lang="en-GB" sz="1200" b="0" i="0" u="none" strike="noStrike" cap="none" dirty="0">
                <a:solidFill>
                  <a:schemeClr val="dk1"/>
                </a:solidFill>
                <a:effectLst/>
                <a:latin typeface="Calibri"/>
                <a:ea typeface="Calibri"/>
                <a:cs typeface="Calibri"/>
                <a:sym typeface="Calibri"/>
              </a:rPr>
              <a:t>http://</a:t>
            </a:r>
            <a:r>
              <a:rPr lang="en-GB" sz="1200" b="0" i="0" u="none" strike="noStrike" cap="none" dirty="0" err="1">
                <a:solidFill>
                  <a:schemeClr val="dk1"/>
                </a:solidFill>
                <a:effectLst/>
                <a:latin typeface="Calibri"/>
                <a:ea typeface="Calibri"/>
                <a:cs typeface="Calibri"/>
                <a:sym typeface="Calibri"/>
              </a:rPr>
              <a:t>www.dos.gov.jo</a:t>
            </a:r>
            <a:r>
              <a:rPr lang="en-GB" sz="1200" b="0" i="0" u="none" strike="noStrike" cap="none" dirty="0">
                <a:solidFill>
                  <a:schemeClr val="dk1"/>
                </a:solidFill>
                <a:effectLst/>
                <a:latin typeface="Calibri"/>
                <a:ea typeface="Calibri"/>
                <a:cs typeface="Calibri"/>
                <a:sym typeface="Calibri"/>
              </a:rPr>
              <a:t>/</a:t>
            </a:r>
            <a:r>
              <a:rPr lang="en-GB" sz="1200" b="0" i="0" u="none" strike="noStrike" cap="none" dirty="0" err="1">
                <a:solidFill>
                  <a:schemeClr val="dk1"/>
                </a:solidFill>
                <a:effectLst/>
                <a:latin typeface="Calibri"/>
                <a:ea typeface="Calibri"/>
                <a:cs typeface="Calibri"/>
                <a:sym typeface="Calibri"/>
              </a:rPr>
              <a:t>owa</a:t>
            </a:r>
            <a:r>
              <a:rPr lang="en-GB" sz="1200" b="0" i="0" u="none" strike="noStrike" cap="none" dirty="0">
                <a:solidFill>
                  <a:schemeClr val="dk1"/>
                </a:solidFill>
                <a:effectLst/>
                <a:latin typeface="Calibri"/>
                <a:ea typeface="Calibri"/>
                <a:cs typeface="Calibri"/>
                <a:sym typeface="Calibri"/>
              </a:rPr>
              <a:t>-user/</a:t>
            </a:r>
            <a:r>
              <a:rPr lang="en-GB" sz="1200" b="0" i="0" u="none" strike="noStrike" cap="none" dirty="0" err="1">
                <a:solidFill>
                  <a:schemeClr val="dk1"/>
                </a:solidFill>
                <a:effectLst/>
                <a:latin typeface="Calibri"/>
                <a:ea typeface="Calibri"/>
                <a:cs typeface="Calibri"/>
                <a:sym typeface="Calibri"/>
              </a:rPr>
              <a:t>owa</a:t>
            </a:r>
            <a:r>
              <a:rPr lang="en-GB" sz="1200" b="0" i="0" u="none" strike="noStrike" cap="none" dirty="0">
                <a:solidFill>
                  <a:schemeClr val="dk1"/>
                </a:solidFill>
                <a:effectLst/>
                <a:latin typeface="Calibri"/>
                <a:ea typeface="Calibri"/>
                <a:cs typeface="Calibri"/>
                <a:sym typeface="Calibri"/>
              </a:rPr>
              <a:t>/emp_unemp_y.show_tables1_y?lang=E&amp;year1=2020&amp;t_no=20</a:t>
            </a:r>
            <a:endParaRPr u="sng" dirty="0">
              <a:solidFill>
                <a:schemeClr val="hlink"/>
              </a:solidFill>
              <a:latin typeface="Gill Sans"/>
              <a:ea typeface="Gill Sans"/>
              <a:cs typeface="Gill Sans"/>
              <a:sym typeface="Gill Sans"/>
            </a:endParaRPr>
          </a:p>
          <a:p>
            <a:pPr marL="179868" marR="0" indent="-179868" algn="l" defTabSz="914400" rtl="0" eaLnBrk="1" fontAlgn="auto" latinLnBrk="0" hangingPunct="1">
              <a:lnSpc>
                <a:spcPct val="100000"/>
              </a:lnSpc>
              <a:spcBef>
                <a:spcPts val="315"/>
              </a:spcBef>
              <a:spcAft>
                <a:spcPts val="0"/>
              </a:spcAft>
              <a:buClr>
                <a:schemeClr val="dk1"/>
              </a:buClr>
              <a:buSzPts val="1100"/>
              <a:buFont typeface="Arial" panose="020B0604020202020204" pitchFamily="34" charset="0"/>
              <a:buChar char="•"/>
              <a:tabLst/>
              <a:defRPr/>
            </a:pPr>
            <a:r>
              <a:rPr lang="en-US" dirty="0">
                <a:latin typeface="Gill Sans"/>
                <a:ea typeface="Gill Sans"/>
                <a:cs typeface="Gill Sans"/>
                <a:sym typeface="Gill Sans"/>
              </a:rPr>
              <a:t>Winkler, Hernan Jorge; Gonzalez, Alvaro S..2019. Jobs Diagnostic Jordan. (English). Issue no. 18; Jobs Series Washington, D.C.: World Bank Group. </a:t>
            </a:r>
            <a:r>
              <a:rPr lang="en-GB" sz="1200" b="0" i="0" u="none" strike="noStrike" cap="none" dirty="0">
                <a:solidFill>
                  <a:schemeClr val="dk1"/>
                </a:solidFill>
                <a:effectLst/>
                <a:latin typeface="Calibri"/>
                <a:ea typeface="Calibri"/>
                <a:cs typeface="Calibri"/>
                <a:sym typeface="Calibri"/>
              </a:rPr>
              <a:t>https://</a:t>
            </a:r>
            <a:r>
              <a:rPr lang="en-GB" sz="1200" b="0" i="0" u="none" strike="noStrike" cap="none" dirty="0" err="1">
                <a:solidFill>
                  <a:schemeClr val="dk1"/>
                </a:solidFill>
                <a:effectLst/>
                <a:latin typeface="Calibri"/>
                <a:ea typeface="Calibri"/>
                <a:cs typeface="Calibri"/>
                <a:sym typeface="Calibri"/>
              </a:rPr>
              <a:t>openknowledge.worldbank.org</a:t>
            </a:r>
            <a:r>
              <a:rPr lang="en-GB" sz="1200" b="0" i="0" u="none" strike="noStrike" cap="none" dirty="0">
                <a:solidFill>
                  <a:schemeClr val="dk1"/>
                </a:solidFill>
                <a:effectLst/>
                <a:latin typeface="Calibri"/>
                <a:ea typeface="Calibri"/>
                <a:cs typeface="Calibri"/>
                <a:sym typeface="Calibri"/>
              </a:rPr>
              <a:t>/bitstream/handle/10986/32751/143662.pdf?sequence=5&amp;isAllowed=y</a:t>
            </a:r>
            <a:endParaRPr dirty="0">
              <a:latin typeface="Gill Sans"/>
              <a:ea typeface="Gill Sans"/>
              <a:cs typeface="Gill Sans"/>
              <a:sym typeface="Gill Sans"/>
            </a:endParaRPr>
          </a:p>
          <a:p>
            <a:pPr marL="0" indent="0">
              <a:spcBef>
                <a:spcPts val="315"/>
              </a:spcBef>
            </a:pPr>
            <a:endParaRPr dirty="0">
              <a:latin typeface="Gill Sans"/>
              <a:ea typeface="Gill Sans"/>
              <a:cs typeface="Gill Sans"/>
              <a:sym typeface="Gill Sans"/>
            </a:endParaRPr>
          </a:p>
        </p:txBody>
      </p:sp>
      <p:sp>
        <p:nvSpPr>
          <p:cNvPr id="1765" name="Google Shape;1765;g11a203c7eb0_0_5:notes"/>
          <p:cNvSpPr txBox="1">
            <a:spLocks noGrp="1"/>
          </p:cNvSpPr>
          <p:nvPr>
            <p:ph type="sldNum" idx="12"/>
          </p:nvPr>
        </p:nvSpPr>
        <p:spPr>
          <a:xfrm>
            <a:off x="4143588" y="9119474"/>
            <a:ext cx="3170056" cy="480060"/>
          </a:xfrm>
          <a:prstGeom prst="rect">
            <a:avLst/>
          </a:prstGeom>
          <a:noFill/>
          <a:ln>
            <a:noFill/>
          </a:ln>
        </p:spPr>
        <p:txBody>
          <a:bodyPr spcFirstLastPara="1" wrap="square" lIns="95914" tIns="47944" rIns="95914" bIns="47944" anchor="b" anchorCtr="0">
            <a:noAutofit/>
          </a:bodyPr>
          <a:lstStyle/>
          <a:p>
            <a:pPr algn="r">
              <a:buSzPts val="1200"/>
            </a:pPr>
            <a:fld id="{00000000-1234-1234-1234-123412341234}" type="slidenum">
              <a:rPr lang="en-US"/>
              <a:pPr algn="r">
                <a:buSzPts val="1200"/>
              </a:pPr>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2"/>
        <p:cNvGrpSpPr/>
        <p:nvPr/>
      </p:nvGrpSpPr>
      <p:grpSpPr>
        <a:xfrm>
          <a:off x="0" y="0"/>
          <a:ext cx="0" cy="0"/>
          <a:chOff x="0" y="0"/>
          <a:chExt cx="0" cy="0"/>
        </a:xfrm>
      </p:grpSpPr>
      <p:sp>
        <p:nvSpPr>
          <p:cNvPr id="1773" name="Google Shape;1773;g11e0ae5a757_0_1357: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4" name="Google Shape;1774;g11e0ae5a757_0_1357:notes"/>
          <p:cNvSpPr txBox="1">
            <a:spLocks noGrp="1"/>
          </p:cNvSpPr>
          <p:nvPr>
            <p:ph type="body" idx="1"/>
          </p:nvPr>
        </p:nvSpPr>
        <p:spPr>
          <a:xfrm>
            <a:off x="731520" y="4560570"/>
            <a:ext cx="5852170" cy="4320540"/>
          </a:xfrm>
          <a:prstGeom prst="rect">
            <a:avLst/>
          </a:prstGeom>
          <a:noFill/>
          <a:ln>
            <a:noFill/>
          </a:ln>
        </p:spPr>
        <p:txBody>
          <a:bodyPr spcFirstLastPara="1" wrap="square" lIns="95914" tIns="47944" rIns="95914" bIns="47944" anchor="t" anchorCtr="0">
            <a:noAutofit/>
          </a:bodyPr>
          <a:lstStyle/>
          <a:p>
            <a:pPr marL="0" indent="0"/>
            <a:r>
              <a:rPr lang="en-US" b="0" dirty="0">
                <a:latin typeface="Gill Sans"/>
                <a:ea typeface="Gill Sans"/>
                <a:cs typeface="Gill Sans"/>
                <a:sym typeface="Gill Sans"/>
              </a:rPr>
              <a:t>Percentage of respondents who agreed that university education for males was more important than university education for females decreased significantly between 2011 and 2021 in Jordan and Lebanon.</a:t>
            </a:r>
            <a:endParaRPr b="0" dirty="0">
              <a:latin typeface="Gill Sans"/>
              <a:ea typeface="Gill Sans"/>
              <a:cs typeface="Gill Sans"/>
              <a:sym typeface="Gill Sans"/>
            </a:endParaRPr>
          </a:p>
          <a:p>
            <a:pPr marL="0" indent="0"/>
            <a:endParaRPr b="0" dirty="0">
              <a:latin typeface="Gill Sans"/>
              <a:ea typeface="Gill Sans"/>
              <a:cs typeface="Gill Sans"/>
              <a:sym typeface="Gill Sans"/>
            </a:endParaRPr>
          </a:p>
          <a:p>
            <a:pPr marL="0" indent="0">
              <a:buClr>
                <a:schemeClr val="dk1"/>
              </a:buClr>
              <a:buSzPts val="1100"/>
            </a:pPr>
            <a:r>
              <a:rPr lang="en-US" b="0" dirty="0">
                <a:latin typeface="Gill Sans"/>
                <a:ea typeface="Gill Sans"/>
                <a:cs typeface="Gill Sans"/>
                <a:sym typeface="Gill Sans"/>
              </a:rPr>
              <a:t>Though Lebanon faces restrictive social norms as it relates to women’s economic participation, it is changing with younger generations. Younger age groups in Lebanon generally have more egalitarian views of women’s economic participation and 15-24-year-olds are almost twice as likely as 40-69-year-olds to find women’s working for pay as fulfilling as primary caretaking roles and responsibilities at home. In fact, women aged 15-44 are twice as likely to participate in the labor force as women aged 45-64. Across age groups, 79% of men and 86% of women believe that married women should have the same right to have a career as their husbands.</a:t>
            </a:r>
            <a:endParaRPr b="0" dirty="0">
              <a:latin typeface="Gill Sans"/>
              <a:ea typeface="Gill Sans"/>
              <a:cs typeface="Gill Sans"/>
              <a:sym typeface="Gill Sans"/>
            </a:endParaRPr>
          </a:p>
          <a:p>
            <a:pPr marL="0" indent="0"/>
            <a:endParaRPr dirty="0">
              <a:latin typeface="Gill Sans"/>
              <a:ea typeface="Gill Sans"/>
              <a:cs typeface="Gill Sans"/>
              <a:sym typeface="Gill Sans"/>
            </a:endParaRPr>
          </a:p>
          <a:p>
            <a:pPr marL="0" marR="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latin typeface="Gill Sans"/>
                <a:ea typeface="Gill Sans"/>
                <a:cs typeface="Gill Sans"/>
                <a:sym typeface="Gill Sans"/>
              </a:rPr>
              <a:t>Source: </a:t>
            </a:r>
            <a:r>
              <a:rPr lang="en-US" dirty="0">
                <a:latin typeface="Gill Sans"/>
                <a:ea typeface="Gill Sans"/>
                <a:cs typeface="Gill Sans"/>
                <a:sym typeface="Gill Sans"/>
              </a:rPr>
              <a:t>Arab Barometer. Wave II-2011, Wave V-2018, Wave VI-2021. https://</a:t>
            </a:r>
            <a:r>
              <a:rPr lang="en-US" dirty="0" err="1">
                <a:latin typeface="Gill Sans"/>
                <a:ea typeface="Gill Sans"/>
                <a:cs typeface="Gill Sans"/>
                <a:sym typeface="Gill Sans"/>
              </a:rPr>
              <a:t>www.arabbarometer.org</a:t>
            </a:r>
            <a:r>
              <a:rPr lang="en-US" dirty="0">
                <a:latin typeface="Gill Sans"/>
                <a:ea typeface="Gill Sans"/>
                <a:cs typeface="Gill Sans"/>
                <a:sym typeface="Gill Sans"/>
              </a:rPr>
              <a:t>/ </a:t>
            </a:r>
            <a:endParaRPr dirty="0">
              <a:latin typeface="Gill Sans"/>
              <a:ea typeface="Gill Sans"/>
              <a:cs typeface="Gill Sans"/>
              <a:sym typeface="Gill Sans"/>
            </a:endParaRPr>
          </a:p>
        </p:txBody>
      </p:sp>
      <p:sp>
        <p:nvSpPr>
          <p:cNvPr id="1775" name="Google Shape;1775;g11e0ae5a757_0_1357:notes"/>
          <p:cNvSpPr txBox="1">
            <a:spLocks noGrp="1"/>
          </p:cNvSpPr>
          <p:nvPr>
            <p:ph type="sldNum" idx="12"/>
          </p:nvPr>
        </p:nvSpPr>
        <p:spPr>
          <a:xfrm>
            <a:off x="4143588" y="9119474"/>
            <a:ext cx="3170056" cy="480060"/>
          </a:xfrm>
          <a:prstGeom prst="rect">
            <a:avLst/>
          </a:prstGeom>
          <a:noFill/>
          <a:ln>
            <a:noFill/>
          </a:ln>
        </p:spPr>
        <p:txBody>
          <a:bodyPr spcFirstLastPara="1" wrap="square" lIns="95914" tIns="47944" rIns="95914" bIns="47944" anchor="b" anchorCtr="0">
            <a:noAutofit/>
          </a:bodyPr>
          <a:lstStyle/>
          <a:p>
            <a:pPr algn="r">
              <a:buSzPts val="1200"/>
            </a:pPr>
            <a:fld id="{00000000-1234-1234-1234-123412341234}" type="slidenum">
              <a:rPr lang="en-US"/>
              <a:pPr algn="r">
                <a:buSzPts val="1200"/>
              </a:pPr>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3"/>
        <p:cNvGrpSpPr/>
        <p:nvPr/>
      </p:nvGrpSpPr>
      <p:grpSpPr>
        <a:xfrm>
          <a:off x="0" y="0"/>
          <a:ext cx="0" cy="0"/>
          <a:chOff x="0" y="0"/>
          <a:chExt cx="0" cy="0"/>
        </a:xfrm>
      </p:grpSpPr>
      <p:sp>
        <p:nvSpPr>
          <p:cNvPr id="1784" name="Google Shape;1784;g11a203c7eb0_0_2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5" name="Google Shape;1785;g11a203c7eb0_0_23:notes"/>
          <p:cNvSpPr txBox="1">
            <a:spLocks noGrp="1"/>
          </p:cNvSpPr>
          <p:nvPr>
            <p:ph type="body" idx="1"/>
          </p:nvPr>
        </p:nvSpPr>
        <p:spPr>
          <a:xfrm>
            <a:off x="731520" y="4560570"/>
            <a:ext cx="5852170" cy="4320540"/>
          </a:xfrm>
          <a:prstGeom prst="rect">
            <a:avLst/>
          </a:prstGeom>
          <a:noFill/>
          <a:ln>
            <a:noFill/>
          </a:ln>
        </p:spPr>
        <p:txBody>
          <a:bodyPr spcFirstLastPara="1" wrap="square" lIns="95914" tIns="47944" rIns="95914" bIns="47944" anchor="t" anchorCtr="0">
            <a:noAutofit/>
          </a:bodyPr>
          <a:lstStyle/>
          <a:p>
            <a:pPr marL="0" indent="0"/>
            <a:r>
              <a:rPr lang="en-US" b="0" dirty="0">
                <a:latin typeface="Gill Sans"/>
                <a:ea typeface="Gill Sans"/>
                <a:cs typeface="Gill Sans"/>
                <a:sym typeface="Gill Sans"/>
              </a:rPr>
              <a:t>Likewise, view on whether husbands should have the final say in all decisions concerning the family changed in only five years in, decreasing in all countries with available data, including Jordan.</a:t>
            </a:r>
            <a:endParaRPr b="0" dirty="0">
              <a:latin typeface="Gill Sans"/>
              <a:ea typeface="Gill Sans"/>
              <a:cs typeface="Gill Sans"/>
              <a:sym typeface="Gill Sans"/>
            </a:endParaRPr>
          </a:p>
          <a:p>
            <a:pPr marL="0" indent="0"/>
            <a:endParaRPr b="1" dirty="0">
              <a:latin typeface="Gill Sans"/>
              <a:ea typeface="Gill Sans"/>
              <a:cs typeface="Gill Sans"/>
              <a:sym typeface="Gill Sans"/>
            </a:endParaRPr>
          </a:p>
          <a:p>
            <a:pPr marL="0" marR="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en-US" b="1" dirty="0">
                <a:latin typeface="Gill Sans"/>
                <a:ea typeface="Gill Sans"/>
                <a:cs typeface="Gill Sans"/>
                <a:sym typeface="Gill Sans"/>
              </a:rPr>
              <a:t>Source: </a:t>
            </a:r>
            <a:r>
              <a:rPr lang="en-US" dirty="0">
                <a:latin typeface="Gill Sans"/>
                <a:ea typeface="Gill Sans"/>
                <a:cs typeface="Gill Sans"/>
                <a:sym typeface="Gill Sans"/>
              </a:rPr>
              <a:t>Arab Barometer. Wave IV-2016, Wave VI-2021. https://</a:t>
            </a:r>
            <a:r>
              <a:rPr lang="en-US" dirty="0" err="1">
                <a:latin typeface="Gill Sans"/>
                <a:ea typeface="Gill Sans"/>
                <a:cs typeface="Gill Sans"/>
                <a:sym typeface="Gill Sans"/>
              </a:rPr>
              <a:t>www.arabbarometer.org</a:t>
            </a:r>
            <a:r>
              <a:rPr lang="en-US" dirty="0">
                <a:latin typeface="Gill Sans"/>
                <a:ea typeface="Gill Sans"/>
                <a:cs typeface="Gill Sans"/>
                <a:sym typeface="Gill Sans"/>
              </a:rPr>
              <a:t>/ </a:t>
            </a:r>
            <a:endParaRPr b="1" dirty="0">
              <a:latin typeface="Gill Sans"/>
              <a:ea typeface="Gill Sans"/>
              <a:cs typeface="Gill Sans"/>
              <a:sym typeface="Gill Sans"/>
            </a:endParaRPr>
          </a:p>
        </p:txBody>
      </p:sp>
      <p:sp>
        <p:nvSpPr>
          <p:cNvPr id="1786" name="Google Shape;1786;g11a203c7eb0_0_23:notes"/>
          <p:cNvSpPr txBox="1">
            <a:spLocks noGrp="1"/>
          </p:cNvSpPr>
          <p:nvPr>
            <p:ph type="sldNum" idx="12"/>
          </p:nvPr>
        </p:nvSpPr>
        <p:spPr>
          <a:xfrm>
            <a:off x="4143588" y="9119474"/>
            <a:ext cx="3170056" cy="480060"/>
          </a:xfrm>
          <a:prstGeom prst="rect">
            <a:avLst/>
          </a:prstGeom>
          <a:noFill/>
          <a:ln>
            <a:noFill/>
          </a:ln>
        </p:spPr>
        <p:txBody>
          <a:bodyPr spcFirstLastPara="1" wrap="square" lIns="95914" tIns="47944" rIns="95914" bIns="47944" anchor="b" anchorCtr="0">
            <a:noAutofit/>
          </a:bodyPr>
          <a:lstStyle/>
          <a:p>
            <a:pPr algn="r">
              <a:buSzPts val="1200"/>
            </a:pPr>
            <a:fld id="{00000000-1234-1234-1234-123412341234}" type="slidenum">
              <a:rPr lang="en-US"/>
              <a:pPr algn="r">
                <a:buSzPts val="1200"/>
              </a:pPr>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4"/>
        <p:cNvGrpSpPr/>
        <p:nvPr/>
      </p:nvGrpSpPr>
      <p:grpSpPr>
        <a:xfrm>
          <a:off x="0" y="0"/>
          <a:ext cx="0" cy="0"/>
          <a:chOff x="0" y="0"/>
          <a:chExt cx="0" cy="0"/>
        </a:xfrm>
      </p:grpSpPr>
      <p:sp>
        <p:nvSpPr>
          <p:cNvPr id="1795" name="Google Shape;1795;g11e511dc6cc_0_68: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6" name="Google Shape;1796;g11e511dc6cc_0_68:notes"/>
          <p:cNvSpPr txBox="1">
            <a:spLocks noGrp="1"/>
          </p:cNvSpPr>
          <p:nvPr>
            <p:ph type="body" idx="1"/>
          </p:nvPr>
        </p:nvSpPr>
        <p:spPr>
          <a:xfrm>
            <a:off x="731520" y="4560570"/>
            <a:ext cx="5852170" cy="4320540"/>
          </a:xfrm>
          <a:prstGeom prst="rect">
            <a:avLst/>
          </a:prstGeom>
          <a:noFill/>
          <a:ln>
            <a:noFill/>
          </a:ln>
        </p:spPr>
        <p:txBody>
          <a:bodyPr spcFirstLastPara="1" wrap="square" lIns="95914" tIns="47944" rIns="95914" bIns="47944" anchor="t" anchorCtr="0">
            <a:noAutofit/>
          </a:bodyPr>
          <a:lstStyle/>
          <a:p>
            <a:pPr marL="0" indent="0"/>
            <a:r>
              <a:rPr lang="en-US" b="0" dirty="0">
                <a:latin typeface="Gill Sans"/>
                <a:ea typeface="Gill Sans"/>
                <a:cs typeface="Gill Sans"/>
                <a:sym typeface="Gill Sans"/>
              </a:rPr>
              <a:t>Despite changes to beliefs around women in education and more gender equal beliefs around family decision-making, a large percentage of respondents in each country assessed hold discriminatory views regarding women and men’s political leadership.</a:t>
            </a:r>
            <a:endParaRPr b="0" dirty="0">
              <a:latin typeface="Gill Sans"/>
              <a:ea typeface="Gill Sans"/>
              <a:cs typeface="Gill Sans"/>
              <a:sym typeface="Gill Sans"/>
            </a:endParaRPr>
          </a:p>
          <a:p>
            <a:pPr marL="0" indent="0"/>
            <a:endParaRPr dirty="0">
              <a:latin typeface="Gill Sans"/>
              <a:ea typeface="Gill Sans"/>
              <a:cs typeface="Gill Sans"/>
              <a:sym typeface="Gill Sans"/>
            </a:endParaRPr>
          </a:p>
          <a:p>
            <a:pPr marL="0" indent="0">
              <a:buClr>
                <a:schemeClr val="dk1"/>
              </a:buClr>
            </a:pPr>
            <a:r>
              <a:rPr lang="en-US" b="1" dirty="0">
                <a:latin typeface="Gill Sans"/>
                <a:ea typeface="Gill Sans"/>
                <a:cs typeface="Gill Sans"/>
                <a:sym typeface="Gill Sans"/>
              </a:rPr>
              <a:t>Source: </a:t>
            </a:r>
            <a:r>
              <a:rPr lang="en-US" dirty="0">
                <a:latin typeface="Gill Sans"/>
                <a:ea typeface="Gill Sans"/>
                <a:cs typeface="Gill Sans"/>
                <a:sym typeface="Gill Sans"/>
              </a:rPr>
              <a:t>Arab Barometer. Wave II-2011, Wave V-2018, Wave VI-2021. https://</a:t>
            </a:r>
            <a:r>
              <a:rPr lang="en-US" dirty="0" err="1">
                <a:latin typeface="Gill Sans"/>
                <a:ea typeface="Gill Sans"/>
                <a:cs typeface="Gill Sans"/>
                <a:sym typeface="Gill Sans"/>
              </a:rPr>
              <a:t>www.arabbarometer.org</a:t>
            </a:r>
            <a:r>
              <a:rPr lang="en-US" dirty="0">
                <a:latin typeface="Gill Sans"/>
                <a:ea typeface="Gill Sans"/>
                <a:cs typeface="Gill Sans"/>
                <a:sym typeface="Gill Sans"/>
              </a:rPr>
              <a:t>/ </a:t>
            </a:r>
            <a:endParaRPr dirty="0">
              <a:latin typeface="Gill Sans"/>
              <a:ea typeface="Gill Sans"/>
              <a:cs typeface="Gill Sans"/>
              <a:sym typeface="Gill Sans"/>
            </a:endParaRPr>
          </a:p>
        </p:txBody>
      </p:sp>
      <p:sp>
        <p:nvSpPr>
          <p:cNvPr id="1797" name="Google Shape;1797;g11e511dc6cc_0_68:notes"/>
          <p:cNvSpPr txBox="1">
            <a:spLocks noGrp="1"/>
          </p:cNvSpPr>
          <p:nvPr>
            <p:ph type="sldNum" idx="12"/>
          </p:nvPr>
        </p:nvSpPr>
        <p:spPr>
          <a:xfrm>
            <a:off x="4143588" y="9119474"/>
            <a:ext cx="3170056" cy="480060"/>
          </a:xfrm>
          <a:prstGeom prst="rect">
            <a:avLst/>
          </a:prstGeom>
          <a:noFill/>
          <a:ln>
            <a:noFill/>
          </a:ln>
        </p:spPr>
        <p:txBody>
          <a:bodyPr spcFirstLastPara="1" wrap="square" lIns="95914" tIns="47944" rIns="95914" bIns="47944" anchor="b" anchorCtr="0">
            <a:noAutofit/>
          </a:bodyPr>
          <a:lstStyle/>
          <a:p>
            <a:pPr algn="r">
              <a:buSzPts val="1200"/>
            </a:pPr>
            <a:fld id="{00000000-1234-1234-1234-123412341234}" type="slidenum">
              <a:rPr lang="en-US"/>
              <a:pPr algn="r">
                <a:buSzPts val="1200"/>
              </a:pPr>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5"/>
        <p:cNvGrpSpPr/>
        <p:nvPr/>
      </p:nvGrpSpPr>
      <p:grpSpPr>
        <a:xfrm>
          <a:off x="0" y="0"/>
          <a:ext cx="0" cy="0"/>
          <a:chOff x="0" y="0"/>
          <a:chExt cx="0" cy="0"/>
        </a:xfrm>
      </p:grpSpPr>
      <p:sp>
        <p:nvSpPr>
          <p:cNvPr id="1806" name="Google Shape;1806;g11e8b8d0d82_0_13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7" name="Google Shape;1807;g11e8b8d0d82_0_135:notes"/>
          <p:cNvSpPr txBox="1">
            <a:spLocks noGrp="1"/>
          </p:cNvSpPr>
          <p:nvPr>
            <p:ph type="body" idx="1"/>
          </p:nvPr>
        </p:nvSpPr>
        <p:spPr>
          <a:xfrm>
            <a:off x="731520" y="4560570"/>
            <a:ext cx="5852170" cy="4320540"/>
          </a:xfrm>
          <a:prstGeom prst="rect">
            <a:avLst/>
          </a:prstGeom>
          <a:noFill/>
          <a:ln>
            <a:noFill/>
          </a:ln>
        </p:spPr>
        <p:txBody>
          <a:bodyPr spcFirstLastPara="1" wrap="square" lIns="95914" tIns="47944" rIns="95914" bIns="47944" anchor="t" anchorCtr="0">
            <a:noAutofit/>
          </a:bodyPr>
          <a:lstStyle/>
          <a:p>
            <a:pPr marL="0" indent="0"/>
            <a:r>
              <a:rPr lang="en-US" b="0" dirty="0">
                <a:latin typeface="Gill Sans"/>
                <a:ea typeface="Gill Sans"/>
                <a:cs typeface="Gill Sans"/>
                <a:sym typeface="Gill Sans"/>
              </a:rPr>
              <a:t>When asked in 2021 about barriers to economic participation, Jordan had the highest percentage of women who identify lack of childcare options among the assessed countries.</a:t>
            </a:r>
            <a:endParaRPr b="0" dirty="0">
              <a:latin typeface="Gill Sans"/>
              <a:ea typeface="Gill Sans"/>
              <a:cs typeface="Gill Sans"/>
              <a:sym typeface="Gill Sans"/>
            </a:endParaRPr>
          </a:p>
          <a:p>
            <a:pPr marL="0" indent="0"/>
            <a:endParaRPr b="1" dirty="0">
              <a:latin typeface="Gill Sans"/>
              <a:ea typeface="Gill Sans"/>
              <a:cs typeface="Gill Sans"/>
              <a:sym typeface="Gill Sans"/>
            </a:endParaRPr>
          </a:p>
          <a:p>
            <a:pPr marL="0" indent="0"/>
            <a:r>
              <a:rPr lang="en-US" b="1" dirty="0">
                <a:latin typeface="Gill Sans"/>
                <a:ea typeface="Gill Sans"/>
                <a:cs typeface="Gill Sans"/>
                <a:sym typeface="Gill Sans"/>
              </a:rPr>
              <a:t>Source:</a:t>
            </a:r>
            <a:r>
              <a:rPr lang="en-US" dirty="0">
                <a:latin typeface="Gill Sans"/>
                <a:ea typeface="Gill Sans"/>
                <a:cs typeface="Gill Sans"/>
                <a:sym typeface="Gill Sans"/>
              </a:rPr>
              <a:t> Arab Barometer Wave VI-2021. https://</a:t>
            </a:r>
            <a:r>
              <a:rPr lang="en-US" dirty="0" err="1">
                <a:latin typeface="Gill Sans"/>
                <a:ea typeface="Gill Sans"/>
                <a:cs typeface="Gill Sans"/>
                <a:sym typeface="Gill Sans"/>
              </a:rPr>
              <a:t>www.arabbarometer.org</a:t>
            </a:r>
            <a:r>
              <a:rPr lang="en-US" dirty="0">
                <a:latin typeface="Gill Sans"/>
                <a:ea typeface="Gill Sans"/>
                <a:cs typeface="Gill Sans"/>
                <a:sym typeface="Gill Sans"/>
              </a:rPr>
              <a:t>/ </a:t>
            </a:r>
            <a:endParaRPr dirty="0">
              <a:latin typeface="Gill Sans"/>
              <a:ea typeface="Gill Sans"/>
              <a:cs typeface="Gill Sans"/>
              <a:sym typeface="Gill Sans"/>
            </a:endParaRPr>
          </a:p>
        </p:txBody>
      </p:sp>
      <p:sp>
        <p:nvSpPr>
          <p:cNvPr id="1808" name="Google Shape;1808;g11e8b8d0d82_0_135:notes"/>
          <p:cNvSpPr txBox="1">
            <a:spLocks noGrp="1"/>
          </p:cNvSpPr>
          <p:nvPr>
            <p:ph type="sldNum" idx="12"/>
          </p:nvPr>
        </p:nvSpPr>
        <p:spPr>
          <a:xfrm>
            <a:off x="4143588" y="9119474"/>
            <a:ext cx="3170056" cy="480060"/>
          </a:xfrm>
          <a:prstGeom prst="rect">
            <a:avLst/>
          </a:prstGeom>
          <a:noFill/>
          <a:ln>
            <a:noFill/>
          </a:ln>
        </p:spPr>
        <p:txBody>
          <a:bodyPr spcFirstLastPara="1" wrap="square" lIns="95914" tIns="47944" rIns="95914" bIns="47944" anchor="b" anchorCtr="0">
            <a:noAutofit/>
          </a:bodyPr>
          <a:lstStyle/>
          <a:p>
            <a:pPr algn="r">
              <a:buSzPts val="1200"/>
            </a:pPr>
            <a:fld id="{00000000-1234-1234-1234-123412341234}" type="slidenum">
              <a:rPr lang="en-US"/>
              <a:pPr algn="r">
                <a:buSzPts val="1200"/>
              </a:pPr>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7"/>
        <p:cNvGrpSpPr/>
        <p:nvPr/>
      </p:nvGrpSpPr>
      <p:grpSpPr>
        <a:xfrm>
          <a:off x="0" y="0"/>
          <a:ext cx="0" cy="0"/>
          <a:chOff x="0" y="0"/>
          <a:chExt cx="0" cy="0"/>
        </a:xfrm>
      </p:grpSpPr>
      <p:sp>
        <p:nvSpPr>
          <p:cNvPr id="1818" name="Google Shape;1818;g11e8b8d0d82_0_147: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9" name="Google Shape;1819;g11e8b8d0d82_0_147:notes"/>
          <p:cNvSpPr txBox="1">
            <a:spLocks noGrp="1"/>
          </p:cNvSpPr>
          <p:nvPr>
            <p:ph type="body" idx="1"/>
          </p:nvPr>
        </p:nvSpPr>
        <p:spPr>
          <a:xfrm>
            <a:off x="731520" y="4560570"/>
            <a:ext cx="5852170" cy="4320540"/>
          </a:xfrm>
          <a:prstGeom prst="rect">
            <a:avLst/>
          </a:prstGeom>
          <a:noFill/>
          <a:ln>
            <a:noFill/>
          </a:ln>
        </p:spPr>
        <p:txBody>
          <a:bodyPr spcFirstLastPara="1" wrap="square" lIns="95914" tIns="47944" rIns="95914" bIns="47944" anchor="t" anchorCtr="0">
            <a:noAutofit/>
          </a:bodyPr>
          <a:lstStyle/>
          <a:p>
            <a:pPr marL="0" indent="0"/>
            <a:r>
              <a:rPr lang="en-US" sz="1200" b="0" dirty="0">
                <a:latin typeface="Gill Sans"/>
                <a:ea typeface="Gill Sans"/>
                <a:cs typeface="Gill Sans"/>
                <a:sym typeface="Gill Sans"/>
              </a:rPr>
              <a:t>Jordan had the highest percentage of women (39.9%) who identify working alongside men as a barrier to employment to a great or medium extent among the assessed countries. In Saudi Arabia, where similar cultural norms regarding gender-segregated workspaces, </a:t>
            </a:r>
            <a:r>
              <a:rPr lang="en-US" sz="1200" dirty="0"/>
              <a:t>companies were required to invest in upfront costs like gendered facilities to meet their recruitment quotas for women (</a:t>
            </a:r>
            <a:r>
              <a:rPr lang="en-US" sz="1200" dirty="0" err="1"/>
              <a:t>Alfarran</a:t>
            </a:r>
            <a:r>
              <a:rPr lang="en-US" sz="1200" dirty="0"/>
              <a:t>, Pyke, and Stanton 2018). </a:t>
            </a:r>
            <a:endParaRPr sz="1200" b="0" dirty="0">
              <a:latin typeface="Gill Sans"/>
              <a:ea typeface="Gill Sans"/>
              <a:cs typeface="Gill Sans"/>
              <a:sym typeface="Gill Sans"/>
            </a:endParaRPr>
          </a:p>
          <a:p>
            <a:pPr marL="0" indent="0"/>
            <a:endParaRPr sz="1200" b="1" dirty="0">
              <a:solidFill>
                <a:srgbClr val="6C6463"/>
              </a:solidFill>
              <a:latin typeface="Gill Sans"/>
              <a:ea typeface="Gill Sans"/>
              <a:cs typeface="Gill Sans"/>
              <a:sym typeface="Gill Sans"/>
            </a:endParaRPr>
          </a:p>
          <a:p>
            <a:pPr marL="0" indent="0">
              <a:buClr>
                <a:schemeClr val="dk1"/>
              </a:buClr>
              <a:buSzPts val="1100"/>
            </a:pPr>
            <a:r>
              <a:rPr lang="en-US" sz="1200" b="1" dirty="0">
                <a:latin typeface="Gill Sans"/>
                <a:ea typeface="Gill Sans"/>
                <a:cs typeface="Gill Sans"/>
                <a:sym typeface="Gill Sans"/>
              </a:rPr>
              <a:t>Sources:</a:t>
            </a:r>
            <a:r>
              <a:rPr lang="en-US" sz="1200" dirty="0">
                <a:latin typeface="Gill Sans"/>
                <a:ea typeface="Gill Sans"/>
                <a:cs typeface="Gill Sans"/>
                <a:sym typeface="Gill Sans"/>
              </a:rPr>
              <a:t> </a:t>
            </a:r>
            <a:endParaRPr sz="1200" dirty="0"/>
          </a:p>
          <a:p>
            <a:pPr marL="179868" indent="-179868">
              <a:buClr>
                <a:schemeClr val="dk1"/>
              </a:buClr>
              <a:buSzPts val="1100"/>
              <a:buFont typeface="Arial" panose="020B0604020202020204" pitchFamily="34" charset="0"/>
              <a:buChar char="•"/>
            </a:pPr>
            <a:r>
              <a:rPr lang="en-US" sz="1200" dirty="0">
                <a:latin typeface="Gill Sans"/>
                <a:ea typeface="Gill Sans"/>
                <a:cs typeface="Gill Sans"/>
                <a:sym typeface="Gill Sans"/>
              </a:rPr>
              <a:t>Arab Barometer Wave VI-2021. </a:t>
            </a:r>
            <a:r>
              <a:rPr lang="en-US" dirty="0">
                <a:latin typeface="Gill Sans"/>
                <a:ea typeface="Gill Sans"/>
                <a:cs typeface="Gill Sans"/>
                <a:sym typeface="Gill Sans"/>
              </a:rPr>
              <a:t>https://</a:t>
            </a:r>
            <a:r>
              <a:rPr lang="en-US" dirty="0" err="1">
                <a:latin typeface="Gill Sans"/>
                <a:ea typeface="Gill Sans"/>
                <a:cs typeface="Gill Sans"/>
                <a:sym typeface="Gill Sans"/>
              </a:rPr>
              <a:t>www.arabbarometer.org</a:t>
            </a:r>
            <a:r>
              <a:rPr lang="en-US" dirty="0">
                <a:latin typeface="Gill Sans"/>
                <a:ea typeface="Gill Sans"/>
                <a:cs typeface="Gill Sans"/>
                <a:sym typeface="Gill Sans"/>
              </a:rPr>
              <a:t>/ </a:t>
            </a:r>
          </a:p>
          <a:p>
            <a:pPr marL="179868" indent="-179868">
              <a:buClr>
                <a:schemeClr val="dk1"/>
              </a:buClr>
              <a:buSzPts val="1100"/>
              <a:buFont typeface="Arial" panose="020B0604020202020204" pitchFamily="34" charset="0"/>
              <a:buChar char="•"/>
            </a:pPr>
            <a:r>
              <a:rPr lang="en-US" sz="1200" dirty="0" err="1"/>
              <a:t>Alfarran</a:t>
            </a:r>
            <a:r>
              <a:rPr lang="en-US" sz="1200" dirty="0"/>
              <a:t>, A., Pyke, J., &amp; Stanton, P. (2018). Institutional barriers to women’s employment in Saudi Arabia. Equality, Diversity and Inclusion: An International Journal.</a:t>
            </a:r>
            <a:endParaRPr sz="1200" dirty="0">
              <a:latin typeface="Gill Sans"/>
              <a:ea typeface="Gill Sans"/>
              <a:cs typeface="Gill Sans"/>
              <a:sym typeface="Gill Sans"/>
            </a:endParaRPr>
          </a:p>
        </p:txBody>
      </p:sp>
      <p:sp>
        <p:nvSpPr>
          <p:cNvPr id="1820" name="Google Shape;1820;g11e8b8d0d82_0_147:notes"/>
          <p:cNvSpPr txBox="1">
            <a:spLocks noGrp="1"/>
          </p:cNvSpPr>
          <p:nvPr>
            <p:ph type="sldNum" idx="12"/>
          </p:nvPr>
        </p:nvSpPr>
        <p:spPr>
          <a:xfrm>
            <a:off x="4143588" y="9119474"/>
            <a:ext cx="3170056" cy="480060"/>
          </a:xfrm>
          <a:prstGeom prst="rect">
            <a:avLst/>
          </a:prstGeom>
          <a:noFill/>
          <a:ln>
            <a:noFill/>
          </a:ln>
        </p:spPr>
        <p:txBody>
          <a:bodyPr spcFirstLastPara="1" wrap="square" lIns="95914" tIns="47944" rIns="95914" bIns="47944" anchor="b" anchorCtr="0">
            <a:noAutofit/>
          </a:bodyPr>
          <a:lstStyle/>
          <a:p>
            <a:pPr algn="r">
              <a:buSzPts val="1200"/>
            </a:pPr>
            <a:fld id="{00000000-1234-1234-1234-123412341234}" type="slidenum">
              <a:rPr lang="en-US"/>
              <a:pPr algn="r">
                <a:buSzPts val="1200"/>
              </a:pPr>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9"/>
        <p:cNvGrpSpPr/>
        <p:nvPr/>
      </p:nvGrpSpPr>
      <p:grpSpPr>
        <a:xfrm>
          <a:off x="0" y="0"/>
          <a:ext cx="0" cy="0"/>
          <a:chOff x="0" y="0"/>
          <a:chExt cx="0" cy="0"/>
        </a:xfrm>
      </p:grpSpPr>
      <p:sp>
        <p:nvSpPr>
          <p:cNvPr id="1830" name="Google Shape;1830;g11e8b8d0d82_0_159: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1" name="Google Shape;1831;g11e8b8d0d82_0_159:notes"/>
          <p:cNvSpPr txBox="1">
            <a:spLocks noGrp="1"/>
          </p:cNvSpPr>
          <p:nvPr>
            <p:ph type="body" idx="1"/>
          </p:nvPr>
        </p:nvSpPr>
        <p:spPr>
          <a:xfrm>
            <a:off x="731520" y="4560570"/>
            <a:ext cx="5852170" cy="4320540"/>
          </a:xfrm>
          <a:prstGeom prst="rect">
            <a:avLst/>
          </a:prstGeom>
          <a:noFill/>
          <a:ln>
            <a:noFill/>
          </a:ln>
        </p:spPr>
        <p:txBody>
          <a:bodyPr spcFirstLastPara="1" wrap="square" lIns="95914" tIns="47944" rIns="95914" bIns="47944" anchor="t" anchorCtr="0">
            <a:noAutofit/>
          </a:bodyPr>
          <a:lstStyle/>
          <a:p>
            <a:pPr marL="0" indent="0">
              <a:buClr>
                <a:schemeClr val="dk1"/>
              </a:buClr>
              <a:buSzPts val="1100"/>
            </a:pPr>
            <a:r>
              <a:rPr lang="en-US" b="0" dirty="0">
                <a:latin typeface="Gill Sans"/>
                <a:ea typeface="Gill Sans"/>
                <a:cs typeface="Gill Sans"/>
                <a:sym typeface="Gill Sans"/>
              </a:rPr>
              <a:t>Nearly two-thirds of the Jordanian women surveyed in the Arab Barometer reported men being given priority for employment as a barrier for their own employment. </a:t>
            </a:r>
            <a:endParaRPr dirty="0"/>
          </a:p>
          <a:p>
            <a:pPr marL="0" indent="0">
              <a:buClr>
                <a:schemeClr val="dk1"/>
              </a:buClr>
              <a:buSzPts val="1100"/>
            </a:pPr>
            <a:endParaRPr b="1" dirty="0">
              <a:latin typeface="Gill Sans"/>
              <a:ea typeface="Gill Sans"/>
              <a:cs typeface="Gill Sans"/>
              <a:sym typeface="Gill Sans"/>
            </a:endParaRPr>
          </a:p>
          <a:p>
            <a:pPr marL="0" indent="0">
              <a:buClr>
                <a:schemeClr val="dk1"/>
              </a:buClr>
              <a:buSzPts val="1100"/>
            </a:pPr>
            <a:r>
              <a:rPr lang="en-US" b="1" dirty="0">
                <a:latin typeface="Gill Sans"/>
                <a:ea typeface="Gill Sans"/>
                <a:cs typeface="Gill Sans"/>
                <a:sym typeface="Gill Sans"/>
              </a:rPr>
              <a:t>Source:</a:t>
            </a:r>
            <a:r>
              <a:rPr lang="en-US" dirty="0">
                <a:latin typeface="Gill Sans"/>
                <a:ea typeface="Gill Sans"/>
                <a:cs typeface="Gill Sans"/>
                <a:sym typeface="Gill Sans"/>
              </a:rPr>
              <a:t> Arab Barometer Wave VI-2021. https://</a:t>
            </a:r>
            <a:r>
              <a:rPr lang="en-US" dirty="0" err="1">
                <a:latin typeface="Gill Sans"/>
                <a:ea typeface="Gill Sans"/>
                <a:cs typeface="Gill Sans"/>
                <a:sym typeface="Gill Sans"/>
              </a:rPr>
              <a:t>www.arabbarometer.org</a:t>
            </a:r>
            <a:r>
              <a:rPr lang="en-US" dirty="0">
                <a:latin typeface="Gill Sans"/>
                <a:ea typeface="Gill Sans"/>
                <a:cs typeface="Gill Sans"/>
                <a:sym typeface="Gill Sans"/>
              </a:rPr>
              <a:t>/ </a:t>
            </a:r>
            <a:endParaRPr dirty="0">
              <a:latin typeface="Gill Sans"/>
              <a:ea typeface="Gill Sans"/>
              <a:cs typeface="Gill Sans"/>
              <a:sym typeface="Gill Sans"/>
            </a:endParaRPr>
          </a:p>
        </p:txBody>
      </p:sp>
      <p:sp>
        <p:nvSpPr>
          <p:cNvPr id="1832" name="Google Shape;1832;g11e8b8d0d82_0_159:notes"/>
          <p:cNvSpPr txBox="1">
            <a:spLocks noGrp="1"/>
          </p:cNvSpPr>
          <p:nvPr>
            <p:ph type="sldNum" idx="12"/>
          </p:nvPr>
        </p:nvSpPr>
        <p:spPr>
          <a:xfrm>
            <a:off x="4143588" y="9119474"/>
            <a:ext cx="3170056" cy="480060"/>
          </a:xfrm>
          <a:prstGeom prst="rect">
            <a:avLst/>
          </a:prstGeom>
          <a:noFill/>
          <a:ln>
            <a:noFill/>
          </a:ln>
        </p:spPr>
        <p:txBody>
          <a:bodyPr spcFirstLastPara="1" wrap="square" lIns="95914" tIns="47944" rIns="95914" bIns="47944" anchor="b" anchorCtr="0">
            <a:noAutofit/>
          </a:bodyPr>
          <a:lstStyle/>
          <a:p>
            <a:pPr algn="r">
              <a:buSzPts val="1200"/>
            </a:pPr>
            <a:fld id="{00000000-1234-1234-1234-123412341234}" type="slidenum">
              <a:rPr lang="en-US"/>
              <a:pPr algn="r">
                <a:buSzPts val="1200"/>
              </a:pPr>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0"/>
        <p:cNvGrpSpPr/>
        <p:nvPr/>
      </p:nvGrpSpPr>
      <p:grpSpPr>
        <a:xfrm>
          <a:off x="0" y="0"/>
          <a:ext cx="0" cy="0"/>
          <a:chOff x="0" y="0"/>
          <a:chExt cx="0" cy="0"/>
        </a:xfrm>
      </p:grpSpPr>
      <p:sp>
        <p:nvSpPr>
          <p:cNvPr id="1841" name="Google Shape;1841;g11a35d84796_0_57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2" name="Google Shape;1842;g11a35d84796_0_571:notes"/>
          <p:cNvSpPr txBox="1">
            <a:spLocks noGrp="1"/>
          </p:cNvSpPr>
          <p:nvPr>
            <p:ph type="body" idx="1"/>
          </p:nvPr>
        </p:nvSpPr>
        <p:spPr>
          <a:xfrm>
            <a:off x="731520" y="4560570"/>
            <a:ext cx="5852170" cy="4320540"/>
          </a:xfrm>
          <a:prstGeom prst="rect">
            <a:avLst/>
          </a:prstGeom>
          <a:noFill/>
          <a:ln>
            <a:noFill/>
          </a:ln>
        </p:spPr>
        <p:txBody>
          <a:bodyPr spcFirstLastPara="1" wrap="square" lIns="95914" tIns="47944" rIns="95914" bIns="47944" anchor="t" anchorCtr="0">
            <a:noAutofit/>
          </a:bodyPr>
          <a:lstStyle/>
          <a:p>
            <a:pPr marL="0" indent="0">
              <a:spcBef>
                <a:spcPts val="1259"/>
              </a:spcBef>
              <a:buClr>
                <a:schemeClr val="dk1"/>
              </a:buClr>
              <a:buSzPts val="1100"/>
            </a:pPr>
            <a:r>
              <a:rPr lang="en-US" sz="1200" b="0" dirty="0">
                <a:latin typeface="Gill Sans"/>
                <a:ea typeface="Gill Sans"/>
                <a:cs typeface="Gill Sans"/>
                <a:sym typeface="Gill Sans"/>
              </a:rPr>
              <a:t>Saudi Arabia and Turkey, two of the countries with the highest increase in FLFP, implemented nationwide strategies and programs implemented to deliberately increase FLFP. In the case of Saudi Arabia, increasing women’s participation was a stated and deliberate goal of their Saudi Arabia Vision 2030 Strategy (WTO, 2021). They had also set a goal to create one million additional jobs specifically for women (Ibid). Turkey also set up programs which ensured that female employment is expanded within their national economic strategies. Programs paying wages and social security premiums were introduced. In July 2008, the country implemented a scheme by which employers of newly hired women were exempted from paying their social security contributions in a way that would be phased over five years (</a:t>
            </a:r>
            <a:r>
              <a:rPr lang="en-US" sz="1200" b="0" dirty="0" err="1">
                <a:latin typeface="Gill Sans"/>
                <a:ea typeface="Gill Sans"/>
                <a:cs typeface="Gill Sans"/>
                <a:sym typeface="Gill Sans"/>
              </a:rPr>
              <a:t>Dildar</a:t>
            </a:r>
            <a:r>
              <a:rPr lang="en-US" sz="1200" b="0" dirty="0">
                <a:latin typeface="Gill Sans"/>
                <a:ea typeface="Gill Sans"/>
                <a:cs typeface="Gill Sans"/>
                <a:sym typeface="Gill Sans"/>
              </a:rPr>
              <a:t>, 2020).</a:t>
            </a:r>
            <a:endParaRPr sz="1200" b="0" dirty="0">
              <a:latin typeface="Gill Sans"/>
              <a:ea typeface="Gill Sans"/>
              <a:cs typeface="Gill Sans"/>
              <a:sym typeface="Gill Sans"/>
            </a:endParaRPr>
          </a:p>
          <a:p>
            <a:pPr marL="0" indent="0">
              <a:spcBef>
                <a:spcPts val="1259"/>
              </a:spcBef>
              <a:buClr>
                <a:schemeClr val="dk1"/>
              </a:buClr>
              <a:buSzPts val="1100"/>
            </a:pPr>
            <a:endParaRPr sz="1200" b="0" dirty="0">
              <a:latin typeface="Gill Sans"/>
              <a:ea typeface="Gill Sans"/>
              <a:cs typeface="Gill Sans"/>
              <a:sym typeface="Gill Sans"/>
            </a:endParaRPr>
          </a:p>
          <a:p>
            <a:pPr marL="0" indent="0">
              <a:spcBef>
                <a:spcPts val="1259"/>
              </a:spcBef>
              <a:buClr>
                <a:schemeClr val="dk1"/>
              </a:buClr>
              <a:buSzPts val="1100"/>
            </a:pPr>
            <a:r>
              <a:rPr lang="en-US" sz="1200" b="0" dirty="0">
                <a:latin typeface="Gill Sans"/>
                <a:ea typeface="Gill Sans"/>
                <a:cs typeface="Gill Sans"/>
                <a:sym typeface="Gill Sans"/>
              </a:rPr>
              <a:t>Other countries that exhibited smaller increases in FLFP also implemented strategies albeit smaller in scale. An example of this is Algeria’s ANGEM which oversaw the offering of microcredit loans to youth and benefited women to a much larger degree than men. Offering loans to finance at-home activities, purchase of raw materials, or small business-starting material proved to be highly effective in resolving Algeria’s problem with unemployment of young women as a specific category. Women entrepreneurship, in the case of Algeria, proved to be an important alternative for employment in other facets of the economy (</a:t>
            </a:r>
            <a:r>
              <a:rPr lang="en-US" sz="1200" b="0" dirty="0" err="1">
                <a:latin typeface="Gill Sans"/>
                <a:ea typeface="Gill Sans"/>
                <a:cs typeface="Gill Sans"/>
                <a:sym typeface="Gill Sans"/>
              </a:rPr>
              <a:t>Benzidane</a:t>
            </a:r>
            <a:r>
              <a:rPr lang="en-US" sz="1200" b="0" dirty="0">
                <a:latin typeface="Gill Sans"/>
                <a:ea typeface="Gill Sans"/>
                <a:cs typeface="Gill Sans"/>
                <a:sym typeface="Gill Sans"/>
              </a:rPr>
              <a:t> and </a:t>
            </a:r>
            <a:r>
              <a:rPr lang="en-US" sz="1200" b="0" dirty="0" err="1">
                <a:latin typeface="Gill Sans"/>
                <a:ea typeface="Gill Sans"/>
                <a:cs typeface="Gill Sans"/>
                <a:sym typeface="Gill Sans"/>
              </a:rPr>
              <a:t>Boudraf</a:t>
            </a:r>
            <a:r>
              <a:rPr lang="en-US" sz="1200" b="0" dirty="0">
                <a:latin typeface="Gill Sans"/>
                <a:ea typeface="Gill Sans"/>
                <a:cs typeface="Gill Sans"/>
                <a:sym typeface="Gill Sans"/>
              </a:rPr>
              <a:t>, 2020). West Bank and Gaza and Tunisia also exhibited improvements in the way they incorporated </a:t>
            </a:r>
            <a:r>
              <a:rPr lang="en-US" sz="1200" dirty="0">
                <a:latin typeface="Gill Sans"/>
                <a:ea typeface="Gill Sans"/>
                <a:cs typeface="Gill Sans"/>
                <a:sym typeface="Gill Sans"/>
              </a:rPr>
              <a:t>women-specific objectives in their overall economic strategies, this was done by improving legislation surrounding women’s employment environments, as well as promoting entrepreneurship and small-business ownership amongst youth and women. </a:t>
            </a:r>
            <a:endParaRPr sz="1200" dirty="0">
              <a:latin typeface="Gill Sans"/>
              <a:ea typeface="Gill Sans"/>
              <a:cs typeface="Gill Sans"/>
              <a:sym typeface="Gill Sans"/>
            </a:endParaRPr>
          </a:p>
          <a:p>
            <a:pPr marL="0" indent="0">
              <a:spcBef>
                <a:spcPts val="1259"/>
              </a:spcBef>
            </a:pPr>
            <a:endParaRPr sz="1200" dirty="0">
              <a:latin typeface="Gill Sans"/>
              <a:ea typeface="Gill Sans"/>
              <a:cs typeface="Gill Sans"/>
              <a:sym typeface="Gill Sans"/>
            </a:endParaRPr>
          </a:p>
          <a:p>
            <a:pPr marL="0" indent="0">
              <a:spcBef>
                <a:spcPts val="1259"/>
              </a:spcBef>
            </a:pPr>
            <a:r>
              <a:rPr lang="en-US" sz="1200" b="1" dirty="0">
                <a:latin typeface="Gill Sans"/>
                <a:ea typeface="Gill Sans"/>
                <a:cs typeface="Gill Sans"/>
                <a:sym typeface="Gill Sans"/>
              </a:rPr>
              <a:t>Sources: </a:t>
            </a:r>
            <a:endParaRPr sz="1200" dirty="0"/>
          </a:p>
          <a:p>
            <a:pPr marL="179868" indent="-179868">
              <a:spcBef>
                <a:spcPts val="1259"/>
              </a:spcBef>
              <a:buFont typeface="Arial" panose="020B0604020202020204" pitchFamily="34" charset="0"/>
              <a:buChar char="•"/>
            </a:pPr>
            <a:r>
              <a:rPr lang="en-US" sz="1200" dirty="0">
                <a:latin typeface="Gill Sans"/>
                <a:ea typeface="Gill Sans"/>
                <a:cs typeface="Gill Sans"/>
                <a:sym typeface="Gill Sans"/>
              </a:rPr>
              <a:t>World Trade Organization. (2021). </a:t>
            </a:r>
            <a:r>
              <a:rPr lang="en-US" sz="1200" i="1" dirty="0">
                <a:latin typeface="Gill Sans"/>
                <a:ea typeface="Gill Sans"/>
                <a:cs typeface="Gill Sans"/>
                <a:sym typeface="Gill Sans"/>
              </a:rPr>
              <a:t>Vision 2030, an economic diversification strategy and women’s economic empowerment, </a:t>
            </a:r>
            <a:r>
              <a:rPr lang="en-US" sz="1200" i="0" dirty="0">
                <a:latin typeface="Gill Sans"/>
                <a:ea typeface="Gill Sans"/>
                <a:cs typeface="Gill Sans"/>
                <a:sym typeface="Gill Sans"/>
              </a:rPr>
              <a:t>available at https://www.wto.org/english/tratop_e/womenandtrade_e/230621_saudi_arabia.pdf  </a:t>
            </a:r>
            <a:endParaRPr sz="1200" dirty="0"/>
          </a:p>
          <a:p>
            <a:pPr marL="179868" indent="-179868">
              <a:spcBef>
                <a:spcPts val="1259"/>
              </a:spcBef>
              <a:buFont typeface="Arial" panose="020B0604020202020204" pitchFamily="34" charset="0"/>
              <a:buChar char="•"/>
            </a:pPr>
            <a:r>
              <a:rPr lang="en-US" sz="1200" dirty="0" err="1"/>
              <a:t>Dildar</a:t>
            </a:r>
            <a:r>
              <a:rPr lang="en-US" sz="1200" dirty="0"/>
              <a:t>, Y. (2020). Targeting women’s employment: Do employment subsidies work? Evidence from Turkey. Review of Radical Political Economics, 52(1), 5-25.</a:t>
            </a:r>
          </a:p>
          <a:p>
            <a:pPr marL="179868" indent="-179868">
              <a:spcBef>
                <a:spcPts val="1259"/>
              </a:spcBef>
              <a:buFont typeface="Arial" panose="020B0604020202020204" pitchFamily="34" charset="0"/>
              <a:buChar char="•"/>
            </a:pPr>
            <a:r>
              <a:rPr lang="en-US" sz="1200" dirty="0" err="1"/>
              <a:t>Benzidane</a:t>
            </a:r>
            <a:r>
              <a:rPr lang="en-US" sz="1200" dirty="0"/>
              <a:t>, Y. and </a:t>
            </a:r>
            <a:r>
              <a:rPr lang="en-US" sz="1200" dirty="0" err="1"/>
              <a:t>Boudraf</a:t>
            </a:r>
            <a:r>
              <a:rPr lang="en-US" sz="1200" dirty="0"/>
              <a:t>, D. (2020). Woman Entrepreneurship, Economic Perspectives and Challenges. Case of </a:t>
            </a:r>
            <a:r>
              <a:rPr lang="en-US" sz="1200" dirty="0" err="1"/>
              <a:t>Angem</a:t>
            </a:r>
            <a:r>
              <a:rPr lang="en-US" sz="1200" dirty="0"/>
              <a:t> of </a:t>
            </a:r>
            <a:r>
              <a:rPr lang="en-US" sz="1200" dirty="0" err="1"/>
              <a:t>Mostagnem</a:t>
            </a:r>
            <a:r>
              <a:rPr lang="en-US" sz="1200" dirty="0"/>
              <a:t>- Algeria. Algerian Scientific Journal Platform, 11 (1), 607-628. Available from </a:t>
            </a:r>
            <a:r>
              <a:rPr lang="en-US" sz="1200" u="sng" dirty="0">
                <a:hlinkClick r:id="rId3">
                  <a:extLst>
                    <a:ext uri="{A12FA001-AC4F-418D-AE19-62706E023703}">
                      <ahyp:hlinkClr xmlns:ahyp="http://schemas.microsoft.com/office/drawing/2018/hyperlinkcolor" val="tx"/>
                    </a:ext>
                  </a:extLst>
                </a:hlinkClick>
              </a:rPr>
              <a:t>https://www.asjp.cerist.dz/en/article/141835</a:t>
            </a:r>
            <a:r>
              <a:rPr lang="en-US" sz="1200" dirty="0"/>
              <a:t> </a:t>
            </a:r>
            <a:br>
              <a:rPr lang="en-US" sz="1200" dirty="0"/>
            </a:br>
            <a:br>
              <a:rPr lang="en-US" sz="1200" dirty="0"/>
            </a:br>
            <a:endParaRPr lang="en-US" sz="1200" b="1" dirty="0"/>
          </a:p>
          <a:p>
            <a:pPr marL="0" indent="0">
              <a:spcBef>
                <a:spcPts val="1259"/>
              </a:spcBef>
            </a:pPr>
            <a:endParaRPr sz="1200" i="0" dirty="0">
              <a:latin typeface="Gill Sans"/>
              <a:ea typeface="Gill Sans"/>
              <a:cs typeface="Gill Sans"/>
              <a:sym typeface="Gill Sans"/>
            </a:endParaRPr>
          </a:p>
          <a:p>
            <a:pPr marL="0" indent="0">
              <a:spcBef>
                <a:spcPts val="1259"/>
              </a:spcBef>
            </a:pPr>
            <a:endParaRPr dirty="0">
              <a:latin typeface="Gill Sans"/>
              <a:ea typeface="Gill Sans"/>
              <a:cs typeface="Gill Sans"/>
              <a:sym typeface="Gill Sans"/>
            </a:endParaRPr>
          </a:p>
        </p:txBody>
      </p:sp>
      <p:sp>
        <p:nvSpPr>
          <p:cNvPr id="1843" name="Google Shape;1843;g11a35d84796_0_571:notes"/>
          <p:cNvSpPr txBox="1">
            <a:spLocks noGrp="1"/>
          </p:cNvSpPr>
          <p:nvPr>
            <p:ph type="sldNum" idx="12"/>
          </p:nvPr>
        </p:nvSpPr>
        <p:spPr>
          <a:xfrm>
            <a:off x="4143588" y="9119474"/>
            <a:ext cx="3170056" cy="480060"/>
          </a:xfrm>
          <a:prstGeom prst="rect">
            <a:avLst/>
          </a:prstGeom>
          <a:noFill/>
          <a:ln>
            <a:noFill/>
          </a:ln>
        </p:spPr>
        <p:txBody>
          <a:bodyPr spcFirstLastPara="1" wrap="square" lIns="95914" tIns="47944" rIns="95914" bIns="47944" anchor="b" anchorCtr="0">
            <a:noAutofit/>
          </a:bodyPr>
          <a:lstStyle/>
          <a:p>
            <a:pPr algn="r">
              <a:buSzPts val="1400"/>
            </a:pPr>
            <a:fld id="{00000000-1234-1234-1234-123412341234}" type="slidenum">
              <a:rPr lang="en-US"/>
              <a:pPr algn="r">
                <a:buSzPts val="1400"/>
              </a:pPr>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1"/>
        <p:cNvGrpSpPr/>
        <p:nvPr/>
      </p:nvGrpSpPr>
      <p:grpSpPr>
        <a:xfrm>
          <a:off x="0" y="0"/>
          <a:ext cx="0" cy="0"/>
          <a:chOff x="0" y="0"/>
          <a:chExt cx="0" cy="0"/>
        </a:xfrm>
      </p:grpSpPr>
      <p:sp>
        <p:nvSpPr>
          <p:cNvPr id="1172" name="Google Shape;1172;g119cbae77c1_0_408:notes"/>
          <p:cNvSpPr txBox="1">
            <a:spLocks noGrp="1"/>
          </p:cNvSpPr>
          <p:nvPr>
            <p:ph type="body" idx="1"/>
          </p:nvPr>
        </p:nvSpPr>
        <p:spPr>
          <a:xfrm>
            <a:off x="731518" y="4560570"/>
            <a:ext cx="5852170" cy="4320540"/>
          </a:xfrm>
          <a:prstGeom prst="rect">
            <a:avLst/>
          </a:prstGeom>
          <a:noFill/>
          <a:ln>
            <a:noFill/>
          </a:ln>
        </p:spPr>
        <p:txBody>
          <a:bodyPr spcFirstLastPara="1" wrap="square" lIns="95914" tIns="47944" rIns="95914" bIns="47944" anchor="t" anchorCtr="0">
            <a:noAutofit/>
          </a:bodyPr>
          <a:lstStyle/>
          <a:p>
            <a:pPr marL="73280" indent="0">
              <a:buClr>
                <a:srgbClr val="635C5B"/>
              </a:buClr>
              <a:buSzPts val="1200"/>
            </a:pPr>
            <a:r>
              <a:rPr lang="en-US" dirty="0">
                <a:latin typeface="Gill Sans"/>
                <a:ea typeface="Gill Sans"/>
                <a:cs typeface="Gill Sans"/>
                <a:sym typeface="Gill Sans"/>
              </a:rPr>
              <a:t>The research questions are as follows:</a:t>
            </a:r>
            <a:endParaRPr dirty="0">
              <a:cs typeface="Gill Sans" panose="020B0502020104020203"/>
            </a:endParaRPr>
          </a:p>
          <a:p>
            <a:pPr marL="253148" indent="-179868">
              <a:buClr>
                <a:srgbClr val="635C5B"/>
              </a:buClr>
              <a:buSzPts val="1200"/>
              <a:buFont typeface="Arial"/>
              <a:buChar char="•"/>
            </a:pPr>
            <a:r>
              <a:rPr lang="en-US" dirty="0">
                <a:latin typeface="Gill Sans"/>
                <a:ea typeface="Gill Sans"/>
                <a:cs typeface="Gill Sans"/>
                <a:sym typeface="Gill Sans"/>
              </a:rPr>
              <a:t>What countries in the MENA area have seen an increase in women’s economic participation in the last decade?</a:t>
            </a:r>
            <a:endParaRPr dirty="0">
              <a:latin typeface="Gill Sans"/>
              <a:ea typeface="Gill Sans"/>
              <a:cs typeface="Gill Sans"/>
              <a:sym typeface="Gill Sans"/>
            </a:endParaRPr>
          </a:p>
          <a:p>
            <a:pPr marL="717807" lvl="1" indent="-241489">
              <a:buClr>
                <a:srgbClr val="635C5B"/>
              </a:buClr>
              <a:buSzPts val="1200"/>
              <a:buFont typeface="Gill Sans"/>
              <a:buChar char="–"/>
            </a:pPr>
            <a:r>
              <a:rPr lang="en-US" dirty="0">
                <a:latin typeface="Gill Sans"/>
                <a:ea typeface="Gill Sans"/>
                <a:cs typeface="Gill Sans"/>
                <a:sym typeface="Gill Sans"/>
              </a:rPr>
              <a:t>What has supported this increase in participation (e.g., political, social, economic)?</a:t>
            </a:r>
            <a:endParaRPr dirty="0">
              <a:latin typeface="Gill Sans"/>
              <a:ea typeface="Gill Sans"/>
              <a:cs typeface="Gill Sans"/>
              <a:sym typeface="Gill Sans"/>
            </a:endParaRPr>
          </a:p>
          <a:p>
            <a:pPr marL="717807" lvl="1" indent="-241489">
              <a:buClr>
                <a:srgbClr val="635C5B"/>
              </a:buClr>
              <a:buSzPts val="1200"/>
              <a:buFont typeface="Gill Sans"/>
              <a:buChar char="–"/>
            </a:pPr>
            <a:r>
              <a:rPr lang="en-US" dirty="0">
                <a:latin typeface="Gill Sans"/>
                <a:ea typeface="Gill Sans"/>
                <a:cs typeface="Gill Sans"/>
                <a:sym typeface="Gill Sans"/>
              </a:rPr>
              <a:t>What are the sectors (formal and informal) that have seen an increase in participation?</a:t>
            </a:r>
            <a:endParaRPr dirty="0">
              <a:latin typeface="Gill Sans"/>
              <a:ea typeface="Gill Sans"/>
              <a:cs typeface="Gill Sans"/>
              <a:sym typeface="Gill Sans"/>
            </a:endParaRPr>
          </a:p>
          <a:p>
            <a:pPr marL="241488" indent="-168208">
              <a:buClr>
                <a:srgbClr val="635C5B"/>
              </a:buClr>
              <a:buSzPts val="1200"/>
              <a:buFont typeface="Gill Sans"/>
              <a:buChar char="•"/>
            </a:pPr>
            <a:r>
              <a:rPr lang="en-US" dirty="0">
                <a:latin typeface="Gill Sans"/>
                <a:ea typeface="Gill Sans"/>
                <a:cs typeface="Gill Sans"/>
                <a:sym typeface="Gill Sans"/>
              </a:rPr>
              <a:t>What key factors from other countries would support a strengthened women’s economic participation in Jordan?</a:t>
            </a:r>
            <a:endParaRPr dirty="0">
              <a:latin typeface="Gill Sans"/>
              <a:ea typeface="Gill Sans"/>
              <a:cs typeface="Gill Sans"/>
              <a:sym typeface="Gill Sans"/>
            </a:endParaRPr>
          </a:p>
          <a:p>
            <a:pPr marL="717807" lvl="1" indent="-241489">
              <a:buClr>
                <a:srgbClr val="635C5B"/>
              </a:buClr>
              <a:buSzPts val="1200"/>
              <a:buFont typeface="Gill Sans"/>
              <a:buChar char="–"/>
            </a:pPr>
            <a:r>
              <a:rPr lang="en-US" dirty="0">
                <a:latin typeface="Gill Sans"/>
                <a:ea typeface="Gill Sans"/>
                <a:cs typeface="Gill Sans"/>
                <a:sym typeface="Gill Sans"/>
              </a:rPr>
              <a:t>What are lessons learned from other regional countries’ women economic participation that should be considered in Jordan?</a:t>
            </a:r>
            <a:endParaRPr dirty="0">
              <a:latin typeface="Gill Sans"/>
              <a:ea typeface="Gill Sans"/>
              <a:cs typeface="Gill Sans"/>
              <a:sym typeface="Gill Sans"/>
            </a:endParaRPr>
          </a:p>
          <a:p>
            <a:pPr marL="241488" indent="-168208">
              <a:buClr>
                <a:srgbClr val="635C5B"/>
              </a:buClr>
              <a:buSzPts val="1200"/>
              <a:buFont typeface="Gill Sans"/>
              <a:buChar char="•"/>
            </a:pPr>
            <a:r>
              <a:rPr lang="en-US" dirty="0">
                <a:latin typeface="Gill Sans"/>
                <a:ea typeface="Gill Sans"/>
                <a:cs typeface="Gill Sans"/>
                <a:sym typeface="Gill Sans"/>
              </a:rPr>
              <a:t>What hinders the increase in women’s economic participation in Jordan?</a:t>
            </a:r>
            <a:endParaRPr dirty="0">
              <a:latin typeface="Gill Sans"/>
              <a:ea typeface="Gill Sans"/>
              <a:cs typeface="Gill Sans"/>
              <a:sym typeface="Gill Sans"/>
            </a:endParaRPr>
          </a:p>
          <a:p>
            <a:pPr marL="717807" lvl="1" indent="-241489">
              <a:buClr>
                <a:srgbClr val="635C5B"/>
              </a:buClr>
              <a:buSzPts val="1200"/>
              <a:buFont typeface="Gill Sans"/>
              <a:buChar char="–"/>
            </a:pPr>
            <a:r>
              <a:rPr lang="en-US" dirty="0">
                <a:latin typeface="Gill Sans"/>
                <a:ea typeface="Gill Sans"/>
                <a:cs typeface="Gill Sans"/>
                <a:sym typeface="Gill Sans"/>
              </a:rPr>
              <a:t>Did any of the other identified countries face the same challenge before and overcome it? If yes, how was it addressed? (ex. social norms, transportation, childcare, etc.). </a:t>
            </a:r>
            <a:endParaRPr dirty="0">
              <a:latin typeface="Gill Sans"/>
              <a:ea typeface="Gill Sans"/>
              <a:cs typeface="Gill Sans"/>
              <a:sym typeface="Gill Sans"/>
            </a:endParaRPr>
          </a:p>
          <a:p>
            <a:pPr marL="241488" indent="-168208">
              <a:buClr>
                <a:srgbClr val="635C5B"/>
              </a:buClr>
              <a:buSzPts val="1200"/>
              <a:buFont typeface="Gill Sans"/>
              <a:buChar char="•"/>
            </a:pPr>
            <a:r>
              <a:rPr lang="en-US" dirty="0">
                <a:latin typeface="Gill Sans"/>
                <a:ea typeface="Gill Sans"/>
                <a:cs typeface="Gill Sans"/>
                <a:sym typeface="Gill Sans"/>
              </a:rPr>
              <a:t>What are the formal and informal sectors in Jordan that have potential for better women participation?</a:t>
            </a:r>
            <a:endParaRPr dirty="0">
              <a:latin typeface="Gill Sans"/>
              <a:ea typeface="Gill Sans"/>
              <a:cs typeface="Gill Sans"/>
              <a:sym typeface="Gill Sans"/>
            </a:endParaRPr>
          </a:p>
          <a:p>
            <a:pPr marL="0" indent="0">
              <a:spcBef>
                <a:spcPts val="1259"/>
              </a:spcBef>
            </a:pPr>
            <a:endParaRPr dirty="0">
              <a:latin typeface="Gill Sans"/>
              <a:ea typeface="Gill Sans"/>
              <a:cs typeface="Gill Sans"/>
              <a:sym typeface="Gill Sans"/>
            </a:endParaRPr>
          </a:p>
        </p:txBody>
      </p:sp>
      <p:sp>
        <p:nvSpPr>
          <p:cNvPr id="1173" name="Google Shape;1173;g119cbae77c1_0_408: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0"/>
        <p:cNvGrpSpPr/>
        <p:nvPr/>
      </p:nvGrpSpPr>
      <p:grpSpPr>
        <a:xfrm>
          <a:off x="0" y="0"/>
          <a:ext cx="0" cy="0"/>
          <a:chOff x="0" y="0"/>
          <a:chExt cx="0" cy="0"/>
        </a:xfrm>
      </p:grpSpPr>
      <p:sp>
        <p:nvSpPr>
          <p:cNvPr id="1851" name="Google Shape;1851;g11935ead20f_0_183:notes"/>
          <p:cNvSpPr txBox="1">
            <a:spLocks noGrp="1"/>
          </p:cNvSpPr>
          <p:nvPr>
            <p:ph type="body" idx="1"/>
          </p:nvPr>
        </p:nvSpPr>
        <p:spPr>
          <a:xfrm>
            <a:off x="731520" y="4560570"/>
            <a:ext cx="5852170" cy="4320540"/>
          </a:xfrm>
          <a:prstGeom prst="rect">
            <a:avLst/>
          </a:prstGeom>
          <a:noFill/>
          <a:ln>
            <a:noFill/>
          </a:ln>
        </p:spPr>
        <p:txBody>
          <a:bodyPr spcFirstLastPara="1" wrap="square" lIns="95914" tIns="47944" rIns="95914" bIns="47944" anchor="t" anchorCtr="0">
            <a:noAutofit/>
          </a:bodyPr>
          <a:lstStyle/>
          <a:p>
            <a:pPr marL="0" indent="0">
              <a:buClr>
                <a:schemeClr val="dk1"/>
              </a:buClr>
              <a:buSzPts val="1100"/>
            </a:pPr>
            <a:r>
              <a:rPr lang="en-US" sz="1200" dirty="0">
                <a:latin typeface="Gill Sans"/>
                <a:ea typeface="Gill Sans"/>
                <a:cs typeface="Gill Sans"/>
                <a:sym typeface="Gill Sans"/>
              </a:rPr>
              <a:t>Algeria witnessed a steady, but modest increase in FLFP over the last decade, increasing from 3.1% in 2010 to 17.01% in 2019. This was in part due to the government’s efforts to diversify the economy away from the petroleum industry, which opened opportunities for women. Since women are disproportionately employed in the services sector (72.5% percent of employed women in this sector in the past ten years), growth of the services sector played an important factor in increasing FLFP rates. </a:t>
            </a:r>
            <a:endParaRPr sz="1200" dirty="0"/>
          </a:p>
          <a:p>
            <a:pPr marL="0" indent="0">
              <a:buClr>
                <a:schemeClr val="dk1"/>
              </a:buClr>
              <a:buSzPts val="1100"/>
            </a:pPr>
            <a:endParaRPr sz="1200" dirty="0">
              <a:latin typeface="Gill Sans"/>
              <a:ea typeface="Gill Sans"/>
              <a:cs typeface="Gill Sans"/>
              <a:sym typeface="Gill Sans"/>
            </a:endParaRPr>
          </a:p>
          <a:p>
            <a:pPr marL="0" indent="0">
              <a:buClr>
                <a:schemeClr val="dk1"/>
              </a:buClr>
              <a:buSzPts val="1100"/>
            </a:pPr>
            <a:r>
              <a:rPr lang="en-US" sz="1200" dirty="0">
                <a:latin typeface="Gill Sans"/>
                <a:ea typeface="Gill Sans"/>
                <a:cs typeface="Gill Sans"/>
                <a:sym typeface="Gill Sans"/>
              </a:rPr>
              <a:t>The Algerian government has funded various programs to support entrepreneurship through tax exemptions, hiring subsidies, government-backed credit guarantees to start-ups, and microcredit for poor households. One of the most successful has been the National Agency for Management of Microcredit (ANGEM), which was established in 2003. It offers microcredit and interest-free loans to finance entrepreneurship, with a focus on women including at-home activities, purchase of raw materials, or small business-starting material. ANGEM has granted 51,237 loans to women compared to 28,294 for men in the past 3 years and consequently, women’s entrepreneurship has become a new pillar of the economy (</a:t>
            </a:r>
            <a:r>
              <a:rPr lang="en-US" sz="1200" dirty="0" err="1">
                <a:latin typeface="Gill Sans"/>
                <a:ea typeface="Gill Sans"/>
                <a:cs typeface="Gill Sans"/>
                <a:sym typeface="Gill Sans"/>
              </a:rPr>
              <a:t>Benzidane</a:t>
            </a:r>
            <a:r>
              <a:rPr lang="en-US" sz="1200" dirty="0">
                <a:latin typeface="Gill Sans"/>
                <a:ea typeface="Gill Sans"/>
                <a:cs typeface="Gill Sans"/>
                <a:sym typeface="Gill Sans"/>
              </a:rPr>
              <a:t> and </a:t>
            </a:r>
            <a:r>
              <a:rPr lang="en-US" sz="1200" dirty="0" err="1">
                <a:latin typeface="Gill Sans"/>
                <a:ea typeface="Gill Sans"/>
                <a:cs typeface="Gill Sans"/>
                <a:sym typeface="Gill Sans"/>
              </a:rPr>
              <a:t>Boudraf</a:t>
            </a:r>
            <a:r>
              <a:rPr lang="en-US" sz="1200" dirty="0">
                <a:latin typeface="Gill Sans"/>
                <a:ea typeface="Gill Sans"/>
                <a:cs typeface="Gill Sans"/>
                <a:sym typeface="Gill Sans"/>
              </a:rPr>
              <a:t>, 2020). </a:t>
            </a:r>
            <a:endParaRPr sz="1200" dirty="0"/>
          </a:p>
          <a:p>
            <a:pPr marL="0" indent="0">
              <a:buClr>
                <a:schemeClr val="dk1"/>
              </a:buClr>
              <a:buSzPts val="1100"/>
            </a:pPr>
            <a:endParaRPr sz="1200" dirty="0">
              <a:latin typeface="Gill Sans"/>
              <a:ea typeface="Gill Sans"/>
              <a:cs typeface="Gill Sans"/>
              <a:sym typeface="Gill Sans"/>
            </a:endParaRPr>
          </a:p>
          <a:p>
            <a:pPr marL="0" indent="0">
              <a:buClr>
                <a:schemeClr val="dk1"/>
              </a:buClr>
              <a:buSzPts val="1100"/>
            </a:pPr>
            <a:r>
              <a:rPr lang="en-US" sz="1200" dirty="0">
                <a:latin typeface="Gill Sans"/>
                <a:ea typeface="Gill Sans"/>
                <a:cs typeface="Gill Sans"/>
                <a:sym typeface="Gill Sans"/>
              </a:rPr>
              <a:t>Another notable government effort was the Action Plan for Promoting Employment and Combating Unemployment launched in 2008. The Action Plan reduced or exempted social security contributions for employers and the state funded the differential contribution. It also reduced income tax and taxes on corporate profits for 4 years and extended exemptions on corporate profit taxes to 5 years for companies creating 50 to 100 jobs and up to 7 years for those creating more than 100 jobs. </a:t>
            </a:r>
            <a:r>
              <a:rPr lang="en-US" sz="1200" dirty="0" err="1">
                <a:latin typeface="Gill Sans"/>
                <a:ea typeface="Gill Sans"/>
                <a:cs typeface="Gill Sans"/>
                <a:sym typeface="Gill Sans"/>
              </a:rPr>
              <a:t>Souag</a:t>
            </a:r>
            <a:r>
              <a:rPr lang="en-US" sz="1200" dirty="0">
                <a:latin typeface="Gill Sans"/>
                <a:ea typeface="Gill Sans"/>
                <a:cs typeface="Gill Sans"/>
                <a:sym typeface="Gill Sans"/>
              </a:rPr>
              <a:t> and </a:t>
            </a:r>
            <a:r>
              <a:rPr lang="en-US" sz="1200" dirty="0" err="1">
                <a:latin typeface="Gill Sans"/>
                <a:ea typeface="Gill Sans"/>
                <a:cs typeface="Gill Sans"/>
                <a:sym typeface="Gill Sans"/>
              </a:rPr>
              <a:t>Assaad</a:t>
            </a:r>
            <a:r>
              <a:rPr lang="en-US" sz="1200" dirty="0">
                <a:latin typeface="Gill Sans"/>
                <a:ea typeface="Gill Sans"/>
                <a:cs typeface="Gill Sans"/>
                <a:sym typeface="Gill Sans"/>
              </a:rPr>
              <a:t> (2017) found the plan to be successful in reducing the probability that workers are employed informally. </a:t>
            </a:r>
            <a:endParaRPr sz="1200" dirty="0"/>
          </a:p>
          <a:p>
            <a:pPr marL="0" indent="0">
              <a:buClr>
                <a:schemeClr val="dk1"/>
              </a:buClr>
              <a:buSzPts val="1100"/>
            </a:pPr>
            <a:endParaRPr sz="1200" dirty="0">
              <a:latin typeface="Gill Sans"/>
              <a:ea typeface="Gill Sans"/>
              <a:cs typeface="Gill Sans"/>
              <a:sym typeface="Gill Sans"/>
            </a:endParaRPr>
          </a:p>
          <a:p>
            <a:pPr marL="0" indent="0">
              <a:buClr>
                <a:schemeClr val="dk1"/>
              </a:buClr>
              <a:buSzPts val="1100"/>
            </a:pPr>
            <a:r>
              <a:rPr lang="en-US" sz="1200" b="1" dirty="0">
                <a:latin typeface="Gill Sans"/>
                <a:ea typeface="Gill Sans"/>
                <a:cs typeface="Gill Sans"/>
                <a:sym typeface="Gill Sans"/>
              </a:rPr>
              <a:t>Sources: </a:t>
            </a:r>
            <a:endParaRPr sz="1200" b="1" dirty="0">
              <a:latin typeface="Gill Sans"/>
              <a:ea typeface="Gill Sans"/>
              <a:cs typeface="Gill Sans"/>
              <a:sym typeface="Gill Sans"/>
            </a:endParaRPr>
          </a:p>
          <a:p>
            <a:pPr marL="179868" marR="0" lvl="0" indent="-179868" algn="l" defTabSz="914400" rtl="0" eaLnBrk="1" fontAlgn="auto" latinLnBrk="0" hangingPunct="1">
              <a:lnSpc>
                <a:spcPct val="100000"/>
              </a:lnSpc>
              <a:spcBef>
                <a:spcPts val="0"/>
              </a:spcBef>
              <a:spcAft>
                <a:spcPts val="0"/>
              </a:spcAft>
              <a:buClr>
                <a:schemeClr val="dk1"/>
              </a:buClr>
              <a:buSzPts val="1100"/>
              <a:buFont typeface="Arial" panose="020B0604020202020204" pitchFamily="34" charset="0"/>
              <a:buChar char="•"/>
              <a:tabLst/>
              <a:defRPr/>
            </a:pPr>
            <a:r>
              <a:rPr lang="en-US" sz="1200" dirty="0" err="1"/>
              <a:t>Benzidane</a:t>
            </a:r>
            <a:r>
              <a:rPr lang="en-US" sz="1200" dirty="0"/>
              <a:t>, Y. and </a:t>
            </a:r>
            <a:r>
              <a:rPr lang="en-US" sz="1200" dirty="0" err="1"/>
              <a:t>Boudraf</a:t>
            </a:r>
            <a:r>
              <a:rPr lang="en-US" sz="1200" dirty="0"/>
              <a:t>, D. (2020). Woman Entrepreneurship, Economic Perspectives and Challenges. Case of </a:t>
            </a:r>
            <a:r>
              <a:rPr lang="en-US" sz="1200" dirty="0" err="1"/>
              <a:t>Angem</a:t>
            </a:r>
            <a:r>
              <a:rPr lang="en-US" sz="1200" dirty="0"/>
              <a:t> of </a:t>
            </a:r>
            <a:r>
              <a:rPr lang="en-US" sz="1200" dirty="0" err="1"/>
              <a:t>Mostagnem</a:t>
            </a:r>
            <a:r>
              <a:rPr lang="en-US" sz="1200" dirty="0"/>
              <a:t>- Algeria. Algerian Scientific Journal Platform, 11 (1), 607-628. Available from  https://</a:t>
            </a:r>
            <a:r>
              <a:rPr lang="en-US" sz="1200" dirty="0" err="1"/>
              <a:t>www.asjp.cerist.dz</a:t>
            </a:r>
            <a:r>
              <a:rPr lang="en-US" sz="1200" dirty="0"/>
              <a:t>/</a:t>
            </a:r>
            <a:r>
              <a:rPr lang="en-US" sz="1200" dirty="0" err="1"/>
              <a:t>en</a:t>
            </a:r>
            <a:r>
              <a:rPr lang="en-US" sz="1200" dirty="0"/>
              <a:t>/article/141835 </a:t>
            </a:r>
          </a:p>
          <a:p>
            <a:pPr marL="179868" marR="0" lvl="0" indent="-179868" algn="l" defTabSz="914400" rtl="0" eaLnBrk="1" fontAlgn="auto" latinLnBrk="0" hangingPunct="1">
              <a:lnSpc>
                <a:spcPct val="100000"/>
              </a:lnSpc>
              <a:spcBef>
                <a:spcPts val="0"/>
              </a:spcBef>
              <a:spcAft>
                <a:spcPts val="0"/>
              </a:spcAft>
              <a:buClr>
                <a:schemeClr val="dk1"/>
              </a:buClr>
              <a:buSzPts val="1100"/>
              <a:buFont typeface="Arial" panose="020B0604020202020204" pitchFamily="34" charset="0"/>
              <a:buChar char="•"/>
              <a:tabLst/>
              <a:defRPr/>
            </a:pPr>
            <a:r>
              <a:rPr lang="en-US" sz="1200" dirty="0" err="1"/>
              <a:t>Souag</a:t>
            </a:r>
            <a:r>
              <a:rPr lang="en-US" sz="1200" dirty="0"/>
              <a:t>, A. and </a:t>
            </a:r>
            <a:r>
              <a:rPr lang="en-US" sz="1200" dirty="0" err="1"/>
              <a:t>Assaad</a:t>
            </a:r>
            <a:r>
              <a:rPr lang="en-US" sz="1200" dirty="0"/>
              <a:t>, R. (2017). T</a:t>
            </a:r>
            <a:r>
              <a:rPr lang="en-US" sz="1200" i="1" dirty="0"/>
              <a:t>he Impact of the Action Plan for Promoting Employment and Combating Unemployment on Employment Informality In Algeria</a:t>
            </a:r>
            <a:r>
              <a:rPr lang="en-US" sz="1200" dirty="0"/>
              <a:t>. IZA DP No. 10966, IZA Institute of Labor Economics. Available from https://</a:t>
            </a:r>
            <a:r>
              <a:rPr lang="en-US" sz="1200" dirty="0" err="1"/>
              <a:t>ftp.iza.org</a:t>
            </a:r>
            <a:r>
              <a:rPr lang="en-US" sz="1200" dirty="0"/>
              <a:t>/dp10966.pdf </a:t>
            </a:r>
          </a:p>
          <a:p>
            <a:pPr marL="179868" marR="0" lvl="0" indent="-179868" algn="l" defTabSz="914400" rtl="0" eaLnBrk="1" fontAlgn="auto" latinLnBrk="0" hangingPunct="1">
              <a:lnSpc>
                <a:spcPct val="100000"/>
              </a:lnSpc>
              <a:spcBef>
                <a:spcPts val="0"/>
              </a:spcBef>
              <a:spcAft>
                <a:spcPts val="0"/>
              </a:spcAft>
              <a:buClr>
                <a:schemeClr val="dk1"/>
              </a:buClr>
              <a:buSzPts val="1100"/>
              <a:buFont typeface="Arial" panose="020B0604020202020204" pitchFamily="34" charset="0"/>
              <a:buChar char="•"/>
              <a:tabLst/>
              <a:defRPr/>
            </a:pPr>
            <a:endParaRPr dirty="0">
              <a:latin typeface="Gill Sans"/>
              <a:ea typeface="Gill Sans"/>
              <a:cs typeface="Gill Sans"/>
              <a:sym typeface="Gill Sans"/>
            </a:endParaRPr>
          </a:p>
        </p:txBody>
      </p:sp>
      <p:sp>
        <p:nvSpPr>
          <p:cNvPr id="1852" name="Google Shape;1852;g11935ead20f_0_18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0"/>
        <p:cNvGrpSpPr/>
        <p:nvPr/>
      </p:nvGrpSpPr>
      <p:grpSpPr>
        <a:xfrm>
          <a:off x="0" y="0"/>
          <a:ext cx="0" cy="0"/>
          <a:chOff x="0" y="0"/>
          <a:chExt cx="0" cy="0"/>
        </a:xfrm>
      </p:grpSpPr>
      <p:sp>
        <p:nvSpPr>
          <p:cNvPr id="1861" name="Google Shape;1861;g11e0ae5a757_0_2292:notes"/>
          <p:cNvSpPr txBox="1">
            <a:spLocks noGrp="1"/>
          </p:cNvSpPr>
          <p:nvPr>
            <p:ph type="body" idx="1"/>
          </p:nvPr>
        </p:nvSpPr>
        <p:spPr>
          <a:xfrm>
            <a:off x="731520" y="4560570"/>
            <a:ext cx="5852170" cy="4320540"/>
          </a:xfrm>
          <a:prstGeom prst="rect">
            <a:avLst/>
          </a:prstGeom>
          <a:noFill/>
          <a:ln>
            <a:noFill/>
          </a:ln>
        </p:spPr>
        <p:txBody>
          <a:bodyPr spcFirstLastPara="1" wrap="square" lIns="95914" tIns="47944" rIns="95914" bIns="47944" anchor="t" anchorCtr="0">
            <a:noAutofit/>
          </a:bodyPr>
          <a:lstStyle/>
          <a:p>
            <a:pPr marL="0" indent="0">
              <a:buClr>
                <a:schemeClr val="dk1"/>
              </a:buClr>
              <a:buSzPts val="1100"/>
            </a:pPr>
            <a:r>
              <a:rPr lang="en-US" sz="1200" dirty="0">
                <a:latin typeface="Gill Sans"/>
                <a:ea typeface="Gill Sans"/>
                <a:cs typeface="Gill Sans"/>
                <a:sym typeface="Gill Sans"/>
              </a:rPr>
              <a:t>Lebanon witnessed the lowest increase of FLFP among the selected countries, at less than 1%. This low rate of FLFP rate growth is owed in part to the prolonged period of economic contraction and insufficient job creation it experienced over the course of the past decade. </a:t>
            </a:r>
            <a:endParaRPr sz="1200" dirty="0"/>
          </a:p>
          <a:p>
            <a:pPr marL="0" indent="0">
              <a:buClr>
                <a:schemeClr val="dk1"/>
              </a:buClr>
              <a:buSzPts val="1100"/>
            </a:pPr>
            <a:endParaRPr sz="1200" dirty="0">
              <a:latin typeface="Gill Sans"/>
              <a:ea typeface="Gill Sans"/>
              <a:cs typeface="Gill Sans"/>
              <a:sym typeface="Gill Sans"/>
            </a:endParaRPr>
          </a:p>
          <a:p>
            <a:pPr marL="0" indent="0">
              <a:buClr>
                <a:schemeClr val="dk1"/>
              </a:buClr>
              <a:buSzPts val="1100"/>
            </a:pPr>
            <a:r>
              <a:rPr lang="en-US" sz="1200" dirty="0">
                <a:latin typeface="Gill Sans"/>
                <a:ea typeface="Gill Sans"/>
                <a:cs typeface="Gill Sans"/>
                <a:sym typeface="Gill Sans"/>
              </a:rPr>
              <a:t>Similar to other studied countries, women in Lebanon are primarily concentrated in the services sector and the public sector. Entrepreneurship rates for women remain low compared to men with only 17% of women being self-employed in contrast to 43% of men. </a:t>
            </a:r>
            <a:endParaRPr sz="1200" dirty="0">
              <a:latin typeface="Gill Sans"/>
              <a:ea typeface="Gill Sans"/>
              <a:cs typeface="Gill Sans"/>
              <a:sym typeface="Gill Sans"/>
            </a:endParaRPr>
          </a:p>
          <a:p>
            <a:pPr marL="0" indent="0">
              <a:buClr>
                <a:schemeClr val="dk1"/>
              </a:buClr>
              <a:buSzPts val="1100"/>
            </a:pPr>
            <a:endParaRPr sz="1200" dirty="0">
              <a:latin typeface="Gill Sans"/>
              <a:ea typeface="Gill Sans"/>
              <a:cs typeface="Gill Sans"/>
              <a:sym typeface="Gill Sans"/>
            </a:endParaRPr>
          </a:p>
          <a:p>
            <a:pPr marL="0" indent="0">
              <a:buClr>
                <a:schemeClr val="dk1"/>
              </a:buClr>
              <a:buSzPts val="1100"/>
            </a:pPr>
            <a:r>
              <a:rPr lang="en-US" sz="1200" dirty="0">
                <a:latin typeface="Gill Sans"/>
                <a:ea typeface="Gill Sans"/>
                <a:cs typeface="Gill Sans"/>
                <a:sym typeface="Gill Sans"/>
              </a:rPr>
              <a:t>Lebanon prioritizes gender equality as a development goal. In the last 20 years, it has adopted laws, national strategies, and action plans which contribute to eliminating gender inequalities and advancing women’s rights and women’s empowerment. The Government of Lebanon set a target of a 5% increase in FLFP by 2025. The World Bank-IFC initiative, the Mashreq Gender Facility (MGF) (World Bank, 2020), is supporting these efforts by supporting action plan development and sharing research and public dialogue across Jordan, Lebanon, and Iraq. The country also developed the National Strategy for Women (2011 – 2021) and the National Strategy for Gender Equality (2017 – 2030).  </a:t>
            </a:r>
            <a:endParaRPr sz="1200" dirty="0">
              <a:latin typeface="Gill Sans"/>
              <a:ea typeface="Gill Sans"/>
              <a:cs typeface="Gill Sans"/>
              <a:sym typeface="Gill Sans"/>
            </a:endParaRPr>
          </a:p>
          <a:p>
            <a:pPr marL="0" indent="0">
              <a:buClr>
                <a:schemeClr val="dk1"/>
              </a:buClr>
              <a:buSzPts val="1100"/>
            </a:pPr>
            <a:endParaRPr sz="1200" b="1" dirty="0">
              <a:latin typeface="Gill Sans"/>
              <a:ea typeface="Gill Sans"/>
              <a:cs typeface="Gill Sans"/>
              <a:sym typeface="Gill Sans"/>
            </a:endParaRPr>
          </a:p>
          <a:p>
            <a:pPr marL="0" indent="0">
              <a:buClr>
                <a:schemeClr val="dk1"/>
              </a:buClr>
              <a:buSzPts val="1100"/>
            </a:pPr>
            <a:r>
              <a:rPr lang="en-US" sz="1200" b="1" dirty="0">
                <a:latin typeface="Gill Sans"/>
                <a:ea typeface="Gill Sans"/>
                <a:cs typeface="Gill Sans"/>
                <a:sym typeface="Gill Sans"/>
              </a:rPr>
              <a:t>Source: </a:t>
            </a:r>
            <a:r>
              <a:rPr lang="en-US" sz="1200" dirty="0">
                <a:latin typeface="Gill Sans"/>
                <a:ea typeface="Gill Sans"/>
                <a:cs typeface="Gill Sans"/>
                <a:sym typeface="Gill Sans"/>
              </a:rPr>
              <a:t>World Bank Group. (2020). </a:t>
            </a:r>
            <a:r>
              <a:rPr lang="en-US" sz="1200" i="1" dirty="0">
                <a:latin typeface="Gill Sans"/>
                <a:ea typeface="Gill Sans"/>
                <a:cs typeface="Gill Sans"/>
                <a:sym typeface="Gill Sans"/>
              </a:rPr>
              <a:t>Women’s Economic Participation in Iraq, Jordan, and Lebanon. </a:t>
            </a:r>
            <a:r>
              <a:rPr lang="en-US" sz="1200" i="0" dirty="0">
                <a:latin typeface="Gill Sans"/>
                <a:ea typeface="Gill Sans"/>
                <a:cs typeface="Gill Sans"/>
                <a:sym typeface="Gill Sans"/>
              </a:rPr>
              <a:t>https://openknowledge.worldbank.org/handle/10986/34535   </a:t>
            </a:r>
            <a:endParaRPr sz="1200" dirty="0"/>
          </a:p>
          <a:p>
            <a:pPr marL="0" indent="0">
              <a:buClr>
                <a:schemeClr val="dk1"/>
              </a:buClr>
              <a:buSzPts val="1100"/>
            </a:pPr>
            <a:endParaRPr sz="1300" b="1" dirty="0">
              <a:latin typeface="Gill Sans"/>
              <a:ea typeface="Gill Sans"/>
              <a:cs typeface="Gill Sans"/>
              <a:sym typeface="Gill Sans"/>
            </a:endParaRPr>
          </a:p>
        </p:txBody>
      </p:sp>
      <p:sp>
        <p:nvSpPr>
          <p:cNvPr id="1862" name="Google Shape;1862;g11e0ae5a757_0_229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0"/>
        <p:cNvGrpSpPr/>
        <p:nvPr/>
      </p:nvGrpSpPr>
      <p:grpSpPr>
        <a:xfrm>
          <a:off x="0" y="0"/>
          <a:ext cx="0" cy="0"/>
          <a:chOff x="0" y="0"/>
          <a:chExt cx="0" cy="0"/>
        </a:xfrm>
      </p:grpSpPr>
      <p:sp>
        <p:nvSpPr>
          <p:cNvPr id="1871" name="Google Shape;1871;g11935ead20f_0_199:notes"/>
          <p:cNvSpPr txBox="1">
            <a:spLocks noGrp="1"/>
          </p:cNvSpPr>
          <p:nvPr>
            <p:ph type="body" idx="1"/>
          </p:nvPr>
        </p:nvSpPr>
        <p:spPr>
          <a:xfrm>
            <a:off x="731520" y="4560570"/>
            <a:ext cx="5852170" cy="4320540"/>
          </a:xfrm>
          <a:prstGeom prst="rect">
            <a:avLst/>
          </a:prstGeom>
          <a:noFill/>
          <a:ln>
            <a:noFill/>
          </a:ln>
        </p:spPr>
        <p:txBody>
          <a:bodyPr spcFirstLastPara="1" wrap="square" lIns="95914" tIns="47944" rIns="95914" bIns="47944" anchor="t" anchorCtr="0">
            <a:noAutofit/>
          </a:bodyPr>
          <a:lstStyle/>
          <a:p>
            <a:pPr marL="0" indent="0">
              <a:buClr>
                <a:schemeClr val="dk1"/>
              </a:buClr>
              <a:buSzPts val="1100"/>
            </a:pPr>
            <a:r>
              <a:rPr lang="en-US" sz="1200" dirty="0">
                <a:latin typeface="Gill Sans"/>
                <a:ea typeface="Gill Sans"/>
                <a:cs typeface="Gill Sans"/>
                <a:sym typeface="Gill Sans"/>
              </a:rPr>
              <a:t>Morocco experienced a drop-in FLFP in the past decade, from 32% in 2006 to 23.4% in 2019. The key group that explains low FLFP in Morocco is married educated women in urban areas. This group is not likely to participate mainly because of marriage and because they have an education level matching sectors that are not growing. Morocco noted a significant drop in the share of the public sector in the labor market that has not been offset with an adequate number of new jobs created in alternative sectors that women would normally work in. </a:t>
            </a:r>
            <a:endParaRPr sz="1200" dirty="0"/>
          </a:p>
          <a:p>
            <a:pPr marL="0" indent="0">
              <a:buClr>
                <a:schemeClr val="dk1"/>
              </a:buClr>
              <a:buSzPts val="1100"/>
            </a:pPr>
            <a:endParaRPr sz="1200" dirty="0">
              <a:latin typeface="Gill Sans"/>
              <a:ea typeface="Gill Sans"/>
              <a:cs typeface="Gill Sans"/>
              <a:sym typeface="Gill Sans"/>
            </a:endParaRPr>
          </a:p>
          <a:p>
            <a:pPr marL="0" indent="0">
              <a:buClr>
                <a:schemeClr val="dk1"/>
              </a:buClr>
              <a:buSzPts val="1100"/>
            </a:pPr>
            <a:r>
              <a:rPr lang="en-US" sz="1200" dirty="0">
                <a:latin typeface="Gill Sans"/>
                <a:ea typeface="Gill Sans"/>
                <a:cs typeface="Gill Sans"/>
                <a:sym typeface="Gill Sans"/>
              </a:rPr>
              <a:t>It appears that Moroccan women may solely be entering the job market out of necessity. Economic growth has not been labor-intensive, has generated few jobs, and has not been in female-friendly sectors, resulting in weak demand for women, especially urban educated women with secondary education. When men and women compete for scarce jobs, men may have priority access because of employers’ and households’ preference. </a:t>
            </a:r>
            <a:endParaRPr sz="1200" dirty="0"/>
          </a:p>
          <a:p>
            <a:pPr marL="0" indent="0">
              <a:buClr>
                <a:schemeClr val="dk1"/>
              </a:buClr>
              <a:buSzPts val="1100"/>
            </a:pPr>
            <a:endParaRPr sz="1200" dirty="0">
              <a:latin typeface="Gill Sans"/>
              <a:ea typeface="Gill Sans"/>
              <a:cs typeface="Gill Sans"/>
              <a:sym typeface="Gill Sans"/>
            </a:endParaRPr>
          </a:p>
          <a:p>
            <a:pPr marL="0" indent="0">
              <a:buClr>
                <a:schemeClr val="dk1"/>
              </a:buClr>
              <a:buSzPts val="1100"/>
            </a:pPr>
            <a:r>
              <a:rPr lang="en-US" sz="1200" dirty="0">
                <a:latin typeface="Gill Sans"/>
                <a:ea typeface="Gill Sans"/>
                <a:cs typeface="Gill Sans"/>
                <a:sym typeface="Gill Sans"/>
              </a:rPr>
              <a:t>Although education levels have been improving, one-third of the population still suffers from illiteracy. The apparent lack of employability for those with postsecondary and tertiary education also raises concerns about the quality of education as this skills mismatch decreases returns from investment in education. </a:t>
            </a:r>
            <a:endParaRPr sz="1200" dirty="0"/>
          </a:p>
          <a:p>
            <a:pPr marL="0" indent="0">
              <a:buClr>
                <a:schemeClr val="dk1"/>
              </a:buClr>
              <a:buSzPts val="1100"/>
            </a:pPr>
            <a:endParaRPr sz="1200" dirty="0">
              <a:latin typeface="Gill Sans"/>
              <a:ea typeface="Gill Sans"/>
              <a:cs typeface="Gill Sans"/>
              <a:sym typeface="Gill Sans"/>
            </a:endParaRPr>
          </a:p>
          <a:p>
            <a:pPr marL="0" indent="0">
              <a:buClr>
                <a:schemeClr val="dk1"/>
              </a:buClr>
              <a:buSzPts val="1100"/>
            </a:pPr>
            <a:r>
              <a:rPr lang="en-US" sz="1200" dirty="0">
                <a:latin typeface="Gill Sans"/>
                <a:ea typeface="Gill Sans"/>
                <a:cs typeface="Gill Sans"/>
                <a:sym typeface="Gill Sans"/>
              </a:rPr>
              <a:t>The Ministry of Labor and Professional Integration has launched two versions of the program, “Min </a:t>
            </a:r>
            <a:r>
              <a:rPr lang="en-US" sz="1200" dirty="0" err="1">
                <a:latin typeface="Gill Sans"/>
                <a:ea typeface="Gill Sans"/>
                <a:cs typeface="Gill Sans"/>
                <a:sym typeface="Gill Sans"/>
              </a:rPr>
              <a:t>Ajliki</a:t>
            </a:r>
            <a:r>
              <a:rPr lang="en-US" sz="1200" dirty="0">
                <a:latin typeface="Gill Sans"/>
                <a:ea typeface="Gill Sans"/>
                <a:cs typeface="Gill Sans"/>
                <a:sym typeface="Gill Sans"/>
              </a:rPr>
              <a:t>” (2013 and 2017-2021) to encourage banks to provide loans to female entrepreneurs. From 2013 to 2015, the Fund provided loans totaling 81.5 million Dirham to 236 enterprises and created employment for 762 people. The Government has also recently allocated US$378 million towards technical and vocational education and training to prepare young Moroccans to meet the demands of the labor market. In 2020, Morocco announced the Cities of Trades and Skills initiative, which entails the construction of 12 vocational training centers across various regions and to offer multi-sectoral vocational training to 34,000 participants in industry, management, tourism and hospitality, agriculture, fisheries, </a:t>
            </a:r>
            <a:r>
              <a:rPr lang="en-US" sz="1200" dirty="0" err="1">
                <a:latin typeface="Gill Sans"/>
                <a:ea typeface="Gill Sans"/>
                <a:cs typeface="Gill Sans"/>
                <a:sym typeface="Gill Sans"/>
              </a:rPr>
              <a:t>agro</a:t>
            </a:r>
            <a:r>
              <a:rPr lang="en-US" sz="1200" dirty="0">
                <a:latin typeface="Gill Sans"/>
                <a:ea typeface="Gill Sans"/>
                <a:cs typeface="Gill Sans"/>
                <a:sym typeface="Gill Sans"/>
              </a:rPr>
              <a:t>-industry, and handcrafts. These are all part and parcel of broader strategies to improve the economy and stimulate employment; the main three are: youth integration, to improve training and integrate young people into the labor market through internships or skills matching; strengthening employment and productivity; and promotion of micro-enterprises, through funding.</a:t>
            </a:r>
            <a:endParaRPr sz="1200" dirty="0"/>
          </a:p>
          <a:p>
            <a:pPr marL="0" indent="0">
              <a:buClr>
                <a:schemeClr val="dk1"/>
              </a:buClr>
              <a:buSzPts val="1100"/>
            </a:pPr>
            <a:endParaRPr sz="1200" dirty="0">
              <a:latin typeface="Gill Sans"/>
              <a:ea typeface="Gill Sans"/>
              <a:cs typeface="Gill Sans"/>
              <a:sym typeface="Gill Sans"/>
            </a:endParaRPr>
          </a:p>
          <a:p>
            <a:pPr marL="0" indent="0">
              <a:buClr>
                <a:schemeClr val="dk1"/>
              </a:buClr>
              <a:buSzPts val="1100"/>
            </a:pPr>
            <a:r>
              <a:rPr lang="en-US" sz="1200" b="1" dirty="0">
                <a:latin typeface="Gill Sans"/>
                <a:ea typeface="Gill Sans"/>
                <a:cs typeface="Gill Sans"/>
                <a:sym typeface="Gill Sans"/>
              </a:rPr>
              <a:t>Sources:</a:t>
            </a:r>
            <a:endParaRPr sz="1200" dirty="0"/>
          </a:p>
          <a:p>
            <a:pPr marL="179868" indent="-179868">
              <a:buClr>
                <a:schemeClr val="dk1"/>
              </a:buClr>
              <a:buSzPts val="1100"/>
              <a:buFont typeface="Arial" panose="020B0604020202020204" pitchFamily="34" charset="0"/>
              <a:buChar char="•"/>
            </a:pPr>
            <a:r>
              <a:rPr lang="en-US" sz="1200" b="0" i="0" dirty="0">
                <a:solidFill>
                  <a:srgbClr val="222222"/>
                </a:solidFill>
                <a:latin typeface="Arial"/>
                <a:ea typeface="Arial"/>
                <a:cs typeface="Arial"/>
                <a:sym typeface="Arial"/>
              </a:rPr>
              <a:t>Bargain, O., &amp; Lo </a:t>
            </a:r>
            <a:r>
              <a:rPr lang="en-US" sz="1200" b="0" i="0" dirty="0" err="1">
                <a:solidFill>
                  <a:srgbClr val="222222"/>
                </a:solidFill>
                <a:latin typeface="Arial"/>
                <a:ea typeface="Arial"/>
                <a:cs typeface="Arial"/>
                <a:sym typeface="Arial"/>
              </a:rPr>
              <a:t>Bue</a:t>
            </a:r>
            <a:r>
              <a:rPr lang="en-US" sz="1200" b="0" i="0" dirty="0">
                <a:solidFill>
                  <a:srgbClr val="222222"/>
                </a:solidFill>
                <a:latin typeface="Arial"/>
                <a:ea typeface="Arial"/>
                <a:cs typeface="Arial"/>
                <a:sym typeface="Arial"/>
              </a:rPr>
              <a:t>, M. C. (2021). </a:t>
            </a:r>
            <a:r>
              <a:rPr lang="en-US" sz="1200" b="0" i="1" dirty="0">
                <a:solidFill>
                  <a:srgbClr val="222222"/>
                </a:solidFill>
                <a:latin typeface="Arial"/>
                <a:ea typeface="Arial"/>
                <a:cs typeface="Arial"/>
                <a:sym typeface="Arial"/>
              </a:rPr>
              <a:t>The economic gains of closing the employment gender gap: Evidence from Morocco</a:t>
            </a:r>
            <a:r>
              <a:rPr lang="en-US" sz="1200" b="0" i="0" dirty="0">
                <a:solidFill>
                  <a:srgbClr val="222222"/>
                </a:solidFill>
                <a:latin typeface="Arial"/>
                <a:ea typeface="Arial"/>
                <a:cs typeface="Arial"/>
                <a:sym typeface="Arial"/>
              </a:rPr>
              <a:t> (No. 2021/79). WIDER Working Paper.</a:t>
            </a:r>
            <a:endParaRPr sz="1200" dirty="0"/>
          </a:p>
          <a:p>
            <a:pPr marL="179868" indent="-179868">
              <a:buClr>
                <a:schemeClr val="dk1"/>
              </a:buClr>
              <a:buSzPts val="1100"/>
              <a:buFont typeface="Arial" panose="020B0604020202020204" pitchFamily="34" charset="0"/>
              <a:buChar char="•"/>
            </a:pPr>
            <a:r>
              <a:rPr lang="en-US" sz="1200" b="0" i="0" dirty="0">
                <a:solidFill>
                  <a:srgbClr val="222222"/>
                </a:solidFill>
                <a:latin typeface="Arial"/>
                <a:ea typeface="Arial"/>
                <a:cs typeface="Arial"/>
                <a:sym typeface="Arial"/>
              </a:rPr>
              <a:t>Lopez-Acevedo, G., </a:t>
            </a:r>
            <a:r>
              <a:rPr lang="en-US" sz="1200" b="0" i="0" dirty="0" err="1">
                <a:solidFill>
                  <a:srgbClr val="222222"/>
                </a:solidFill>
                <a:latin typeface="Arial"/>
                <a:ea typeface="Arial"/>
                <a:cs typeface="Arial"/>
                <a:sym typeface="Arial"/>
              </a:rPr>
              <a:t>Devoto</a:t>
            </a:r>
            <a:r>
              <a:rPr lang="en-US" sz="1200" b="0" i="0" dirty="0">
                <a:solidFill>
                  <a:srgbClr val="222222"/>
                </a:solidFill>
                <a:latin typeface="Arial"/>
                <a:ea typeface="Arial"/>
                <a:cs typeface="Arial"/>
                <a:sym typeface="Arial"/>
              </a:rPr>
              <a:t>, F., Morales, M., &amp; Roche Rodriguez, J. (2021). Trends and determinants of female labor force participation in Morocco: An initial exploratory analysis</a:t>
            </a:r>
            <a:r>
              <a:rPr lang="en-US" sz="1200" b="1" dirty="0">
                <a:latin typeface="Gill Sans"/>
                <a:ea typeface="Gill Sans"/>
                <a:cs typeface="Gill Sans"/>
                <a:sym typeface="Gill Sans"/>
              </a:rPr>
              <a:t> </a:t>
            </a:r>
            <a:endParaRPr sz="1200" dirty="0"/>
          </a:p>
          <a:p>
            <a:pPr marL="179868" indent="-179868">
              <a:buClr>
                <a:schemeClr val="dk1"/>
              </a:buClr>
              <a:buSzPts val="1100"/>
              <a:buFont typeface="Arial" panose="020B0604020202020204" pitchFamily="34" charset="0"/>
              <a:buChar char="•"/>
            </a:pPr>
            <a:r>
              <a:rPr lang="en-US" sz="1200" dirty="0">
                <a:latin typeface="Gill Sans"/>
                <a:ea typeface="Gill Sans"/>
                <a:cs typeface="Gill Sans"/>
                <a:sym typeface="Gill Sans"/>
              </a:rPr>
              <a:t>UN Women. </a:t>
            </a:r>
            <a:r>
              <a:rPr lang="en-US" sz="1200" i="1" dirty="0">
                <a:latin typeface="Gill Sans"/>
                <a:ea typeface="Gill Sans"/>
                <a:cs typeface="Gill Sans"/>
                <a:sym typeface="Gill Sans"/>
              </a:rPr>
              <a:t>National review of the implementation of the Beijing Declaration and Platform for Action, after 25 years – Kingdom of Morocco</a:t>
            </a:r>
            <a:r>
              <a:rPr lang="en-US" sz="1200" dirty="0">
                <a:latin typeface="Gill Sans"/>
                <a:ea typeface="Gill Sans"/>
                <a:cs typeface="Gill Sans"/>
                <a:sym typeface="Gill Sans"/>
              </a:rPr>
              <a:t>. https://www.unwomen.org/sites/default/files/Headquarters/Attachments/Sections/CSW/64/National-reviews/Morocco_en.pdf </a:t>
            </a:r>
            <a:endParaRPr sz="1200" dirty="0">
              <a:latin typeface="Gill Sans"/>
              <a:ea typeface="Gill Sans"/>
              <a:cs typeface="Gill Sans"/>
              <a:sym typeface="Gill Sans"/>
            </a:endParaRPr>
          </a:p>
        </p:txBody>
      </p:sp>
      <p:sp>
        <p:nvSpPr>
          <p:cNvPr id="1872" name="Google Shape;1872;g11935ead20f_0_199: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0"/>
        <p:cNvGrpSpPr/>
        <p:nvPr/>
      </p:nvGrpSpPr>
      <p:grpSpPr>
        <a:xfrm>
          <a:off x="0" y="0"/>
          <a:ext cx="0" cy="0"/>
          <a:chOff x="0" y="0"/>
          <a:chExt cx="0" cy="0"/>
        </a:xfrm>
      </p:grpSpPr>
      <p:sp>
        <p:nvSpPr>
          <p:cNvPr id="1881" name="Google Shape;1881;g11935ead20f_0_208:notes"/>
          <p:cNvSpPr txBox="1">
            <a:spLocks noGrp="1"/>
          </p:cNvSpPr>
          <p:nvPr>
            <p:ph type="body" idx="1"/>
          </p:nvPr>
        </p:nvSpPr>
        <p:spPr>
          <a:xfrm>
            <a:off x="731520" y="4560570"/>
            <a:ext cx="5852170" cy="4320540"/>
          </a:xfrm>
          <a:prstGeom prst="rect">
            <a:avLst/>
          </a:prstGeom>
          <a:noFill/>
          <a:ln>
            <a:noFill/>
          </a:ln>
        </p:spPr>
        <p:txBody>
          <a:bodyPr spcFirstLastPara="1" wrap="square" lIns="95914" tIns="47944" rIns="95914" bIns="47944" anchor="t" anchorCtr="0">
            <a:noAutofit/>
          </a:bodyPr>
          <a:lstStyle/>
          <a:p>
            <a:pPr marL="0" indent="0">
              <a:buClr>
                <a:schemeClr val="dk1"/>
              </a:buClr>
              <a:buSzPts val="1100"/>
            </a:pPr>
            <a:r>
              <a:rPr lang="en-US" sz="1200" dirty="0">
                <a:latin typeface="Gill Sans"/>
                <a:ea typeface="Gill Sans"/>
                <a:cs typeface="Gill Sans"/>
                <a:sym typeface="Gill Sans"/>
              </a:rPr>
              <a:t>Saudi Arabia had one of the greatest increases in FLFP over the decade, from 19.20% in 2010 to 23.31% in 2019 (using modeled ILO estimates for ages 15-64). The 2020 FLFP (using modeled ILO estimates for ages 15+) was 32% but KSA government-reported statistics show even higher rates of 2020 FLFP (33.2%). </a:t>
            </a:r>
            <a:endParaRPr sz="1200" dirty="0"/>
          </a:p>
          <a:p>
            <a:pPr marL="0" indent="0">
              <a:buClr>
                <a:schemeClr val="dk1"/>
              </a:buClr>
              <a:buSzPts val="1100"/>
            </a:pPr>
            <a:endParaRPr sz="1200" dirty="0">
              <a:latin typeface="Gill Sans"/>
              <a:ea typeface="Gill Sans"/>
              <a:cs typeface="Gill Sans"/>
              <a:sym typeface="Gill Sans"/>
            </a:endParaRPr>
          </a:p>
          <a:p>
            <a:pPr marL="0" indent="0">
              <a:buClr>
                <a:schemeClr val="dk1"/>
              </a:buClr>
              <a:buSzPts val="1100"/>
            </a:pPr>
            <a:r>
              <a:rPr lang="en-US" sz="1200" dirty="0">
                <a:latin typeface="Gill Sans"/>
                <a:ea typeface="Gill Sans"/>
                <a:cs typeface="Gill Sans"/>
                <a:sym typeface="Gill Sans"/>
              </a:rPr>
              <a:t>Such drastic increase could be primarily attributed to large-scale government initiatives that aimed to expand the private sector’s share of the economy, diversify its economy away from a petroleum-based one, expand the participation of Saudi nationals in the labor market, and make deliberate efforts to increase women’s participation in the economy. One such effort is the </a:t>
            </a:r>
            <a:r>
              <a:rPr lang="en-US" sz="1200" dirty="0" err="1">
                <a:latin typeface="Gill Sans"/>
                <a:ea typeface="Gill Sans"/>
                <a:cs typeface="Gill Sans"/>
                <a:sym typeface="Gill Sans"/>
              </a:rPr>
              <a:t>Nitaqat</a:t>
            </a:r>
            <a:r>
              <a:rPr lang="en-US" sz="1200" dirty="0">
                <a:latin typeface="Gill Sans"/>
                <a:ea typeface="Gill Sans"/>
                <a:cs typeface="Gill Sans"/>
                <a:sym typeface="Gill Sans"/>
              </a:rPr>
              <a:t> labor market program, which was launched in 2011 and introduced quotas that guaranteed the inclusion of women across different sectors of the labor market. It included both incentives for compliances and penalties for non-compliance. The program includes incentives aimed at increasing the rate in which private companies hired local female employees, such as counting the hiring of 2 Saudi women as equivalent to the hiring of 1 Saudi man, and requires employers to invest in upfront costs like gendered facilities to meet their quotas. This quota policy nearly tripled the female share of Saudis working in the private sector from 10% to 27% between 2011 and 2015. </a:t>
            </a:r>
            <a:endParaRPr sz="1200" dirty="0">
              <a:latin typeface="Gill Sans"/>
              <a:ea typeface="Gill Sans"/>
              <a:cs typeface="Gill Sans"/>
              <a:sym typeface="Gill Sans"/>
            </a:endParaRPr>
          </a:p>
          <a:p>
            <a:pPr marL="0" indent="0">
              <a:buClr>
                <a:schemeClr val="dk1"/>
              </a:buClr>
              <a:buSzPts val="1100"/>
            </a:pPr>
            <a:endParaRPr sz="1200" dirty="0">
              <a:latin typeface="Gill Sans"/>
              <a:ea typeface="Gill Sans"/>
              <a:cs typeface="Gill Sans"/>
              <a:sym typeface="Gill Sans"/>
            </a:endParaRPr>
          </a:p>
          <a:p>
            <a:pPr marL="0" indent="0">
              <a:buClr>
                <a:schemeClr val="dk1"/>
              </a:buClr>
              <a:buSzPts val="1100"/>
            </a:pPr>
            <a:r>
              <a:rPr lang="en-US" sz="1200" dirty="0">
                <a:latin typeface="Gill Sans"/>
                <a:ea typeface="Gill Sans"/>
                <a:cs typeface="Gill Sans"/>
                <a:sym typeface="Gill Sans"/>
              </a:rPr>
              <a:t>The Saudi Vision 2030 was launched in 2016 with the goals of increasing women’s labor force participation to 30% by 2030, to increase employment in the private sector, and to create 1 million additional jobs for women. Other legislative changes that have been introduced in order to reach this FLFP goal include eliminating the need for a male guardian to obtain a job, lifting the ban on female driving, criminalizing sexual harassment in public and private sector employment, mandating care and childcare facilities to companies above a certain size, and prohibiting employers from firing women during pregnancy or while on maternity leave. All of these legislative changes have lowered barriers for women’s entry into the workforce.  </a:t>
            </a:r>
            <a:endParaRPr sz="1200" dirty="0">
              <a:latin typeface="Gill Sans"/>
              <a:ea typeface="Gill Sans"/>
              <a:cs typeface="Gill Sans"/>
              <a:sym typeface="Gill Sans"/>
            </a:endParaRPr>
          </a:p>
          <a:p>
            <a:pPr marL="0" indent="0">
              <a:buClr>
                <a:schemeClr val="dk1"/>
              </a:buClr>
              <a:buSzPts val="1100"/>
            </a:pPr>
            <a:endParaRPr sz="1200" dirty="0">
              <a:latin typeface="Gill Sans"/>
              <a:ea typeface="Gill Sans"/>
              <a:cs typeface="Gill Sans"/>
              <a:sym typeface="Gill Sans"/>
            </a:endParaRPr>
          </a:p>
          <a:p>
            <a:pPr marL="0" indent="0">
              <a:buClr>
                <a:schemeClr val="dk1"/>
              </a:buClr>
              <a:buSzPts val="1100"/>
            </a:pPr>
            <a:r>
              <a:rPr lang="en-US" sz="1200" dirty="0">
                <a:latin typeface="Gill Sans"/>
                <a:ea typeface="Gill Sans"/>
                <a:cs typeface="Gill Sans"/>
                <a:sym typeface="Gill Sans"/>
              </a:rPr>
              <a:t>Furthermore, the Small and Medium Enterprises General Authority was established in 2016 to support self-employment, entrepreneurship, and innovation. Other initiatives supported by the Saudi government include the “</a:t>
            </a:r>
            <a:r>
              <a:rPr lang="en-US" sz="1200" dirty="0" err="1">
                <a:latin typeface="Gill Sans"/>
                <a:ea typeface="Gill Sans"/>
                <a:cs typeface="Gill Sans"/>
                <a:sym typeface="Gill Sans"/>
              </a:rPr>
              <a:t>Qurrah</a:t>
            </a:r>
            <a:r>
              <a:rPr lang="en-US" sz="1200" dirty="0">
                <a:latin typeface="Gill Sans"/>
                <a:ea typeface="Gill Sans"/>
                <a:cs typeface="Gill Sans"/>
                <a:sym typeface="Gill Sans"/>
              </a:rPr>
              <a:t>” online portal to connect families to childcare centers with subsidies and the “</a:t>
            </a:r>
            <a:r>
              <a:rPr lang="en-US" sz="1200" dirty="0" err="1">
                <a:latin typeface="Gill Sans"/>
                <a:ea typeface="Gill Sans"/>
                <a:cs typeface="Gill Sans"/>
                <a:sym typeface="Gill Sans"/>
              </a:rPr>
              <a:t>Wusool</a:t>
            </a:r>
            <a:r>
              <a:rPr lang="en-US" sz="1200" dirty="0">
                <a:latin typeface="Gill Sans"/>
                <a:ea typeface="Gill Sans"/>
                <a:cs typeface="Gill Sans"/>
                <a:sym typeface="Gill Sans"/>
              </a:rPr>
              <a:t>” program, which covers 80% of transportation cost between work and home for women in the private sector. </a:t>
            </a:r>
            <a:endParaRPr sz="1200" dirty="0"/>
          </a:p>
          <a:p>
            <a:pPr marL="0" indent="0">
              <a:buClr>
                <a:schemeClr val="dk1"/>
              </a:buClr>
              <a:buSzPts val="1100"/>
            </a:pPr>
            <a:endParaRPr sz="1200" dirty="0">
              <a:latin typeface="Gill Sans"/>
              <a:ea typeface="Gill Sans"/>
              <a:cs typeface="Gill Sans"/>
              <a:sym typeface="Gill Sans"/>
            </a:endParaRPr>
          </a:p>
          <a:p>
            <a:pPr marL="0" indent="0">
              <a:buClr>
                <a:schemeClr val="dk1"/>
              </a:buClr>
              <a:buSzPts val="1100"/>
            </a:pPr>
            <a:r>
              <a:rPr lang="en-US" sz="1200" b="1" dirty="0">
                <a:latin typeface="Gill Sans"/>
                <a:ea typeface="Gill Sans"/>
                <a:cs typeface="Gill Sans"/>
                <a:sym typeface="Gill Sans"/>
              </a:rPr>
              <a:t>Sources:</a:t>
            </a:r>
            <a:endParaRPr sz="1200" dirty="0"/>
          </a:p>
          <a:p>
            <a:pPr marL="179868" indent="-179868">
              <a:buClr>
                <a:schemeClr val="dk1"/>
              </a:buClr>
              <a:buSzPts val="1100"/>
              <a:buFont typeface="Arial" panose="020B0604020202020204" pitchFamily="34" charset="0"/>
              <a:buChar char="•"/>
            </a:pPr>
            <a:r>
              <a:rPr lang="en-US" sz="1200" dirty="0">
                <a:latin typeface="Gill Sans"/>
                <a:ea typeface="Gill Sans"/>
                <a:cs typeface="Gill Sans"/>
                <a:sym typeface="Gill Sans"/>
              </a:rPr>
              <a:t>GSTAT. 2022. https://www.stats.gov.sa/en </a:t>
            </a:r>
            <a:endParaRPr sz="1200" dirty="0"/>
          </a:p>
          <a:p>
            <a:pPr marL="179868" indent="-179868">
              <a:buClr>
                <a:schemeClr val="dk1"/>
              </a:buClr>
              <a:buSzPts val="1100"/>
              <a:buFont typeface="Arial" panose="020B0604020202020204" pitchFamily="34" charset="0"/>
              <a:buChar char="•"/>
            </a:pPr>
            <a:r>
              <a:rPr lang="en-US" sz="1200" b="0" i="0" dirty="0">
                <a:solidFill>
                  <a:srgbClr val="222222"/>
                </a:solidFill>
                <a:latin typeface="Arial"/>
                <a:ea typeface="Arial"/>
                <a:cs typeface="Arial"/>
                <a:sym typeface="Arial"/>
              </a:rPr>
              <a:t>Miller, C., Peck, J., &amp; </a:t>
            </a:r>
            <a:r>
              <a:rPr lang="en-US" sz="1200" b="0" i="0" dirty="0" err="1">
                <a:solidFill>
                  <a:srgbClr val="222222"/>
                </a:solidFill>
                <a:latin typeface="Arial"/>
                <a:ea typeface="Arial"/>
                <a:cs typeface="Arial"/>
                <a:sym typeface="Arial"/>
              </a:rPr>
              <a:t>Seflek</a:t>
            </a:r>
            <a:r>
              <a:rPr lang="en-US" sz="1200" b="0" i="0" dirty="0">
                <a:solidFill>
                  <a:srgbClr val="222222"/>
                </a:solidFill>
                <a:latin typeface="Arial"/>
                <a:ea typeface="Arial"/>
                <a:cs typeface="Arial"/>
                <a:sym typeface="Arial"/>
              </a:rPr>
              <a:t>, M. (2020). Missing women, integration costs, and big push policies in the Saudi labor market. </a:t>
            </a:r>
            <a:r>
              <a:rPr lang="en-US" sz="1200" b="0" i="1" dirty="0">
                <a:solidFill>
                  <a:srgbClr val="222222"/>
                </a:solidFill>
                <a:latin typeface="Arial"/>
                <a:ea typeface="Arial"/>
                <a:cs typeface="Arial"/>
                <a:sym typeface="Arial"/>
              </a:rPr>
              <a:t>American Economic Journal: Applied Economics</a:t>
            </a:r>
            <a:r>
              <a:rPr lang="en-US" sz="1200" b="0" i="0" dirty="0">
                <a:solidFill>
                  <a:srgbClr val="222222"/>
                </a:solidFill>
                <a:latin typeface="Arial"/>
                <a:ea typeface="Arial"/>
                <a:cs typeface="Arial"/>
                <a:sym typeface="Arial"/>
              </a:rPr>
              <a:t>.</a:t>
            </a:r>
            <a:endParaRPr sz="1200" dirty="0"/>
          </a:p>
          <a:p>
            <a:pPr marL="179868" indent="-179868">
              <a:buClr>
                <a:schemeClr val="dk1"/>
              </a:buClr>
              <a:buSzPts val="1100"/>
              <a:buFont typeface="Arial" panose="020B0604020202020204" pitchFamily="34" charset="0"/>
              <a:buChar char="•"/>
            </a:pPr>
            <a:r>
              <a:rPr lang="en-US" sz="1200" dirty="0">
                <a:solidFill>
                  <a:srgbClr val="222222"/>
                </a:solidFill>
                <a:latin typeface="Arial"/>
                <a:ea typeface="Arial"/>
                <a:cs typeface="Arial"/>
                <a:sym typeface="Arial"/>
              </a:rPr>
              <a:t>Saudi Vision 2030. https://www.vision2030.gov.sa/ </a:t>
            </a:r>
            <a:endParaRPr sz="1200" dirty="0">
              <a:latin typeface="Gill Sans"/>
              <a:ea typeface="Gill Sans"/>
              <a:cs typeface="Gill Sans"/>
              <a:sym typeface="Gill Sans"/>
            </a:endParaRPr>
          </a:p>
          <a:p>
            <a:pPr marL="179868" indent="-179868">
              <a:buClr>
                <a:schemeClr val="dk1"/>
              </a:buClr>
              <a:buSzPts val="1100"/>
              <a:buFont typeface="Arial" panose="020B0604020202020204" pitchFamily="34" charset="0"/>
              <a:buChar char="•"/>
            </a:pPr>
            <a:r>
              <a:rPr lang="en-US" sz="1200" b="0" i="0" dirty="0">
                <a:solidFill>
                  <a:srgbClr val="222222"/>
                </a:solidFill>
                <a:latin typeface="Arial"/>
                <a:ea typeface="Arial"/>
                <a:cs typeface="Arial"/>
                <a:sym typeface="Arial"/>
              </a:rPr>
              <a:t>Williams, S., </a:t>
            </a:r>
            <a:r>
              <a:rPr lang="en-US" sz="1200" b="0" i="0" dirty="0" err="1">
                <a:solidFill>
                  <a:srgbClr val="222222"/>
                </a:solidFill>
                <a:latin typeface="Arial"/>
                <a:ea typeface="Arial"/>
                <a:cs typeface="Arial"/>
                <a:sym typeface="Arial"/>
              </a:rPr>
              <a:t>Qiu</a:t>
            </a:r>
            <a:r>
              <a:rPr lang="en-US" sz="1200" b="0" i="0" dirty="0">
                <a:solidFill>
                  <a:srgbClr val="222222"/>
                </a:solidFill>
                <a:latin typeface="Arial"/>
                <a:ea typeface="Arial"/>
                <a:cs typeface="Arial"/>
                <a:sym typeface="Arial"/>
              </a:rPr>
              <a:t>, W., Al-</a:t>
            </a:r>
            <a:r>
              <a:rPr lang="en-US" sz="1200" b="0" i="0" dirty="0" err="1">
                <a:solidFill>
                  <a:srgbClr val="222222"/>
                </a:solidFill>
                <a:latin typeface="Arial"/>
                <a:ea typeface="Arial"/>
                <a:cs typeface="Arial"/>
                <a:sym typeface="Arial"/>
              </a:rPr>
              <a:t>awwad</a:t>
            </a:r>
            <a:r>
              <a:rPr lang="en-US" sz="1200" b="0" i="0" dirty="0">
                <a:solidFill>
                  <a:srgbClr val="222222"/>
                </a:solidFill>
                <a:latin typeface="Arial"/>
                <a:ea typeface="Arial"/>
                <a:cs typeface="Arial"/>
                <a:sym typeface="Arial"/>
              </a:rPr>
              <a:t>, Z., &amp; </a:t>
            </a:r>
            <a:r>
              <a:rPr lang="en-US" sz="1200" b="0" i="0" dirty="0" err="1">
                <a:solidFill>
                  <a:srgbClr val="222222"/>
                </a:solidFill>
                <a:latin typeface="Arial"/>
                <a:ea typeface="Arial"/>
                <a:cs typeface="Arial"/>
                <a:sym typeface="Arial"/>
              </a:rPr>
              <a:t>Alfayez</a:t>
            </a:r>
            <a:r>
              <a:rPr lang="en-US" sz="1200" b="0" i="0" dirty="0">
                <a:solidFill>
                  <a:srgbClr val="222222"/>
                </a:solidFill>
                <a:latin typeface="Arial"/>
                <a:ea typeface="Arial"/>
                <a:cs typeface="Arial"/>
                <a:sym typeface="Arial"/>
              </a:rPr>
              <a:t>, A. (2019). Commuting for women in Saudi Arabia: Metro to driving-Options to support women employment. </a:t>
            </a:r>
            <a:r>
              <a:rPr lang="en-US" sz="1200" b="0" i="1" dirty="0">
                <a:solidFill>
                  <a:srgbClr val="222222"/>
                </a:solidFill>
                <a:latin typeface="Arial"/>
                <a:ea typeface="Arial"/>
                <a:cs typeface="Arial"/>
                <a:sym typeface="Arial"/>
              </a:rPr>
              <a:t>Journal of Transport Geography</a:t>
            </a:r>
            <a:r>
              <a:rPr lang="en-US" sz="1200" b="0" i="0" dirty="0">
                <a:solidFill>
                  <a:srgbClr val="222222"/>
                </a:solidFill>
                <a:latin typeface="Arial"/>
                <a:ea typeface="Arial"/>
                <a:cs typeface="Arial"/>
                <a:sym typeface="Arial"/>
              </a:rPr>
              <a:t>, </a:t>
            </a:r>
            <a:r>
              <a:rPr lang="en-US" sz="1200" b="0" i="1" dirty="0">
                <a:solidFill>
                  <a:srgbClr val="222222"/>
                </a:solidFill>
                <a:latin typeface="Arial"/>
                <a:ea typeface="Arial"/>
                <a:cs typeface="Arial"/>
                <a:sym typeface="Arial"/>
              </a:rPr>
              <a:t>77</a:t>
            </a:r>
            <a:r>
              <a:rPr lang="en-US" sz="1200" b="0" i="0" dirty="0">
                <a:solidFill>
                  <a:srgbClr val="222222"/>
                </a:solidFill>
                <a:latin typeface="Arial"/>
                <a:ea typeface="Arial"/>
                <a:cs typeface="Arial"/>
                <a:sym typeface="Arial"/>
              </a:rPr>
              <a:t>, 126-138.</a:t>
            </a:r>
            <a:endParaRPr sz="1200" dirty="0">
              <a:latin typeface="Gill Sans"/>
              <a:ea typeface="Gill Sans"/>
              <a:cs typeface="Gill Sans"/>
              <a:sym typeface="Gill Sans"/>
            </a:endParaRPr>
          </a:p>
        </p:txBody>
      </p:sp>
      <p:sp>
        <p:nvSpPr>
          <p:cNvPr id="1882" name="Google Shape;1882;g11935ead20f_0_208: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0"/>
        <p:cNvGrpSpPr/>
        <p:nvPr/>
      </p:nvGrpSpPr>
      <p:grpSpPr>
        <a:xfrm>
          <a:off x="0" y="0"/>
          <a:ext cx="0" cy="0"/>
          <a:chOff x="0" y="0"/>
          <a:chExt cx="0" cy="0"/>
        </a:xfrm>
      </p:grpSpPr>
      <p:sp>
        <p:nvSpPr>
          <p:cNvPr id="1891" name="Google Shape;1891;g11935ead20f_0_216:notes"/>
          <p:cNvSpPr txBox="1">
            <a:spLocks noGrp="1"/>
          </p:cNvSpPr>
          <p:nvPr>
            <p:ph type="body" idx="1"/>
          </p:nvPr>
        </p:nvSpPr>
        <p:spPr>
          <a:xfrm>
            <a:off x="731520" y="4560570"/>
            <a:ext cx="5852170" cy="4320540"/>
          </a:xfrm>
          <a:prstGeom prst="rect">
            <a:avLst/>
          </a:prstGeom>
          <a:noFill/>
          <a:ln>
            <a:noFill/>
          </a:ln>
        </p:spPr>
        <p:txBody>
          <a:bodyPr spcFirstLastPara="1" wrap="square" lIns="95914" tIns="47944" rIns="95914" bIns="47944" anchor="t" anchorCtr="0">
            <a:noAutofit/>
          </a:bodyPr>
          <a:lstStyle/>
          <a:p>
            <a:pPr marL="0" indent="0">
              <a:buClr>
                <a:schemeClr val="dk1"/>
              </a:buClr>
              <a:buSzPts val="1100"/>
            </a:pPr>
            <a:r>
              <a:rPr lang="en-US" sz="1200" dirty="0">
                <a:latin typeface="Gill Sans"/>
                <a:ea typeface="Gill Sans"/>
                <a:cs typeface="Gill Sans"/>
                <a:sym typeface="Gill Sans"/>
              </a:rPr>
              <a:t>Tunisia observed a modest increase in FLFP of 1.17% in the last decade. Following the 2011 revolution, new legislation and programs were introduced to stimulate employment. One employment scheme offered jobs in the public sector to people above the age of 35, and while this contributed to minor improvement of female unemployment, it also contributed to a bloated public sector. This dependence on the state as the primary destination for employment is problematic in the way it discourages entrepreneurship and distorts the demand for education toward skills that are best suited for success in the public sector, which in turn worsens the skills mismatch faced by the private sector.  </a:t>
            </a:r>
            <a:endParaRPr sz="1200" dirty="0">
              <a:latin typeface="Gill Sans"/>
              <a:ea typeface="Gill Sans"/>
              <a:cs typeface="Gill Sans"/>
              <a:sym typeface="Gill Sans"/>
            </a:endParaRPr>
          </a:p>
          <a:p>
            <a:pPr marL="0" indent="0">
              <a:buClr>
                <a:schemeClr val="dk1"/>
              </a:buClr>
              <a:buSzPts val="1100"/>
            </a:pPr>
            <a:endParaRPr sz="1200" dirty="0">
              <a:latin typeface="Gill Sans"/>
              <a:ea typeface="Gill Sans"/>
              <a:cs typeface="Gill Sans"/>
              <a:sym typeface="Gill Sans"/>
            </a:endParaRPr>
          </a:p>
          <a:p>
            <a:pPr marL="0" indent="0">
              <a:buClr>
                <a:schemeClr val="dk1"/>
              </a:buClr>
              <a:buSzPts val="1100"/>
            </a:pPr>
            <a:r>
              <a:rPr lang="en-US" sz="1200" dirty="0">
                <a:latin typeface="Gill Sans"/>
                <a:ea typeface="Gill Sans"/>
                <a:cs typeface="Gill Sans"/>
                <a:sym typeface="Gill Sans"/>
              </a:rPr>
              <a:t>Other programs like the Employability Improvement Cheque and the Employment Support Cheque offered vocational training to young job seekers matching their needs with those relating to labor market needs, as well as encouraging private companies to recruit first-time job seekers by contributing to their salaries. Moreover, the Ministry of Women, Family, and Children (MFFE) and UN Women have organized training programs on women’s entrepreneurship as part of the National Plan for Female Entrepreneurship. </a:t>
            </a:r>
            <a:endParaRPr sz="1200" dirty="0"/>
          </a:p>
          <a:p>
            <a:pPr marL="0" indent="0">
              <a:buClr>
                <a:schemeClr val="dk1"/>
              </a:buClr>
              <a:buSzPts val="1100"/>
            </a:pPr>
            <a:endParaRPr sz="1200" dirty="0">
              <a:latin typeface="Gill Sans"/>
              <a:ea typeface="Gill Sans"/>
              <a:cs typeface="Gill Sans"/>
              <a:sym typeface="Gill Sans"/>
            </a:endParaRPr>
          </a:p>
          <a:p>
            <a:pPr marL="0" indent="0">
              <a:buClr>
                <a:schemeClr val="dk1"/>
              </a:buClr>
              <a:buSzPts val="1100"/>
            </a:pPr>
            <a:r>
              <a:rPr lang="en-US" sz="1200" b="1" dirty="0">
                <a:latin typeface="Gill Sans"/>
                <a:ea typeface="Gill Sans"/>
                <a:cs typeface="Gill Sans"/>
                <a:sym typeface="Gill Sans"/>
              </a:rPr>
              <a:t>Source: </a:t>
            </a:r>
            <a:r>
              <a:rPr lang="en-US" sz="1200" b="0" i="0" dirty="0">
                <a:solidFill>
                  <a:srgbClr val="222222"/>
                </a:solidFill>
                <a:latin typeface="Arial"/>
                <a:ea typeface="Arial"/>
                <a:cs typeface="Arial"/>
                <a:sym typeface="Arial"/>
              </a:rPr>
              <a:t>Bass, H. H., Kappel, R., &amp; </a:t>
            </a:r>
            <a:r>
              <a:rPr lang="en-US" sz="1200" b="0" i="0" dirty="0" err="1">
                <a:solidFill>
                  <a:srgbClr val="222222"/>
                </a:solidFill>
                <a:latin typeface="Arial"/>
                <a:ea typeface="Arial"/>
                <a:cs typeface="Arial"/>
                <a:sym typeface="Arial"/>
              </a:rPr>
              <a:t>Wohlmuth</a:t>
            </a:r>
            <a:r>
              <a:rPr lang="en-US" sz="1200" b="0" i="0" dirty="0">
                <a:solidFill>
                  <a:srgbClr val="222222"/>
                </a:solidFill>
                <a:latin typeface="Arial"/>
                <a:ea typeface="Arial"/>
                <a:cs typeface="Arial"/>
                <a:sym typeface="Arial"/>
              </a:rPr>
              <a:t>, K. (2016). Starting Points for a National Employment Strategy for Tunisia.</a:t>
            </a:r>
            <a:endParaRPr sz="1200" b="1" dirty="0">
              <a:latin typeface="Gill Sans"/>
              <a:ea typeface="Gill Sans"/>
              <a:cs typeface="Gill Sans"/>
              <a:sym typeface="Gill Sans"/>
            </a:endParaRPr>
          </a:p>
        </p:txBody>
      </p:sp>
      <p:sp>
        <p:nvSpPr>
          <p:cNvPr id="1892" name="Google Shape;1892;g11935ead20f_0_216: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0"/>
        <p:cNvGrpSpPr/>
        <p:nvPr/>
      </p:nvGrpSpPr>
      <p:grpSpPr>
        <a:xfrm>
          <a:off x="0" y="0"/>
          <a:ext cx="0" cy="0"/>
          <a:chOff x="0" y="0"/>
          <a:chExt cx="0" cy="0"/>
        </a:xfrm>
      </p:grpSpPr>
      <p:sp>
        <p:nvSpPr>
          <p:cNvPr id="1901" name="Google Shape;1901;g11935ead20f_0_224:notes"/>
          <p:cNvSpPr txBox="1">
            <a:spLocks noGrp="1"/>
          </p:cNvSpPr>
          <p:nvPr>
            <p:ph type="body" idx="1"/>
          </p:nvPr>
        </p:nvSpPr>
        <p:spPr>
          <a:xfrm>
            <a:off x="731520" y="4560570"/>
            <a:ext cx="5852170" cy="4320540"/>
          </a:xfrm>
          <a:prstGeom prst="rect">
            <a:avLst/>
          </a:prstGeom>
          <a:noFill/>
          <a:ln>
            <a:noFill/>
          </a:ln>
        </p:spPr>
        <p:txBody>
          <a:bodyPr spcFirstLastPara="1" wrap="square" lIns="95914" tIns="47944" rIns="95914" bIns="47944" anchor="t" anchorCtr="0">
            <a:noAutofit/>
          </a:bodyPr>
          <a:lstStyle/>
          <a:p>
            <a:pPr marL="0" indent="0">
              <a:buClr>
                <a:schemeClr val="dk1"/>
              </a:buClr>
              <a:buSzPts val="1100"/>
            </a:pPr>
            <a:r>
              <a:rPr lang="en-US" sz="1200" dirty="0">
                <a:latin typeface="Gill Sans"/>
                <a:ea typeface="Gill Sans"/>
                <a:cs typeface="Gill Sans"/>
                <a:sym typeface="Gill Sans"/>
              </a:rPr>
              <a:t>Turkey experienced the largest increase in FLFP over the decade among our selected countries. FLFP in Turkey was 38.54% in 2019, which was an 8.95 percentage point increase from its rate of 29.59% in 2010. This increase took place after a long period of decreasing FLFP that coincided with a sectoral shift away from agriculture, where many women were employed as ”contributing” family workers. It is important to note that in Turkish statistics, unpaid family workers are counted as employed (</a:t>
            </a:r>
            <a:r>
              <a:rPr lang="en-US" sz="1200" dirty="0" err="1">
                <a:latin typeface="Gill Sans"/>
                <a:ea typeface="Gill Sans"/>
                <a:cs typeface="Gill Sans"/>
                <a:sym typeface="Gill Sans"/>
              </a:rPr>
              <a:t>Tansel</a:t>
            </a:r>
            <a:r>
              <a:rPr lang="en-US" sz="1200" dirty="0">
                <a:latin typeface="Gill Sans"/>
                <a:ea typeface="Gill Sans"/>
                <a:cs typeface="Gill Sans"/>
                <a:sym typeface="Gill Sans"/>
              </a:rPr>
              <a:t> 2017).</a:t>
            </a:r>
            <a:endParaRPr sz="1200" dirty="0">
              <a:latin typeface="Gill Sans"/>
              <a:ea typeface="Gill Sans"/>
              <a:cs typeface="Gill Sans"/>
              <a:sym typeface="Gill Sans"/>
            </a:endParaRPr>
          </a:p>
          <a:p>
            <a:pPr marL="0" indent="0">
              <a:buClr>
                <a:schemeClr val="dk1"/>
              </a:buClr>
              <a:buSzPts val="1100"/>
            </a:pPr>
            <a:endParaRPr sz="1200" dirty="0">
              <a:latin typeface="Gill Sans"/>
              <a:ea typeface="Gill Sans"/>
              <a:cs typeface="Gill Sans"/>
              <a:sym typeface="Gill Sans"/>
            </a:endParaRPr>
          </a:p>
          <a:p>
            <a:pPr marL="0" indent="0">
              <a:buClr>
                <a:schemeClr val="dk1"/>
              </a:buClr>
              <a:buSzPts val="1100"/>
            </a:pPr>
            <a:r>
              <a:rPr lang="en-US" sz="1200" dirty="0">
                <a:latin typeface="Gill Sans"/>
                <a:ea typeface="Gill Sans"/>
                <a:cs typeface="Gill Sans"/>
                <a:sym typeface="Gill Sans"/>
              </a:rPr>
              <a:t>The increase in women’s employment largely took place through the expansion of the service sector. The percentage of women working in the service sector rose from 50.0% in 2014 to 60.4% in 2020.</a:t>
            </a:r>
            <a:endParaRPr sz="1200" dirty="0">
              <a:latin typeface="Gill Sans"/>
              <a:ea typeface="Gill Sans"/>
              <a:cs typeface="Gill Sans"/>
              <a:sym typeface="Gill Sans"/>
            </a:endParaRPr>
          </a:p>
          <a:p>
            <a:pPr marL="0" indent="0">
              <a:buClr>
                <a:schemeClr val="dk1"/>
              </a:buClr>
              <a:buSzPts val="1100"/>
            </a:pPr>
            <a:endParaRPr sz="1200" dirty="0">
              <a:latin typeface="Gill Sans"/>
              <a:ea typeface="Gill Sans"/>
              <a:cs typeface="Gill Sans"/>
              <a:sym typeface="Gill Sans"/>
            </a:endParaRPr>
          </a:p>
          <a:p>
            <a:pPr marL="0" indent="0">
              <a:buClr>
                <a:schemeClr val="dk1"/>
              </a:buClr>
              <a:buSzPts val="1100"/>
            </a:pPr>
            <a:r>
              <a:rPr lang="en-US" sz="1200" dirty="0">
                <a:latin typeface="Gill Sans"/>
                <a:ea typeface="Gill Sans"/>
                <a:cs typeface="Gill Sans"/>
                <a:sym typeface="Gill Sans"/>
              </a:rPr>
              <a:t>Notable social changes that took place were an increased focus placed on women’s education and increased public acceptance of new family dynamics that have space for two breadwinners in the family. According to </a:t>
            </a:r>
            <a:r>
              <a:rPr lang="en-US" sz="1200" dirty="0" err="1">
                <a:latin typeface="Gill Sans"/>
                <a:ea typeface="Gill Sans"/>
                <a:cs typeface="Gill Sans"/>
                <a:sym typeface="Gill Sans"/>
              </a:rPr>
              <a:t>Toksöz</a:t>
            </a:r>
            <a:r>
              <a:rPr lang="en-US" sz="1200" dirty="0">
                <a:latin typeface="Gill Sans"/>
                <a:ea typeface="Gill Sans"/>
                <a:cs typeface="Gill Sans"/>
                <a:sym typeface="Gill Sans"/>
              </a:rPr>
              <a:t> (2012), the government’s employment strategy for women in Turkey relies on increasing their participation without neglecting their care responsibilities at home and therefore, flexible forms of employment are promoted for women. An example of this was the 9th Development Plan for 2007 to 2013, which underlined that flexible work should be popularized to encourage women’s participation in the labor market.</a:t>
            </a:r>
            <a:endParaRPr sz="1200" dirty="0">
              <a:latin typeface="Gill Sans"/>
              <a:ea typeface="Gill Sans"/>
              <a:cs typeface="Gill Sans"/>
              <a:sym typeface="Gill Sans"/>
            </a:endParaRPr>
          </a:p>
          <a:p>
            <a:pPr marL="0" indent="0">
              <a:buClr>
                <a:schemeClr val="dk1"/>
              </a:buClr>
              <a:buSzPts val="1100"/>
            </a:pPr>
            <a:endParaRPr sz="1200" dirty="0">
              <a:latin typeface="Gill Sans"/>
              <a:ea typeface="Gill Sans"/>
              <a:cs typeface="Gill Sans"/>
              <a:sym typeface="Gill Sans"/>
            </a:endParaRPr>
          </a:p>
          <a:p>
            <a:pPr marL="0" indent="0">
              <a:buClr>
                <a:schemeClr val="dk1"/>
              </a:buClr>
              <a:buSzPts val="1100"/>
            </a:pPr>
            <a:r>
              <a:rPr lang="en-US" sz="1200" dirty="0">
                <a:latin typeface="Gill Sans"/>
                <a:ea typeface="Gill Sans"/>
                <a:cs typeface="Gill Sans"/>
                <a:sym typeface="Gill Sans"/>
              </a:rPr>
              <a:t>Law No. 5763, passed in 2008, created a targeted subsidy scheme that included exemptions for employers to pay social security contributions for hired women (above the age of 18) and young men (18-29 years old). The exemption would be phased out and gradually decreased over the course of five years. Studies found that these subsidies increased the employment probability of women (</a:t>
            </a:r>
            <a:r>
              <a:rPr lang="en-US" sz="1200" dirty="0" err="1">
                <a:latin typeface="Gill Sans"/>
                <a:ea typeface="Gill Sans"/>
                <a:cs typeface="Gill Sans"/>
                <a:sym typeface="Gill Sans"/>
              </a:rPr>
              <a:t>Dildar</a:t>
            </a:r>
            <a:r>
              <a:rPr lang="en-US" sz="1200" dirty="0">
                <a:latin typeface="Gill Sans"/>
                <a:ea typeface="Gill Sans"/>
                <a:cs typeface="Gill Sans"/>
                <a:sym typeface="Gill Sans"/>
              </a:rPr>
              <a:t> 2020).</a:t>
            </a:r>
            <a:endParaRPr sz="1200" dirty="0">
              <a:cs typeface="Gill Sans" panose="020B0502020104020203"/>
            </a:endParaRPr>
          </a:p>
          <a:p>
            <a:pPr marL="0" indent="0">
              <a:buClr>
                <a:schemeClr val="dk1"/>
              </a:buClr>
              <a:buSzPts val="1100"/>
            </a:pPr>
            <a:endParaRPr sz="1200" dirty="0">
              <a:latin typeface="Gill Sans"/>
              <a:ea typeface="Gill Sans"/>
              <a:cs typeface="Gill Sans"/>
              <a:sym typeface="Gill Sans"/>
            </a:endParaRPr>
          </a:p>
          <a:p>
            <a:pPr marL="0" indent="0">
              <a:buClr>
                <a:schemeClr val="dk1"/>
              </a:buClr>
              <a:buSzPts val="1100"/>
            </a:pPr>
            <a:r>
              <a:rPr lang="en-US" sz="1200" b="1" dirty="0">
                <a:latin typeface="Gill Sans"/>
                <a:ea typeface="Gill Sans"/>
                <a:cs typeface="Gill Sans"/>
                <a:sym typeface="Gill Sans"/>
              </a:rPr>
              <a:t>Sources: </a:t>
            </a:r>
            <a:endParaRPr sz="1200" b="1" dirty="0">
              <a:latin typeface="Gill Sans"/>
              <a:ea typeface="Gill Sans"/>
              <a:cs typeface="Gill Sans"/>
              <a:sym typeface="Gill Sans"/>
            </a:endParaRPr>
          </a:p>
          <a:p>
            <a:pPr marL="179868" indent="-179868">
              <a:buClr>
                <a:schemeClr val="dk1"/>
              </a:buClr>
              <a:buSzPts val="1100"/>
              <a:buFont typeface="Arial" panose="020B0604020202020204" pitchFamily="34" charset="0"/>
              <a:buChar char="•"/>
            </a:pPr>
            <a:r>
              <a:rPr lang="en-US" sz="1200" dirty="0" err="1">
                <a:cs typeface="Gill Sans" panose="020B0502020104020203"/>
              </a:rPr>
              <a:t>Tansel</a:t>
            </a:r>
            <a:r>
              <a:rPr lang="en-US" sz="1200" dirty="0">
                <a:cs typeface="Gill Sans" panose="020B0502020104020203"/>
              </a:rPr>
              <a:t>, A. (2001). </a:t>
            </a:r>
            <a:r>
              <a:rPr lang="en-US" sz="1200" i="1" dirty="0">
                <a:cs typeface="Gill Sans" panose="020B0502020104020203"/>
              </a:rPr>
              <a:t>Economic development and female labor force participation in Turkey: time-series evidence and cross-province estimates</a:t>
            </a:r>
            <a:r>
              <a:rPr lang="en-US" sz="1200" dirty="0">
                <a:cs typeface="Gill Sans" panose="020B0502020104020203"/>
              </a:rPr>
              <a:t>. ERF.</a:t>
            </a:r>
            <a:endParaRPr sz="1200" dirty="0">
              <a:cs typeface="Gill Sans" panose="020B0502020104020203"/>
            </a:endParaRPr>
          </a:p>
          <a:p>
            <a:pPr marL="179868" indent="-179868">
              <a:buClr>
                <a:schemeClr val="dk1"/>
              </a:buClr>
              <a:buSzPts val="1100"/>
              <a:buFont typeface="Arial" panose="020B0604020202020204" pitchFamily="34" charset="0"/>
              <a:buChar char="•"/>
            </a:pPr>
            <a:r>
              <a:rPr lang="en-US" sz="1200" dirty="0" err="1">
                <a:cs typeface="Gill Sans" panose="020B0502020104020203"/>
              </a:rPr>
              <a:t>Dildar</a:t>
            </a:r>
            <a:r>
              <a:rPr lang="en-US" sz="1200" dirty="0">
                <a:cs typeface="Gill Sans" panose="020B0502020104020203"/>
              </a:rPr>
              <a:t>, Y. (2020). Targeting women’s employment: Do employment subsidies work? Evidence from Turkey. Review of Radical Political Economics, 52(1), 5-25.</a:t>
            </a:r>
            <a:endParaRPr sz="1200" dirty="0">
              <a:cs typeface="Gill Sans" panose="020B0502020104020203"/>
            </a:endParaRPr>
          </a:p>
          <a:p>
            <a:pPr marL="179868" indent="-179868">
              <a:buClr>
                <a:schemeClr val="dk1"/>
              </a:buClr>
              <a:buSzPts val="1100"/>
              <a:buFont typeface="Arial" panose="020B0604020202020204" pitchFamily="34" charset="0"/>
              <a:buChar char="•"/>
            </a:pPr>
            <a:r>
              <a:rPr lang="en-US" sz="1200" dirty="0" err="1">
                <a:cs typeface="Gill Sans" panose="020B0502020104020203"/>
              </a:rPr>
              <a:t>Toksöz</a:t>
            </a:r>
            <a:r>
              <a:rPr lang="en-US" sz="1200" dirty="0">
                <a:cs typeface="Gill Sans" panose="020B0502020104020203"/>
              </a:rPr>
              <a:t> , G. (2012). The State of Female Labor in the Impasse of Neoliberal Market and Patriarchal Family and Society. </a:t>
            </a:r>
            <a:r>
              <a:rPr lang="en-US" sz="1200" i="1" dirty="0">
                <a:cs typeface="Gill Sans" panose="020B0502020104020203"/>
              </a:rPr>
              <a:t>Gender and Society in Turkey: The Impact of Neo-liberal Policies, Political Islam and EU Accession, London/New York: IB </a:t>
            </a:r>
            <a:r>
              <a:rPr lang="en-US" sz="1200" i="1" dirty="0" err="1">
                <a:cs typeface="Gill Sans" panose="020B0502020104020203"/>
              </a:rPr>
              <a:t>Tairus</a:t>
            </a:r>
            <a:r>
              <a:rPr lang="en-US" sz="1200" dirty="0">
                <a:cs typeface="Gill Sans" panose="020B0502020104020203"/>
              </a:rPr>
              <a:t>.</a:t>
            </a:r>
            <a:endParaRPr sz="1200" b="1" dirty="0">
              <a:latin typeface="Gill Sans"/>
              <a:ea typeface="Gill Sans"/>
              <a:cs typeface="Gill Sans"/>
              <a:sym typeface="Gill Sans"/>
            </a:endParaRPr>
          </a:p>
        </p:txBody>
      </p:sp>
      <p:sp>
        <p:nvSpPr>
          <p:cNvPr id="1902" name="Google Shape;1902;g11935ead20f_0_224: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0"/>
        <p:cNvGrpSpPr/>
        <p:nvPr/>
      </p:nvGrpSpPr>
      <p:grpSpPr>
        <a:xfrm>
          <a:off x="0" y="0"/>
          <a:ext cx="0" cy="0"/>
          <a:chOff x="0" y="0"/>
          <a:chExt cx="0" cy="0"/>
        </a:xfrm>
      </p:grpSpPr>
      <p:sp>
        <p:nvSpPr>
          <p:cNvPr id="1911" name="Google Shape;1911;g11935ead20f_0_232:notes"/>
          <p:cNvSpPr txBox="1">
            <a:spLocks noGrp="1"/>
          </p:cNvSpPr>
          <p:nvPr>
            <p:ph type="body" idx="1"/>
          </p:nvPr>
        </p:nvSpPr>
        <p:spPr>
          <a:xfrm>
            <a:off x="731520" y="4560570"/>
            <a:ext cx="5852170" cy="4320540"/>
          </a:xfrm>
          <a:prstGeom prst="rect">
            <a:avLst/>
          </a:prstGeom>
          <a:noFill/>
          <a:ln>
            <a:noFill/>
          </a:ln>
        </p:spPr>
        <p:txBody>
          <a:bodyPr spcFirstLastPara="1" wrap="square" lIns="95914" tIns="47944" rIns="95914" bIns="47944" anchor="t" anchorCtr="0">
            <a:noAutofit/>
          </a:bodyPr>
          <a:lstStyle/>
          <a:p>
            <a:pPr marL="0" indent="0">
              <a:buClr>
                <a:schemeClr val="dk1"/>
              </a:buClr>
              <a:buSzPts val="1100"/>
            </a:pPr>
            <a:r>
              <a:rPr lang="en-US" sz="1200" dirty="0">
                <a:latin typeface="Gill Sans"/>
                <a:ea typeface="Gill Sans"/>
                <a:cs typeface="Gill Sans"/>
                <a:sym typeface="Gill Sans"/>
              </a:rPr>
              <a:t>A variety of programs have been introduced to stimulate the economy in the West Bank and Gaza including: the </a:t>
            </a:r>
            <a:r>
              <a:rPr lang="en-US" sz="1200" dirty="0" err="1">
                <a:latin typeface="Gill Sans"/>
                <a:ea typeface="Gill Sans"/>
                <a:cs typeface="Gill Sans"/>
                <a:sym typeface="Gill Sans"/>
              </a:rPr>
              <a:t>Labour</a:t>
            </a:r>
            <a:r>
              <a:rPr lang="en-US" sz="1200" dirty="0">
                <a:latin typeface="Gill Sans"/>
                <a:ea typeface="Gill Sans"/>
                <a:cs typeface="Gill Sans"/>
                <a:sym typeface="Gill Sans"/>
              </a:rPr>
              <a:t> Sector Strategy of 2020-2022, National Employment Strategy of 2021-2025, National Strategy for Entrepreneurship and Empowerment Sector of 2020-2022, and the second Palestinian Decent Work </a:t>
            </a:r>
            <a:r>
              <a:rPr lang="en-US" sz="1200" dirty="0" err="1">
                <a:latin typeface="Gill Sans"/>
                <a:ea typeface="Gill Sans"/>
                <a:cs typeface="Gill Sans"/>
                <a:sym typeface="Gill Sans"/>
              </a:rPr>
              <a:t>Programme</a:t>
            </a:r>
            <a:r>
              <a:rPr lang="en-US" sz="1200" dirty="0">
                <a:latin typeface="Gill Sans"/>
                <a:ea typeface="Gill Sans"/>
                <a:cs typeface="Gill Sans"/>
                <a:sym typeface="Gill Sans"/>
              </a:rPr>
              <a:t> 2018-2022. The Ministry of </a:t>
            </a:r>
            <a:r>
              <a:rPr lang="en-US" sz="1200" dirty="0" err="1">
                <a:latin typeface="Gill Sans"/>
                <a:ea typeface="Gill Sans"/>
                <a:cs typeface="Gill Sans"/>
                <a:sym typeface="Gill Sans"/>
              </a:rPr>
              <a:t>Labour</a:t>
            </a:r>
            <a:r>
              <a:rPr lang="en-US" sz="1200" dirty="0">
                <a:latin typeface="Gill Sans"/>
                <a:ea typeface="Gill Sans"/>
                <a:cs typeface="Gill Sans"/>
                <a:sym typeface="Gill Sans"/>
              </a:rPr>
              <a:t> (</a:t>
            </a:r>
            <a:r>
              <a:rPr lang="en-US" sz="1200" dirty="0" err="1">
                <a:latin typeface="Gill Sans"/>
                <a:ea typeface="Gill Sans"/>
                <a:cs typeface="Gill Sans"/>
                <a:sym typeface="Gill Sans"/>
              </a:rPr>
              <a:t>MoL</a:t>
            </a:r>
            <a:r>
              <a:rPr lang="en-US" sz="1200" dirty="0">
                <a:latin typeface="Gill Sans"/>
                <a:ea typeface="Gill Sans"/>
                <a:cs typeface="Gill Sans"/>
                <a:sym typeface="Gill Sans"/>
              </a:rPr>
              <a:t>) provides employment services through its employment offices (16 in the West Bank and 5 in Gaza). Eight of the West Bank offices offer vocational guidance and employment counseling, guidance on self-employment and small enterprise creation, job search, and work permits for working in the 1948 territory.</a:t>
            </a:r>
            <a:endParaRPr sz="1200" dirty="0"/>
          </a:p>
          <a:p>
            <a:pPr marL="0" indent="0">
              <a:buClr>
                <a:schemeClr val="dk1"/>
              </a:buClr>
              <a:buSzPts val="1100"/>
            </a:pPr>
            <a:endParaRPr sz="1200" dirty="0">
              <a:latin typeface="Gill Sans"/>
              <a:ea typeface="Gill Sans"/>
              <a:cs typeface="Gill Sans"/>
              <a:sym typeface="Gill Sans"/>
            </a:endParaRPr>
          </a:p>
          <a:p>
            <a:pPr marL="0" indent="0">
              <a:buClr>
                <a:schemeClr val="dk1"/>
              </a:buClr>
              <a:buSzPts val="1100"/>
            </a:pPr>
            <a:r>
              <a:rPr lang="en-US" sz="1200" dirty="0">
                <a:latin typeface="Gill Sans"/>
                <a:ea typeface="Gill Sans"/>
                <a:cs typeface="Gill Sans"/>
                <a:sym typeface="Gill Sans"/>
              </a:rPr>
              <a:t>The Palestinian Fund for Employment and Social Protection (PFESP) is a semi-independent, autonomous body that implements active labor market policies such as business start-up loans, business incubation and acceleration, and private sector employment incentives like wage subsidies to employers.</a:t>
            </a:r>
            <a:endParaRPr sz="1200" dirty="0"/>
          </a:p>
          <a:p>
            <a:pPr marL="0" indent="0">
              <a:buClr>
                <a:schemeClr val="dk1"/>
              </a:buClr>
              <a:buSzPts val="1100"/>
            </a:pPr>
            <a:endParaRPr sz="1200" dirty="0">
              <a:latin typeface="Gill Sans"/>
              <a:ea typeface="Gill Sans"/>
              <a:cs typeface="Gill Sans"/>
              <a:sym typeface="Gill Sans"/>
            </a:endParaRPr>
          </a:p>
          <a:p>
            <a:pPr marL="0" indent="0">
              <a:buClr>
                <a:schemeClr val="dk1"/>
              </a:buClr>
              <a:buSzPts val="1100"/>
            </a:pPr>
            <a:r>
              <a:rPr lang="en-US" sz="1200" dirty="0">
                <a:latin typeface="Gill Sans"/>
                <a:ea typeface="Gill Sans"/>
                <a:cs typeface="Gill Sans"/>
                <a:sym typeface="Gill Sans"/>
              </a:rPr>
              <a:t>The National Strategic Plan for Combating Violence against Women was prepared by the Ministry of Women’s Affairs (</a:t>
            </a:r>
            <a:r>
              <a:rPr lang="en-US" sz="1200" dirty="0" err="1">
                <a:latin typeface="Gill Sans"/>
                <a:ea typeface="Gill Sans"/>
                <a:cs typeface="Gill Sans"/>
                <a:sym typeface="Gill Sans"/>
              </a:rPr>
              <a:t>MoWA</a:t>
            </a:r>
            <a:r>
              <a:rPr lang="en-US" sz="1200" dirty="0">
                <a:latin typeface="Gill Sans"/>
                <a:ea typeface="Gill Sans"/>
                <a:cs typeface="Gill Sans"/>
                <a:sym typeface="Gill Sans"/>
              </a:rPr>
              <a:t>) in cooperation with UN WOMEN (United Nations Development Fund for Women - UNIFEM). This Plan responds to the United Nation’s (UN) third Millennium Development Goal (MDG), which calls for gender equality and women’s empowerment in the occupied Palestinian territory. The VAW National Strategy is considered one of the MDG program's outcomes and calls for ending gender-based violence through intervention at three levels: prevention, protection and law enforcement. </a:t>
            </a:r>
            <a:endParaRPr sz="1200" dirty="0"/>
          </a:p>
          <a:p>
            <a:pPr marL="0" indent="0">
              <a:buClr>
                <a:schemeClr val="dk1"/>
              </a:buClr>
              <a:buSzPts val="1100"/>
            </a:pPr>
            <a:endParaRPr sz="1200" dirty="0">
              <a:latin typeface="Gill Sans"/>
              <a:ea typeface="Gill Sans"/>
              <a:cs typeface="Gill Sans"/>
              <a:sym typeface="Gill Sans"/>
            </a:endParaRPr>
          </a:p>
          <a:p>
            <a:pPr marL="0" indent="0">
              <a:buClr>
                <a:schemeClr val="dk1"/>
              </a:buClr>
              <a:buSzPts val="1100"/>
            </a:pPr>
            <a:r>
              <a:rPr lang="en-US" sz="1200" b="1" dirty="0">
                <a:latin typeface="Gill Sans"/>
                <a:ea typeface="Gill Sans"/>
                <a:cs typeface="Gill Sans"/>
                <a:sym typeface="Gill Sans"/>
              </a:rPr>
              <a:t>Sources:</a:t>
            </a:r>
            <a:endParaRPr sz="1200" dirty="0"/>
          </a:p>
          <a:p>
            <a:pPr marL="299780" marR="0" lvl="0" indent="-299780" algn="l" defTabSz="914400" rtl="0" eaLnBrk="1" fontAlgn="auto" latinLnBrk="0" hangingPunct="1">
              <a:lnSpc>
                <a:spcPct val="100000"/>
              </a:lnSpc>
              <a:spcBef>
                <a:spcPts val="0"/>
              </a:spcBef>
              <a:spcAft>
                <a:spcPts val="0"/>
              </a:spcAft>
              <a:buClr>
                <a:schemeClr val="dk1"/>
              </a:buClr>
              <a:buSzPts val="1100"/>
              <a:buFont typeface="Arial" panose="020B0604020202020204" pitchFamily="34" charset="0"/>
              <a:buChar char="•"/>
              <a:tabLst/>
              <a:defRPr/>
            </a:pPr>
            <a:r>
              <a:rPr lang="en-US" sz="1200" dirty="0">
                <a:solidFill>
                  <a:srgbClr val="000000"/>
                </a:solidFill>
                <a:latin typeface="Gill Sans"/>
                <a:ea typeface="Gill Sans"/>
                <a:cs typeface="Gill Sans"/>
                <a:sym typeface="Gill Sans"/>
              </a:rPr>
              <a:t>ETF. (2021). PALESTINE* EDUCATION, TRAINING AND EMPLOYMENT DEVELOPMENTS 2021. European Training Foundation. Available from</a:t>
            </a:r>
            <a:r>
              <a:rPr lang="en-US" sz="1200" u="sng" dirty="0">
                <a:solidFill>
                  <a:srgbClr val="000000"/>
                </a:solidFill>
                <a:latin typeface="Gill Sans"/>
                <a:ea typeface="Gill Sans"/>
                <a:cs typeface="Gill Sans"/>
                <a:sym typeface="Gill Sans"/>
                <a:hlinkClick r:id="rId3">
                  <a:extLst>
                    <a:ext uri="{A12FA001-AC4F-418D-AE19-62706E023703}">
                      <ahyp:hlinkClr xmlns:ahyp="http://schemas.microsoft.com/office/drawing/2018/hyperlinkcolor" val="tx"/>
                    </a:ext>
                  </a:extLst>
                </a:hlinkClick>
              </a:rPr>
              <a:t> </a:t>
            </a:r>
            <a:r>
              <a:rPr lang="en-US" sz="1200" u="sng" dirty="0">
                <a:solidFill>
                  <a:srgbClr val="000000"/>
                </a:solidFill>
                <a:latin typeface="Gill Sans"/>
                <a:ea typeface="Gill Sans"/>
                <a:cs typeface="Gill Sans"/>
                <a:sym typeface="Gill Sans"/>
              </a:rPr>
              <a:t> </a:t>
            </a:r>
            <a:r>
              <a:rPr lang="en-US" sz="1200" u="none" dirty="0">
                <a:solidFill>
                  <a:srgbClr val="000000"/>
                </a:solidFill>
                <a:latin typeface="Gill Sans"/>
                <a:ea typeface="Gill Sans"/>
                <a:cs typeface="Gill Sans"/>
                <a:sym typeface="Gill Sans"/>
              </a:rPr>
              <a:t>https://</a:t>
            </a:r>
            <a:r>
              <a:rPr lang="en-US" sz="1200" u="none" dirty="0" err="1">
                <a:solidFill>
                  <a:srgbClr val="000000"/>
                </a:solidFill>
                <a:latin typeface="Gill Sans"/>
                <a:ea typeface="Gill Sans"/>
                <a:cs typeface="Gill Sans"/>
                <a:sym typeface="Gill Sans"/>
              </a:rPr>
              <a:t>www.etf.europa.eu</a:t>
            </a:r>
            <a:r>
              <a:rPr lang="en-US" sz="1200" u="none" dirty="0">
                <a:solidFill>
                  <a:srgbClr val="000000"/>
                </a:solidFill>
                <a:latin typeface="Gill Sans"/>
                <a:ea typeface="Gill Sans"/>
                <a:cs typeface="Gill Sans"/>
                <a:sym typeface="Gill Sans"/>
              </a:rPr>
              <a:t>/sites/default/files/document/CFI_Palestine_2021.pdf </a:t>
            </a:r>
          </a:p>
          <a:p>
            <a:pPr marL="299780" marR="0" lvl="0" indent="-299780" algn="l" defTabSz="914400" rtl="0" eaLnBrk="1" fontAlgn="auto" latinLnBrk="0" hangingPunct="1">
              <a:lnSpc>
                <a:spcPct val="100000"/>
              </a:lnSpc>
              <a:spcBef>
                <a:spcPts val="0"/>
              </a:spcBef>
              <a:spcAft>
                <a:spcPts val="0"/>
              </a:spcAft>
              <a:buClr>
                <a:schemeClr val="dk1"/>
              </a:buClr>
              <a:buSzPts val="1100"/>
              <a:buFont typeface="Arial" panose="020B0604020202020204" pitchFamily="34" charset="0"/>
              <a:buChar char="•"/>
              <a:tabLst/>
              <a:defRPr/>
            </a:pPr>
            <a:r>
              <a:rPr lang="en-US" sz="1200" dirty="0" err="1">
                <a:solidFill>
                  <a:srgbClr val="000000"/>
                </a:solidFill>
                <a:latin typeface="Gill Sans"/>
                <a:ea typeface="Gill Sans"/>
                <a:cs typeface="Gill Sans"/>
                <a:sym typeface="Gill Sans"/>
              </a:rPr>
              <a:t>Hodali</a:t>
            </a:r>
            <a:r>
              <a:rPr lang="en-US" sz="1200" dirty="0">
                <a:solidFill>
                  <a:srgbClr val="000000"/>
                </a:solidFill>
                <a:latin typeface="Gill Sans"/>
                <a:ea typeface="Gill Sans"/>
                <a:cs typeface="Gill Sans"/>
                <a:sym typeface="Gill Sans"/>
              </a:rPr>
              <a:t>, A. (2018). Palestinian Women Empowerment in Rural Areas: 35 years of achievements in collaboration with PARC and rural women. Agricultural Development Association – PARC Palestinian American Research Centre. Available </a:t>
            </a:r>
            <a:r>
              <a:rPr lang="en-US" sz="1200" dirty="0" err="1">
                <a:solidFill>
                  <a:srgbClr val="000000"/>
                </a:solidFill>
                <a:latin typeface="Gill Sans"/>
                <a:ea typeface="Gill Sans"/>
                <a:cs typeface="Gill Sans"/>
                <a:sym typeface="Gill Sans"/>
              </a:rPr>
              <a:t>fro</a:t>
            </a:r>
            <a:r>
              <a:rPr lang="en-US" sz="1200" dirty="0">
                <a:solidFill>
                  <a:srgbClr val="000000"/>
                </a:solidFill>
                <a:latin typeface="Gill Sans"/>
                <a:ea typeface="Gill Sans"/>
                <a:cs typeface="Gill Sans"/>
                <a:sym typeface="Gill Sans"/>
              </a:rPr>
              <a:t>, https://</a:t>
            </a:r>
            <a:r>
              <a:rPr lang="en-US" sz="1200" dirty="0" err="1">
                <a:solidFill>
                  <a:srgbClr val="000000"/>
                </a:solidFill>
                <a:latin typeface="Gill Sans"/>
                <a:ea typeface="Gill Sans"/>
                <a:cs typeface="Gill Sans"/>
                <a:sym typeface="Gill Sans"/>
              </a:rPr>
              <a:t>www.ciheam.org</a:t>
            </a:r>
            <a:r>
              <a:rPr lang="en-US" sz="1200" dirty="0">
                <a:solidFill>
                  <a:srgbClr val="000000"/>
                </a:solidFill>
                <a:latin typeface="Gill Sans"/>
                <a:ea typeface="Gill Sans"/>
                <a:cs typeface="Gill Sans"/>
                <a:sym typeface="Gill Sans"/>
              </a:rPr>
              <a:t>/uploads/attachments/918/WL40_2Palestinian_women.pdf </a:t>
            </a:r>
          </a:p>
          <a:p>
            <a:pPr marL="299780" marR="0" lvl="0" indent="-299780" algn="l" defTabSz="914400" rtl="0" eaLnBrk="1" fontAlgn="auto" latinLnBrk="0" hangingPunct="1">
              <a:lnSpc>
                <a:spcPct val="100000"/>
              </a:lnSpc>
              <a:spcBef>
                <a:spcPts val="0"/>
              </a:spcBef>
              <a:spcAft>
                <a:spcPts val="0"/>
              </a:spcAft>
              <a:buClr>
                <a:schemeClr val="dk1"/>
              </a:buClr>
              <a:buSzPts val="1100"/>
              <a:buFont typeface="Arial" panose="020B0604020202020204" pitchFamily="34" charset="0"/>
              <a:buChar char="•"/>
              <a:tabLst/>
              <a:defRPr/>
            </a:pPr>
            <a:r>
              <a:rPr lang="en-US" sz="1200" dirty="0">
                <a:solidFill>
                  <a:srgbClr val="000000"/>
                </a:solidFill>
                <a:latin typeface="Gill Sans"/>
                <a:ea typeface="Gill Sans"/>
                <a:cs typeface="Gill Sans"/>
                <a:sym typeface="Gill Sans"/>
              </a:rPr>
              <a:t>International </a:t>
            </a:r>
            <a:r>
              <a:rPr lang="en-US" sz="1200" dirty="0" err="1">
                <a:solidFill>
                  <a:srgbClr val="000000"/>
                </a:solidFill>
                <a:latin typeface="Gill Sans"/>
                <a:ea typeface="Gill Sans"/>
                <a:cs typeface="Gill Sans"/>
                <a:sym typeface="Gill Sans"/>
              </a:rPr>
              <a:t>Labour</a:t>
            </a:r>
            <a:r>
              <a:rPr lang="en-US" sz="1200" dirty="0">
                <a:solidFill>
                  <a:srgbClr val="000000"/>
                </a:solidFill>
                <a:latin typeface="Gill Sans"/>
                <a:ea typeface="Gill Sans"/>
                <a:cs typeface="Gill Sans"/>
                <a:sym typeface="Gill Sans"/>
              </a:rPr>
              <a:t> </a:t>
            </a:r>
            <a:r>
              <a:rPr lang="en-US" sz="1200" dirty="0" err="1">
                <a:solidFill>
                  <a:srgbClr val="000000"/>
                </a:solidFill>
                <a:latin typeface="Gill Sans"/>
                <a:ea typeface="Gill Sans"/>
                <a:cs typeface="Gill Sans"/>
                <a:sym typeface="Gill Sans"/>
              </a:rPr>
              <a:t>Organisation</a:t>
            </a:r>
            <a:r>
              <a:rPr lang="en-US" sz="1200" dirty="0">
                <a:solidFill>
                  <a:srgbClr val="000000"/>
                </a:solidFill>
                <a:latin typeface="Gill Sans"/>
                <a:ea typeface="Gill Sans"/>
                <a:cs typeface="Gill Sans"/>
                <a:sym typeface="Gill Sans"/>
              </a:rPr>
              <a:t> (ILO). (2020). The situation of workers of the occupied Arab territories Report of the Director-General, Appendix 2020. International </a:t>
            </a:r>
            <a:r>
              <a:rPr lang="en-US" sz="1200" dirty="0" err="1">
                <a:solidFill>
                  <a:srgbClr val="000000"/>
                </a:solidFill>
                <a:latin typeface="Gill Sans"/>
                <a:ea typeface="Gill Sans"/>
                <a:cs typeface="Gill Sans"/>
                <a:sym typeface="Gill Sans"/>
              </a:rPr>
              <a:t>Labour</a:t>
            </a:r>
            <a:r>
              <a:rPr lang="en-US" sz="1200" dirty="0">
                <a:solidFill>
                  <a:srgbClr val="000000"/>
                </a:solidFill>
                <a:latin typeface="Gill Sans"/>
                <a:ea typeface="Gill Sans"/>
                <a:cs typeface="Gill Sans"/>
                <a:sym typeface="Gill Sans"/>
              </a:rPr>
              <a:t> Office, Geneva. Available from http://</a:t>
            </a:r>
            <a:r>
              <a:rPr lang="en-US" sz="1200" dirty="0" err="1">
                <a:solidFill>
                  <a:srgbClr val="000000"/>
                </a:solidFill>
                <a:latin typeface="Gill Sans"/>
                <a:ea typeface="Gill Sans"/>
                <a:cs typeface="Gill Sans"/>
                <a:sym typeface="Gill Sans"/>
              </a:rPr>
              <a:t>search.ilo.org</a:t>
            </a:r>
            <a:r>
              <a:rPr lang="en-US" sz="1200" dirty="0">
                <a:solidFill>
                  <a:srgbClr val="000000"/>
                </a:solidFill>
                <a:latin typeface="Gill Sans"/>
                <a:ea typeface="Gill Sans"/>
                <a:cs typeface="Gill Sans"/>
                <a:sym typeface="Gill Sans"/>
              </a:rPr>
              <a:t>/wcmsp5/groups/public/---</a:t>
            </a:r>
            <a:r>
              <a:rPr lang="en-US" sz="1200" dirty="0" err="1">
                <a:solidFill>
                  <a:srgbClr val="000000"/>
                </a:solidFill>
                <a:latin typeface="Gill Sans"/>
                <a:ea typeface="Gill Sans"/>
                <a:cs typeface="Gill Sans"/>
                <a:sym typeface="Gill Sans"/>
              </a:rPr>
              <a:t>ed_norm</a:t>
            </a:r>
            <a:r>
              <a:rPr lang="en-US" sz="1200" dirty="0">
                <a:solidFill>
                  <a:srgbClr val="000000"/>
                </a:solidFill>
                <a:latin typeface="Gill Sans"/>
                <a:ea typeface="Gill Sans"/>
                <a:cs typeface="Gill Sans"/>
                <a:sym typeface="Gill Sans"/>
              </a:rPr>
              <a:t>/---</a:t>
            </a:r>
            <a:r>
              <a:rPr lang="en-US" sz="1200" dirty="0" err="1">
                <a:solidFill>
                  <a:srgbClr val="000000"/>
                </a:solidFill>
                <a:latin typeface="Gill Sans"/>
                <a:ea typeface="Gill Sans"/>
                <a:cs typeface="Gill Sans"/>
                <a:sym typeface="Gill Sans"/>
              </a:rPr>
              <a:t>relconf</a:t>
            </a:r>
            <a:r>
              <a:rPr lang="en-US" sz="1200" dirty="0">
                <a:solidFill>
                  <a:srgbClr val="000000"/>
                </a:solidFill>
                <a:latin typeface="Gill Sans"/>
                <a:ea typeface="Gill Sans"/>
                <a:cs typeface="Gill Sans"/>
                <a:sym typeface="Gill Sans"/>
              </a:rPr>
              <a:t>/documents/</a:t>
            </a:r>
            <a:r>
              <a:rPr lang="en-US" sz="1200" dirty="0" err="1">
                <a:solidFill>
                  <a:srgbClr val="000000"/>
                </a:solidFill>
                <a:latin typeface="Gill Sans"/>
                <a:ea typeface="Gill Sans"/>
                <a:cs typeface="Gill Sans"/>
                <a:sym typeface="Gill Sans"/>
              </a:rPr>
              <a:t>meetingdocument</a:t>
            </a:r>
            <a:r>
              <a:rPr lang="en-US" sz="1200" dirty="0">
                <a:solidFill>
                  <a:srgbClr val="000000"/>
                </a:solidFill>
                <a:latin typeface="Gill Sans"/>
                <a:ea typeface="Gill Sans"/>
                <a:cs typeface="Gill Sans"/>
                <a:sym typeface="Gill Sans"/>
              </a:rPr>
              <a:t>/wcms_745966.pdf</a:t>
            </a:r>
            <a:endParaRPr sz="1200" b="1" dirty="0">
              <a:latin typeface="Gill Sans"/>
              <a:ea typeface="Gill Sans"/>
              <a:cs typeface="Gill Sans"/>
              <a:sym typeface="Gill Sans"/>
            </a:endParaRPr>
          </a:p>
        </p:txBody>
      </p:sp>
      <p:sp>
        <p:nvSpPr>
          <p:cNvPr id="1912" name="Google Shape;1912;g11935ead20f_0_23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0"/>
        <p:cNvGrpSpPr/>
        <p:nvPr/>
      </p:nvGrpSpPr>
      <p:grpSpPr>
        <a:xfrm>
          <a:off x="0" y="0"/>
          <a:ext cx="0" cy="0"/>
          <a:chOff x="0" y="0"/>
          <a:chExt cx="0" cy="0"/>
        </a:xfrm>
      </p:grpSpPr>
      <p:sp>
        <p:nvSpPr>
          <p:cNvPr id="1921" name="Google Shape;1921;g119cbae77c1_0_145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2" name="Google Shape;1922;g119cbae77c1_0_1455:notes"/>
          <p:cNvSpPr txBox="1">
            <a:spLocks noGrp="1"/>
          </p:cNvSpPr>
          <p:nvPr>
            <p:ph type="body" idx="1"/>
          </p:nvPr>
        </p:nvSpPr>
        <p:spPr>
          <a:xfrm>
            <a:off x="731520" y="4560570"/>
            <a:ext cx="5852170" cy="4320540"/>
          </a:xfrm>
          <a:prstGeom prst="rect">
            <a:avLst/>
          </a:prstGeom>
          <a:noFill/>
          <a:ln>
            <a:noFill/>
          </a:ln>
        </p:spPr>
        <p:txBody>
          <a:bodyPr spcFirstLastPara="1" wrap="square" lIns="95914" tIns="47944" rIns="95914" bIns="47944" anchor="t" anchorCtr="0">
            <a:noAutofit/>
          </a:bodyPr>
          <a:lstStyle/>
          <a:p>
            <a:pPr marL="0" indent="0"/>
            <a:endParaRPr/>
          </a:p>
        </p:txBody>
      </p:sp>
      <p:sp>
        <p:nvSpPr>
          <p:cNvPr id="1923" name="Google Shape;1923;g119cbae77c1_0_1455:notes"/>
          <p:cNvSpPr txBox="1">
            <a:spLocks noGrp="1"/>
          </p:cNvSpPr>
          <p:nvPr>
            <p:ph type="sldNum" idx="12"/>
          </p:nvPr>
        </p:nvSpPr>
        <p:spPr>
          <a:xfrm>
            <a:off x="4143588" y="9119474"/>
            <a:ext cx="3170056" cy="480060"/>
          </a:xfrm>
          <a:prstGeom prst="rect">
            <a:avLst/>
          </a:prstGeom>
          <a:noFill/>
          <a:ln>
            <a:noFill/>
          </a:ln>
        </p:spPr>
        <p:txBody>
          <a:bodyPr spcFirstLastPara="1" wrap="square" lIns="95914" tIns="47944" rIns="95914" bIns="47944" anchor="b" anchorCtr="0">
            <a:noAutofit/>
          </a:bodyPr>
          <a:lstStyle/>
          <a:p>
            <a:pPr algn="r">
              <a:buSzPts val="1400"/>
            </a:pPr>
            <a:fld id="{00000000-1234-1234-1234-123412341234}" type="slidenum">
              <a:rPr lang="en-US"/>
              <a:pPr algn="r">
                <a:buSzPts val="1400"/>
              </a:pPr>
              <a:t>67</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9"/>
        <p:cNvGrpSpPr/>
        <p:nvPr/>
      </p:nvGrpSpPr>
      <p:grpSpPr>
        <a:xfrm>
          <a:off x="0" y="0"/>
          <a:ext cx="0" cy="0"/>
          <a:chOff x="0" y="0"/>
          <a:chExt cx="0" cy="0"/>
        </a:xfrm>
      </p:grpSpPr>
      <p:sp>
        <p:nvSpPr>
          <p:cNvPr id="1930" name="Google Shape;1930;g11a4450cb12_1_9:notes"/>
          <p:cNvSpPr txBox="1">
            <a:spLocks noGrp="1"/>
          </p:cNvSpPr>
          <p:nvPr>
            <p:ph type="body" idx="1"/>
          </p:nvPr>
        </p:nvSpPr>
        <p:spPr>
          <a:xfrm>
            <a:off x="731520" y="4560570"/>
            <a:ext cx="5852170" cy="4320540"/>
          </a:xfrm>
          <a:prstGeom prst="rect">
            <a:avLst/>
          </a:prstGeom>
          <a:noFill/>
          <a:ln>
            <a:noFill/>
          </a:ln>
        </p:spPr>
        <p:txBody>
          <a:bodyPr spcFirstLastPara="1" wrap="square" lIns="95914" tIns="47944" rIns="95914" bIns="47944" anchor="t" anchorCtr="0">
            <a:noAutofit/>
          </a:bodyPr>
          <a:lstStyle/>
          <a:p>
            <a:pPr marL="0" indent="0">
              <a:spcBef>
                <a:spcPts val="1259"/>
              </a:spcBef>
            </a:pPr>
            <a:endParaRPr/>
          </a:p>
        </p:txBody>
      </p:sp>
      <p:sp>
        <p:nvSpPr>
          <p:cNvPr id="1931" name="Google Shape;1931;g11a4450cb12_1_9: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9"/>
        <p:cNvGrpSpPr/>
        <p:nvPr/>
      </p:nvGrpSpPr>
      <p:grpSpPr>
        <a:xfrm>
          <a:off x="0" y="0"/>
          <a:ext cx="0" cy="0"/>
          <a:chOff x="0" y="0"/>
          <a:chExt cx="0" cy="0"/>
        </a:xfrm>
      </p:grpSpPr>
      <p:sp>
        <p:nvSpPr>
          <p:cNvPr id="1940" name="Google Shape;1940;g11e30520823_0_0:notes"/>
          <p:cNvSpPr txBox="1">
            <a:spLocks noGrp="1"/>
          </p:cNvSpPr>
          <p:nvPr>
            <p:ph type="body" idx="1"/>
          </p:nvPr>
        </p:nvSpPr>
        <p:spPr>
          <a:xfrm>
            <a:off x="731520" y="4560570"/>
            <a:ext cx="5852170" cy="4320540"/>
          </a:xfrm>
          <a:prstGeom prst="rect">
            <a:avLst/>
          </a:prstGeom>
          <a:noFill/>
          <a:ln>
            <a:noFill/>
          </a:ln>
        </p:spPr>
        <p:txBody>
          <a:bodyPr spcFirstLastPara="1" wrap="square" lIns="95914" tIns="47944" rIns="95914" bIns="47944" anchor="t" anchorCtr="0">
            <a:noAutofit/>
          </a:bodyPr>
          <a:lstStyle/>
          <a:p>
            <a:pPr marL="0" indent="0">
              <a:spcBef>
                <a:spcPts val="1259"/>
              </a:spcBef>
            </a:pPr>
            <a:r>
              <a:rPr lang="en-US" dirty="0">
                <a:latin typeface="Gill Sans"/>
                <a:ea typeface="Gill Sans"/>
                <a:cs typeface="Gill Sans"/>
                <a:sym typeface="Gill Sans"/>
              </a:rPr>
              <a:t>The countries exhibiting the most FLFP improvement were also the countries with the highest GDP/capita. Saudi Arabia and Turkey’s large economy played a major role, in part at least, in their ability to expand women’s participation in the labor force. They were able to provide financial stimuli and incentives to increase women’s employment.</a:t>
            </a:r>
            <a:endParaRPr dirty="0">
              <a:latin typeface="Gill Sans"/>
              <a:ea typeface="Gill Sans"/>
              <a:cs typeface="Gill Sans"/>
              <a:sym typeface="Gill Sans"/>
            </a:endParaRPr>
          </a:p>
          <a:p>
            <a:pPr marL="0" indent="0">
              <a:spcBef>
                <a:spcPts val="1259"/>
              </a:spcBef>
            </a:pPr>
            <a:endParaRPr dirty="0">
              <a:latin typeface="Gill Sans"/>
              <a:ea typeface="Gill Sans"/>
              <a:cs typeface="Gill Sans"/>
              <a:sym typeface="Gill Sans"/>
            </a:endParaRPr>
          </a:p>
          <a:p>
            <a:pPr marL="0" indent="0">
              <a:spcBef>
                <a:spcPts val="1259"/>
              </a:spcBef>
            </a:pPr>
            <a:r>
              <a:rPr lang="en-US" dirty="0">
                <a:latin typeface="Gill Sans"/>
                <a:ea typeface="Gill Sans"/>
                <a:cs typeface="Gill Sans"/>
                <a:sym typeface="Gill Sans"/>
              </a:rPr>
              <a:t>Diversification in sectors and setting explicit objectives to include women in new sectors were factors that helped increase FLFP. Saudi Arabia has been making strides to wean themselves off their dependence on oil revenues, while Turkey started placing more emphasis on the services sector instead of the agriculture and industry sectors. </a:t>
            </a:r>
            <a:endParaRPr dirty="0">
              <a:latin typeface="Gill Sans"/>
              <a:ea typeface="Gill Sans"/>
              <a:cs typeface="Gill Sans"/>
              <a:sym typeface="Gill Sans"/>
            </a:endParaRPr>
          </a:p>
          <a:p>
            <a:pPr marL="0" indent="0">
              <a:spcBef>
                <a:spcPts val="1259"/>
              </a:spcBef>
            </a:pPr>
            <a:endParaRPr lang="en-US" dirty="0">
              <a:latin typeface="Gill Sans"/>
              <a:ea typeface="Gill Sans"/>
              <a:cs typeface="Gill Sans"/>
              <a:sym typeface="Gill Sans"/>
            </a:endParaRPr>
          </a:p>
          <a:p>
            <a:pPr marL="0" indent="0">
              <a:spcBef>
                <a:spcPts val="1259"/>
              </a:spcBef>
            </a:pPr>
            <a:r>
              <a:rPr lang="en-US" dirty="0">
                <a:latin typeface="Gill Sans"/>
                <a:ea typeface="Gill Sans"/>
                <a:cs typeface="Gill Sans"/>
                <a:sym typeface="Gill Sans"/>
              </a:rPr>
              <a:t>Several countries were unable to coordinate between the available supply of educated and skilled labor force within the country with labor market demand.  This resulted in the phenomenon of a high representation of highly educated women who remain unemployed or discouraged from participating in the economy altogether. </a:t>
            </a:r>
            <a:endParaRPr dirty="0">
              <a:latin typeface="Gill Sans"/>
              <a:ea typeface="Gill Sans"/>
              <a:cs typeface="Gill Sans"/>
              <a:sym typeface="Gill Sans"/>
            </a:endParaRPr>
          </a:p>
          <a:p>
            <a:pPr marL="0" indent="0">
              <a:spcBef>
                <a:spcPts val="1259"/>
              </a:spcBef>
            </a:pPr>
            <a:endParaRPr lang="en-US" dirty="0">
              <a:latin typeface="Gill Sans"/>
              <a:ea typeface="Gill Sans"/>
              <a:cs typeface="Gill Sans"/>
              <a:sym typeface="Gill Sans"/>
            </a:endParaRPr>
          </a:p>
          <a:p>
            <a:pPr marL="0" indent="0">
              <a:spcBef>
                <a:spcPts val="1259"/>
              </a:spcBef>
            </a:pPr>
            <a:r>
              <a:rPr lang="en-US" dirty="0">
                <a:latin typeface="Gill Sans"/>
                <a:ea typeface="Gill Sans"/>
                <a:cs typeface="Gill Sans"/>
                <a:sym typeface="Gill Sans"/>
              </a:rPr>
              <a:t>The public sector became a primary destination for women employment across the MENA region due to its regulation, the protections it offers (compared to private and informal employment), and the relative stability. However, as countries have started to diversify their sources of revenue and shifted significant portions of their economic sectors to the private sectors, alternative suitable employment opportunities have not presented themselves in an adequate amount to offset this shift.</a:t>
            </a:r>
            <a:endParaRPr dirty="0">
              <a:latin typeface="Gill Sans"/>
              <a:ea typeface="Gill Sans"/>
              <a:cs typeface="Gill Sans"/>
              <a:sym typeface="Gill Sans"/>
            </a:endParaRPr>
          </a:p>
        </p:txBody>
      </p:sp>
      <p:sp>
        <p:nvSpPr>
          <p:cNvPr id="1941" name="Google Shape;1941;g11e30520823_0_0: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0"/>
        <p:cNvGrpSpPr/>
        <p:nvPr/>
      </p:nvGrpSpPr>
      <p:grpSpPr>
        <a:xfrm>
          <a:off x="0" y="0"/>
          <a:ext cx="0" cy="0"/>
          <a:chOff x="0" y="0"/>
          <a:chExt cx="0" cy="0"/>
        </a:xfrm>
      </p:grpSpPr>
      <p:sp>
        <p:nvSpPr>
          <p:cNvPr id="1191" name="Google Shape;1191;g119cbae77c1_0_144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2" name="Google Shape;1192;g119cbae77c1_0_1443:notes"/>
          <p:cNvSpPr txBox="1">
            <a:spLocks noGrp="1"/>
          </p:cNvSpPr>
          <p:nvPr>
            <p:ph type="body" idx="1"/>
          </p:nvPr>
        </p:nvSpPr>
        <p:spPr>
          <a:xfrm>
            <a:off x="731520" y="4560570"/>
            <a:ext cx="5852170" cy="4320540"/>
          </a:xfrm>
          <a:prstGeom prst="rect">
            <a:avLst/>
          </a:prstGeom>
          <a:noFill/>
          <a:ln>
            <a:noFill/>
          </a:ln>
        </p:spPr>
        <p:txBody>
          <a:bodyPr spcFirstLastPara="1" wrap="square" lIns="95914" tIns="47944" rIns="95914" bIns="47944" anchor="t" anchorCtr="0">
            <a:noAutofit/>
          </a:bodyPr>
          <a:lstStyle/>
          <a:p>
            <a:pPr marL="0" indent="0"/>
            <a:endParaRPr dirty="0"/>
          </a:p>
        </p:txBody>
      </p:sp>
      <p:sp>
        <p:nvSpPr>
          <p:cNvPr id="1193" name="Google Shape;1193;g119cbae77c1_0_1443:notes"/>
          <p:cNvSpPr txBox="1">
            <a:spLocks noGrp="1"/>
          </p:cNvSpPr>
          <p:nvPr>
            <p:ph type="sldNum" idx="12"/>
          </p:nvPr>
        </p:nvSpPr>
        <p:spPr>
          <a:xfrm>
            <a:off x="4143588" y="9119474"/>
            <a:ext cx="3170056" cy="480060"/>
          </a:xfrm>
          <a:prstGeom prst="rect">
            <a:avLst/>
          </a:prstGeom>
          <a:noFill/>
          <a:ln>
            <a:noFill/>
          </a:ln>
        </p:spPr>
        <p:txBody>
          <a:bodyPr spcFirstLastPara="1" wrap="square" lIns="95914" tIns="47944" rIns="95914" bIns="47944" anchor="b" anchorCtr="0">
            <a:noAutofit/>
          </a:bodyPr>
          <a:lstStyle/>
          <a:p>
            <a:pPr algn="r">
              <a:buSzPts val="1400"/>
            </a:pPr>
            <a:fld id="{00000000-1234-1234-1234-123412341234}" type="slidenum">
              <a:rPr lang="en-US"/>
              <a:pPr algn="r">
                <a:buSzPts val="1400"/>
              </a:pPr>
              <a:t>7</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9"/>
        <p:cNvGrpSpPr/>
        <p:nvPr/>
      </p:nvGrpSpPr>
      <p:grpSpPr>
        <a:xfrm>
          <a:off x="0" y="0"/>
          <a:ext cx="0" cy="0"/>
          <a:chOff x="0" y="0"/>
          <a:chExt cx="0" cy="0"/>
        </a:xfrm>
      </p:grpSpPr>
      <p:sp>
        <p:nvSpPr>
          <p:cNvPr id="1950" name="Google Shape;1950;g119cbae77c1_0_1494:notes"/>
          <p:cNvSpPr txBox="1">
            <a:spLocks noGrp="1"/>
          </p:cNvSpPr>
          <p:nvPr>
            <p:ph type="body" idx="1"/>
          </p:nvPr>
        </p:nvSpPr>
        <p:spPr>
          <a:xfrm>
            <a:off x="731520" y="4560570"/>
            <a:ext cx="5852170" cy="4320540"/>
          </a:xfrm>
          <a:prstGeom prst="rect">
            <a:avLst/>
          </a:prstGeom>
          <a:noFill/>
          <a:ln>
            <a:noFill/>
          </a:ln>
        </p:spPr>
        <p:txBody>
          <a:bodyPr spcFirstLastPara="1" wrap="square" lIns="95914" tIns="47944" rIns="95914" bIns="47944" anchor="t" anchorCtr="0">
            <a:noAutofit/>
          </a:bodyPr>
          <a:lstStyle/>
          <a:p>
            <a:pPr marL="0" indent="0">
              <a:spcBef>
                <a:spcPts val="1259"/>
              </a:spcBef>
            </a:pPr>
            <a:r>
              <a:rPr lang="en-US" sz="1200" dirty="0">
                <a:latin typeface="Gill Sans"/>
                <a:ea typeface="Gill Sans"/>
                <a:cs typeface="Gill Sans"/>
                <a:sym typeface="Gill Sans"/>
              </a:rPr>
              <a:t>In Saudi Arabia, legislative changes challenged cultural norms though social and cultural norms remain a barrier. </a:t>
            </a:r>
          </a:p>
          <a:p>
            <a:pPr marL="0" indent="0">
              <a:spcBef>
                <a:spcPts val="1259"/>
              </a:spcBef>
            </a:pPr>
            <a:endParaRPr lang="en-US" sz="1200" dirty="0">
              <a:latin typeface="Gill Sans"/>
              <a:ea typeface="Gill Sans"/>
              <a:cs typeface="Gill Sans"/>
              <a:sym typeface="Gill Sans"/>
            </a:endParaRPr>
          </a:p>
          <a:p>
            <a:pPr marL="0" indent="0">
              <a:spcBef>
                <a:spcPts val="1259"/>
              </a:spcBef>
            </a:pPr>
            <a:r>
              <a:rPr lang="en-US" sz="1200" dirty="0">
                <a:latin typeface="Gill Sans"/>
                <a:ea typeface="Gill Sans"/>
                <a:cs typeface="Gill Sans"/>
                <a:sym typeface="Gill Sans"/>
              </a:rPr>
              <a:t>In Turkey, specific laws were introduced that aim to improve women’s employment by exempting employers from paying the social security contributions for newly hired women for the first year, this was found to increase women’s formal employment. Women above the age of 30 experienced a marked boost in their employment probability due to social security subsidies. </a:t>
            </a:r>
          </a:p>
          <a:p>
            <a:pPr marL="0" indent="0">
              <a:spcBef>
                <a:spcPts val="1259"/>
              </a:spcBef>
            </a:pPr>
            <a:endParaRPr lang="en-US" sz="1200" dirty="0">
              <a:latin typeface="Gill Sans"/>
              <a:ea typeface="Gill Sans"/>
              <a:cs typeface="Gill Sans"/>
              <a:sym typeface="Gill Sans"/>
            </a:endParaRPr>
          </a:p>
          <a:p>
            <a:pPr marL="0" indent="0">
              <a:spcBef>
                <a:spcPts val="1259"/>
              </a:spcBef>
            </a:pPr>
            <a:r>
              <a:rPr lang="en-US" sz="1200" dirty="0">
                <a:latin typeface="Gill Sans"/>
                <a:ea typeface="Gill Sans"/>
                <a:cs typeface="Gill Sans"/>
                <a:sym typeface="Gill Sans"/>
              </a:rPr>
              <a:t>In Algeria, amendments to the Algerian Penal Code were made in 2015 which established penalties for those convicted of gender-based-violence, whether it is physical, verbal, or psychological in nature and whether it happens in private or in public. Since 2016, a new article of the constitution extended gender equality into business matters. Article 36 of the constitution states that ‘The State shall work towards promoting equity in terms of opportunities between men and women in the job market. The State shall encourage the promotion of women to positions of responsibility in public institutions and administrations, as well as in the enterprises.’ These measures were followed by increased female labor force participation.</a:t>
            </a:r>
            <a:endParaRPr sz="1200" dirty="0">
              <a:latin typeface="Gill Sans"/>
              <a:ea typeface="Gill Sans"/>
              <a:cs typeface="Gill Sans"/>
              <a:sym typeface="Gill Sans"/>
            </a:endParaRPr>
          </a:p>
        </p:txBody>
      </p:sp>
      <p:sp>
        <p:nvSpPr>
          <p:cNvPr id="1951" name="Google Shape;1951;g119cbae77c1_0_1494: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9"/>
        <p:cNvGrpSpPr/>
        <p:nvPr/>
      </p:nvGrpSpPr>
      <p:grpSpPr>
        <a:xfrm>
          <a:off x="0" y="0"/>
          <a:ext cx="0" cy="0"/>
          <a:chOff x="0" y="0"/>
          <a:chExt cx="0" cy="0"/>
        </a:xfrm>
      </p:grpSpPr>
      <p:sp>
        <p:nvSpPr>
          <p:cNvPr id="1960" name="Google Shape;1960;g119cbae77c1_0_1502:notes"/>
          <p:cNvSpPr txBox="1">
            <a:spLocks noGrp="1"/>
          </p:cNvSpPr>
          <p:nvPr>
            <p:ph type="body" idx="1"/>
          </p:nvPr>
        </p:nvSpPr>
        <p:spPr>
          <a:xfrm>
            <a:off x="731520" y="4560570"/>
            <a:ext cx="5852170" cy="4320540"/>
          </a:xfrm>
          <a:prstGeom prst="rect">
            <a:avLst/>
          </a:prstGeom>
          <a:noFill/>
          <a:ln>
            <a:noFill/>
          </a:ln>
        </p:spPr>
        <p:txBody>
          <a:bodyPr spcFirstLastPara="1" wrap="square" lIns="95914" tIns="47944" rIns="95914" bIns="47944" anchor="t" anchorCtr="0">
            <a:noAutofit/>
          </a:bodyPr>
          <a:lstStyle/>
          <a:p>
            <a:pPr marL="0" indent="0">
              <a:spcBef>
                <a:spcPts val="1259"/>
              </a:spcBef>
            </a:pPr>
            <a:r>
              <a:rPr lang="en-US" dirty="0">
                <a:latin typeface="Gill Sans"/>
                <a:ea typeface="Gill Sans"/>
                <a:cs typeface="Gill Sans"/>
                <a:sym typeface="Gill Sans"/>
              </a:rPr>
              <a:t>There is still emphasis placed on women’s roles as caregivers rather than potential participants in the economy and providers for the household. There is a prevalent trend in which men’s employment is considered as prioritized over that of women’s and such opinions are shared by both men and women. </a:t>
            </a:r>
            <a:endParaRPr dirty="0">
              <a:latin typeface="Gill Sans"/>
              <a:ea typeface="Gill Sans"/>
              <a:cs typeface="Gill Sans"/>
              <a:sym typeface="Gill Sans"/>
            </a:endParaRPr>
          </a:p>
          <a:p>
            <a:pPr marL="0" indent="0">
              <a:spcBef>
                <a:spcPts val="1259"/>
              </a:spcBef>
            </a:pPr>
            <a:endParaRPr dirty="0">
              <a:latin typeface="Gill Sans"/>
              <a:ea typeface="Gill Sans"/>
              <a:cs typeface="Gill Sans"/>
              <a:sym typeface="Gill Sans"/>
            </a:endParaRPr>
          </a:p>
          <a:p>
            <a:pPr marL="0" indent="0">
              <a:spcBef>
                <a:spcPts val="1259"/>
              </a:spcBef>
            </a:pPr>
            <a:r>
              <a:rPr lang="en-US" dirty="0">
                <a:latin typeface="Gill Sans"/>
                <a:ea typeface="Gill Sans"/>
                <a:cs typeface="Gill Sans"/>
                <a:sym typeface="Gill Sans"/>
              </a:rPr>
              <a:t>Often considered as needing more protection, rather than ensuring protection measures are in place to offer safe standards of work environments, women are rather relegated to occupations and professions that are deemed safer and more “feminized. In some countries, there are laws in place that prohibit women from working at night or in certain conditions</a:t>
            </a:r>
            <a:endParaRPr dirty="0">
              <a:latin typeface="Gill Sans"/>
              <a:ea typeface="Gill Sans"/>
              <a:cs typeface="Gill Sans"/>
              <a:sym typeface="Gill Sans"/>
            </a:endParaRPr>
          </a:p>
          <a:p>
            <a:pPr marL="0" indent="0">
              <a:spcBef>
                <a:spcPts val="1259"/>
              </a:spcBef>
            </a:pPr>
            <a:endParaRPr dirty="0">
              <a:latin typeface="Gill Sans"/>
              <a:ea typeface="Gill Sans"/>
              <a:cs typeface="Gill Sans"/>
              <a:sym typeface="Gill Sans"/>
            </a:endParaRPr>
          </a:p>
          <a:p>
            <a:pPr marL="0" indent="0">
              <a:spcBef>
                <a:spcPts val="1259"/>
              </a:spcBef>
            </a:pPr>
            <a:r>
              <a:rPr lang="en-US" dirty="0">
                <a:latin typeface="Gill Sans"/>
                <a:ea typeface="Gill Sans"/>
                <a:cs typeface="Gill Sans"/>
                <a:sym typeface="Gill Sans"/>
              </a:rPr>
              <a:t>Although women’s educational attainment has steadily increased over the past decade, many countries couldn’t create enough skilled jobs to absorb them into relevant professions that met the countries’ labor needs. In some cases, women’s education is still viewed widely as a way to improve a women’s perceived value for marriage. It does seem, however, that new generations are exhibiting a more progressive shift in opinions regarding the role of women in the home and the labor market. </a:t>
            </a:r>
            <a:endParaRPr dirty="0">
              <a:latin typeface="Gill Sans"/>
              <a:ea typeface="Gill Sans"/>
              <a:cs typeface="Gill Sans"/>
              <a:sym typeface="Gill Sans"/>
            </a:endParaRPr>
          </a:p>
        </p:txBody>
      </p:sp>
      <p:sp>
        <p:nvSpPr>
          <p:cNvPr id="1961" name="Google Shape;1961;g119cbae77c1_0_150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9"/>
        <p:cNvGrpSpPr/>
        <p:nvPr/>
      </p:nvGrpSpPr>
      <p:grpSpPr>
        <a:xfrm>
          <a:off x="0" y="0"/>
          <a:ext cx="0" cy="0"/>
          <a:chOff x="0" y="0"/>
          <a:chExt cx="0" cy="0"/>
        </a:xfrm>
      </p:grpSpPr>
      <p:sp>
        <p:nvSpPr>
          <p:cNvPr id="1970" name="Google Shape;1970;g11e0ae5a757_0_2284:notes"/>
          <p:cNvSpPr txBox="1">
            <a:spLocks noGrp="1"/>
          </p:cNvSpPr>
          <p:nvPr>
            <p:ph type="body" idx="1"/>
          </p:nvPr>
        </p:nvSpPr>
        <p:spPr>
          <a:xfrm>
            <a:off x="731520" y="4560570"/>
            <a:ext cx="5852170" cy="4320540"/>
          </a:xfrm>
          <a:prstGeom prst="rect">
            <a:avLst/>
          </a:prstGeom>
          <a:noFill/>
          <a:ln>
            <a:noFill/>
          </a:ln>
        </p:spPr>
        <p:txBody>
          <a:bodyPr spcFirstLastPara="1" wrap="square" lIns="95914" tIns="47944" rIns="95914" bIns="47944" anchor="t" anchorCtr="0">
            <a:noAutofit/>
          </a:bodyPr>
          <a:lstStyle/>
          <a:p>
            <a:pPr marL="0" indent="0">
              <a:spcBef>
                <a:spcPts val="1259"/>
              </a:spcBef>
            </a:pPr>
            <a:r>
              <a:rPr lang="en-US" b="0" dirty="0">
                <a:latin typeface="Gill Sans"/>
                <a:ea typeface="Gill Sans"/>
                <a:cs typeface="Gill Sans"/>
                <a:sym typeface="Gill Sans"/>
              </a:rPr>
              <a:t>In Saudi Arabia, which is characterized by having rigid social norms, and in Turkey, where such norms are more prevalent among rural communities, large scale government initiatives and legal reforms played a role in improving FLFP. It is notable that such government initiatives did not only come in the shape of strategies, rather included mandated quotas, incentives for compliance and penalties for non-compliance to ensure increasing FLFP. Tunisia and Morocco on the other hand, which have relatively high WBL index scores compared to Jordan, Lebanon and </a:t>
            </a:r>
            <a:r>
              <a:rPr lang="en-US" dirty="0">
                <a:latin typeface="Gill Sans"/>
                <a:ea typeface="Gill Sans"/>
                <a:cs typeface="Gill Sans"/>
                <a:sym typeface="Gill Sans"/>
              </a:rPr>
              <a:t>the West Bank and Gaza for example – reflecting a level of equality in legislation – government initiatives were not strong enough to increase FLFP. </a:t>
            </a:r>
            <a:endParaRPr dirty="0"/>
          </a:p>
          <a:p>
            <a:pPr marL="0" indent="0">
              <a:spcBef>
                <a:spcPts val="1259"/>
              </a:spcBef>
            </a:pPr>
            <a:endParaRPr dirty="0">
              <a:latin typeface="Gill Sans"/>
              <a:ea typeface="Gill Sans"/>
              <a:cs typeface="Gill Sans"/>
              <a:sym typeface="Gill Sans"/>
            </a:endParaRPr>
          </a:p>
          <a:p>
            <a:pPr marL="0" indent="0">
              <a:spcBef>
                <a:spcPts val="1259"/>
              </a:spcBef>
            </a:pPr>
            <a:r>
              <a:rPr lang="en-US" dirty="0">
                <a:latin typeface="Gill Sans"/>
                <a:ea typeface="Gill Sans"/>
                <a:cs typeface="Gill Sans"/>
                <a:sym typeface="Gill Sans"/>
              </a:rPr>
              <a:t>Saudi Arabia Vision 2030 Strategy had set a goal to increase FLFP to 30% and create 1 million additional jobs specifically for women. Turkey implemented a scheme in 2008 by which employers of newly hired women were exempted from paying their social security contributions in a way that would be phased over five years</a:t>
            </a:r>
            <a:endParaRPr dirty="0"/>
          </a:p>
          <a:p>
            <a:pPr marL="0" indent="0">
              <a:spcBef>
                <a:spcPts val="1259"/>
              </a:spcBef>
            </a:pPr>
            <a:endParaRPr dirty="0">
              <a:latin typeface="Gill Sans"/>
              <a:ea typeface="Gill Sans"/>
              <a:cs typeface="Gill Sans"/>
              <a:sym typeface="Gill Sans"/>
            </a:endParaRPr>
          </a:p>
          <a:p>
            <a:pPr marL="0" indent="0">
              <a:spcBef>
                <a:spcPts val="1259"/>
              </a:spcBef>
            </a:pPr>
            <a:r>
              <a:rPr lang="en-US" dirty="0">
                <a:latin typeface="Gill Sans"/>
                <a:ea typeface="Gill Sans"/>
                <a:cs typeface="Gill Sans"/>
                <a:sym typeface="Gill Sans"/>
              </a:rPr>
              <a:t>Algeria’s ANGEM oversaw the offering of microcredit loans to youth and benefited women to a much larger degree than men. Offering loans to finance at-home activities, purchase of raw materials, or small business-starting material proved to be highly effective in resolving Algeria’s problem with unemployment of young women as a specific category and made women’s entrepreneurship a new pillar of the economy (</a:t>
            </a:r>
            <a:r>
              <a:rPr lang="en-US" dirty="0" err="1">
                <a:latin typeface="Gill Sans"/>
                <a:ea typeface="Gill Sans"/>
                <a:cs typeface="Gill Sans"/>
                <a:sym typeface="Gill Sans"/>
              </a:rPr>
              <a:t>Benzidane</a:t>
            </a:r>
            <a:r>
              <a:rPr lang="en-US" dirty="0">
                <a:latin typeface="Gill Sans"/>
                <a:ea typeface="Gill Sans"/>
                <a:cs typeface="Gill Sans"/>
                <a:sym typeface="Gill Sans"/>
              </a:rPr>
              <a:t> and </a:t>
            </a:r>
            <a:r>
              <a:rPr lang="en-US" dirty="0" err="1">
                <a:latin typeface="Gill Sans"/>
                <a:ea typeface="Gill Sans"/>
                <a:cs typeface="Gill Sans"/>
                <a:sym typeface="Gill Sans"/>
              </a:rPr>
              <a:t>Boudraf</a:t>
            </a:r>
            <a:r>
              <a:rPr lang="en-US" dirty="0">
                <a:latin typeface="Gill Sans"/>
                <a:ea typeface="Gill Sans"/>
                <a:cs typeface="Gill Sans"/>
                <a:sym typeface="Gill Sans"/>
              </a:rPr>
              <a:t> 2020).</a:t>
            </a:r>
            <a:endParaRPr dirty="0"/>
          </a:p>
          <a:p>
            <a:pPr marL="0" indent="0">
              <a:spcBef>
                <a:spcPts val="1259"/>
              </a:spcBef>
            </a:pPr>
            <a:endParaRPr dirty="0">
              <a:latin typeface="Gill Sans"/>
              <a:ea typeface="Gill Sans"/>
              <a:cs typeface="Gill Sans"/>
              <a:sym typeface="Gill Sans"/>
            </a:endParaRPr>
          </a:p>
          <a:p>
            <a:pPr marL="0" indent="0">
              <a:spcBef>
                <a:spcPts val="1259"/>
              </a:spcBef>
            </a:pPr>
            <a:r>
              <a:rPr lang="en-US" dirty="0">
                <a:latin typeface="Gill Sans"/>
                <a:ea typeface="Gill Sans"/>
                <a:cs typeface="Gill Sans"/>
                <a:sym typeface="Gill Sans"/>
              </a:rPr>
              <a:t>Dismissal of pregnant workers is not prohibited in Algeria, Tunisia, and the West Bank and Gaza.</a:t>
            </a:r>
            <a:endParaRPr dirty="0">
              <a:latin typeface="Gill Sans"/>
              <a:ea typeface="Gill Sans"/>
              <a:cs typeface="Gill Sans"/>
              <a:sym typeface="Gill Sans"/>
            </a:endParaRPr>
          </a:p>
          <a:p>
            <a:pPr marL="0" indent="0"/>
            <a:endParaRPr dirty="0">
              <a:latin typeface="Gill Sans"/>
              <a:ea typeface="Gill Sans"/>
              <a:cs typeface="Gill Sans"/>
              <a:sym typeface="Gill Sans"/>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latin typeface="Gill Sans"/>
                <a:ea typeface="Gill Sans"/>
                <a:cs typeface="Gill Sans"/>
                <a:sym typeface="Gill Sans"/>
              </a:rPr>
              <a:t>Sources</a:t>
            </a:r>
            <a:r>
              <a:rPr lang="en-US" dirty="0">
                <a:latin typeface="Gill Sans"/>
                <a:ea typeface="Gill Sans"/>
                <a:cs typeface="Gill Sans"/>
                <a:sym typeface="Gill Sans"/>
              </a:rPr>
              <a:t>: </a:t>
            </a:r>
            <a:r>
              <a:rPr lang="en-US" dirty="0" err="1">
                <a:latin typeface="Gill Sans"/>
                <a:ea typeface="Gill Sans"/>
                <a:cs typeface="Gill Sans"/>
                <a:sym typeface="Gill Sans"/>
              </a:rPr>
              <a:t>Benzidane</a:t>
            </a:r>
            <a:r>
              <a:rPr lang="en-US" dirty="0">
                <a:latin typeface="Gill Sans"/>
                <a:ea typeface="Gill Sans"/>
                <a:cs typeface="Gill Sans"/>
                <a:sym typeface="Gill Sans"/>
              </a:rPr>
              <a:t>, Y. and </a:t>
            </a:r>
            <a:r>
              <a:rPr lang="en-US" dirty="0" err="1">
                <a:latin typeface="Gill Sans"/>
                <a:ea typeface="Gill Sans"/>
                <a:cs typeface="Gill Sans"/>
                <a:sym typeface="Gill Sans"/>
              </a:rPr>
              <a:t>Boudraf</a:t>
            </a:r>
            <a:r>
              <a:rPr lang="en-US" dirty="0">
                <a:latin typeface="Gill Sans"/>
                <a:ea typeface="Gill Sans"/>
                <a:cs typeface="Gill Sans"/>
                <a:sym typeface="Gill Sans"/>
              </a:rPr>
              <a:t>, D. (2020). Woman Entrepreneurship, Economic Perspectives and Challenges. Case of </a:t>
            </a:r>
            <a:r>
              <a:rPr lang="en-US" dirty="0" err="1">
                <a:latin typeface="Gill Sans"/>
                <a:ea typeface="Gill Sans"/>
                <a:cs typeface="Gill Sans"/>
                <a:sym typeface="Gill Sans"/>
              </a:rPr>
              <a:t>Angem</a:t>
            </a:r>
            <a:r>
              <a:rPr lang="en-US" dirty="0">
                <a:latin typeface="Gill Sans"/>
                <a:ea typeface="Gill Sans"/>
                <a:cs typeface="Gill Sans"/>
                <a:sym typeface="Gill Sans"/>
              </a:rPr>
              <a:t> of </a:t>
            </a:r>
            <a:r>
              <a:rPr lang="en-US" dirty="0" err="1">
                <a:latin typeface="Gill Sans"/>
                <a:ea typeface="Gill Sans"/>
                <a:cs typeface="Gill Sans"/>
                <a:sym typeface="Gill Sans"/>
              </a:rPr>
              <a:t>Mostagnem</a:t>
            </a:r>
            <a:r>
              <a:rPr lang="en-US" dirty="0">
                <a:latin typeface="Gill Sans"/>
                <a:ea typeface="Gill Sans"/>
                <a:cs typeface="Gill Sans"/>
                <a:sym typeface="Gill Sans"/>
              </a:rPr>
              <a:t>- Algeria. Algerian Scientific Journal Platform, 11 (1), 607-628. Available from https://</a:t>
            </a:r>
            <a:r>
              <a:rPr lang="en-US" dirty="0" err="1">
                <a:latin typeface="Gill Sans"/>
                <a:ea typeface="Gill Sans"/>
                <a:cs typeface="Gill Sans"/>
                <a:sym typeface="Gill Sans"/>
              </a:rPr>
              <a:t>www.asjp.cerist.dz</a:t>
            </a:r>
            <a:r>
              <a:rPr lang="en-US" dirty="0">
                <a:latin typeface="Gill Sans"/>
                <a:ea typeface="Gill Sans"/>
                <a:cs typeface="Gill Sans"/>
                <a:sym typeface="Gill Sans"/>
              </a:rPr>
              <a:t>/</a:t>
            </a:r>
            <a:r>
              <a:rPr lang="en-US" dirty="0" err="1">
                <a:latin typeface="Gill Sans"/>
                <a:ea typeface="Gill Sans"/>
                <a:cs typeface="Gill Sans"/>
                <a:sym typeface="Gill Sans"/>
              </a:rPr>
              <a:t>en</a:t>
            </a:r>
            <a:r>
              <a:rPr lang="en-US" dirty="0">
                <a:latin typeface="Gill Sans"/>
                <a:ea typeface="Gill Sans"/>
                <a:cs typeface="Gill Sans"/>
                <a:sym typeface="Gill Sans"/>
              </a:rPr>
              <a:t>/article/141835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dirty="0">
              <a:latin typeface="Gill Sans"/>
              <a:ea typeface="Gill Sans"/>
              <a:cs typeface="Gill Sans"/>
              <a:sym typeface="Gill Sans"/>
            </a:endParaRPr>
          </a:p>
          <a:p>
            <a:pPr marL="0" indent="0"/>
            <a:endParaRPr dirty="0">
              <a:latin typeface="Gill Sans"/>
              <a:ea typeface="Gill Sans"/>
              <a:cs typeface="Gill Sans"/>
              <a:sym typeface="Gill Sans"/>
            </a:endParaRPr>
          </a:p>
        </p:txBody>
      </p:sp>
      <p:sp>
        <p:nvSpPr>
          <p:cNvPr id="1971" name="Google Shape;1971;g11e0ae5a757_0_2284: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9"/>
        <p:cNvGrpSpPr/>
        <p:nvPr/>
      </p:nvGrpSpPr>
      <p:grpSpPr>
        <a:xfrm>
          <a:off x="0" y="0"/>
          <a:ext cx="0" cy="0"/>
          <a:chOff x="0" y="0"/>
          <a:chExt cx="0" cy="0"/>
        </a:xfrm>
      </p:grpSpPr>
      <p:sp>
        <p:nvSpPr>
          <p:cNvPr id="1980" name="Google Shape;1980;g119cbae77c1_0_1467: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1" name="Google Shape;1981;g119cbae77c1_0_1467:notes"/>
          <p:cNvSpPr txBox="1">
            <a:spLocks noGrp="1"/>
          </p:cNvSpPr>
          <p:nvPr>
            <p:ph type="body" idx="1"/>
          </p:nvPr>
        </p:nvSpPr>
        <p:spPr>
          <a:xfrm>
            <a:off x="731520" y="4560570"/>
            <a:ext cx="5852170" cy="4320540"/>
          </a:xfrm>
          <a:prstGeom prst="rect">
            <a:avLst/>
          </a:prstGeom>
          <a:noFill/>
          <a:ln>
            <a:noFill/>
          </a:ln>
        </p:spPr>
        <p:txBody>
          <a:bodyPr spcFirstLastPara="1" wrap="square" lIns="95914" tIns="47944" rIns="95914" bIns="47944" anchor="t" anchorCtr="0">
            <a:noAutofit/>
          </a:bodyPr>
          <a:lstStyle/>
          <a:p>
            <a:pPr marL="0" indent="0">
              <a:spcBef>
                <a:spcPts val="1259"/>
              </a:spcBef>
            </a:pPr>
            <a:r>
              <a:rPr lang="en-US" dirty="0">
                <a:latin typeface="Gill Sans"/>
                <a:ea typeface="Gill Sans"/>
                <a:cs typeface="Gill Sans"/>
                <a:sym typeface="Gill Sans"/>
              </a:rPr>
              <a:t>Jordan presents a somewhat perplexing case when it comes to the rates of FLFP over the past decade. Though Jordan exhibited certain signs of improvement with regards to its overall economic conditions including GDP increase, a decrease in fertility rate, and relatively high levels of educational enrolment and attainment for women (as women make up 53% of university graduates), it still has one of the lowest FLFP rates in MENA and is considered the country with the third lowest FLFP rate in the world.</a:t>
            </a:r>
            <a:endParaRPr dirty="0">
              <a:latin typeface="Gill Sans"/>
              <a:ea typeface="Gill Sans"/>
              <a:cs typeface="Gill Sans"/>
              <a:sym typeface="Gill Sans"/>
            </a:endParaRPr>
          </a:p>
          <a:p>
            <a:pPr marL="0" indent="0">
              <a:spcBef>
                <a:spcPts val="1259"/>
              </a:spcBef>
              <a:buSzPts val="1100"/>
            </a:pPr>
            <a:endParaRPr lang="en-US" dirty="0">
              <a:latin typeface="Gill Sans"/>
              <a:ea typeface="Gill Sans"/>
              <a:cs typeface="Gill Sans"/>
              <a:sym typeface="Gill Sans"/>
            </a:endParaRPr>
          </a:p>
          <a:p>
            <a:pPr marL="0" indent="0">
              <a:spcBef>
                <a:spcPts val="1259"/>
              </a:spcBef>
              <a:buSzPts val="1100"/>
            </a:pPr>
            <a:r>
              <a:rPr lang="en-US" dirty="0">
                <a:latin typeface="Gill Sans"/>
                <a:ea typeface="Gill Sans"/>
                <a:cs typeface="Gill Sans"/>
                <a:sym typeface="Gill Sans"/>
              </a:rPr>
              <a:t>A defining characteristic of Jordan over the past decade is its rapid and high rate of population growth attributed to previously high fertility rates, migrant labor, and the hosting of a high number of refugees eligible to work. Though the labor market is growing, it is still unable to supply the adequate number of jobs required on an annual basis. In 2018, the Jordanian economy generated around 50,000 new jobs annually, during a time when around 200,000 new jobs were needed in order to absorb new entrants into the labor market each year (JNCW, 2019).</a:t>
            </a:r>
            <a:endParaRPr dirty="0"/>
          </a:p>
          <a:p>
            <a:pPr marL="0" indent="0">
              <a:spcBef>
                <a:spcPts val="1259"/>
              </a:spcBef>
              <a:buSzPts val="1100"/>
            </a:pPr>
            <a:endParaRPr dirty="0">
              <a:latin typeface="Gill Sans"/>
              <a:ea typeface="Gill Sans"/>
              <a:cs typeface="Gill Sans"/>
              <a:sym typeface="Gill Sans"/>
            </a:endParaRPr>
          </a:p>
          <a:p>
            <a:pPr marL="0" indent="0">
              <a:spcBef>
                <a:spcPts val="1259"/>
              </a:spcBef>
              <a:buClr>
                <a:schemeClr val="dk1"/>
              </a:buClr>
              <a:buSzPts val="1100"/>
            </a:pPr>
            <a:r>
              <a:rPr lang="en-US" dirty="0">
                <a:latin typeface="Gill Sans"/>
                <a:ea typeface="Gill Sans"/>
                <a:cs typeface="Gill Sans"/>
                <a:sym typeface="Gill Sans"/>
              </a:rPr>
              <a:t>Another factor that affects the country’s low economic growth is the large and growing public debt resulting from low-income tax collection and increased public spending. Increased public spending is largely due to increased demand for social welfare pertaining to high population growth and unemployment rates (JNCW, 2019). </a:t>
            </a:r>
            <a:endParaRPr dirty="0">
              <a:latin typeface="Gill Sans"/>
              <a:ea typeface="Gill Sans"/>
              <a:cs typeface="Gill Sans"/>
              <a:sym typeface="Gill Sans"/>
            </a:endParaRPr>
          </a:p>
          <a:p>
            <a:pPr marL="0" indent="0">
              <a:spcBef>
                <a:spcPts val="1259"/>
              </a:spcBef>
              <a:buClr>
                <a:schemeClr val="dk1"/>
              </a:buClr>
              <a:buSzPts val="1100"/>
            </a:pPr>
            <a:endParaRPr dirty="0">
              <a:latin typeface="Gill Sans"/>
              <a:ea typeface="Gill Sans"/>
              <a:cs typeface="Gill Sans"/>
              <a:sym typeface="Gill Sans"/>
            </a:endParaRPr>
          </a:p>
          <a:p>
            <a:pPr marL="0" marR="0" indent="0" algn="l" defTabSz="914400" rtl="0" eaLnBrk="1" fontAlgn="auto" latinLnBrk="0" hangingPunct="1">
              <a:lnSpc>
                <a:spcPct val="100000"/>
              </a:lnSpc>
              <a:spcBef>
                <a:spcPts val="1259"/>
              </a:spcBef>
              <a:spcAft>
                <a:spcPts val="0"/>
              </a:spcAft>
              <a:buClr>
                <a:schemeClr val="dk1"/>
              </a:buClr>
              <a:buSzPts val="1400"/>
              <a:buFont typeface="Arial"/>
              <a:buNone/>
              <a:tabLst/>
              <a:defRPr/>
            </a:pPr>
            <a:r>
              <a:rPr lang="en-US" b="1" dirty="0">
                <a:latin typeface="Gill Sans"/>
                <a:ea typeface="Gill Sans"/>
                <a:cs typeface="Gill Sans"/>
                <a:sym typeface="Gill Sans"/>
              </a:rPr>
              <a:t>Source:</a:t>
            </a:r>
            <a:r>
              <a:rPr lang="en-US" dirty="0">
                <a:latin typeface="Gill Sans"/>
                <a:ea typeface="Gill Sans"/>
                <a:cs typeface="Gill Sans"/>
                <a:sym typeface="Gill Sans"/>
              </a:rPr>
              <a:t> Jordanian National Commission for Women. (2019). Fiscal Policy, Taxation and Gender Equality in Jordan.  Policy Paper, Jordan. </a:t>
            </a:r>
            <a:r>
              <a:rPr lang="en-GB" sz="1200" b="0" i="0" u="none" strike="noStrike" cap="none" dirty="0">
                <a:solidFill>
                  <a:schemeClr val="dk1"/>
                </a:solidFill>
                <a:effectLst/>
                <a:latin typeface="Calibri"/>
                <a:ea typeface="Calibri"/>
                <a:cs typeface="Calibri"/>
                <a:sym typeface="Calibri"/>
              </a:rPr>
              <a:t>https://</a:t>
            </a:r>
            <a:r>
              <a:rPr lang="en-GB" sz="1200" b="0" i="0" u="none" strike="noStrike" cap="none" dirty="0" err="1">
                <a:solidFill>
                  <a:schemeClr val="dk1"/>
                </a:solidFill>
                <a:effectLst/>
                <a:latin typeface="Calibri"/>
                <a:ea typeface="Calibri"/>
                <a:cs typeface="Calibri"/>
                <a:sym typeface="Calibri"/>
              </a:rPr>
              <a:t>www.women.jo</a:t>
            </a:r>
            <a:r>
              <a:rPr lang="en-GB" sz="1200" b="0" i="0" u="none" strike="noStrike" cap="none" dirty="0">
                <a:solidFill>
                  <a:schemeClr val="dk1"/>
                </a:solidFill>
                <a:effectLst/>
                <a:latin typeface="Calibri"/>
                <a:ea typeface="Calibri"/>
                <a:cs typeface="Calibri"/>
                <a:sym typeface="Calibri"/>
              </a:rPr>
              <a:t>/~women/</a:t>
            </a:r>
            <a:r>
              <a:rPr lang="en-GB" sz="1200" b="0" i="0" u="none" strike="noStrike" cap="none" dirty="0" err="1">
                <a:solidFill>
                  <a:schemeClr val="dk1"/>
                </a:solidFill>
                <a:effectLst/>
                <a:latin typeface="Calibri"/>
                <a:ea typeface="Calibri"/>
                <a:cs typeface="Calibri"/>
                <a:sym typeface="Calibri"/>
              </a:rPr>
              <a:t>en</a:t>
            </a:r>
            <a:r>
              <a:rPr lang="en-GB" sz="1200" b="0" i="0" u="none" strike="noStrike" cap="none" dirty="0">
                <a:solidFill>
                  <a:schemeClr val="dk1"/>
                </a:solidFill>
                <a:effectLst/>
                <a:latin typeface="Calibri"/>
                <a:ea typeface="Calibri"/>
                <a:cs typeface="Calibri"/>
                <a:sym typeface="Calibri"/>
              </a:rPr>
              <a:t>/node/7907.</a:t>
            </a:r>
            <a:endParaRPr dirty="0">
              <a:latin typeface="Gill Sans"/>
              <a:ea typeface="Gill Sans"/>
              <a:cs typeface="Gill Sans"/>
              <a:sym typeface="Gill Sans"/>
            </a:endParaRPr>
          </a:p>
        </p:txBody>
      </p:sp>
      <p:sp>
        <p:nvSpPr>
          <p:cNvPr id="1982" name="Google Shape;1982;g119cbae77c1_0_1467:notes"/>
          <p:cNvSpPr txBox="1">
            <a:spLocks noGrp="1"/>
          </p:cNvSpPr>
          <p:nvPr>
            <p:ph type="sldNum" idx="12"/>
          </p:nvPr>
        </p:nvSpPr>
        <p:spPr>
          <a:xfrm>
            <a:off x="4143588" y="9119474"/>
            <a:ext cx="3170056" cy="480060"/>
          </a:xfrm>
          <a:prstGeom prst="rect">
            <a:avLst/>
          </a:prstGeom>
          <a:noFill/>
          <a:ln>
            <a:noFill/>
          </a:ln>
        </p:spPr>
        <p:txBody>
          <a:bodyPr spcFirstLastPara="1" wrap="square" lIns="95914" tIns="47944" rIns="95914" bIns="47944" anchor="b" anchorCtr="0">
            <a:noAutofit/>
          </a:bodyPr>
          <a:lstStyle/>
          <a:p>
            <a:pPr algn="r">
              <a:buSzPts val="1400"/>
            </a:pPr>
            <a:fld id="{00000000-1234-1234-1234-123412341234}" type="slidenum">
              <a:rPr lang="en-US"/>
              <a:pPr algn="r">
                <a:buSzPts val="1400"/>
              </a:pPr>
              <a:t>73</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8"/>
        <p:cNvGrpSpPr/>
        <p:nvPr/>
      </p:nvGrpSpPr>
      <p:grpSpPr>
        <a:xfrm>
          <a:off x="0" y="0"/>
          <a:ext cx="0" cy="0"/>
          <a:chOff x="0" y="0"/>
          <a:chExt cx="0" cy="0"/>
        </a:xfrm>
      </p:grpSpPr>
      <p:sp>
        <p:nvSpPr>
          <p:cNvPr id="1989" name="Google Shape;1989;g11e53598d4f_7_10:notes"/>
          <p:cNvSpPr txBox="1">
            <a:spLocks noGrp="1"/>
          </p:cNvSpPr>
          <p:nvPr>
            <p:ph type="body" idx="1"/>
          </p:nvPr>
        </p:nvSpPr>
        <p:spPr>
          <a:xfrm>
            <a:off x="731520" y="4560570"/>
            <a:ext cx="5852170" cy="4320540"/>
          </a:xfrm>
          <a:prstGeom prst="rect">
            <a:avLst/>
          </a:prstGeom>
          <a:noFill/>
          <a:ln>
            <a:noFill/>
          </a:ln>
        </p:spPr>
        <p:txBody>
          <a:bodyPr spcFirstLastPara="1" wrap="square" lIns="95914" tIns="47944" rIns="95914" bIns="47944" anchor="t" anchorCtr="0">
            <a:noAutofit/>
          </a:bodyPr>
          <a:lstStyle/>
          <a:p>
            <a:pPr marL="0" indent="0"/>
            <a:r>
              <a:rPr lang="en-US" dirty="0">
                <a:latin typeface="Gill Sans"/>
                <a:ea typeface="Gill Sans"/>
                <a:cs typeface="Gill Sans"/>
                <a:sym typeface="Gill Sans"/>
              </a:rPr>
              <a:t>Economic growth has not translated into increased employment for women despite studies that link economic development to female labor force participation rates, suggesting economic growth in Jordan by itself is not sufficient to enhance female labor force participation. </a:t>
            </a:r>
            <a:endParaRPr dirty="0">
              <a:latin typeface="Gill Sans"/>
              <a:ea typeface="Gill Sans"/>
              <a:cs typeface="Gill Sans"/>
              <a:sym typeface="Gill Sans"/>
            </a:endParaRPr>
          </a:p>
          <a:p>
            <a:pPr marL="0" indent="0"/>
            <a:endParaRPr dirty="0">
              <a:latin typeface="Gill Sans"/>
              <a:ea typeface="Gill Sans"/>
              <a:cs typeface="Gill Sans"/>
              <a:sym typeface="Gill Sans"/>
            </a:endParaRPr>
          </a:p>
          <a:p>
            <a:pPr marL="0" indent="0"/>
            <a:r>
              <a:rPr lang="en-US" dirty="0">
                <a:latin typeface="Gill Sans"/>
                <a:ea typeface="Gill Sans"/>
                <a:cs typeface="Gill Sans"/>
                <a:sym typeface="Gill Sans"/>
              </a:rPr>
              <a:t>There is insufficient growth in female-friendly sectors and public sector preference is a barrier to women entering the labor market as the sector’s ability to absorb female employment is shrinking. In addition, there is a disconnect between the skills females acquire and those demanded by employers.</a:t>
            </a:r>
            <a:endParaRPr b="1" dirty="0">
              <a:latin typeface="Gill Sans"/>
              <a:ea typeface="Gill Sans"/>
              <a:cs typeface="Gill Sans"/>
              <a:sym typeface="Gill Sans"/>
            </a:endParaRPr>
          </a:p>
          <a:p>
            <a:pPr marL="0" indent="0"/>
            <a:endParaRPr dirty="0">
              <a:latin typeface="Gill Sans"/>
              <a:ea typeface="Gill Sans"/>
              <a:cs typeface="Gill Sans"/>
              <a:sym typeface="Gill Sans"/>
            </a:endParaRPr>
          </a:p>
        </p:txBody>
      </p:sp>
      <p:sp>
        <p:nvSpPr>
          <p:cNvPr id="1990" name="Google Shape;1990;g11e53598d4f_7_10: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8"/>
        <p:cNvGrpSpPr/>
        <p:nvPr/>
      </p:nvGrpSpPr>
      <p:grpSpPr>
        <a:xfrm>
          <a:off x="0" y="0"/>
          <a:ext cx="0" cy="0"/>
          <a:chOff x="0" y="0"/>
          <a:chExt cx="0" cy="0"/>
        </a:xfrm>
      </p:grpSpPr>
      <p:sp>
        <p:nvSpPr>
          <p:cNvPr id="1999" name="Google Shape;1999;g11e53598d4f_7_18:notes"/>
          <p:cNvSpPr txBox="1">
            <a:spLocks noGrp="1"/>
          </p:cNvSpPr>
          <p:nvPr>
            <p:ph type="body" idx="1"/>
          </p:nvPr>
        </p:nvSpPr>
        <p:spPr>
          <a:xfrm>
            <a:off x="731520" y="4560570"/>
            <a:ext cx="5852170" cy="4320540"/>
          </a:xfrm>
          <a:prstGeom prst="rect">
            <a:avLst/>
          </a:prstGeom>
          <a:noFill/>
          <a:ln>
            <a:noFill/>
          </a:ln>
        </p:spPr>
        <p:txBody>
          <a:bodyPr spcFirstLastPara="1" wrap="square" lIns="95914" tIns="47944" rIns="95914" bIns="47944" anchor="t" anchorCtr="0">
            <a:noAutofit/>
          </a:bodyPr>
          <a:lstStyle/>
          <a:p>
            <a:pPr marL="0" indent="0"/>
            <a:r>
              <a:rPr lang="en-US" sz="1200" dirty="0">
                <a:latin typeface="Gill Sans"/>
                <a:ea typeface="Gill Sans"/>
                <a:cs typeface="Gill Sans"/>
                <a:sym typeface="Gill Sans"/>
              </a:rPr>
              <a:t>Despite legal reform efforts, there are still discriminatory laws and regulations in place that deter women from entering and/or remaining in the workforce. It is also important to note that while legislation undergoes reform, the actual implementation of policy and regulations and their enforcement remains a pressing concern and priority for women to access their rights.</a:t>
            </a:r>
            <a:endParaRPr sz="1200" dirty="0">
              <a:latin typeface="Gill Sans"/>
              <a:ea typeface="Gill Sans"/>
              <a:cs typeface="Gill Sans"/>
              <a:sym typeface="Gill Sans"/>
            </a:endParaRPr>
          </a:p>
          <a:p>
            <a:pPr marL="0" indent="0"/>
            <a:endParaRPr sz="1200" dirty="0">
              <a:latin typeface="Gill Sans"/>
              <a:ea typeface="Gill Sans"/>
              <a:cs typeface="Gill Sans"/>
              <a:sym typeface="Gill Sans"/>
            </a:endParaRPr>
          </a:p>
          <a:p>
            <a:pPr marL="0" indent="0"/>
            <a:r>
              <a:rPr lang="en-US" sz="1200" dirty="0">
                <a:latin typeface="Gill Sans"/>
                <a:ea typeface="Gill Sans"/>
                <a:cs typeface="Gill Sans"/>
                <a:sym typeface="Gill Sans"/>
              </a:rPr>
              <a:t>For example, Article 61 of the Personal Status Law states that a woman requires the permission of her husband to work outside the marital home. If she does so without his consent, she loses her right to financial maintenance. There are no applicable provisions against non-discrimination in employment based on sex.  There is no legislation on a safe and appropriate work environment, including preventing sexual harassment in the workplace and no criminal penalties or civil remedies for sexual harassment in employment. And Article 69 of the Labor Law imposes legal restrictions on women’s employment in occupations considered hazardous, or occupations that pose health risks, such as mining, shipping and docking work, exposure to lead, etc.</a:t>
            </a:r>
            <a:endParaRPr sz="1200" dirty="0"/>
          </a:p>
          <a:p>
            <a:pPr marL="0" indent="0"/>
            <a:endParaRPr sz="1200" dirty="0">
              <a:latin typeface="Gill Sans"/>
              <a:ea typeface="Gill Sans"/>
              <a:cs typeface="Gill Sans"/>
              <a:sym typeface="Gill Sans"/>
            </a:endParaRPr>
          </a:p>
          <a:p>
            <a:pPr marL="0" indent="0"/>
            <a:r>
              <a:rPr lang="en-US" sz="1200" b="1" dirty="0">
                <a:latin typeface="Gill Sans"/>
                <a:ea typeface="Gill Sans"/>
                <a:cs typeface="Gill Sans"/>
                <a:sym typeface="Gill Sans"/>
              </a:rPr>
              <a:t>Sources:</a:t>
            </a:r>
            <a:endParaRPr sz="1200" b="0" dirty="0">
              <a:latin typeface="Gill Sans"/>
              <a:ea typeface="Gill Sans"/>
              <a:cs typeface="Gill Sans"/>
              <a:sym typeface="Gill Sans"/>
            </a:endParaRPr>
          </a:p>
          <a:p>
            <a:pPr marL="299780" marR="0" lvl="0" indent="-29978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dirty="0">
                <a:solidFill>
                  <a:srgbClr val="000000"/>
                </a:solidFill>
                <a:latin typeface="Gill Sans"/>
                <a:ea typeface="Gill Sans"/>
                <a:cs typeface="Gill Sans"/>
                <a:sym typeface="Gill Sans"/>
              </a:rPr>
              <a:t>Better Work. (2018). </a:t>
            </a:r>
            <a:r>
              <a:rPr lang="en-US" sz="1200" i="1" dirty="0">
                <a:solidFill>
                  <a:srgbClr val="000000"/>
                </a:solidFill>
                <a:latin typeface="Gill Sans"/>
                <a:ea typeface="Gill Sans"/>
                <a:cs typeface="Gill Sans"/>
                <a:sym typeface="Gill Sans"/>
              </a:rPr>
              <a:t>Jordan – Gender Strategy 2019-2022</a:t>
            </a:r>
            <a:r>
              <a:rPr lang="en-US" sz="1200" dirty="0">
                <a:solidFill>
                  <a:srgbClr val="000000"/>
                </a:solidFill>
                <a:latin typeface="Gill Sans"/>
                <a:ea typeface="Gill Sans"/>
                <a:cs typeface="Gill Sans"/>
                <a:sym typeface="Gill Sans"/>
              </a:rPr>
              <a:t>. ILO: Geneva. Available </a:t>
            </a:r>
            <a:r>
              <a:rPr lang="en-US" sz="1200" u="none" dirty="0">
                <a:solidFill>
                  <a:srgbClr val="000000"/>
                </a:solidFill>
                <a:latin typeface="Gill Sans"/>
                <a:ea typeface="Gill Sans"/>
                <a:cs typeface="Gill Sans"/>
                <a:sym typeface="Gill Sans"/>
              </a:rPr>
              <a:t>from https://</a:t>
            </a:r>
            <a:r>
              <a:rPr lang="en-US" sz="1200" u="none" dirty="0" err="1">
                <a:solidFill>
                  <a:srgbClr val="000000"/>
                </a:solidFill>
                <a:latin typeface="Gill Sans"/>
                <a:ea typeface="Gill Sans"/>
                <a:cs typeface="Gill Sans"/>
                <a:sym typeface="Gill Sans"/>
              </a:rPr>
              <a:t>betterwork.org</a:t>
            </a:r>
            <a:r>
              <a:rPr lang="en-US" sz="1200" u="none" dirty="0">
                <a:solidFill>
                  <a:srgbClr val="000000"/>
                </a:solidFill>
                <a:latin typeface="Gill Sans"/>
                <a:ea typeface="Gill Sans"/>
                <a:cs typeface="Gill Sans"/>
                <a:sym typeface="Gill Sans"/>
              </a:rPr>
              <a:t>/wp-content/uploads/2020/01/Jordan-Gender-</a:t>
            </a:r>
            <a:r>
              <a:rPr lang="en-US" sz="1200" u="none" dirty="0" err="1">
                <a:solidFill>
                  <a:srgbClr val="000000"/>
                </a:solidFill>
                <a:latin typeface="Gill Sans"/>
                <a:ea typeface="Gill Sans"/>
                <a:cs typeface="Gill Sans"/>
                <a:sym typeface="Gill Sans"/>
              </a:rPr>
              <a:t>Strategy.pdf</a:t>
            </a:r>
            <a:r>
              <a:rPr lang="en-US" sz="1200" u="none" dirty="0">
                <a:solidFill>
                  <a:srgbClr val="000000"/>
                </a:solidFill>
                <a:latin typeface="Gill Sans"/>
                <a:ea typeface="Gill Sans"/>
                <a:cs typeface="Gill Sans"/>
                <a:sym typeface="Gill Sans"/>
              </a:rPr>
              <a:t> </a:t>
            </a:r>
          </a:p>
          <a:p>
            <a:pPr marL="299780" marR="0" lvl="0" indent="-29978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u="none" dirty="0">
                <a:solidFill>
                  <a:srgbClr val="000000"/>
                </a:solidFill>
                <a:latin typeface="Gill Sans"/>
                <a:ea typeface="Gill Sans"/>
                <a:cs typeface="Gill Sans"/>
                <a:sym typeface="Gill Sans"/>
              </a:rPr>
              <a:t>United Nations. (2020). </a:t>
            </a:r>
            <a:r>
              <a:rPr lang="en-US" sz="1200" i="1" u="none" dirty="0">
                <a:solidFill>
                  <a:srgbClr val="000000"/>
                </a:solidFill>
                <a:latin typeface="Gill Sans"/>
                <a:ea typeface="Gill Sans"/>
                <a:cs typeface="Gill Sans"/>
                <a:sym typeface="Gill Sans"/>
              </a:rPr>
              <a:t>Meta-Analysis on Women’s Participation in the </a:t>
            </a:r>
            <a:r>
              <a:rPr lang="en-US" sz="1200" i="1" u="none" dirty="0" err="1">
                <a:solidFill>
                  <a:srgbClr val="000000"/>
                </a:solidFill>
                <a:latin typeface="Gill Sans"/>
                <a:ea typeface="Gill Sans"/>
                <a:cs typeface="Gill Sans"/>
                <a:sym typeface="Gill Sans"/>
              </a:rPr>
              <a:t>Labour</a:t>
            </a:r>
            <a:r>
              <a:rPr lang="en-US" sz="1200" i="1" u="none" dirty="0">
                <a:solidFill>
                  <a:srgbClr val="000000"/>
                </a:solidFill>
                <a:latin typeface="Gill Sans"/>
                <a:ea typeface="Gill Sans"/>
                <a:cs typeface="Gill Sans"/>
                <a:sym typeface="Gill Sans"/>
              </a:rPr>
              <a:t> Force in Jordan.</a:t>
            </a:r>
            <a:r>
              <a:rPr lang="en-US" sz="1200" u="none" dirty="0">
                <a:solidFill>
                  <a:srgbClr val="000000"/>
                </a:solidFill>
                <a:latin typeface="Gill Sans"/>
                <a:ea typeface="Gill Sans"/>
                <a:cs typeface="Gill Sans"/>
                <a:sym typeface="Gill Sans"/>
              </a:rPr>
              <a:t> United Nations: Amman. Available from https://</a:t>
            </a:r>
            <a:r>
              <a:rPr lang="en-US" sz="1200" u="none" dirty="0" err="1">
                <a:solidFill>
                  <a:srgbClr val="000000"/>
                </a:solidFill>
                <a:latin typeface="Gill Sans"/>
                <a:ea typeface="Gill Sans"/>
                <a:cs typeface="Gill Sans"/>
                <a:sym typeface="Gill Sans"/>
              </a:rPr>
              <a:t>jordan.unwomen.org</a:t>
            </a:r>
            <a:r>
              <a:rPr lang="en-US" sz="1200" u="none" dirty="0">
                <a:solidFill>
                  <a:srgbClr val="000000"/>
                </a:solidFill>
                <a:latin typeface="Gill Sans"/>
                <a:ea typeface="Gill Sans"/>
                <a:cs typeface="Gill Sans"/>
                <a:sym typeface="Gill Sans"/>
              </a:rPr>
              <a:t>/</a:t>
            </a:r>
            <a:r>
              <a:rPr lang="en-US" sz="1200" u="none" dirty="0" err="1">
                <a:solidFill>
                  <a:srgbClr val="000000"/>
                </a:solidFill>
                <a:latin typeface="Gill Sans"/>
                <a:ea typeface="Gill Sans"/>
                <a:cs typeface="Gill Sans"/>
                <a:sym typeface="Gill Sans"/>
              </a:rPr>
              <a:t>en</a:t>
            </a:r>
            <a:r>
              <a:rPr lang="en-US" sz="1200" u="none" dirty="0">
                <a:solidFill>
                  <a:srgbClr val="000000"/>
                </a:solidFill>
                <a:latin typeface="Gill Sans"/>
                <a:ea typeface="Gill Sans"/>
                <a:cs typeface="Gill Sans"/>
                <a:sym typeface="Gill Sans"/>
              </a:rPr>
              <a:t>/digital-library/publications/2020/meta-analysis-on-womens-participation-in-the-labour-force-in-jordan </a:t>
            </a:r>
            <a:endParaRPr sz="1200" u="none" dirty="0">
              <a:solidFill>
                <a:srgbClr val="000000"/>
              </a:solidFill>
              <a:latin typeface="Gill Sans"/>
              <a:ea typeface="Gill Sans"/>
              <a:cs typeface="Gill Sans"/>
              <a:sym typeface="Gill Sans"/>
            </a:endParaRPr>
          </a:p>
          <a:p>
            <a:pPr marL="299780" marR="0" lvl="0" indent="-29978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u="none" dirty="0">
                <a:solidFill>
                  <a:srgbClr val="000000"/>
                </a:solidFill>
                <a:latin typeface="Gill Sans"/>
                <a:ea typeface="Gill Sans"/>
                <a:cs typeface="Gill Sans"/>
                <a:sym typeface="Gill Sans"/>
              </a:rPr>
              <a:t>WANA Institute. (2014). </a:t>
            </a:r>
            <a:r>
              <a:rPr lang="en-US" sz="1200" i="1" u="none" dirty="0">
                <a:solidFill>
                  <a:srgbClr val="000000"/>
                </a:solidFill>
                <a:latin typeface="Gill Sans"/>
                <a:ea typeface="Gill Sans"/>
                <a:cs typeface="Gill Sans"/>
                <a:sym typeface="Gill Sans"/>
              </a:rPr>
              <a:t>The Status of Legal Empowerment in Jordan</a:t>
            </a:r>
            <a:r>
              <a:rPr lang="en-US" sz="1200" u="none" dirty="0">
                <a:solidFill>
                  <a:srgbClr val="000000"/>
                </a:solidFill>
                <a:latin typeface="Gill Sans"/>
                <a:ea typeface="Gill Sans"/>
                <a:cs typeface="Gill Sans"/>
                <a:sym typeface="Gill Sans"/>
              </a:rPr>
              <a:t>. WANA Institute: Amman. Available from http://</a:t>
            </a:r>
            <a:r>
              <a:rPr lang="en-US" sz="1200" u="none" dirty="0" err="1">
                <a:solidFill>
                  <a:srgbClr val="000000"/>
                </a:solidFill>
                <a:latin typeface="Gill Sans"/>
                <a:ea typeface="Gill Sans"/>
                <a:cs typeface="Gill Sans"/>
                <a:sym typeface="Gill Sans"/>
              </a:rPr>
              <a:t>wanainstitute.org</a:t>
            </a:r>
            <a:r>
              <a:rPr lang="en-US" sz="1200" u="none" dirty="0">
                <a:solidFill>
                  <a:srgbClr val="000000"/>
                </a:solidFill>
                <a:latin typeface="Gill Sans"/>
                <a:ea typeface="Gill Sans"/>
                <a:cs typeface="Gill Sans"/>
                <a:sym typeface="Gill Sans"/>
              </a:rPr>
              <a:t>/sites/default/files/publications/StatusOfLegalEmpowermentInJordan_WANA_2014.pdf </a:t>
            </a:r>
          </a:p>
          <a:p>
            <a:pPr marL="299780" marR="0" lvl="0" indent="-29978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u="none" dirty="0">
                <a:solidFill>
                  <a:srgbClr val="000000"/>
                </a:solidFill>
                <a:latin typeface="Gill Sans"/>
                <a:ea typeface="Gill Sans"/>
                <a:cs typeface="Gill Sans"/>
                <a:sym typeface="Gill Sans"/>
              </a:rPr>
              <a:t>World Bank. (2018). </a:t>
            </a:r>
            <a:r>
              <a:rPr lang="en-US" sz="1200" i="1" u="none" dirty="0">
                <a:solidFill>
                  <a:srgbClr val="000000"/>
                </a:solidFill>
                <a:latin typeface="Gill Sans"/>
                <a:ea typeface="Gill Sans"/>
                <a:cs typeface="Gill Sans"/>
                <a:sym typeface="Gill Sans"/>
              </a:rPr>
              <a:t>Hashemite Kingdom of Jordan: Understanding How Gender Norms in MNA Impact Female Employment Outcomes.</a:t>
            </a:r>
            <a:r>
              <a:rPr lang="en-US" sz="1200" u="none" dirty="0">
                <a:solidFill>
                  <a:srgbClr val="000000"/>
                </a:solidFill>
                <a:latin typeface="Gill Sans"/>
                <a:ea typeface="Gill Sans"/>
                <a:cs typeface="Gill Sans"/>
                <a:sym typeface="Gill Sans"/>
              </a:rPr>
              <a:t> World Bank: Washington DC. Available from https://documents1.worldbank.org/curated/</a:t>
            </a:r>
            <a:r>
              <a:rPr lang="en-US" sz="1200" u="none" dirty="0" err="1">
                <a:solidFill>
                  <a:srgbClr val="000000"/>
                </a:solidFill>
                <a:latin typeface="Gill Sans"/>
                <a:ea typeface="Gill Sans"/>
                <a:cs typeface="Gill Sans"/>
                <a:sym typeface="Gill Sans"/>
              </a:rPr>
              <a:t>en</a:t>
            </a:r>
            <a:r>
              <a:rPr lang="en-US" sz="1200" u="none" dirty="0">
                <a:solidFill>
                  <a:srgbClr val="000000"/>
                </a:solidFill>
                <a:latin typeface="Gill Sans"/>
                <a:ea typeface="Gill Sans"/>
                <a:cs typeface="Gill Sans"/>
                <a:sym typeface="Gill Sans"/>
              </a:rPr>
              <a:t>/859411541448063088/pdf/ACS25170-PUBLIC-FULL-REPORT-Jordan-Social-Norms-June-1-2018-with-titlepg.pdf </a:t>
            </a:r>
          </a:p>
          <a:p>
            <a:pPr marL="299780" marR="0" lvl="0" indent="-29978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u="none" dirty="0">
                <a:solidFill>
                  <a:srgbClr val="000000"/>
                </a:solidFill>
                <a:latin typeface="Gill Sans"/>
                <a:ea typeface="Gill Sans"/>
                <a:cs typeface="Gill Sans"/>
                <a:sym typeface="Gill Sans"/>
              </a:rPr>
              <a:t>World Bank. (2020). </a:t>
            </a:r>
            <a:r>
              <a:rPr lang="en-US" sz="1200" i="1" u="none" dirty="0">
                <a:solidFill>
                  <a:srgbClr val="000000"/>
                </a:solidFill>
                <a:latin typeface="Gill Sans"/>
                <a:ea typeface="Gill Sans"/>
                <a:cs typeface="Gill Sans"/>
                <a:sym typeface="Gill Sans"/>
              </a:rPr>
              <a:t>State of the Women in the Mashreq Flagship: Women’s economic participation in Iraq, Jordan and Lebanon.</a:t>
            </a:r>
            <a:r>
              <a:rPr lang="en-US" sz="1200" u="none" dirty="0">
                <a:solidFill>
                  <a:srgbClr val="000000"/>
                </a:solidFill>
                <a:latin typeface="Gill Sans"/>
                <a:ea typeface="Gill Sans"/>
                <a:cs typeface="Gill Sans"/>
                <a:sym typeface="Gill Sans"/>
              </a:rPr>
              <a:t> World Bank. Available from https://</a:t>
            </a:r>
            <a:r>
              <a:rPr lang="en-US" sz="1200" u="none" dirty="0" err="1">
                <a:solidFill>
                  <a:srgbClr val="000000"/>
                </a:solidFill>
                <a:latin typeface="Gill Sans"/>
                <a:ea typeface="Gill Sans"/>
                <a:cs typeface="Gill Sans"/>
                <a:sym typeface="Gill Sans"/>
              </a:rPr>
              <a:t>www.worldbank.org</a:t>
            </a:r>
            <a:r>
              <a:rPr lang="en-US" sz="1200" u="none" dirty="0">
                <a:solidFill>
                  <a:srgbClr val="000000"/>
                </a:solidFill>
                <a:latin typeface="Gill Sans"/>
                <a:ea typeface="Gill Sans"/>
                <a:cs typeface="Gill Sans"/>
                <a:sym typeface="Gill Sans"/>
              </a:rPr>
              <a:t>/</a:t>
            </a:r>
            <a:r>
              <a:rPr lang="en-US" sz="1200" u="none" dirty="0" err="1">
                <a:solidFill>
                  <a:srgbClr val="000000"/>
                </a:solidFill>
                <a:latin typeface="Gill Sans"/>
                <a:ea typeface="Gill Sans"/>
                <a:cs typeface="Gill Sans"/>
                <a:sym typeface="Gill Sans"/>
              </a:rPr>
              <a:t>en</a:t>
            </a:r>
            <a:r>
              <a:rPr lang="en-US" sz="1200" u="none" dirty="0">
                <a:solidFill>
                  <a:srgbClr val="000000"/>
                </a:solidFill>
                <a:latin typeface="Gill Sans"/>
                <a:ea typeface="Gill Sans"/>
                <a:cs typeface="Gill Sans"/>
                <a:sym typeface="Gill Sans"/>
              </a:rPr>
              <a:t>/country/</a:t>
            </a:r>
            <a:r>
              <a:rPr lang="en-US" sz="1200" u="none" dirty="0" err="1">
                <a:solidFill>
                  <a:srgbClr val="000000"/>
                </a:solidFill>
                <a:latin typeface="Gill Sans"/>
                <a:ea typeface="Gill Sans"/>
                <a:cs typeface="Gill Sans"/>
                <a:sym typeface="Gill Sans"/>
              </a:rPr>
              <a:t>lebanon</a:t>
            </a:r>
            <a:r>
              <a:rPr lang="en-US" sz="1200" u="none" dirty="0">
                <a:solidFill>
                  <a:srgbClr val="000000"/>
                </a:solidFill>
                <a:latin typeface="Gill Sans"/>
                <a:ea typeface="Gill Sans"/>
                <a:cs typeface="Gill Sans"/>
                <a:sym typeface="Gill Sans"/>
              </a:rPr>
              <a:t>/publication/state-of-the-</a:t>
            </a:r>
            <a:r>
              <a:rPr lang="en-US" sz="1200" u="none" dirty="0" err="1">
                <a:solidFill>
                  <a:srgbClr val="000000"/>
                </a:solidFill>
                <a:latin typeface="Gill Sans"/>
                <a:ea typeface="Gill Sans"/>
                <a:cs typeface="Gill Sans"/>
                <a:sym typeface="Gill Sans"/>
              </a:rPr>
              <a:t>mashreq</a:t>
            </a:r>
            <a:r>
              <a:rPr lang="en-US" sz="1200" u="none" dirty="0">
                <a:solidFill>
                  <a:srgbClr val="000000"/>
                </a:solidFill>
                <a:latin typeface="Gill Sans"/>
                <a:ea typeface="Gill Sans"/>
                <a:cs typeface="Gill Sans"/>
                <a:sym typeface="Gill Sans"/>
              </a:rPr>
              <a:t>-women </a:t>
            </a:r>
          </a:p>
          <a:p>
            <a:pPr marL="299780" marR="0" lvl="0" indent="-29978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u="none" dirty="0">
                <a:solidFill>
                  <a:srgbClr val="000000"/>
                </a:solidFill>
                <a:latin typeface="Gill Sans"/>
                <a:ea typeface="Gill Sans"/>
                <a:cs typeface="Gill Sans"/>
                <a:sym typeface="Gill Sans"/>
              </a:rPr>
              <a:t>World Bank. (2020). </a:t>
            </a:r>
            <a:r>
              <a:rPr lang="en-US" sz="1200" i="1" u="none" dirty="0">
                <a:solidFill>
                  <a:srgbClr val="000000"/>
                </a:solidFill>
                <a:latin typeface="Gill Sans"/>
                <a:ea typeface="Gill Sans"/>
                <a:cs typeface="Gill Sans"/>
                <a:sym typeface="Gill Sans"/>
              </a:rPr>
              <a:t>Women, Business and The Law 2020</a:t>
            </a:r>
            <a:r>
              <a:rPr lang="en-US" sz="1200" u="none" dirty="0">
                <a:solidFill>
                  <a:srgbClr val="000000"/>
                </a:solidFill>
                <a:latin typeface="Gill Sans"/>
                <a:ea typeface="Gill Sans"/>
                <a:cs typeface="Gill Sans"/>
                <a:sym typeface="Gill Sans"/>
              </a:rPr>
              <a:t>. World Bank: Washington DC. Available from https://</a:t>
            </a:r>
            <a:r>
              <a:rPr lang="en-US" sz="1200" u="none" dirty="0" err="1">
                <a:solidFill>
                  <a:srgbClr val="000000"/>
                </a:solidFill>
                <a:latin typeface="Gill Sans"/>
                <a:ea typeface="Gill Sans"/>
                <a:cs typeface="Gill Sans"/>
                <a:sym typeface="Gill Sans"/>
              </a:rPr>
              <a:t>openknowledge.worldbank.org</a:t>
            </a:r>
            <a:r>
              <a:rPr lang="en-US" sz="1200" u="none" dirty="0">
                <a:solidFill>
                  <a:srgbClr val="000000"/>
                </a:solidFill>
                <a:latin typeface="Gill Sans"/>
                <a:ea typeface="Gill Sans"/>
                <a:cs typeface="Gill Sans"/>
                <a:sym typeface="Gill Sans"/>
              </a:rPr>
              <a:t>/bitstream/handle/10986/32639/9781464815324.pdf </a:t>
            </a:r>
            <a:endParaRPr sz="1200" b="1" u="none" dirty="0">
              <a:latin typeface="Gill Sans"/>
              <a:ea typeface="Gill Sans"/>
              <a:cs typeface="Gill Sans"/>
              <a:sym typeface="Gill Sans"/>
            </a:endParaRPr>
          </a:p>
        </p:txBody>
      </p:sp>
      <p:sp>
        <p:nvSpPr>
          <p:cNvPr id="2000" name="Google Shape;2000;g11e53598d4f_7_18: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8"/>
        <p:cNvGrpSpPr/>
        <p:nvPr/>
      </p:nvGrpSpPr>
      <p:grpSpPr>
        <a:xfrm>
          <a:off x="0" y="0"/>
          <a:ext cx="0" cy="0"/>
          <a:chOff x="0" y="0"/>
          <a:chExt cx="0" cy="0"/>
        </a:xfrm>
      </p:grpSpPr>
      <p:sp>
        <p:nvSpPr>
          <p:cNvPr id="2009" name="Google Shape;2009;g11e511dc6cc_1_14:notes"/>
          <p:cNvSpPr txBox="1">
            <a:spLocks noGrp="1"/>
          </p:cNvSpPr>
          <p:nvPr>
            <p:ph type="body" idx="1"/>
          </p:nvPr>
        </p:nvSpPr>
        <p:spPr>
          <a:xfrm>
            <a:off x="731520" y="4560570"/>
            <a:ext cx="5852170" cy="4320540"/>
          </a:xfrm>
          <a:prstGeom prst="rect">
            <a:avLst/>
          </a:prstGeom>
          <a:noFill/>
          <a:ln>
            <a:noFill/>
          </a:ln>
        </p:spPr>
        <p:txBody>
          <a:bodyPr spcFirstLastPara="1" wrap="square" lIns="95914" tIns="47944" rIns="95914" bIns="47944" anchor="t" anchorCtr="0">
            <a:noAutofit/>
          </a:bodyPr>
          <a:lstStyle/>
          <a:p>
            <a:pPr marL="0" indent="0">
              <a:lnSpc>
                <a:spcPct val="115000"/>
              </a:lnSpc>
            </a:pPr>
            <a:r>
              <a:rPr lang="en-US" sz="1200" dirty="0">
                <a:latin typeface="Gill Sans"/>
                <a:ea typeface="Gill Sans"/>
                <a:cs typeface="Gill Sans"/>
                <a:sym typeface="Gill Sans"/>
              </a:rPr>
              <a:t>Jordan's social norms and beliefs remain critical to women’s participation in the labor market. The World Bank (2018) found while there was support for FLFP, this support came with important caveats. 96% of male and female respondents were in agreement with women working, but this figure slightly decreased if work is outside the home (80%) or if those working were married (72%). There was a further decrease if work was in a mixed-sex environment (38%) or if work required women to return home after 5 pm (26%). Given that many jobs – particularly in the private sector – involve a mixed-sex environment and working hours until 4 and 5 pm, these views could severely constrain the options women can realistically consider when looking for suitable work.</a:t>
            </a:r>
            <a:endParaRPr sz="1200" dirty="0">
              <a:latin typeface="Gill Sans"/>
              <a:ea typeface="Gill Sans"/>
              <a:cs typeface="Gill Sans"/>
              <a:sym typeface="Gill Sans"/>
            </a:endParaRPr>
          </a:p>
          <a:p>
            <a:pPr marL="0" indent="0">
              <a:lnSpc>
                <a:spcPct val="115000"/>
              </a:lnSpc>
            </a:pPr>
            <a:endParaRPr sz="1200" dirty="0">
              <a:latin typeface="Gill Sans"/>
              <a:ea typeface="Gill Sans"/>
              <a:cs typeface="Gill Sans"/>
              <a:sym typeface="Gill Sans"/>
            </a:endParaRPr>
          </a:p>
          <a:p>
            <a:pPr marL="0" indent="0">
              <a:lnSpc>
                <a:spcPct val="115000"/>
              </a:lnSpc>
            </a:pPr>
            <a:r>
              <a:rPr lang="en-US" sz="1200" dirty="0">
                <a:latin typeface="Gill Sans"/>
                <a:ea typeface="Gill Sans"/>
                <a:cs typeface="Gill Sans"/>
                <a:sym typeface="Gill Sans"/>
              </a:rPr>
              <a:t>Norms and beliefs regarding women’s role in society also influence the willingness of employers to hire women. Research shows that some employers resist hiring women or paying them the same wages as men. Some women report that they are still asked about their marital status and plans to have children during job interviews.</a:t>
            </a:r>
            <a:endParaRPr sz="1200" dirty="0">
              <a:latin typeface="Gill Sans"/>
              <a:ea typeface="Gill Sans"/>
              <a:cs typeface="Gill Sans"/>
              <a:sym typeface="Gill Sans"/>
            </a:endParaRPr>
          </a:p>
          <a:p>
            <a:pPr marL="0" indent="0">
              <a:lnSpc>
                <a:spcPct val="115000"/>
              </a:lnSpc>
            </a:pPr>
            <a:endParaRPr sz="1200" dirty="0">
              <a:latin typeface="Gill Sans"/>
              <a:ea typeface="Gill Sans"/>
              <a:cs typeface="Gill Sans"/>
              <a:sym typeface="Gill Sans"/>
            </a:endParaRPr>
          </a:p>
          <a:p>
            <a:pPr marL="0" indent="0">
              <a:lnSpc>
                <a:spcPct val="115000"/>
              </a:lnSpc>
            </a:pPr>
            <a:r>
              <a:rPr lang="en-US" sz="1200" dirty="0">
                <a:latin typeface="Gill Sans"/>
                <a:ea typeface="Gill Sans"/>
                <a:cs typeface="Gill Sans"/>
                <a:sym typeface="Gill Sans"/>
              </a:rPr>
              <a:t>While over 60% of non-working women would like to work, both male and female respondents agreed that men are the ultimate decision-makers in the household – influencing whether women decide to accept a job or not. </a:t>
            </a:r>
            <a:endParaRPr sz="1200" dirty="0">
              <a:latin typeface="Gill Sans"/>
              <a:ea typeface="Gill Sans"/>
              <a:cs typeface="Gill Sans"/>
              <a:sym typeface="Gill Sans"/>
            </a:endParaRPr>
          </a:p>
          <a:p>
            <a:pPr marL="0" indent="0">
              <a:lnSpc>
                <a:spcPct val="115000"/>
              </a:lnSpc>
            </a:pPr>
            <a:endParaRPr sz="1200" dirty="0">
              <a:latin typeface="Gill Sans"/>
              <a:ea typeface="Gill Sans"/>
              <a:cs typeface="Gill Sans"/>
              <a:sym typeface="Gill Sans"/>
            </a:endParaRPr>
          </a:p>
          <a:p>
            <a:pPr marL="0" indent="0">
              <a:lnSpc>
                <a:spcPct val="115000"/>
              </a:lnSpc>
            </a:pPr>
            <a:r>
              <a:rPr lang="en-US" sz="1200" dirty="0">
                <a:latin typeface="Gill Sans"/>
                <a:ea typeface="Gill Sans"/>
                <a:cs typeface="Gill Sans"/>
                <a:sym typeface="Gill Sans"/>
              </a:rPr>
              <a:t>Other binding constraints for women include availability and affordability of childcare, flexibility in work arrangements, hiring and wage discrimination, transportation, and scarcity of attractive job opportunities.</a:t>
            </a:r>
            <a:endParaRPr sz="1200" dirty="0">
              <a:latin typeface="Gill Sans"/>
              <a:ea typeface="Gill Sans"/>
              <a:cs typeface="Gill Sans"/>
              <a:sym typeface="Gill Sans"/>
            </a:endParaRPr>
          </a:p>
          <a:p>
            <a:pPr marL="0" indent="0">
              <a:lnSpc>
                <a:spcPct val="115000"/>
              </a:lnSpc>
            </a:pPr>
            <a:endParaRPr sz="1200" b="1" dirty="0">
              <a:latin typeface="Gill Sans"/>
              <a:ea typeface="Gill Sans"/>
              <a:cs typeface="Gill Sans"/>
              <a:sym typeface="Gill Sans"/>
            </a:endParaRPr>
          </a:p>
          <a:p>
            <a:pPr marL="0" indent="0">
              <a:lnSpc>
                <a:spcPct val="115000"/>
              </a:lnSpc>
            </a:pPr>
            <a:r>
              <a:rPr lang="en-US" sz="1200" b="0" dirty="0">
                <a:latin typeface="Gill Sans"/>
                <a:ea typeface="Gill Sans"/>
                <a:cs typeface="Gill Sans"/>
                <a:sym typeface="Gill Sans"/>
              </a:rPr>
              <a:t>Transportation: Research shows that lack of adequate, safe, and affordable transport presents a significant barrier to women’s participation in the labor market. </a:t>
            </a:r>
            <a:endParaRPr sz="1200" b="0" dirty="0">
              <a:latin typeface="Gill Sans"/>
              <a:ea typeface="Gill Sans"/>
              <a:cs typeface="Gill Sans"/>
              <a:sym typeface="Gill Sans"/>
            </a:endParaRPr>
          </a:p>
          <a:p>
            <a:pPr marL="0" indent="0">
              <a:lnSpc>
                <a:spcPct val="115000"/>
              </a:lnSpc>
            </a:pPr>
            <a:endParaRPr sz="1200" b="0" dirty="0">
              <a:latin typeface="Gill Sans"/>
              <a:ea typeface="Gill Sans"/>
              <a:cs typeface="Gill Sans"/>
              <a:sym typeface="Gill Sans"/>
            </a:endParaRPr>
          </a:p>
          <a:p>
            <a:pPr marL="0" indent="0">
              <a:lnSpc>
                <a:spcPct val="115000"/>
              </a:lnSpc>
            </a:pPr>
            <a:r>
              <a:rPr lang="en-US" sz="1200" b="0" dirty="0">
                <a:latin typeface="Gill Sans"/>
                <a:ea typeface="Gill Sans"/>
                <a:cs typeface="Gill Sans"/>
                <a:sym typeface="Gill Sans"/>
              </a:rPr>
              <a:t>Childcare and unpaid work: Women’s responsibility for childcare and the inadequate infrastructure, legal and policy support available to them to help redistribute unpaid care work is considered one of the main barriers preventing women’s entry and retention in the workforce. The cost of paid childcare as substitutes to unpaid care work means women’s reservation wages are set higher relative to men, which contributes to their drastically lower participation rates. Though the Labor Law stipulates suitable childcare in the workplace under certain conditions, there is a lack of enforcement and non-compliance. In addition, 98% of businesses in Jordan are small-to-medium-sized companies. Two-thirds of them have fewer than 19 employees and are not bound by the law. The cost of setting up and running on-site childcare can also be cost-prohibitive for smaller companies. </a:t>
            </a:r>
            <a:endParaRPr sz="1200" dirty="0"/>
          </a:p>
          <a:p>
            <a:pPr marL="0" indent="0">
              <a:lnSpc>
                <a:spcPct val="115000"/>
              </a:lnSpc>
            </a:pPr>
            <a:endParaRPr sz="1200" b="0" dirty="0">
              <a:latin typeface="Gill Sans"/>
              <a:ea typeface="Gill Sans"/>
              <a:cs typeface="Gill Sans"/>
              <a:sym typeface="Gill Sans"/>
            </a:endParaRPr>
          </a:p>
          <a:p>
            <a:pPr marL="0" indent="0"/>
            <a:r>
              <a:rPr lang="en-US" sz="1200" b="1" dirty="0">
                <a:latin typeface="Gill Sans"/>
                <a:ea typeface="Gill Sans"/>
                <a:cs typeface="Gill Sans"/>
                <a:sym typeface="Gill Sans"/>
              </a:rPr>
              <a:t>Sources:</a:t>
            </a:r>
            <a:endParaRPr sz="1200" b="0" dirty="0">
              <a:latin typeface="Gill Sans"/>
              <a:ea typeface="Gill Sans"/>
              <a:cs typeface="Gill Sans"/>
              <a:sym typeface="Gill Sans"/>
            </a:endParaRPr>
          </a:p>
          <a:p>
            <a:pPr marL="179868" marR="0" lvl="0" indent="-179868"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dirty="0">
                <a:solidFill>
                  <a:srgbClr val="000000"/>
                </a:solidFill>
                <a:latin typeface="Gill Sans"/>
                <a:ea typeface="Gill Sans"/>
                <a:cs typeface="Gill Sans"/>
                <a:sym typeface="Gill Sans"/>
              </a:rPr>
              <a:t>Better Work. (2018). </a:t>
            </a:r>
            <a:r>
              <a:rPr lang="en-US" sz="1200" i="1" dirty="0">
                <a:solidFill>
                  <a:srgbClr val="000000"/>
                </a:solidFill>
                <a:latin typeface="Gill Sans"/>
                <a:ea typeface="Gill Sans"/>
                <a:cs typeface="Gill Sans"/>
                <a:sym typeface="Gill Sans"/>
              </a:rPr>
              <a:t>Jordan – Gender Strategy 2019-2022</a:t>
            </a:r>
            <a:r>
              <a:rPr lang="en-US" sz="1200" dirty="0">
                <a:solidFill>
                  <a:srgbClr val="000000"/>
                </a:solidFill>
                <a:latin typeface="Gill Sans"/>
                <a:ea typeface="Gill Sans"/>
                <a:cs typeface="Gill Sans"/>
                <a:sym typeface="Gill Sans"/>
              </a:rPr>
              <a:t>. ILO: Geneva. Available from https://</a:t>
            </a:r>
            <a:r>
              <a:rPr lang="en-US" sz="1200" dirty="0" err="1">
                <a:solidFill>
                  <a:srgbClr val="000000"/>
                </a:solidFill>
                <a:latin typeface="Gill Sans"/>
                <a:ea typeface="Gill Sans"/>
                <a:cs typeface="Gill Sans"/>
                <a:sym typeface="Gill Sans"/>
              </a:rPr>
              <a:t>betterwork.org</a:t>
            </a:r>
            <a:r>
              <a:rPr lang="en-US" sz="1200" dirty="0">
                <a:solidFill>
                  <a:srgbClr val="000000"/>
                </a:solidFill>
                <a:latin typeface="Gill Sans"/>
                <a:ea typeface="Gill Sans"/>
                <a:cs typeface="Gill Sans"/>
                <a:sym typeface="Gill Sans"/>
              </a:rPr>
              <a:t>/wp-content/uploads/2020/01/Jordan-Gender-</a:t>
            </a:r>
            <a:r>
              <a:rPr lang="en-US" sz="1200" dirty="0" err="1">
                <a:solidFill>
                  <a:srgbClr val="000000"/>
                </a:solidFill>
                <a:latin typeface="Gill Sans"/>
                <a:ea typeface="Gill Sans"/>
                <a:cs typeface="Gill Sans"/>
                <a:sym typeface="Gill Sans"/>
              </a:rPr>
              <a:t>Strategy.pdf</a:t>
            </a:r>
            <a:r>
              <a:rPr lang="en-US" sz="1200" dirty="0">
                <a:solidFill>
                  <a:srgbClr val="000000"/>
                </a:solidFill>
                <a:latin typeface="Gill Sans"/>
                <a:ea typeface="Gill Sans"/>
                <a:cs typeface="Gill Sans"/>
                <a:sym typeface="Gill Sans"/>
              </a:rPr>
              <a:t> </a:t>
            </a:r>
          </a:p>
          <a:p>
            <a:pPr marL="179868" marR="0" lvl="0" indent="-179868"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dirty="0">
                <a:solidFill>
                  <a:srgbClr val="000000"/>
                </a:solidFill>
                <a:latin typeface="Gill Sans"/>
                <a:ea typeface="Gill Sans"/>
                <a:cs typeface="Gill Sans"/>
                <a:sym typeface="Gill Sans"/>
              </a:rPr>
              <a:t>United Nations. (2020). </a:t>
            </a:r>
            <a:r>
              <a:rPr lang="en-US" sz="1200" i="1" dirty="0">
                <a:solidFill>
                  <a:srgbClr val="000000"/>
                </a:solidFill>
                <a:latin typeface="Gill Sans"/>
                <a:ea typeface="Gill Sans"/>
                <a:cs typeface="Gill Sans"/>
                <a:sym typeface="Gill Sans"/>
              </a:rPr>
              <a:t>Meta-Analysis on Women’s Participation in the </a:t>
            </a:r>
            <a:r>
              <a:rPr lang="en-US" sz="1200" i="1" dirty="0" err="1">
                <a:solidFill>
                  <a:srgbClr val="000000"/>
                </a:solidFill>
                <a:latin typeface="Gill Sans"/>
                <a:ea typeface="Gill Sans"/>
                <a:cs typeface="Gill Sans"/>
                <a:sym typeface="Gill Sans"/>
              </a:rPr>
              <a:t>Labour</a:t>
            </a:r>
            <a:r>
              <a:rPr lang="en-US" sz="1200" i="1" dirty="0">
                <a:solidFill>
                  <a:srgbClr val="000000"/>
                </a:solidFill>
                <a:latin typeface="Gill Sans"/>
                <a:ea typeface="Gill Sans"/>
                <a:cs typeface="Gill Sans"/>
                <a:sym typeface="Gill Sans"/>
              </a:rPr>
              <a:t> Force in Jordan.</a:t>
            </a:r>
            <a:r>
              <a:rPr lang="en-US" sz="1200" dirty="0">
                <a:solidFill>
                  <a:srgbClr val="000000"/>
                </a:solidFill>
                <a:latin typeface="Gill Sans"/>
                <a:ea typeface="Gill Sans"/>
                <a:cs typeface="Gill Sans"/>
                <a:sym typeface="Gill Sans"/>
              </a:rPr>
              <a:t> United Nations: Amman. Available from </a:t>
            </a:r>
            <a:r>
              <a:rPr lang="en-US" sz="1200" u="sng" dirty="0">
                <a:solidFill>
                  <a:srgbClr val="0563C1"/>
                </a:solidFill>
                <a:latin typeface="Gill Sans"/>
                <a:ea typeface="Gill Sans"/>
                <a:cs typeface="Gill Sans"/>
                <a:sym typeface="Gill Sans"/>
                <a:hlinkClick r:id="rId3">
                  <a:extLst>
                    <a:ext uri="{A12FA001-AC4F-418D-AE19-62706E023703}">
                      <ahyp:hlinkClr xmlns:ahyp="http://schemas.microsoft.com/office/drawing/2018/hyperlinkcolor" val="tx"/>
                    </a:ext>
                  </a:extLst>
                </a:hlinkClick>
              </a:rPr>
              <a:t>h</a:t>
            </a:r>
            <a:r>
              <a:rPr lang="en-US" sz="1200" u="sng" dirty="0">
                <a:solidFill>
                  <a:srgbClr val="0563C1"/>
                </a:solidFill>
                <a:latin typeface="Gill Sans"/>
                <a:ea typeface="Gill Sans"/>
                <a:cs typeface="Gill Sans"/>
                <a:sym typeface="Gill Sans"/>
              </a:rPr>
              <a:t>ttps://</a:t>
            </a:r>
            <a:r>
              <a:rPr lang="en-US" sz="1200" u="sng" dirty="0" err="1">
                <a:solidFill>
                  <a:srgbClr val="0563C1"/>
                </a:solidFill>
                <a:latin typeface="Gill Sans"/>
                <a:ea typeface="Gill Sans"/>
                <a:cs typeface="Gill Sans"/>
                <a:sym typeface="Gill Sans"/>
              </a:rPr>
              <a:t>jordan.unwomen.org</a:t>
            </a:r>
            <a:r>
              <a:rPr lang="en-US" sz="1200" u="sng" dirty="0">
                <a:solidFill>
                  <a:srgbClr val="0563C1"/>
                </a:solidFill>
                <a:latin typeface="Gill Sans"/>
                <a:ea typeface="Gill Sans"/>
                <a:cs typeface="Gill Sans"/>
                <a:sym typeface="Gill Sans"/>
              </a:rPr>
              <a:t>/</a:t>
            </a:r>
            <a:r>
              <a:rPr lang="en-US" sz="1200" u="sng" dirty="0" err="1">
                <a:solidFill>
                  <a:srgbClr val="0563C1"/>
                </a:solidFill>
                <a:latin typeface="Gill Sans"/>
                <a:ea typeface="Gill Sans"/>
                <a:cs typeface="Gill Sans"/>
                <a:sym typeface="Gill Sans"/>
              </a:rPr>
              <a:t>en</a:t>
            </a:r>
            <a:r>
              <a:rPr lang="en-US" sz="1200" u="sng" dirty="0">
                <a:solidFill>
                  <a:srgbClr val="0563C1"/>
                </a:solidFill>
                <a:latin typeface="Gill Sans"/>
                <a:ea typeface="Gill Sans"/>
                <a:cs typeface="Gill Sans"/>
                <a:sym typeface="Gill Sans"/>
              </a:rPr>
              <a:t>/digital-library/publications/2020/meta-analysis-on-womens-participation-in-the-labour-force-in-jordan </a:t>
            </a:r>
          </a:p>
          <a:p>
            <a:pPr marL="179868" marR="0" lvl="0" indent="-179868"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dirty="0">
                <a:solidFill>
                  <a:srgbClr val="000000"/>
                </a:solidFill>
                <a:latin typeface="Gill Sans"/>
                <a:ea typeface="Gill Sans"/>
                <a:cs typeface="Gill Sans"/>
                <a:sym typeface="Gill Sans"/>
              </a:rPr>
              <a:t>WANA Institute. (2014). </a:t>
            </a:r>
            <a:r>
              <a:rPr lang="en-US" sz="1200" i="1" dirty="0">
                <a:solidFill>
                  <a:srgbClr val="000000"/>
                </a:solidFill>
                <a:latin typeface="Gill Sans"/>
                <a:ea typeface="Gill Sans"/>
                <a:cs typeface="Gill Sans"/>
                <a:sym typeface="Gill Sans"/>
              </a:rPr>
              <a:t>The Status of Legal Empowerment in Jordan</a:t>
            </a:r>
            <a:r>
              <a:rPr lang="en-US" sz="1200" dirty="0">
                <a:solidFill>
                  <a:srgbClr val="000000"/>
                </a:solidFill>
                <a:latin typeface="Gill Sans"/>
                <a:ea typeface="Gill Sans"/>
                <a:cs typeface="Gill Sans"/>
                <a:sym typeface="Gill Sans"/>
              </a:rPr>
              <a:t>. WANA Institute: Amman. Available from http://</a:t>
            </a:r>
            <a:r>
              <a:rPr lang="en-US" sz="1200" dirty="0" err="1">
                <a:solidFill>
                  <a:srgbClr val="000000"/>
                </a:solidFill>
                <a:latin typeface="Gill Sans"/>
                <a:ea typeface="Gill Sans"/>
                <a:cs typeface="Gill Sans"/>
                <a:sym typeface="Gill Sans"/>
              </a:rPr>
              <a:t>wanainstitute.org</a:t>
            </a:r>
            <a:r>
              <a:rPr lang="en-US" sz="1200" dirty="0">
                <a:solidFill>
                  <a:srgbClr val="000000"/>
                </a:solidFill>
                <a:latin typeface="Gill Sans"/>
                <a:ea typeface="Gill Sans"/>
                <a:cs typeface="Gill Sans"/>
                <a:sym typeface="Gill Sans"/>
              </a:rPr>
              <a:t>/sites/default/files/publications/StatusOfLegalEmpowermentInJordan_WANA_2014.pdf </a:t>
            </a:r>
          </a:p>
          <a:p>
            <a:pPr marL="179868" marR="0" lvl="0" indent="-179868"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dirty="0">
                <a:solidFill>
                  <a:srgbClr val="000000"/>
                </a:solidFill>
                <a:latin typeface="Gill Sans"/>
                <a:ea typeface="Gill Sans"/>
                <a:cs typeface="Gill Sans"/>
                <a:sym typeface="Gill Sans"/>
              </a:rPr>
              <a:t>World Bank. (2018). </a:t>
            </a:r>
            <a:r>
              <a:rPr lang="en-US" sz="1200" i="1" dirty="0">
                <a:solidFill>
                  <a:srgbClr val="000000"/>
                </a:solidFill>
                <a:latin typeface="Gill Sans"/>
                <a:ea typeface="Gill Sans"/>
                <a:cs typeface="Gill Sans"/>
                <a:sym typeface="Gill Sans"/>
              </a:rPr>
              <a:t>Hashemite Kingdom of Jordan: Understanding How Gender Norms in MNA Impact Female Employment Outcomes.</a:t>
            </a:r>
            <a:r>
              <a:rPr lang="en-US" sz="1200" dirty="0">
                <a:solidFill>
                  <a:srgbClr val="000000"/>
                </a:solidFill>
                <a:latin typeface="Gill Sans"/>
                <a:ea typeface="Gill Sans"/>
                <a:cs typeface="Gill Sans"/>
                <a:sym typeface="Gill Sans"/>
              </a:rPr>
              <a:t> World Bank: Washington DC. Available from https://documents1.worldbank.org/curated/</a:t>
            </a:r>
            <a:r>
              <a:rPr lang="en-US" sz="1200" dirty="0" err="1">
                <a:solidFill>
                  <a:srgbClr val="000000"/>
                </a:solidFill>
                <a:latin typeface="Gill Sans"/>
                <a:ea typeface="Gill Sans"/>
                <a:cs typeface="Gill Sans"/>
                <a:sym typeface="Gill Sans"/>
              </a:rPr>
              <a:t>en</a:t>
            </a:r>
            <a:r>
              <a:rPr lang="en-US" sz="1200" dirty="0">
                <a:solidFill>
                  <a:srgbClr val="000000"/>
                </a:solidFill>
                <a:latin typeface="Gill Sans"/>
                <a:ea typeface="Gill Sans"/>
                <a:cs typeface="Gill Sans"/>
                <a:sym typeface="Gill Sans"/>
              </a:rPr>
              <a:t>/859411541448063088/pdf/ACS25170-PUBLIC-FULL-REPORT-Jordan-Social-Norms-June-1-2018-with-titlepg.pdf </a:t>
            </a:r>
            <a:endParaRPr sz="1200" dirty="0"/>
          </a:p>
          <a:p>
            <a:pPr marL="179868" marR="0" lvl="0" indent="-179868"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dirty="0">
                <a:solidFill>
                  <a:srgbClr val="000000"/>
                </a:solidFill>
                <a:latin typeface="Gill Sans"/>
                <a:ea typeface="Gill Sans"/>
                <a:cs typeface="Gill Sans"/>
                <a:sym typeface="Gill Sans"/>
              </a:rPr>
              <a:t>World Bank. (2020). </a:t>
            </a:r>
            <a:r>
              <a:rPr lang="en-US" sz="1200" i="1" dirty="0">
                <a:solidFill>
                  <a:srgbClr val="000000"/>
                </a:solidFill>
                <a:latin typeface="Gill Sans"/>
                <a:ea typeface="Gill Sans"/>
                <a:cs typeface="Gill Sans"/>
                <a:sym typeface="Gill Sans"/>
              </a:rPr>
              <a:t>State of the Women in the Mashreq Flagship: Women’s economic participation in Iraq, Jordan and Lebanon.</a:t>
            </a:r>
            <a:r>
              <a:rPr lang="en-US" sz="1200" dirty="0">
                <a:solidFill>
                  <a:srgbClr val="000000"/>
                </a:solidFill>
                <a:latin typeface="Gill Sans"/>
                <a:ea typeface="Gill Sans"/>
                <a:cs typeface="Gill Sans"/>
                <a:sym typeface="Gill Sans"/>
              </a:rPr>
              <a:t> World Bank. Available from https://</a:t>
            </a:r>
            <a:r>
              <a:rPr lang="en-US" sz="1200" dirty="0" err="1">
                <a:solidFill>
                  <a:srgbClr val="000000"/>
                </a:solidFill>
                <a:latin typeface="Gill Sans"/>
                <a:ea typeface="Gill Sans"/>
                <a:cs typeface="Gill Sans"/>
                <a:sym typeface="Gill Sans"/>
              </a:rPr>
              <a:t>www.worldbank.org</a:t>
            </a:r>
            <a:r>
              <a:rPr lang="en-US" sz="1200" dirty="0">
                <a:solidFill>
                  <a:srgbClr val="000000"/>
                </a:solidFill>
                <a:latin typeface="Gill Sans"/>
                <a:ea typeface="Gill Sans"/>
                <a:cs typeface="Gill Sans"/>
                <a:sym typeface="Gill Sans"/>
              </a:rPr>
              <a:t>/</a:t>
            </a:r>
            <a:r>
              <a:rPr lang="en-US" sz="1200" dirty="0" err="1">
                <a:solidFill>
                  <a:srgbClr val="000000"/>
                </a:solidFill>
                <a:latin typeface="Gill Sans"/>
                <a:ea typeface="Gill Sans"/>
                <a:cs typeface="Gill Sans"/>
                <a:sym typeface="Gill Sans"/>
              </a:rPr>
              <a:t>en</a:t>
            </a:r>
            <a:r>
              <a:rPr lang="en-US" sz="1200" dirty="0">
                <a:solidFill>
                  <a:srgbClr val="000000"/>
                </a:solidFill>
                <a:latin typeface="Gill Sans"/>
                <a:ea typeface="Gill Sans"/>
                <a:cs typeface="Gill Sans"/>
                <a:sym typeface="Gill Sans"/>
              </a:rPr>
              <a:t>/country/</a:t>
            </a:r>
            <a:r>
              <a:rPr lang="en-US" sz="1200" dirty="0" err="1">
                <a:solidFill>
                  <a:srgbClr val="000000"/>
                </a:solidFill>
                <a:latin typeface="Gill Sans"/>
                <a:ea typeface="Gill Sans"/>
                <a:cs typeface="Gill Sans"/>
                <a:sym typeface="Gill Sans"/>
              </a:rPr>
              <a:t>lebanon</a:t>
            </a:r>
            <a:r>
              <a:rPr lang="en-US" sz="1200" dirty="0">
                <a:solidFill>
                  <a:srgbClr val="000000"/>
                </a:solidFill>
                <a:latin typeface="Gill Sans"/>
                <a:ea typeface="Gill Sans"/>
                <a:cs typeface="Gill Sans"/>
                <a:sym typeface="Gill Sans"/>
              </a:rPr>
              <a:t>/publication/state-of-the-</a:t>
            </a:r>
            <a:r>
              <a:rPr lang="en-US" sz="1200" dirty="0" err="1">
                <a:solidFill>
                  <a:srgbClr val="000000"/>
                </a:solidFill>
                <a:latin typeface="Gill Sans"/>
                <a:ea typeface="Gill Sans"/>
                <a:cs typeface="Gill Sans"/>
                <a:sym typeface="Gill Sans"/>
              </a:rPr>
              <a:t>mashreq</a:t>
            </a:r>
            <a:r>
              <a:rPr lang="en-US" sz="1200" dirty="0">
                <a:solidFill>
                  <a:srgbClr val="000000"/>
                </a:solidFill>
                <a:latin typeface="Gill Sans"/>
                <a:ea typeface="Gill Sans"/>
                <a:cs typeface="Gill Sans"/>
                <a:sym typeface="Gill Sans"/>
              </a:rPr>
              <a:t>-women </a:t>
            </a:r>
          </a:p>
          <a:p>
            <a:pPr marL="179868" marR="0" lvl="0" indent="-179868"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dirty="0">
                <a:solidFill>
                  <a:srgbClr val="000000"/>
                </a:solidFill>
                <a:latin typeface="Gill Sans"/>
                <a:ea typeface="Gill Sans"/>
                <a:cs typeface="Gill Sans"/>
                <a:sym typeface="Gill Sans"/>
              </a:rPr>
              <a:t>World Bank. (2020). </a:t>
            </a:r>
            <a:r>
              <a:rPr lang="en-US" sz="1200" i="1" dirty="0">
                <a:solidFill>
                  <a:srgbClr val="000000"/>
                </a:solidFill>
                <a:latin typeface="Gill Sans"/>
                <a:ea typeface="Gill Sans"/>
                <a:cs typeface="Gill Sans"/>
                <a:sym typeface="Gill Sans"/>
              </a:rPr>
              <a:t>Women, Business and The Law 2020</a:t>
            </a:r>
            <a:r>
              <a:rPr lang="en-US" sz="1200" dirty="0">
                <a:solidFill>
                  <a:srgbClr val="000000"/>
                </a:solidFill>
                <a:latin typeface="Gill Sans"/>
                <a:ea typeface="Gill Sans"/>
                <a:cs typeface="Gill Sans"/>
                <a:sym typeface="Gill Sans"/>
              </a:rPr>
              <a:t>. World Bank: Washington DC. Available </a:t>
            </a:r>
            <a:r>
              <a:rPr lang="en-US" sz="1200" dirty="0" err="1">
                <a:solidFill>
                  <a:srgbClr val="000000"/>
                </a:solidFill>
                <a:latin typeface="Gill Sans"/>
                <a:ea typeface="Gill Sans"/>
                <a:cs typeface="Gill Sans"/>
                <a:sym typeface="Gill Sans"/>
              </a:rPr>
              <a:t>fromhttps</a:t>
            </a:r>
            <a:r>
              <a:rPr lang="en-US" sz="1200" dirty="0">
                <a:solidFill>
                  <a:srgbClr val="000000"/>
                </a:solidFill>
                <a:latin typeface="Gill Sans"/>
                <a:ea typeface="Gill Sans"/>
                <a:cs typeface="Gill Sans"/>
                <a:sym typeface="Gill Sans"/>
              </a:rPr>
              <a:t>://</a:t>
            </a:r>
            <a:r>
              <a:rPr lang="en-US" sz="1200" dirty="0" err="1">
                <a:solidFill>
                  <a:srgbClr val="000000"/>
                </a:solidFill>
                <a:latin typeface="Gill Sans"/>
                <a:ea typeface="Gill Sans"/>
                <a:cs typeface="Gill Sans"/>
                <a:sym typeface="Gill Sans"/>
              </a:rPr>
              <a:t>openknowledge.worldbank.org</a:t>
            </a:r>
            <a:r>
              <a:rPr lang="en-US" sz="1200" dirty="0">
                <a:solidFill>
                  <a:srgbClr val="000000"/>
                </a:solidFill>
                <a:latin typeface="Gill Sans"/>
                <a:ea typeface="Gill Sans"/>
                <a:cs typeface="Gill Sans"/>
                <a:sym typeface="Gill Sans"/>
              </a:rPr>
              <a:t>/bitstream/handle/10986/32639/9781464815324.pdf </a:t>
            </a:r>
            <a:endParaRPr sz="1200" b="0" dirty="0">
              <a:latin typeface="Gill Sans"/>
              <a:ea typeface="Gill Sans"/>
              <a:cs typeface="Gill Sans"/>
              <a:sym typeface="Gill Sans"/>
            </a:endParaRPr>
          </a:p>
          <a:p>
            <a:pPr marL="0" indent="0">
              <a:lnSpc>
                <a:spcPct val="115000"/>
              </a:lnSpc>
              <a:spcBef>
                <a:spcPts val="315"/>
              </a:spcBef>
              <a:buClr>
                <a:schemeClr val="dk1"/>
              </a:buClr>
              <a:buSzPts val="1100"/>
            </a:pPr>
            <a:endParaRPr sz="1200" dirty="0">
              <a:latin typeface="Gill Sans"/>
              <a:ea typeface="Gill Sans"/>
              <a:cs typeface="Gill Sans"/>
              <a:sym typeface="Gill Sans"/>
            </a:endParaRPr>
          </a:p>
          <a:p>
            <a:pPr marL="0" indent="0">
              <a:lnSpc>
                <a:spcPct val="115000"/>
              </a:lnSpc>
              <a:spcBef>
                <a:spcPts val="315"/>
              </a:spcBef>
            </a:pPr>
            <a:endParaRPr sz="1200" dirty="0">
              <a:latin typeface="Gill Sans"/>
              <a:ea typeface="Gill Sans"/>
              <a:cs typeface="Gill Sans"/>
              <a:sym typeface="Gill Sans"/>
            </a:endParaRPr>
          </a:p>
          <a:p>
            <a:pPr marL="0" indent="0">
              <a:lnSpc>
                <a:spcPct val="115000"/>
              </a:lnSpc>
            </a:pPr>
            <a:endParaRPr dirty="0">
              <a:latin typeface="Gill Sans"/>
              <a:ea typeface="Gill Sans"/>
              <a:cs typeface="Gill Sans"/>
              <a:sym typeface="Gill Sans"/>
            </a:endParaRPr>
          </a:p>
        </p:txBody>
      </p:sp>
      <p:sp>
        <p:nvSpPr>
          <p:cNvPr id="2010" name="Google Shape;2010;g11e511dc6cc_1_14: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8"/>
        <p:cNvGrpSpPr/>
        <p:nvPr/>
      </p:nvGrpSpPr>
      <p:grpSpPr>
        <a:xfrm>
          <a:off x="0" y="0"/>
          <a:ext cx="0" cy="0"/>
          <a:chOff x="0" y="0"/>
          <a:chExt cx="0" cy="0"/>
        </a:xfrm>
      </p:grpSpPr>
      <p:sp>
        <p:nvSpPr>
          <p:cNvPr id="2019" name="Google Shape;2019;g11e511dc6cc_1_8: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0" name="Google Shape;2020;g11e511dc6cc_1_8:notes"/>
          <p:cNvSpPr txBox="1">
            <a:spLocks noGrp="1"/>
          </p:cNvSpPr>
          <p:nvPr>
            <p:ph type="body" idx="1"/>
          </p:nvPr>
        </p:nvSpPr>
        <p:spPr>
          <a:xfrm>
            <a:off x="731520" y="4560570"/>
            <a:ext cx="5852170" cy="4320540"/>
          </a:xfrm>
          <a:prstGeom prst="rect">
            <a:avLst/>
          </a:prstGeom>
          <a:noFill/>
          <a:ln>
            <a:noFill/>
          </a:ln>
        </p:spPr>
        <p:txBody>
          <a:bodyPr spcFirstLastPara="1" wrap="square" lIns="95914" tIns="47944" rIns="95914" bIns="47944" anchor="t" anchorCtr="0">
            <a:noAutofit/>
          </a:bodyPr>
          <a:lstStyle/>
          <a:p>
            <a:pPr marL="0" indent="0">
              <a:spcBef>
                <a:spcPts val="1259"/>
              </a:spcBef>
              <a:buClr>
                <a:schemeClr val="dk1"/>
              </a:buClr>
              <a:buSzPts val="1100"/>
            </a:pPr>
            <a:endParaRPr/>
          </a:p>
          <a:p>
            <a:pPr marL="0" indent="0">
              <a:spcBef>
                <a:spcPts val="1259"/>
              </a:spcBef>
              <a:buClr>
                <a:schemeClr val="dk1"/>
              </a:buClr>
            </a:pPr>
            <a:endParaRPr/>
          </a:p>
        </p:txBody>
      </p:sp>
      <p:sp>
        <p:nvSpPr>
          <p:cNvPr id="2021" name="Google Shape;2021;g11e511dc6cc_1_8:notes"/>
          <p:cNvSpPr txBox="1">
            <a:spLocks noGrp="1"/>
          </p:cNvSpPr>
          <p:nvPr>
            <p:ph type="sldNum" idx="12"/>
          </p:nvPr>
        </p:nvSpPr>
        <p:spPr>
          <a:xfrm>
            <a:off x="4143588" y="9119474"/>
            <a:ext cx="3170056" cy="480060"/>
          </a:xfrm>
          <a:prstGeom prst="rect">
            <a:avLst/>
          </a:prstGeom>
          <a:noFill/>
          <a:ln>
            <a:noFill/>
          </a:ln>
        </p:spPr>
        <p:txBody>
          <a:bodyPr spcFirstLastPara="1" wrap="square" lIns="95914" tIns="47944" rIns="95914" bIns="47944" anchor="b" anchorCtr="0">
            <a:noAutofit/>
          </a:bodyPr>
          <a:lstStyle/>
          <a:p>
            <a:pPr algn="r">
              <a:buSzPts val="1400"/>
            </a:pPr>
            <a:fld id="{00000000-1234-1234-1234-123412341234}" type="slidenum">
              <a:rPr lang="en-US"/>
              <a:pPr algn="r">
                <a:buSzPts val="1400"/>
              </a:pPr>
              <a:t>77</a:t>
            </a:fld>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7"/>
        <p:cNvGrpSpPr/>
        <p:nvPr/>
      </p:nvGrpSpPr>
      <p:grpSpPr>
        <a:xfrm>
          <a:off x="0" y="0"/>
          <a:ext cx="0" cy="0"/>
          <a:chOff x="0" y="0"/>
          <a:chExt cx="0" cy="0"/>
        </a:xfrm>
      </p:grpSpPr>
      <p:sp>
        <p:nvSpPr>
          <p:cNvPr id="2028" name="Google Shape;2028;g119cbae77c1_0_1473:notes"/>
          <p:cNvSpPr txBox="1">
            <a:spLocks noGrp="1"/>
          </p:cNvSpPr>
          <p:nvPr>
            <p:ph type="body" idx="1"/>
          </p:nvPr>
        </p:nvSpPr>
        <p:spPr>
          <a:xfrm>
            <a:off x="731520" y="4560570"/>
            <a:ext cx="5852170" cy="4320540"/>
          </a:xfrm>
          <a:prstGeom prst="rect">
            <a:avLst/>
          </a:prstGeom>
          <a:noFill/>
          <a:ln>
            <a:noFill/>
          </a:ln>
        </p:spPr>
        <p:txBody>
          <a:bodyPr spcFirstLastPara="1" wrap="square" lIns="95914" tIns="47944" rIns="95914" bIns="47944" anchor="t" anchorCtr="0">
            <a:noAutofit/>
          </a:bodyPr>
          <a:lstStyle/>
          <a:p>
            <a:pPr marL="0" indent="0">
              <a:spcBef>
                <a:spcPts val="1259"/>
              </a:spcBef>
            </a:pPr>
            <a:r>
              <a:rPr lang="en-US" b="0" dirty="0">
                <a:latin typeface="Gill Sans"/>
                <a:ea typeface="Gill Sans"/>
                <a:cs typeface="Gill Sans"/>
                <a:sym typeface="Gill Sans"/>
              </a:rPr>
              <a:t>Expanding into the services sector might prove to be beneficial to enhancing overall economic growth in Jordan. This proved to be useful in the case of countries like Turkey, Algeria, and Saudi Arabia. Worth noting, is the direct benefit from expanding the services sector would have on women specifically. As it currently encompasses 81% of all female employment in Jordan. Contrast to a number of the countries included in this study that can rely on a wealth of natural resources to supplement their national revenues (including Saudi Arabia and Algeria which can rely on revenue of petroleum-based exports), Jordan is a relatively natural resource-poor country. </a:t>
            </a:r>
          </a:p>
          <a:p>
            <a:pPr marL="0" indent="0">
              <a:spcBef>
                <a:spcPts val="1259"/>
              </a:spcBef>
            </a:pPr>
            <a:endParaRPr lang="en-US" b="0" dirty="0">
              <a:latin typeface="Gill Sans"/>
              <a:ea typeface="Gill Sans"/>
              <a:cs typeface="Gill Sans"/>
              <a:sym typeface="Gill Sans"/>
            </a:endParaRPr>
          </a:p>
          <a:p>
            <a:pPr marL="0" indent="0">
              <a:spcBef>
                <a:spcPts val="1259"/>
              </a:spcBef>
            </a:pPr>
            <a:r>
              <a:rPr lang="en-US" b="0" dirty="0">
                <a:latin typeface="Gill Sans"/>
                <a:ea typeface="Gill Sans"/>
                <a:cs typeface="Gill Sans"/>
                <a:sym typeface="Gill Sans"/>
              </a:rPr>
              <a:t>Jordan has already been implementing structural changes that include a shift into the services sector which currently comprises 59% of the GDP.</a:t>
            </a:r>
            <a:endParaRPr b="0" dirty="0">
              <a:latin typeface="Gill Sans"/>
              <a:ea typeface="Gill Sans"/>
              <a:cs typeface="Gill Sans"/>
              <a:sym typeface="Gill Sans"/>
            </a:endParaRPr>
          </a:p>
          <a:p>
            <a:pPr marL="0" indent="0">
              <a:spcBef>
                <a:spcPts val="1259"/>
              </a:spcBef>
              <a:buClr>
                <a:schemeClr val="dk1"/>
              </a:buClr>
              <a:buSzPts val="1100"/>
            </a:pPr>
            <a:endParaRPr b="0" dirty="0">
              <a:latin typeface="Gill Sans"/>
              <a:ea typeface="Gill Sans"/>
              <a:cs typeface="Gill Sans"/>
              <a:sym typeface="Gill Sans"/>
            </a:endParaRPr>
          </a:p>
          <a:p>
            <a:pPr marL="0" indent="0">
              <a:spcBef>
                <a:spcPts val="315"/>
              </a:spcBef>
              <a:buClr>
                <a:schemeClr val="dk1"/>
              </a:buClr>
              <a:buSzPts val="1100"/>
            </a:pPr>
            <a:endParaRPr dirty="0">
              <a:latin typeface="Gill Sans"/>
              <a:ea typeface="Gill Sans"/>
              <a:cs typeface="Gill Sans"/>
              <a:sym typeface="Gill Sans"/>
            </a:endParaRPr>
          </a:p>
          <a:p>
            <a:pPr marL="0" indent="0">
              <a:spcBef>
                <a:spcPts val="315"/>
              </a:spcBef>
            </a:pPr>
            <a:endParaRPr dirty="0">
              <a:latin typeface="Gill Sans"/>
              <a:ea typeface="Gill Sans"/>
              <a:cs typeface="Gill Sans"/>
              <a:sym typeface="Gill Sans"/>
            </a:endParaRPr>
          </a:p>
          <a:p>
            <a:pPr marL="0" indent="0"/>
            <a:endParaRPr dirty="0">
              <a:latin typeface="Gill Sans"/>
              <a:ea typeface="Gill Sans"/>
              <a:cs typeface="Gill Sans"/>
              <a:sym typeface="Gill Sans"/>
            </a:endParaRPr>
          </a:p>
        </p:txBody>
      </p:sp>
      <p:sp>
        <p:nvSpPr>
          <p:cNvPr id="2029" name="Google Shape;2029;g119cbae77c1_0_147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6"/>
        <p:cNvGrpSpPr/>
        <p:nvPr/>
      </p:nvGrpSpPr>
      <p:grpSpPr>
        <a:xfrm>
          <a:off x="0" y="0"/>
          <a:ext cx="0" cy="0"/>
          <a:chOff x="0" y="0"/>
          <a:chExt cx="0" cy="0"/>
        </a:xfrm>
      </p:grpSpPr>
      <p:sp>
        <p:nvSpPr>
          <p:cNvPr id="2037" name="Google Shape;2037;g11e7422c458_0_8: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8" name="Google Shape;2038;g11e7422c458_0_8:notes"/>
          <p:cNvSpPr txBox="1">
            <a:spLocks noGrp="1"/>
          </p:cNvSpPr>
          <p:nvPr>
            <p:ph type="body" idx="1"/>
          </p:nvPr>
        </p:nvSpPr>
        <p:spPr>
          <a:xfrm>
            <a:off x="731520" y="4560570"/>
            <a:ext cx="5852170" cy="4320540"/>
          </a:xfrm>
          <a:prstGeom prst="rect">
            <a:avLst/>
          </a:prstGeom>
          <a:noFill/>
          <a:ln>
            <a:noFill/>
          </a:ln>
        </p:spPr>
        <p:txBody>
          <a:bodyPr spcFirstLastPara="1" wrap="square" lIns="95914" tIns="47944" rIns="95914" bIns="47944" anchor="t" anchorCtr="0">
            <a:noAutofit/>
          </a:bodyPr>
          <a:lstStyle/>
          <a:p>
            <a:pPr marL="0" indent="0">
              <a:spcBef>
                <a:spcPts val="1259"/>
              </a:spcBef>
              <a:buClr>
                <a:schemeClr val="dk1"/>
              </a:buClr>
              <a:buSzPts val="1100"/>
            </a:pPr>
            <a:r>
              <a:rPr lang="en-US" b="0" dirty="0">
                <a:latin typeface="Gill Sans"/>
                <a:ea typeface="Gill Sans"/>
                <a:cs typeface="Gill Sans"/>
                <a:sym typeface="Gill Sans"/>
              </a:rPr>
              <a:t>Moreover, further national programs and strategies that deliberately target FLFP will prove to be very effective. Turkey and Saudi </a:t>
            </a:r>
            <a:r>
              <a:rPr lang="en-US" dirty="0">
                <a:latin typeface="Gill Sans"/>
                <a:ea typeface="Gill Sans"/>
                <a:cs typeface="Gill Sans"/>
                <a:sym typeface="Gill Sans"/>
              </a:rPr>
              <a:t>Arabia both had large scale efforts and government-backed strategies that deliberately gave focus to increased FLFP. Both countries set target for the number of jobs that would be created for women specifically during a set duration. They also invested in increasing appetite for women employment by subsidizing a certain number of wages or social security premiums for newly hired women entering the labor force. </a:t>
            </a:r>
          </a:p>
          <a:p>
            <a:pPr marL="0" indent="0">
              <a:spcBef>
                <a:spcPts val="1259"/>
              </a:spcBef>
              <a:buClr>
                <a:schemeClr val="dk1"/>
              </a:buClr>
              <a:buSzPts val="1100"/>
            </a:pPr>
            <a:endParaRPr lang="en-US" dirty="0">
              <a:latin typeface="Gill Sans"/>
              <a:ea typeface="Gill Sans"/>
              <a:cs typeface="Gill Sans"/>
              <a:sym typeface="Gill Sans"/>
            </a:endParaRPr>
          </a:p>
          <a:p>
            <a:pPr marL="0" indent="0">
              <a:spcBef>
                <a:spcPts val="1259"/>
              </a:spcBef>
              <a:buClr>
                <a:schemeClr val="dk1"/>
              </a:buClr>
              <a:buSzPts val="1100"/>
            </a:pPr>
            <a:r>
              <a:rPr lang="en-US" dirty="0">
                <a:latin typeface="Gill Sans"/>
                <a:ea typeface="Gill Sans"/>
                <a:cs typeface="Gill Sans"/>
                <a:sym typeface="Gill Sans"/>
              </a:rPr>
              <a:t>Though Jordan may lack the financial capacity to fund programs on such a scale, they can still follow the model of other country strategies like that of Algeria’s ANGEM that dedicated microloans and microcredit to women. Such efforts, with measures to protect women from failure and legal consequences, could prove to be highly effective in encouraging female entrepreneurship and female job ownership in the country. </a:t>
            </a:r>
          </a:p>
          <a:p>
            <a:pPr marL="0" indent="0">
              <a:spcBef>
                <a:spcPts val="1259"/>
              </a:spcBef>
              <a:buClr>
                <a:schemeClr val="dk1"/>
              </a:buClr>
              <a:buSzPts val="1100"/>
            </a:pPr>
            <a:endParaRPr lang="en-US" dirty="0">
              <a:latin typeface="Gill Sans"/>
              <a:ea typeface="Gill Sans"/>
              <a:cs typeface="Gill Sans"/>
              <a:sym typeface="Gill Sans"/>
            </a:endParaRPr>
          </a:p>
          <a:p>
            <a:pPr marL="0" indent="0">
              <a:spcBef>
                <a:spcPts val="1259"/>
              </a:spcBef>
              <a:buClr>
                <a:schemeClr val="dk1"/>
              </a:buClr>
              <a:buSzPts val="1100"/>
            </a:pPr>
            <a:r>
              <a:rPr lang="en-US" dirty="0">
                <a:latin typeface="Gill Sans"/>
                <a:ea typeface="Gill Sans"/>
                <a:cs typeface="Gill Sans"/>
                <a:sym typeface="Gill Sans"/>
              </a:rPr>
              <a:t>In Jordan’s case, one potential approach is to offer subsidies to select sectors specifically for women employment with the goal of expanding their participation specifically within them. </a:t>
            </a:r>
            <a:endParaRPr dirty="0">
              <a:latin typeface="Gill Sans"/>
              <a:ea typeface="Gill Sans"/>
              <a:cs typeface="Gill Sans"/>
              <a:sym typeface="Gill Sans"/>
            </a:endParaRPr>
          </a:p>
          <a:p>
            <a:pPr marL="0" indent="0">
              <a:spcBef>
                <a:spcPts val="1259"/>
              </a:spcBef>
            </a:pPr>
            <a:endParaRPr dirty="0">
              <a:latin typeface="Gill Sans"/>
              <a:ea typeface="Gill Sans"/>
              <a:cs typeface="Gill Sans"/>
              <a:sym typeface="Gill Sans"/>
            </a:endParaRPr>
          </a:p>
        </p:txBody>
      </p:sp>
      <p:sp>
        <p:nvSpPr>
          <p:cNvPr id="2039" name="Google Shape;2039;g11e7422c458_0_8:notes"/>
          <p:cNvSpPr txBox="1">
            <a:spLocks noGrp="1"/>
          </p:cNvSpPr>
          <p:nvPr>
            <p:ph type="sldNum" idx="12"/>
          </p:nvPr>
        </p:nvSpPr>
        <p:spPr>
          <a:xfrm>
            <a:off x="4143588" y="9119474"/>
            <a:ext cx="3170056" cy="480060"/>
          </a:xfrm>
          <a:prstGeom prst="rect">
            <a:avLst/>
          </a:prstGeom>
          <a:noFill/>
          <a:ln>
            <a:noFill/>
          </a:ln>
        </p:spPr>
        <p:txBody>
          <a:bodyPr spcFirstLastPara="1" wrap="square" lIns="95914" tIns="47944" rIns="95914" bIns="47944" anchor="b" anchorCtr="0">
            <a:noAutofit/>
          </a:bodyPr>
          <a:lstStyle/>
          <a:p>
            <a:pPr algn="r">
              <a:buSzPts val="1200"/>
            </a:pPr>
            <a:fld id="{00000000-1234-1234-1234-123412341234}" type="slidenum">
              <a:rPr lang="en-US"/>
              <a:pPr algn="r">
                <a:buSzPts val="1200"/>
              </a:pPr>
              <a:t>79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9"/>
        <p:cNvGrpSpPr/>
        <p:nvPr/>
      </p:nvGrpSpPr>
      <p:grpSpPr>
        <a:xfrm>
          <a:off x="0" y="0"/>
          <a:ext cx="0" cy="0"/>
          <a:chOff x="0" y="0"/>
          <a:chExt cx="0" cy="0"/>
        </a:xfrm>
      </p:grpSpPr>
      <p:sp>
        <p:nvSpPr>
          <p:cNvPr id="1200" name="Google Shape;1200;p6:notes"/>
          <p:cNvSpPr txBox="1">
            <a:spLocks noGrp="1"/>
          </p:cNvSpPr>
          <p:nvPr>
            <p:ph type="body" idx="1"/>
          </p:nvPr>
        </p:nvSpPr>
        <p:spPr>
          <a:xfrm>
            <a:off x="731520" y="4560570"/>
            <a:ext cx="5852160" cy="4320540"/>
          </a:xfrm>
          <a:prstGeom prst="rect">
            <a:avLst/>
          </a:prstGeom>
          <a:noFill/>
          <a:ln>
            <a:noFill/>
          </a:ln>
        </p:spPr>
        <p:txBody>
          <a:bodyPr spcFirstLastPara="1" wrap="square" lIns="95914" tIns="47944" rIns="95914" bIns="47944" anchor="t" anchorCtr="0">
            <a:noAutofit/>
          </a:bodyPr>
          <a:lstStyle/>
          <a:p>
            <a:pPr marL="0" indent="0">
              <a:spcBef>
                <a:spcPts val="1259"/>
              </a:spcBef>
            </a:pPr>
            <a:r>
              <a:rPr lang="en-US" dirty="0">
                <a:latin typeface="Gill Sans"/>
                <a:ea typeface="Gill Sans"/>
                <a:cs typeface="Gill Sans"/>
                <a:sym typeface="Gill Sans"/>
              </a:rPr>
              <a:t>The study began with a review of MENA countries that have seen an increase in women’s economic participation between 2010 and 2020 and the proposed case selection countries that are most comparable to Jordan or offer learning opportunities for Jordan. Our primary selection criteria was focused on selecting countries with higher rates of women’s economic participation than Jordan and countries that experienced an increase in women's economic participation over the past decade. In evaluating countries for selection for more in-depth research, we also considered countries that are comparable to Jordan in terms of economic situation and population characteristics. Finally, we looked at overall improvement on gender indices in order to include countries with lessons learned that can be applied to the case of Jordan. </a:t>
            </a:r>
            <a:r>
              <a:rPr lang="en-US" i="1" dirty="0">
                <a:latin typeface="Gill Sans"/>
                <a:ea typeface="Gill Sans"/>
                <a:cs typeface="Gill Sans"/>
                <a:sym typeface="Gill Sans"/>
              </a:rPr>
              <a:t>See Appendix (Slides 90-92) for more details on case selection.</a:t>
            </a:r>
            <a:endParaRPr i="1" dirty="0">
              <a:latin typeface="Gill Sans"/>
              <a:ea typeface="Gill Sans"/>
              <a:cs typeface="Gill Sans"/>
              <a:sym typeface="Gill Sans"/>
            </a:endParaRPr>
          </a:p>
          <a:p>
            <a:pPr marL="0" indent="0">
              <a:spcBef>
                <a:spcPts val="1259"/>
              </a:spcBef>
              <a:buClr>
                <a:schemeClr val="dk1"/>
              </a:buClr>
            </a:pPr>
            <a:endParaRPr dirty="0">
              <a:latin typeface="Gill Sans"/>
              <a:ea typeface="Gill Sans"/>
              <a:cs typeface="Gill Sans"/>
              <a:sym typeface="Gill Sans"/>
            </a:endParaRPr>
          </a:p>
          <a:p>
            <a:pPr marL="0" indent="0">
              <a:spcBef>
                <a:spcPts val="1259"/>
              </a:spcBef>
              <a:buClr>
                <a:schemeClr val="dk1"/>
              </a:buClr>
            </a:pPr>
            <a:r>
              <a:rPr lang="en-US" dirty="0">
                <a:latin typeface="Gill Sans"/>
                <a:ea typeface="Gill Sans"/>
                <a:cs typeface="Gill Sans"/>
                <a:sym typeface="Gill Sans"/>
              </a:rPr>
              <a:t>The study then focused on a more in-depth review of the selected countries to inform the comparative analysis with Jordan. </a:t>
            </a:r>
            <a:endParaRPr dirty="0">
              <a:latin typeface="Gill Sans"/>
              <a:ea typeface="Gill Sans"/>
              <a:cs typeface="Gill Sans"/>
              <a:sym typeface="Gill Sans"/>
            </a:endParaRPr>
          </a:p>
        </p:txBody>
      </p:sp>
      <p:sp>
        <p:nvSpPr>
          <p:cNvPr id="1201" name="Google Shape;1201;p6: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6"/>
        <p:cNvGrpSpPr/>
        <p:nvPr/>
      </p:nvGrpSpPr>
      <p:grpSpPr>
        <a:xfrm>
          <a:off x="0" y="0"/>
          <a:ext cx="0" cy="0"/>
          <a:chOff x="0" y="0"/>
          <a:chExt cx="0" cy="0"/>
        </a:xfrm>
      </p:grpSpPr>
      <p:sp>
        <p:nvSpPr>
          <p:cNvPr id="2047" name="Google Shape;2047;g11e7422c458_0_0:notes"/>
          <p:cNvSpPr txBox="1">
            <a:spLocks noGrp="1"/>
          </p:cNvSpPr>
          <p:nvPr>
            <p:ph type="body" idx="1"/>
          </p:nvPr>
        </p:nvSpPr>
        <p:spPr>
          <a:xfrm>
            <a:off x="731520" y="4560570"/>
            <a:ext cx="5852170" cy="4320540"/>
          </a:xfrm>
          <a:prstGeom prst="rect">
            <a:avLst/>
          </a:prstGeom>
          <a:noFill/>
          <a:ln>
            <a:noFill/>
          </a:ln>
        </p:spPr>
        <p:txBody>
          <a:bodyPr spcFirstLastPara="1" wrap="square" lIns="95914" tIns="47944" rIns="95914" bIns="47944" anchor="t" anchorCtr="0">
            <a:noAutofit/>
          </a:bodyPr>
          <a:lstStyle/>
          <a:p>
            <a:pPr marL="0" indent="0">
              <a:spcBef>
                <a:spcPts val="1259"/>
              </a:spcBef>
              <a:buClr>
                <a:schemeClr val="dk1"/>
              </a:buClr>
              <a:buSzPts val="1100"/>
            </a:pPr>
            <a:r>
              <a:rPr lang="en-US" b="0" dirty="0">
                <a:latin typeface="Gill Sans"/>
                <a:ea typeface="Gill Sans"/>
                <a:cs typeface="Gill Sans"/>
                <a:sym typeface="Gill Sans"/>
              </a:rPr>
              <a:t>However, perhaps the most important factor for Jordan to overcome is that of social norms and beliefs. Social norms and beliefs are a compounding factor that affect female employment in a multi-faceted manner. Such perceptions affect the fields of study women consider and they also limit the type of employment opportunities they would seek (healthcare and education). Moreover, due to the vastly held belief that unpaid care responsibilities are the responsibility of a woman, women in Jordan often leave employment at marriage and are particularly likely to leave private sector employment at marriage. </a:t>
            </a:r>
            <a:endParaRPr dirty="0"/>
          </a:p>
          <a:p>
            <a:pPr marL="0" indent="0">
              <a:buClr>
                <a:schemeClr val="dk1"/>
              </a:buClr>
              <a:buSzPts val="1100"/>
            </a:pPr>
            <a:endParaRPr dirty="0">
              <a:latin typeface="Gill Sans"/>
              <a:ea typeface="Gill Sans"/>
              <a:cs typeface="Gill Sans"/>
              <a:sym typeface="Gill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b="1" dirty="0">
                <a:latin typeface="Gill Sans"/>
                <a:ea typeface="Gill Sans"/>
                <a:cs typeface="Gill Sans"/>
                <a:sym typeface="Gill Sans"/>
              </a:rPr>
              <a:t>Source:</a:t>
            </a:r>
            <a:r>
              <a:rPr lang="en-US" dirty="0">
                <a:latin typeface="Gill Sans"/>
                <a:ea typeface="Gill Sans"/>
                <a:cs typeface="Gill Sans"/>
                <a:sym typeface="Gill Sans"/>
              </a:rPr>
              <a:t> The World Bank. (2018). Second Country Gender Action Plan (C-GAP II) for Palestinian Territories (FY2018-2021). https://documents1.worldbank.org/curated/</a:t>
            </a:r>
            <a:r>
              <a:rPr lang="en-US" dirty="0" err="1">
                <a:latin typeface="Gill Sans"/>
                <a:ea typeface="Gill Sans"/>
                <a:cs typeface="Gill Sans"/>
                <a:sym typeface="Gill Sans"/>
              </a:rPr>
              <a:t>en</a:t>
            </a:r>
            <a:r>
              <a:rPr lang="en-US" dirty="0">
                <a:latin typeface="Gill Sans"/>
                <a:ea typeface="Gill Sans"/>
                <a:cs typeface="Gill Sans"/>
                <a:sym typeface="Gill Sans"/>
              </a:rPr>
              <a:t>/446441520342346745/pdf/123946-WP-P160288-PUBLIC-Country-Gender-Action-Plan-II-for-Palestinian-Territories-Final-002.pdf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dirty="0">
              <a:latin typeface="Gill Sans"/>
              <a:ea typeface="Gill Sans"/>
              <a:cs typeface="Gill Sans"/>
              <a:sym typeface="Gill Sans"/>
            </a:endParaRPr>
          </a:p>
          <a:p>
            <a:pPr marL="0" indent="0"/>
            <a:endParaRPr dirty="0">
              <a:latin typeface="Gill Sans"/>
              <a:ea typeface="Gill Sans"/>
              <a:cs typeface="Gill Sans"/>
              <a:sym typeface="Gill Sans"/>
            </a:endParaRPr>
          </a:p>
        </p:txBody>
      </p:sp>
      <p:sp>
        <p:nvSpPr>
          <p:cNvPr id="2048" name="Google Shape;2048;g11e7422c458_0_0: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5"/>
        <p:cNvGrpSpPr/>
        <p:nvPr/>
      </p:nvGrpSpPr>
      <p:grpSpPr>
        <a:xfrm>
          <a:off x="0" y="0"/>
          <a:ext cx="0" cy="0"/>
          <a:chOff x="0" y="0"/>
          <a:chExt cx="0" cy="0"/>
        </a:xfrm>
      </p:grpSpPr>
      <p:sp>
        <p:nvSpPr>
          <p:cNvPr id="2056" name="Google Shape;2056;g11e7422c458_0_16: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7" name="Google Shape;2057;g11e7422c458_0_16:notes"/>
          <p:cNvSpPr txBox="1">
            <a:spLocks noGrp="1"/>
          </p:cNvSpPr>
          <p:nvPr>
            <p:ph type="body" idx="1"/>
          </p:nvPr>
        </p:nvSpPr>
        <p:spPr>
          <a:xfrm>
            <a:off x="731520" y="4560570"/>
            <a:ext cx="5852170" cy="4320540"/>
          </a:xfrm>
          <a:prstGeom prst="rect">
            <a:avLst/>
          </a:prstGeom>
          <a:noFill/>
          <a:ln>
            <a:noFill/>
          </a:ln>
        </p:spPr>
        <p:txBody>
          <a:bodyPr spcFirstLastPara="1" wrap="square" lIns="95914" tIns="47944" rIns="95914" bIns="47944" anchor="t" anchorCtr="0">
            <a:noAutofit/>
          </a:bodyPr>
          <a:lstStyle/>
          <a:p>
            <a:pPr marL="0" indent="0">
              <a:spcBef>
                <a:spcPts val="1259"/>
              </a:spcBef>
              <a:spcAft>
                <a:spcPts val="1259"/>
              </a:spcAft>
              <a:buClr>
                <a:schemeClr val="dk1"/>
              </a:buClr>
              <a:buSzPts val="1100"/>
            </a:pPr>
            <a:r>
              <a:rPr lang="en-US" b="0" dirty="0">
                <a:latin typeface="Gill Sans"/>
                <a:ea typeface="Gill Sans"/>
                <a:cs typeface="Gill Sans"/>
                <a:sym typeface="Gill Sans"/>
              </a:rPr>
              <a:t>The country would also benefit from expanding women’s entrepreneurial role in the economy. Initiatives and programs like offering microcredit and loans to women provided a new avenue for women to participate in the economy by promoting entrepreneurship within young women in Algeria. Placing further emphasis and expanding similar programs in Jordan could prove to beneficial as well. </a:t>
            </a:r>
            <a:endParaRPr b="0" dirty="0">
              <a:latin typeface="Gill Sans"/>
              <a:ea typeface="Gill Sans"/>
              <a:cs typeface="Gill Sans"/>
              <a:sym typeface="Gill Sans"/>
            </a:endParaRPr>
          </a:p>
        </p:txBody>
      </p:sp>
      <p:sp>
        <p:nvSpPr>
          <p:cNvPr id="2058" name="Google Shape;2058;g11e7422c458_0_16:notes"/>
          <p:cNvSpPr txBox="1">
            <a:spLocks noGrp="1"/>
          </p:cNvSpPr>
          <p:nvPr>
            <p:ph type="sldNum" idx="12"/>
          </p:nvPr>
        </p:nvSpPr>
        <p:spPr>
          <a:xfrm>
            <a:off x="4143588" y="9119474"/>
            <a:ext cx="3170056" cy="480060"/>
          </a:xfrm>
          <a:prstGeom prst="rect">
            <a:avLst/>
          </a:prstGeom>
          <a:noFill/>
          <a:ln>
            <a:noFill/>
          </a:ln>
        </p:spPr>
        <p:txBody>
          <a:bodyPr spcFirstLastPara="1" wrap="square" lIns="95914" tIns="47944" rIns="95914" bIns="47944" anchor="b" anchorCtr="0">
            <a:noAutofit/>
          </a:bodyPr>
          <a:lstStyle/>
          <a:p>
            <a:pPr algn="r">
              <a:buSzPts val="1200"/>
            </a:pPr>
            <a:fld id="{00000000-1234-1234-1234-123412341234}" type="slidenum">
              <a:rPr lang="en-US"/>
              <a:pPr algn="r">
                <a:buSzPts val="1200"/>
              </a:pPr>
              <a:t>81</a:t>
            </a:fld>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5"/>
        <p:cNvGrpSpPr/>
        <p:nvPr/>
      </p:nvGrpSpPr>
      <p:grpSpPr>
        <a:xfrm>
          <a:off x="0" y="0"/>
          <a:ext cx="0" cy="0"/>
          <a:chOff x="0" y="0"/>
          <a:chExt cx="0" cy="0"/>
        </a:xfrm>
      </p:grpSpPr>
      <p:sp>
        <p:nvSpPr>
          <p:cNvPr id="2066" name="Google Shape;2066;g11a35d84796_0_627:notes"/>
          <p:cNvSpPr txBox="1">
            <a:spLocks noGrp="1"/>
          </p:cNvSpPr>
          <p:nvPr>
            <p:ph type="body" idx="1"/>
          </p:nvPr>
        </p:nvSpPr>
        <p:spPr>
          <a:xfrm>
            <a:off x="731520" y="4560570"/>
            <a:ext cx="5852170" cy="4320540"/>
          </a:xfrm>
          <a:prstGeom prst="rect">
            <a:avLst/>
          </a:prstGeom>
          <a:noFill/>
          <a:ln>
            <a:noFill/>
          </a:ln>
        </p:spPr>
        <p:txBody>
          <a:bodyPr spcFirstLastPara="1" wrap="square" lIns="95914" tIns="47944" rIns="95914" bIns="47944" anchor="t" anchorCtr="0">
            <a:noAutofit/>
          </a:bodyPr>
          <a:lstStyle/>
          <a:p>
            <a:pPr marL="0" indent="0"/>
            <a:r>
              <a:rPr lang="en-US" b="0" dirty="0">
                <a:latin typeface="Gill Sans"/>
                <a:ea typeface="Gill Sans"/>
                <a:cs typeface="Gill Sans"/>
                <a:sym typeface="Gill Sans"/>
              </a:rPr>
              <a:t>Expanding the private sector and ensuring it is an acceptable alternative to the public sector for women, especially married women. One possible direction Jordan can look towards is that of Turkey in that regards. The country’s employment strategy for women relies on increasing their participation without neglecting their care responsibilities at home and therefore, Turkey did this by promoting flexible forms of employment for women. </a:t>
            </a:r>
            <a:endParaRPr b="0" dirty="0">
              <a:latin typeface="Gill Sans"/>
              <a:ea typeface="Gill Sans"/>
              <a:cs typeface="Gill Sans"/>
              <a:sym typeface="Gill Sans"/>
            </a:endParaRPr>
          </a:p>
          <a:p>
            <a:pPr marL="0" indent="0">
              <a:spcBef>
                <a:spcPts val="1259"/>
              </a:spcBef>
            </a:pPr>
            <a:endParaRPr b="0" dirty="0">
              <a:latin typeface="Gill Sans"/>
              <a:ea typeface="Gill Sans"/>
              <a:cs typeface="Gill Sans"/>
              <a:sym typeface="Gill Sans"/>
            </a:endParaRPr>
          </a:p>
          <a:p>
            <a:pPr marL="0" indent="0">
              <a:spcBef>
                <a:spcPts val="1259"/>
              </a:spcBef>
            </a:pPr>
            <a:r>
              <a:rPr lang="en-US" b="0" dirty="0">
                <a:latin typeface="Gill Sans"/>
                <a:ea typeface="Gill Sans"/>
                <a:cs typeface="Gill Sans"/>
                <a:sym typeface="Gill Sans"/>
              </a:rPr>
              <a:t>Further extension of social protections, and career stability, into the private sector could increase women’s participation in the sector as a whole. Though making up large portion of the labor market, the public sector is still limited in terms of its capacity to absorb the large number of those interested in working within it. The waiting </a:t>
            </a:r>
            <a:r>
              <a:rPr lang="en-US" dirty="0">
                <a:latin typeface="Gill Sans"/>
                <a:ea typeface="Gill Sans"/>
                <a:cs typeface="Gill Sans"/>
                <a:sym typeface="Gill Sans"/>
              </a:rPr>
              <a:t>time for these jobs can sometimes be years. Furthermore, as mentioned earlier, having an overrepresented public sector within the labor market could prove to be problematic for the overall growth of the economy, and can often prove to be a hindrance for the development of the private sector, and discourages entrepreneurship. As such, provided they ensure the private sector is able to provide the same benefits as public sector employment does for women, proceeding with increasing the private sector’s share of the labor market will prove to be beneficial for enhanced women’s participation in the labor force.</a:t>
            </a:r>
            <a:endParaRPr dirty="0">
              <a:latin typeface="Gill Sans"/>
              <a:ea typeface="Gill Sans"/>
              <a:cs typeface="Gill Sans"/>
              <a:sym typeface="Gill Sans"/>
            </a:endParaRPr>
          </a:p>
        </p:txBody>
      </p:sp>
      <p:sp>
        <p:nvSpPr>
          <p:cNvPr id="2067" name="Google Shape;2067;g11a35d84796_0_627: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4"/>
        <p:cNvGrpSpPr/>
        <p:nvPr/>
      </p:nvGrpSpPr>
      <p:grpSpPr>
        <a:xfrm>
          <a:off x="0" y="0"/>
          <a:ext cx="0" cy="0"/>
          <a:chOff x="0" y="0"/>
          <a:chExt cx="0" cy="0"/>
        </a:xfrm>
      </p:grpSpPr>
      <p:sp>
        <p:nvSpPr>
          <p:cNvPr id="2075" name="Google Shape;2075;g119cbae77c1_0_148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6" name="Google Shape;2076;g119cbae77c1_0_1481:notes"/>
          <p:cNvSpPr txBox="1">
            <a:spLocks noGrp="1"/>
          </p:cNvSpPr>
          <p:nvPr>
            <p:ph type="body" idx="1"/>
          </p:nvPr>
        </p:nvSpPr>
        <p:spPr>
          <a:xfrm>
            <a:off x="731520" y="4560570"/>
            <a:ext cx="5852170" cy="4320540"/>
          </a:xfrm>
          <a:prstGeom prst="rect">
            <a:avLst/>
          </a:prstGeom>
          <a:noFill/>
          <a:ln>
            <a:noFill/>
          </a:ln>
        </p:spPr>
        <p:txBody>
          <a:bodyPr spcFirstLastPara="1" wrap="square" lIns="95914" tIns="47944" rIns="95914" bIns="47944" anchor="t" anchorCtr="0">
            <a:noAutofit/>
          </a:bodyPr>
          <a:lstStyle/>
          <a:p>
            <a:pPr marL="0" indent="0"/>
            <a:endParaRPr/>
          </a:p>
        </p:txBody>
      </p:sp>
      <p:sp>
        <p:nvSpPr>
          <p:cNvPr id="2077" name="Google Shape;2077;g119cbae77c1_0_1481:notes"/>
          <p:cNvSpPr txBox="1">
            <a:spLocks noGrp="1"/>
          </p:cNvSpPr>
          <p:nvPr>
            <p:ph type="sldNum" idx="12"/>
          </p:nvPr>
        </p:nvSpPr>
        <p:spPr>
          <a:xfrm>
            <a:off x="4143588" y="9119474"/>
            <a:ext cx="3170056" cy="480060"/>
          </a:xfrm>
          <a:prstGeom prst="rect">
            <a:avLst/>
          </a:prstGeom>
          <a:noFill/>
          <a:ln>
            <a:noFill/>
          </a:ln>
        </p:spPr>
        <p:txBody>
          <a:bodyPr spcFirstLastPara="1" wrap="square" lIns="95914" tIns="47944" rIns="95914" bIns="47944" anchor="b" anchorCtr="0">
            <a:noAutofit/>
          </a:bodyPr>
          <a:lstStyle/>
          <a:p>
            <a:pPr algn="r">
              <a:buSzPts val="1400"/>
            </a:pPr>
            <a:fld id="{00000000-1234-1234-1234-123412341234}" type="slidenum">
              <a:rPr lang="en-US"/>
              <a:pPr algn="r">
                <a:buSzPts val="1400"/>
              </a:pPr>
              <a:t>83</a:t>
            </a:fld>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3"/>
        <p:cNvGrpSpPr/>
        <p:nvPr/>
      </p:nvGrpSpPr>
      <p:grpSpPr>
        <a:xfrm>
          <a:off x="0" y="0"/>
          <a:ext cx="0" cy="0"/>
          <a:chOff x="0" y="0"/>
          <a:chExt cx="0" cy="0"/>
        </a:xfrm>
      </p:grpSpPr>
      <p:sp>
        <p:nvSpPr>
          <p:cNvPr id="2084" name="Google Shape;2084;g119cbae77c1_0_1487: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5" name="Google Shape;2085;g119cbae77c1_0_1487:notes"/>
          <p:cNvSpPr txBox="1">
            <a:spLocks noGrp="1"/>
          </p:cNvSpPr>
          <p:nvPr>
            <p:ph type="body" idx="1"/>
          </p:nvPr>
        </p:nvSpPr>
        <p:spPr>
          <a:xfrm>
            <a:off x="731520" y="4560570"/>
            <a:ext cx="5852170" cy="4320540"/>
          </a:xfrm>
          <a:prstGeom prst="rect">
            <a:avLst/>
          </a:prstGeom>
          <a:noFill/>
          <a:ln>
            <a:noFill/>
          </a:ln>
        </p:spPr>
        <p:txBody>
          <a:bodyPr spcFirstLastPara="1" wrap="square" lIns="95914" tIns="47944" rIns="95914" bIns="47944" anchor="t" anchorCtr="0">
            <a:noAutofit/>
          </a:bodyPr>
          <a:lstStyle/>
          <a:p>
            <a:pPr marL="0" indent="0"/>
            <a:endParaRPr/>
          </a:p>
        </p:txBody>
      </p:sp>
      <p:sp>
        <p:nvSpPr>
          <p:cNvPr id="2086" name="Google Shape;2086;g119cbae77c1_0_1487:notes"/>
          <p:cNvSpPr txBox="1">
            <a:spLocks noGrp="1"/>
          </p:cNvSpPr>
          <p:nvPr>
            <p:ph type="sldNum" idx="12"/>
          </p:nvPr>
        </p:nvSpPr>
        <p:spPr>
          <a:xfrm>
            <a:off x="4143588" y="9119474"/>
            <a:ext cx="3170056" cy="480060"/>
          </a:xfrm>
          <a:prstGeom prst="rect">
            <a:avLst/>
          </a:prstGeom>
          <a:noFill/>
          <a:ln>
            <a:noFill/>
          </a:ln>
        </p:spPr>
        <p:txBody>
          <a:bodyPr spcFirstLastPara="1" wrap="square" lIns="95914" tIns="47944" rIns="95914" bIns="47944" anchor="b" anchorCtr="0">
            <a:noAutofit/>
          </a:bodyPr>
          <a:lstStyle/>
          <a:p>
            <a:pPr algn="r">
              <a:buSzPts val="1200"/>
            </a:pPr>
            <a:fld id="{00000000-1234-1234-1234-123412341234}" type="slidenum">
              <a:rPr lang="en-US"/>
              <a:pPr algn="r">
                <a:buSzPts val="1200"/>
              </a:pPr>
              <a:t>84</a:t>
            </a:fld>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3"/>
        <p:cNvGrpSpPr/>
        <p:nvPr/>
      </p:nvGrpSpPr>
      <p:grpSpPr>
        <a:xfrm>
          <a:off x="0" y="0"/>
          <a:ext cx="0" cy="0"/>
          <a:chOff x="0" y="0"/>
          <a:chExt cx="0" cy="0"/>
        </a:xfrm>
      </p:grpSpPr>
      <p:sp>
        <p:nvSpPr>
          <p:cNvPr id="2094" name="Google Shape;2094;p12:notes"/>
          <p:cNvSpPr txBox="1">
            <a:spLocks noGrp="1"/>
          </p:cNvSpPr>
          <p:nvPr>
            <p:ph type="body" idx="1"/>
          </p:nvPr>
        </p:nvSpPr>
        <p:spPr>
          <a:xfrm>
            <a:off x="731520" y="4560570"/>
            <a:ext cx="5852160" cy="4320540"/>
          </a:xfrm>
          <a:prstGeom prst="rect">
            <a:avLst/>
          </a:prstGeom>
          <a:noFill/>
          <a:ln>
            <a:noFill/>
          </a:ln>
        </p:spPr>
        <p:txBody>
          <a:bodyPr spcFirstLastPara="1" wrap="square" lIns="95914" tIns="47944" rIns="95914" bIns="47944" anchor="t" anchorCtr="0">
            <a:noAutofit/>
          </a:bodyPr>
          <a:lstStyle/>
          <a:p>
            <a:pPr marL="0" indent="0"/>
            <a:endParaRPr/>
          </a:p>
        </p:txBody>
      </p:sp>
      <p:sp>
        <p:nvSpPr>
          <p:cNvPr id="2095" name="Google Shape;2095;p1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3"/>
        <p:cNvGrpSpPr/>
        <p:nvPr/>
      </p:nvGrpSpPr>
      <p:grpSpPr>
        <a:xfrm>
          <a:off x="0" y="0"/>
          <a:ext cx="0" cy="0"/>
          <a:chOff x="0" y="0"/>
          <a:chExt cx="0" cy="0"/>
        </a:xfrm>
      </p:grpSpPr>
      <p:sp>
        <p:nvSpPr>
          <p:cNvPr id="2104" name="Google Shape;2104;g119f368d130_0_4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5" name="Google Shape;2105;g119f368d130_0_45:notes"/>
          <p:cNvSpPr txBox="1">
            <a:spLocks noGrp="1"/>
          </p:cNvSpPr>
          <p:nvPr>
            <p:ph type="body" idx="1"/>
          </p:nvPr>
        </p:nvSpPr>
        <p:spPr>
          <a:xfrm>
            <a:off x="731520" y="4560570"/>
            <a:ext cx="5852170" cy="4320540"/>
          </a:xfrm>
          <a:prstGeom prst="rect">
            <a:avLst/>
          </a:prstGeom>
          <a:noFill/>
          <a:ln>
            <a:noFill/>
          </a:ln>
        </p:spPr>
        <p:txBody>
          <a:bodyPr spcFirstLastPara="1" wrap="square" lIns="95914" tIns="47944" rIns="95914" bIns="47944" anchor="t" anchorCtr="0">
            <a:noAutofit/>
          </a:bodyPr>
          <a:lstStyle/>
          <a:p>
            <a:pPr marL="0" indent="0"/>
            <a:endParaRPr/>
          </a:p>
        </p:txBody>
      </p:sp>
      <p:sp>
        <p:nvSpPr>
          <p:cNvPr id="2106" name="Google Shape;2106;g119f368d130_0_45:notes"/>
          <p:cNvSpPr txBox="1">
            <a:spLocks noGrp="1"/>
          </p:cNvSpPr>
          <p:nvPr>
            <p:ph type="sldNum" idx="12"/>
          </p:nvPr>
        </p:nvSpPr>
        <p:spPr>
          <a:xfrm>
            <a:off x="4143588" y="9119474"/>
            <a:ext cx="3170056" cy="480060"/>
          </a:xfrm>
          <a:prstGeom prst="rect">
            <a:avLst/>
          </a:prstGeom>
          <a:noFill/>
          <a:ln>
            <a:noFill/>
          </a:ln>
        </p:spPr>
        <p:txBody>
          <a:bodyPr spcFirstLastPara="1" wrap="square" lIns="95914" tIns="47944" rIns="95914" bIns="47944" anchor="b" anchorCtr="0">
            <a:noAutofit/>
          </a:bodyPr>
          <a:lstStyle/>
          <a:p>
            <a:pPr algn="r">
              <a:buSzPts val="1400"/>
            </a:pPr>
            <a:fld id="{00000000-1234-1234-1234-123412341234}" type="slidenum">
              <a:rPr lang="en-US"/>
              <a:pPr algn="r">
                <a:buSzPts val="1400"/>
              </a:pPr>
              <a:t>86</a:t>
            </a:fld>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2"/>
        <p:cNvGrpSpPr/>
        <p:nvPr/>
      </p:nvGrpSpPr>
      <p:grpSpPr>
        <a:xfrm>
          <a:off x="0" y="0"/>
          <a:ext cx="0" cy="0"/>
          <a:chOff x="0" y="0"/>
          <a:chExt cx="0" cy="0"/>
        </a:xfrm>
      </p:grpSpPr>
      <p:sp>
        <p:nvSpPr>
          <p:cNvPr id="2113" name="Google Shape;2113;p44: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4" name="Google Shape;2114;p44:notes"/>
          <p:cNvSpPr txBox="1">
            <a:spLocks noGrp="1"/>
          </p:cNvSpPr>
          <p:nvPr>
            <p:ph type="body" idx="1"/>
          </p:nvPr>
        </p:nvSpPr>
        <p:spPr>
          <a:xfrm>
            <a:off x="731520" y="4560570"/>
            <a:ext cx="5852160" cy="4320540"/>
          </a:xfrm>
          <a:prstGeom prst="rect">
            <a:avLst/>
          </a:prstGeom>
          <a:noFill/>
          <a:ln>
            <a:noFill/>
          </a:ln>
        </p:spPr>
        <p:txBody>
          <a:bodyPr spcFirstLastPara="1" wrap="square" lIns="95914" tIns="47944" rIns="95914" bIns="47944" anchor="t" anchorCtr="0">
            <a:noAutofit/>
          </a:bodyPr>
          <a:lstStyle/>
          <a:p>
            <a:pPr marL="0" indent="0"/>
            <a:endParaRPr/>
          </a:p>
        </p:txBody>
      </p:sp>
      <p:sp>
        <p:nvSpPr>
          <p:cNvPr id="2115" name="Google Shape;2115;p44:notes"/>
          <p:cNvSpPr txBox="1">
            <a:spLocks noGrp="1"/>
          </p:cNvSpPr>
          <p:nvPr>
            <p:ph type="sldNum" idx="12"/>
          </p:nvPr>
        </p:nvSpPr>
        <p:spPr>
          <a:xfrm>
            <a:off x="4143587" y="9119474"/>
            <a:ext cx="3169920" cy="480060"/>
          </a:xfrm>
          <a:prstGeom prst="rect">
            <a:avLst/>
          </a:prstGeom>
          <a:noFill/>
          <a:ln>
            <a:noFill/>
          </a:ln>
        </p:spPr>
        <p:txBody>
          <a:bodyPr spcFirstLastPara="1" wrap="square" lIns="95914" tIns="47944" rIns="95914" bIns="47944" anchor="b" anchorCtr="0">
            <a:noAutofit/>
          </a:bodyPr>
          <a:lstStyle/>
          <a:p>
            <a:pPr algn="r">
              <a:buSzPts val="1400"/>
            </a:pPr>
            <a:fld id="{00000000-1234-1234-1234-123412341234}" type="slidenum">
              <a:rPr lang="en-US"/>
              <a:pPr algn="r">
                <a:buSzPts val="1400"/>
              </a:pPr>
              <a:t>87</a:t>
            </a:fld>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1"/>
        <p:cNvGrpSpPr/>
        <p:nvPr/>
      </p:nvGrpSpPr>
      <p:grpSpPr>
        <a:xfrm>
          <a:off x="0" y="0"/>
          <a:ext cx="0" cy="0"/>
          <a:chOff x="0" y="0"/>
          <a:chExt cx="0" cy="0"/>
        </a:xfrm>
      </p:grpSpPr>
      <p:sp>
        <p:nvSpPr>
          <p:cNvPr id="2122" name="Google Shape;2122;g10bd587412e_0_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3" name="Google Shape;2123;g10bd587412e_0_1:notes"/>
          <p:cNvSpPr txBox="1">
            <a:spLocks noGrp="1"/>
          </p:cNvSpPr>
          <p:nvPr>
            <p:ph type="body" idx="1"/>
          </p:nvPr>
        </p:nvSpPr>
        <p:spPr>
          <a:xfrm>
            <a:off x="731520" y="4560570"/>
            <a:ext cx="5852160" cy="4320540"/>
          </a:xfrm>
          <a:prstGeom prst="rect">
            <a:avLst/>
          </a:prstGeom>
          <a:noFill/>
          <a:ln>
            <a:noFill/>
          </a:ln>
        </p:spPr>
        <p:txBody>
          <a:bodyPr spcFirstLastPara="1" wrap="square" lIns="95914" tIns="47944" rIns="95914" bIns="47944" anchor="t" anchorCtr="0">
            <a:noAutofit/>
          </a:bodyPr>
          <a:lstStyle/>
          <a:p>
            <a:pPr marL="0" indent="0"/>
            <a:endParaRPr/>
          </a:p>
        </p:txBody>
      </p:sp>
      <p:sp>
        <p:nvSpPr>
          <p:cNvPr id="2124" name="Google Shape;2124;g10bd587412e_0_1:notes"/>
          <p:cNvSpPr txBox="1">
            <a:spLocks noGrp="1"/>
          </p:cNvSpPr>
          <p:nvPr>
            <p:ph type="sldNum" idx="12"/>
          </p:nvPr>
        </p:nvSpPr>
        <p:spPr>
          <a:xfrm>
            <a:off x="4143587" y="9119474"/>
            <a:ext cx="3169920" cy="480060"/>
          </a:xfrm>
          <a:prstGeom prst="rect">
            <a:avLst/>
          </a:prstGeom>
          <a:noFill/>
          <a:ln>
            <a:noFill/>
          </a:ln>
        </p:spPr>
        <p:txBody>
          <a:bodyPr spcFirstLastPara="1" wrap="square" lIns="95914" tIns="47944" rIns="95914" bIns="47944" anchor="b" anchorCtr="0">
            <a:noAutofit/>
          </a:bodyPr>
          <a:lstStyle/>
          <a:p>
            <a:pPr algn="r">
              <a:buSzPts val="1200"/>
            </a:pPr>
            <a:fld id="{00000000-1234-1234-1234-123412341234}" type="slidenum">
              <a:rPr lang="en-US"/>
              <a:pPr algn="r">
                <a:buSzPts val="1200"/>
              </a:pPr>
              <a:t>88</a:t>
            </a:fld>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1"/>
        <p:cNvGrpSpPr/>
        <p:nvPr/>
      </p:nvGrpSpPr>
      <p:grpSpPr>
        <a:xfrm>
          <a:off x="0" y="0"/>
          <a:ext cx="0" cy="0"/>
          <a:chOff x="0" y="0"/>
          <a:chExt cx="0" cy="0"/>
        </a:xfrm>
      </p:grpSpPr>
      <p:sp>
        <p:nvSpPr>
          <p:cNvPr id="2132" name="Google Shape;2132;p4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3" name="Google Shape;2133;p45:notes"/>
          <p:cNvSpPr txBox="1">
            <a:spLocks noGrp="1"/>
          </p:cNvSpPr>
          <p:nvPr>
            <p:ph type="body" idx="1"/>
          </p:nvPr>
        </p:nvSpPr>
        <p:spPr>
          <a:xfrm>
            <a:off x="731520" y="4560570"/>
            <a:ext cx="5852160" cy="4320540"/>
          </a:xfrm>
          <a:prstGeom prst="rect">
            <a:avLst/>
          </a:prstGeom>
          <a:noFill/>
          <a:ln>
            <a:noFill/>
          </a:ln>
        </p:spPr>
        <p:txBody>
          <a:bodyPr spcFirstLastPara="1" wrap="square" lIns="95914" tIns="47944" rIns="95914" bIns="47944" anchor="t" anchorCtr="0">
            <a:noAutofit/>
          </a:bodyPr>
          <a:lstStyle/>
          <a:p>
            <a:pPr marL="0" indent="0"/>
            <a:endParaRPr/>
          </a:p>
        </p:txBody>
      </p:sp>
      <p:sp>
        <p:nvSpPr>
          <p:cNvPr id="2134" name="Google Shape;2134;p45:notes"/>
          <p:cNvSpPr txBox="1">
            <a:spLocks noGrp="1"/>
          </p:cNvSpPr>
          <p:nvPr>
            <p:ph type="sldNum" idx="12"/>
          </p:nvPr>
        </p:nvSpPr>
        <p:spPr>
          <a:xfrm>
            <a:off x="4143587" y="9119474"/>
            <a:ext cx="3169920" cy="480060"/>
          </a:xfrm>
          <a:prstGeom prst="rect">
            <a:avLst/>
          </a:prstGeom>
          <a:noFill/>
          <a:ln>
            <a:noFill/>
          </a:ln>
        </p:spPr>
        <p:txBody>
          <a:bodyPr spcFirstLastPara="1" wrap="square" lIns="95914" tIns="47944" rIns="95914" bIns="47944" anchor="b" anchorCtr="0">
            <a:noAutofit/>
          </a:bodyPr>
          <a:lstStyle/>
          <a:p>
            <a:pPr algn="r">
              <a:buSzPts val="1400"/>
            </a:pPr>
            <a:fld id="{00000000-1234-1234-1234-123412341234}" type="slidenum">
              <a:rPr lang="en-US"/>
              <a:pPr algn="r">
                <a:buSzPts val="1400"/>
              </a:pPr>
              <a:t>89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8"/>
        <p:cNvGrpSpPr/>
        <p:nvPr/>
      </p:nvGrpSpPr>
      <p:grpSpPr>
        <a:xfrm>
          <a:off x="0" y="0"/>
          <a:ext cx="0" cy="0"/>
          <a:chOff x="0" y="0"/>
          <a:chExt cx="0" cy="0"/>
        </a:xfrm>
      </p:grpSpPr>
      <p:sp>
        <p:nvSpPr>
          <p:cNvPr id="1209" name="Google Shape;1209;p7:notes"/>
          <p:cNvSpPr txBox="1">
            <a:spLocks noGrp="1"/>
          </p:cNvSpPr>
          <p:nvPr>
            <p:ph type="body" idx="1"/>
          </p:nvPr>
        </p:nvSpPr>
        <p:spPr>
          <a:xfrm>
            <a:off x="731520" y="4560570"/>
            <a:ext cx="5852160" cy="4320540"/>
          </a:xfrm>
          <a:prstGeom prst="rect">
            <a:avLst/>
          </a:prstGeom>
          <a:noFill/>
          <a:ln>
            <a:noFill/>
          </a:ln>
        </p:spPr>
        <p:txBody>
          <a:bodyPr spcFirstLastPara="1" wrap="square" lIns="95914" tIns="47944" rIns="95914" bIns="47944" anchor="t" anchorCtr="0">
            <a:noAutofit/>
          </a:bodyPr>
          <a:lstStyle/>
          <a:p>
            <a:pPr marL="0" indent="0">
              <a:spcBef>
                <a:spcPts val="1259"/>
              </a:spcBef>
            </a:pPr>
            <a:r>
              <a:rPr lang="en-US" dirty="0">
                <a:latin typeface="Gill Sans"/>
                <a:ea typeface="Gill Sans"/>
                <a:cs typeface="Gill Sans"/>
                <a:sym typeface="Gill Sans"/>
              </a:rPr>
              <a:t>The countries selected for in-depth analysis and comparison to Jordan include Morocco, Algeria, Tunisia, Lebanon, Turkey, Saudi Arabia, and the West Bank and Gaza. All of these countries, with the exception of Morocco, experienced a rise in FLFP over the course of the previous decade. </a:t>
            </a:r>
            <a:r>
              <a:rPr lang="en-US" i="1" dirty="0">
                <a:latin typeface="Gill Sans"/>
                <a:ea typeface="Gill Sans"/>
                <a:cs typeface="Gill Sans"/>
                <a:sym typeface="Gill Sans"/>
              </a:rPr>
              <a:t>See Appendix (Slides 90-92) for more details on case selection.</a:t>
            </a:r>
            <a:endParaRPr dirty="0">
              <a:latin typeface="Gill Sans"/>
              <a:ea typeface="Gill Sans"/>
              <a:cs typeface="Gill Sans"/>
              <a:sym typeface="Gill Sans"/>
            </a:endParaRPr>
          </a:p>
        </p:txBody>
      </p:sp>
      <p:sp>
        <p:nvSpPr>
          <p:cNvPr id="1210" name="Google Shape;1210;p7: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0"/>
        <p:cNvGrpSpPr/>
        <p:nvPr/>
      </p:nvGrpSpPr>
      <p:grpSpPr>
        <a:xfrm>
          <a:off x="0" y="0"/>
          <a:ext cx="0" cy="0"/>
          <a:chOff x="0" y="0"/>
          <a:chExt cx="0" cy="0"/>
        </a:xfrm>
      </p:grpSpPr>
      <p:sp>
        <p:nvSpPr>
          <p:cNvPr id="2141" name="Google Shape;2141;p46:notes"/>
          <p:cNvSpPr txBox="1">
            <a:spLocks noGrp="1"/>
          </p:cNvSpPr>
          <p:nvPr>
            <p:ph type="body" idx="1"/>
          </p:nvPr>
        </p:nvSpPr>
        <p:spPr>
          <a:xfrm>
            <a:off x="731520" y="4560570"/>
            <a:ext cx="5852160" cy="4320540"/>
          </a:xfrm>
          <a:prstGeom prst="rect">
            <a:avLst/>
          </a:prstGeom>
          <a:noFill/>
          <a:ln>
            <a:noFill/>
          </a:ln>
        </p:spPr>
        <p:txBody>
          <a:bodyPr spcFirstLastPara="1" wrap="square" lIns="95914" tIns="47944" rIns="95914" bIns="47944" anchor="t" anchorCtr="0">
            <a:noAutofit/>
          </a:bodyPr>
          <a:lstStyle/>
          <a:p>
            <a:pPr marL="0" indent="0">
              <a:spcBef>
                <a:spcPts val="1259"/>
              </a:spcBef>
            </a:pPr>
            <a:endParaRPr/>
          </a:p>
        </p:txBody>
      </p:sp>
      <p:sp>
        <p:nvSpPr>
          <p:cNvPr id="2142" name="Google Shape;2142;p46: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9"/>
        <p:cNvGrpSpPr/>
        <p:nvPr/>
      </p:nvGrpSpPr>
      <p:grpSpPr>
        <a:xfrm>
          <a:off x="0" y="0"/>
          <a:ext cx="0" cy="0"/>
          <a:chOff x="0" y="0"/>
          <a:chExt cx="0" cy="0"/>
        </a:xfrm>
      </p:grpSpPr>
      <p:sp>
        <p:nvSpPr>
          <p:cNvPr id="2150" name="Google Shape;2150;g11a35d84796_0_81:notes"/>
          <p:cNvSpPr txBox="1">
            <a:spLocks noGrp="1"/>
          </p:cNvSpPr>
          <p:nvPr>
            <p:ph type="body" idx="1"/>
          </p:nvPr>
        </p:nvSpPr>
        <p:spPr>
          <a:xfrm>
            <a:off x="731520" y="4560570"/>
            <a:ext cx="5852170" cy="4320540"/>
          </a:xfrm>
          <a:prstGeom prst="rect">
            <a:avLst/>
          </a:prstGeom>
          <a:noFill/>
          <a:ln>
            <a:noFill/>
          </a:ln>
        </p:spPr>
        <p:txBody>
          <a:bodyPr spcFirstLastPara="1" wrap="square" lIns="95914" tIns="47944" rIns="95914" bIns="47944" anchor="t" anchorCtr="0">
            <a:noAutofit/>
          </a:bodyPr>
          <a:lstStyle/>
          <a:p>
            <a:pPr marL="0" indent="0"/>
            <a:r>
              <a:rPr lang="en-US">
                <a:latin typeface="Gill Sans"/>
                <a:ea typeface="Gill Sans"/>
                <a:cs typeface="Gill Sans"/>
                <a:sym typeface="Gill Sans"/>
              </a:rPr>
              <a:t>List of countries evaluated against the selection criteria.</a:t>
            </a:r>
            <a:endParaRPr>
              <a:latin typeface="Gill Sans"/>
              <a:ea typeface="Gill Sans"/>
              <a:cs typeface="Gill Sans"/>
              <a:sym typeface="Gill Sans"/>
            </a:endParaRPr>
          </a:p>
        </p:txBody>
      </p:sp>
      <p:sp>
        <p:nvSpPr>
          <p:cNvPr id="2151" name="Google Shape;2151;g11a35d84796_0_8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0"/>
        <p:cNvGrpSpPr/>
        <p:nvPr/>
      </p:nvGrpSpPr>
      <p:grpSpPr>
        <a:xfrm>
          <a:off x="0" y="0"/>
          <a:ext cx="0" cy="0"/>
          <a:chOff x="0" y="0"/>
          <a:chExt cx="0" cy="0"/>
        </a:xfrm>
      </p:grpSpPr>
      <p:sp>
        <p:nvSpPr>
          <p:cNvPr id="2161" name="Google Shape;2161;g11a35d84796_0_315:notes"/>
          <p:cNvSpPr txBox="1">
            <a:spLocks noGrp="1"/>
          </p:cNvSpPr>
          <p:nvPr>
            <p:ph type="body" idx="1"/>
          </p:nvPr>
        </p:nvSpPr>
        <p:spPr>
          <a:xfrm>
            <a:off x="731520" y="4560570"/>
            <a:ext cx="5852170" cy="4320540"/>
          </a:xfrm>
          <a:prstGeom prst="rect">
            <a:avLst/>
          </a:prstGeom>
          <a:noFill/>
          <a:ln>
            <a:noFill/>
          </a:ln>
        </p:spPr>
        <p:txBody>
          <a:bodyPr spcFirstLastPara="1" wrap="square" lIns="95914" tIns="47944" rIns="95914" bIns="47944" anchor="t" anchorCtr="0">
            <a:noAutofit/>
          </a:bodyPr>
          <a:lstStyle/>
          <a:p>
            <a:pPr marL="0" indent="0">
              <a:spcBef>
                <a:spcPts val="1259"/>
              </a:spcBef>
              <a:buClr>
                <a:schemeClr val="dk1"/>
              </a:buClr>
              <a:buSzPts val="1200"/>
            </a:pPr>
            <a:r>
              <a:rPr lang="en-US" dirty="0">
                <a:latin typeface="Gill Sans"/>
                <a:ea typeface="Gill Sans"/>
                <a:cs typeface="Gill Sans"/>
                <a:sym typeface="Gill Sans"/>
              </a:rPr>
              <a:t>Our </a:t>
            </a:r>
            <a:r>
              <a:rPr lang="en-US" sz="1300" dirty="0">
                <a:latin typeface="Gill Sans"/>
                <a:ea typeface="Gill Sans"/>
                <a:cs typeface="Gill Sans"/>
                <a:sym typeface="Gill Sans"/>
              </a:rPr>
              <a:t>primary selection criteria focused on FLFP rates higher than Jordan and increases in women’s economic participation over the last decade. Algeria, Tunisia, and Turkey all met five parts of the selection criteria</a:t>
            </a:r>
            <a:r>
              <a:rPr lang="en-US" dirty="0">
                <a:latin typeface="Gill Sans"/>
                <a:ea typeface="Gill Sans"/>
                <a:cs typeface="Gill Sans"/>
                <a:sym typeface="Gill Sans"/>
              </a:rPr>
              <a:t> and were proposed by the assessment team. West Bank and Gaza met four of the selection criteria but was also proposed by the assessment team for inclusion in the in-depth study given their increase in women’s participation over the last decade. L</a:t>
            </a:r>
            <a:r>
              <a:rPr lang="en-US" sz="1300" dirty="0">
                <a:latin typeface="Gill Sans"/>
                <a:ea typeface="Gill Sans"/>
                <a:cs typeface="Gill Sans"/>
                <a:sym typeface="Gill Sans"/>
              </a:rPr>
              <a:t>ebanon and Libya both have less than a 1% increase in women’s labor force participation rates over the last decade and lost ground in comparison to their male peers</a:t>
            </a:r>
            <a:r>
              <a:rPr lang="en-US" dirty="0">
                <a:latin typeface="Gill Sans"/>
                <a:ea typeface="Gill Sans"/>
                <a:cs typeface="Gill Sans"/>
                <a:sym typeface="Gill Sans"/>
              </a:rPr>
              <a:t>; however, Lebanon was requested by the USAID team for its similarities to Jordan and its already higher FLFP rates. </a:t>
            </a:r>
            <a:r>
              <a:rPr lang="en-US" sz="1300" dirty="0">
                <a:latin typeface="Gill Sans"/>
                <a:ea typeface="Gill Sans"/>
                <a:cs typeface="Gill Sans"/>
                <a:sym typeface="Gill Sans"/>
              </a:rPr>
              <a:t>Morocc</a:t>
            </a:r>
            <a:r>
              <a:rPr lang="en-US" dirty="0">
                <a:latin typeface="Gill Sans"/>
                <a:ea typeface="Gill Sans"/>
                <a:cs typeface="Gill Sans"/>
                <a:sym typeface="Gill Sans"/>
              </a:rPr>
              <a:t>o was also added by the USAID team because it is a country often used as a comparison to Jordan. Finally, Saudi Arabia was requested by the USAID team.</a:t>
            </a:r>
            <a:endParaRPr dirty="0">
              <a:latin typeface="Gill Sans"/>
              <a:ea typeface="Gill Sans"/>
              <a:cs typeface="Gill Sans"/>
              <a:sym typeface="Gill Sans"/>
            </a:endParaRPr>
          </a:p>
        </p:txBody>
      </p:sp>
      <p:sp>
        <p:nvSpPr>
          <p:cNvPr id="2162" name="Google Shape;2162;g11a35d84796_0_31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9"/>
        <p:cNvGrpSpPr/>
        <p:nvPr/>
      </p:nvGrpSpPr>
      <p:grpSpPr>
        <a:xfrm>
          <a:off x="0" y="0"/>
          <a:ext cx="0" cy="0"/>
          <a:chOff x="0" y="0"/>
          <a:chExt cx="0" cy="0"/>
        </a:xfrm>
      </p:grpSpPr>
      <p:sp>
        <p:nvSpPr>
          <p:cNvPr id="2170" name="Google Shape;2170;g11a35d84796_0_547: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1" name="Google Shape;2171;g11a35d84796_0_547:notes"/>
          <p:cNvSpPr txBox="1">
            <a:spLocks noGrp="1"/>
          </p:cNvSpPr>
          <p:nvPr>
            <p:ph type="body" idx="1"/>
          </p:nvPr>
        </p:nvSpPr>
        <p:spPr>
          <a:xfrm>
            <a:off x="731520" y="4560570"/>
            <a:ext cx="5852170" cy="4320540"/>
          </a:xfrm>
          <a:prstGeom prst="rect">
            <a:avLst/>
          </a:prstGeom>
          <a:noFill/>
          <a:ln>
            <a:noFill/>
          </a:ln>
        </p:spPr>
        <p:txBody>
          <a:bodyPr spcFirstLastPara="1" wrap="square" lIns="95914" tIns="47944" rIns="95914" bIns="47944" anchor="t" anchorCtr="0">
            <a:noAutofit/>
          </a:bodyPr>
          <a:lstStyle/>
          <a:p>
            <a:pPr marL="0" indent="0"/>
            <a:endParaRPr/>
          </a:p>
        </p:txBody>
      </p:sp>
      <p:sp>
        <p:nvSpPr>
          <p:cNvPr id="2172" name="Google Shape;2172;g11a35d84796_0_547:notes"/>
          <p:cNvSpPr txBox="1">
            <a:spLocks noGrp="1"/>
          </p:cNvSpPr>
          <p:nvPr>
            <p:ph type="sldNum" idx="12"/>
          </p:nvPr>
        </p:nvSpPr>
        <p:spPr>
          <a:xfrm>
            <a:off x="4143588" y="9119474"/>
            <a:ext cx="3170056" cy="480060"/>
          </a:xfrm>
          <a:prstGeom prst="rect">
            <a:avLst/>
          </a:prstGeom>
          <a:noFill/>
          <a:ln>
            <a:noFill/>
          </a:ln>
        </p:spPr>
        <p:txBody>
          <a:bodyPr spcFirstLastPara="1" wrap="square" lIns="95914" tIns="47944" rIns="95914" bIns="47944" anchor="b" anchorCtr="0">
            <a:noAutofit/>
          </a:bodyPr>
          <a:lstStyle/>
          <a:p>
            <a:pPr algn="r">
              <a:buSzPts val="1400"/>
            </a:pPr>
            <a:fld id="{00000000-1234-1234-1234-123412341234}" type="slidenum">
              <a:rPr lang="en-US"/>
              <a:pPr algn="r">
                <a:buSzPts val="1400"/>
              </a:pPr>
              <a:t>93</a:t>
            </a:fld>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8"/>
        <p:cNvGrpSpPr/>
        <p:nvPr/>
      </p:nvGrpSpPr>
      <p:grpSpPr>
        <a:xfrm>
          <a:off x="0" y="0"/>
          <a:ext cx="0" cy="0"/>
          <a:chOff x="0" y="0"/>
          <a:chExt cx="0" cy="0"/>
        </a:xfrm>
      </p:grpSpPr>
      <p:sp>
        <p:nvSpPr>
          <p:cNvPr id="2179" name="Google Shape;2179;g11e511dc6cc_1_28:notes"/>
          <p:cNvSpPr txBox="1">
            <a:spLocks noGrp="1"/>
          </p:cNvSpPr>
          <p:nvPr>
            <p:ph type="body" idx="1"/>
          </p:nvPr>
        </p:nvSpPr>
        <p:spPr>
          <a:xfrm>
            <a:off x="731520" y="4560570"/>
            <a:ext cx="5852170" cy="4320540"/>
          </a:xfrm>
          <a:prstGeom prst="rect">
            <a:avLst/>
          </a:prstGeom>
          <a:noFill/>
          <a:ln>
            <a:noFill/>
          </a:ln>
        </p:spPr>
        <p:txBody>
          <a:bodyPr spcFirstLastPara="1" wrap="square" lIns="95914" tIns="47944" rIns="95914" bIns="47944" anchor="t" anchorCtr="0">
            <a:noAutofit/>
          </a:bodyPr>
          <a:lstStyle/>
          <a:p>
            <a:pPr marL="0" indent="0">
              <a:buClr>
                <a:schemeClr val="dk1"/>
              </a:buClr>
            </a:pPr>
            <a:endParaRPr>
              <a:solidFill>
                <a:srgbClr val="000000"/>
              </a:solidFill>
            </a:endParaRPr>
          </a:p>
          <a:p>
            <a:pPr marL="0" indent="0">
              <a:lnSpc>
                <a:spcPct val="115000"/>
              </a:lnSpc>
            </a:pPr>
            <a:endParaRPr>
              <a:solidFill>
                <a:srgbClr val="000000"/>
              </a:solidFill>
            </a:endParaRPr>
          </a:p>
          <a:p>
            <a:pPr marL="0" indent="0">
              <a:buClr>
                <a:schemeClr val="dk1"/>
              </a:buClr>
            </a:pPr>
            <a:endParaRPr/>
          </a:p>
        </p:txBody>
      </p:sp>
      <p:sp>
        <p:nvSpPr>
          <p:cNvPr id="2180" name="Google Shape;2180;g11e511dc6cc_1_28: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7"/>
        <p:cNvGrpSpPr/>
        <p:nvPr/>
      </p:nvGrpSpPr>
      <p:grpSpPr>
        <a:xfrm>
          <a:off x="0" y="0"/>
          <a:ext cx="0" cy="0"/>
          <a:chOff x="0" y="0"/>
          <a:chExt cx="0" cy="0"/>
        </a:xfrm>
      </p:grpSpPr>
      <p:sp>
        <p:nvSpPr>
          <p:cNvPr id="2188" name="Google Shape;2188;g11e511dc6cc_1_2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9" name="Google Shape;2189;g11e511dc6cc_1_22:notes"/>
          <p:cNvSpPr txBox="1">
            <a:spLocks noGrp="1"/>
          </p:cNvSpPr>
          <p:nvPr>
            <p:ph type="body" idx="1"/>
          </p:nvPr>
        </p:nvSpPr>
        <p:spPr>
          <a:xfrm>
            <a:off x="731520" y="4560570"/>
            <a:ext cx="5852170" cy="4320540"/>
          </a:xfrm>
          <a:prstGeom prst="rect">
            <a:avLst/>
          </a:prstGeom>
          <a:noFill/>
          <a:ln>
            <a:noFill/>
          </a:ln>
        </p:spPr>
        <p:txBody>
          <a:bodyPr spcFirstLastPara="1" wrap="square" lIns="95914" tIns="47944" rIns="95914" bIns="47944" anchor="t" anchorCtr="0">
            <a:noAutofit/>
          </a:bodyPr>
          <a:lstStyle/>
          <a:p>
            <a:pPr marL="0" indent="0"/>
            <a:endParaRPr/>
          </a:p>
        </p:txBody>
      </p:sp>
      <p:sp>
        <p:nvSpPr>
          <p:cNvPr id="2190" name="Google Shape;2190;g11e511dc6cc_1_22:notes"/>
          <p:cNvSpPr txBox="1">
            <a:spLocks noGrp="1"/>
          </p:cNvSpPr>
          <p:nvPr>
            <p:ph type="sldNum" idx="12"/>
          </p:nvPr>
        </p:nvSpPr>
        <p:spPr>
          <a:xfrm>
            <a:off x="4143588" y="9119474"/>
            <a:ext cx="3170056" cy="480060"/>
          </a:xfrm>
          <a:prstGeom prst="rect">
            <a:avLst/>
          </a:prstGeom>
          <a:noFill/>
          <a:ln>
            <a:noFill/>
          </a:ln>
        </p:spPr>
        <p:txBody>
          <a:bodyPr spcFirstLastPara="1" wrap="square" lIns="95914" tIns="47944" rIns="95914" bIns="47944" anchor="b" anchorCtr="0">
            <a:noAutofit/>
          </a:bodyPr>
          <a:lstStyle/>
          <a:p>
            <a:pPr algn="r">
              <a:buSzPts val="1400"/>
            </a:pPr>
            <a:fld id="{00000000-1234-1234-1234-123412341234}" type="slidenum">
              <a:rPr lang="en-US"/>
              <a:pPr algn="r">
                <a:buSzPts val="1400"/>
              </a:pPr>
              <a:t>95</a:t>
            </a:fld>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6"/>
        <p:cNvGrpSpPr/>
        <p:nvPr/>
      </p:nvGrpSpPr>
      <p:grpSpPr>
        <a:xfrm>
          <a:off x="0" y="0"/>
          <a:ext cx="0" cy="0"/>
          <a:chOff x="0" y="0"/>
          <a:chExt cx="0" cy="0"/>
        </a:xfrm>
      </p:grpSpPr>
      <p:sp>
        <p:nvSpPr>
          <p:cNvPr id="2197" name="Google Shape;2197;g11dd7129d2b_1_50:notes"/>
          <p:cNvSpPr txBox="1">
            <a:spLocks noGrp="1"/>
          </p:cNvSpPr>
          <p:nvPr>
            <p:ph type="body" idx="1"/>
          </p:nvPr>
        </p:nvSpPr>
        <p:spPr>
          <a:xfrm>
            <a:off x="731520" y="4560570"/>
            <a:ext cx="5852170" cy="4320540"/>
          </a:xfrm>
          <a:prstGeom prst="rect">
            <a:avLst/>
          </a:prstGeom>
          <a:noFill/>
          <a:ln>
            <a:noFill/>
          </a:ln>
        </p:spPr>
        <p:txBody>
          <a:bodyPr spcFirstLastPara="1" wrap="square" lIns="95914" tIns="47944" rIns="95914" bIns="47944" anchor="t" anchorCtr="0">
            <a:noAutofit/>
          </a:bodyPr>
          <a:lstStyle/>
          <a:p>
            <a:pPr marL="0" indent="0"/>
            <a:r>
              <a:rPr lang="en-US" b="1" dirty="0">
                <a:highlight>
                  <a:srgbClr val="FFFFFF"/>
                </a:highlight>
                <a:latin typeface="Gill Sans"/>
                <a:ea typeface="Gill Sans"/>
                <a:cs typeface="Gill Sans"/>
                <a:sym typeface="Gill Sans"/>
              </a:rPr>
              <a:t>Definition: </a:t>
            </a:r>
            <a:r>
              <a:rPr lang="en-US" dirty="0">
                <a:solidFill>
                  <a:srgbClr val="000000"/>
                </a:solidFill>
                <a:latin typeface="Gill Sans"/>
                <a:ea typeface="Gill Sans"/>
                <a:cs typeface="Gill Sans"/>
                <a:sym typeface="Gill Sans"/>
              </a:rPr>
              <a:t>The percentage of respondents who report borrowing any money from a bank or another type of financial institution in the past 12 months, female (% age 15+).</a:t>
            </a:r>
            <a:endParaRPr dirty="0">
              <a:solidFill>
                <a:srgbClr val="000000"/>
              </a:solidFill>
              <a:latin typeface="Gill Sans"/>
              <a:ea typeface="Gill Sans"/>
              <a:cs typeface="Gill Sans"/>
              <a:sym typeface="Gill Sans"/>
            </a:endParaRPr>
          </a:p>
          <a:p>
            <a:pPr marL="0" marR="0" indent="0" algn="l" defTabSz="914400" rtl="0" eaLnBrk="1" fontAlgn="auto" latinLnBrk="0" hangingPunct="1">
              <a:lnSpc>
                <a:spcPct val="100000"/>
              </a:lnSpc>
              <a:spcBef>
                <a:spcPts val="0"/>
              </a:spcBef>
              <a:spcAft>
                <a:spcPts val="0"/>
              </a:spcAft>
              <a:buClr>
                <a:srgbClr val="000000"/>
              </a:buClr>
              <a:buSzPts val="1400"/>
              <a:buFont typeface="Arial"/>
              <a:buNone/>
              <a:tabLst/>
              <a:defRPr/>
            </a:pPr>
            <a:br>
              <a:rPr lang="en-US" dirty="0">
                <a:highlight>
                  <a:srgbClr val="FFFFFF"/>
                </a:highlight>
                <a:latin typeface="Gill Sans"/>
                <a:ea typeface="Gill Sans"/>
                <a:cs typeface="Gill Sans"/>
                <a:sym typeface="Gill Sans"/>
              </a:rPr>
            </a:br>
            <a:r>
              <a:rPr lang="en-US" b="1" dirty="0">
                <a:highlight>
                  <a:srgbClr val="FFFFFF"/>
                </a:highlight>
                <a:latin typeface="Gill Sans"/>
                <a:ea typeface="Gill Sans"/>
                <a:cs typeface="Gill Sans"/>
                <a:sym typeface="Gill Sans"/>
              </a:rPr>
              <a:t>Source:</a:t>
            </a:r>
            <a:r>
              <a:rPr lang="en-US" dirty="0">
                <a:highlight>
                  <a:srgbClr val="FFFFFF"/>
                </a:highlight>
                <a:latin typeface="Gill Sans"/>
                <a:ea typeface="Gill Sans"/>
                <a:cs typeface="Gill Sans"/>
                <a:sym typeface="Gill Sans"/>
              </a:rPr>
              <a:t> </a:t>
            </a:r>
            <a:r>
              <a:rPr lang="en-US" dirty="0">
                <a:highlight>
                  <a:schemeClr val="lt1"/>
                </a:highlight>
                <a:latin typeface="Gill Sans"/>
                <a:ea typeface="Gill Sans"/>
                <a:cs typeface="Gill Sans"/>
                <a:sym typeface="Gill Sans"/>
              </a:rPr>
              <a:t>World Bank Global Financial Inclusion Database (2018), available at </a:t>
            </a:r>
            <a:r>
              <a:rPr lang="en-US" dirty="0">
                <a:latin typeface="Gill Sans"/>
                <a:ea typeface="Gill Sans"/>
                <a:cs typeface="Gill Sans"/>
                <a:sym typeface="Gill Sans"/>
              </a:rPr>
              <a:t>https://</a:t>
            </a:r>
            <a:r>
              <a:rPr lang="en-US" dirty="0" err="1">
                <a:latin typeface="Gill Sans"/>
                <a:ea typeface="Gill Sans"/>
                <a:cs typeface="Gill Sans"/>
                <a:sym typeface="Gill Sans"/>
              </a:rPr>
              <a:t>databank.worldbank.org</a:t>
            </a:r>
            <a:r>
              <a:rPr lang="en-US" dirty="0">
                <a:latin typeface="Gill Sans"/>
                <a:ea typeface="Gill Sans"/>
                <a:cs typeface="Gill Sans"/>
                <a:sym typeface="Gill Sans"/>
              </a:rPr>
              <a:t>/source/global-financial-inclusion </a:t>
            </a:r>
            <a:endParaRPr dirty="0">
              <a:highlight>
                <a:srgbClr val="FFFFFF"/>
              </a:highlight>
              <a:latin typeface="Gill Sans"/>
              <a:ea typeface="Gill Sans"/>
              <a:cs typeface="Gill Sans"/>
              <a:sym typeface="Gill Sans"/>
            </a:endParaRPr>
          </a:p>
        </p:txBody>
      </p:sp>
      <p:sp>
        <p:nvSpPr>
          <p:cNvPr id="2198" name="Google Shape;2198;g11dd7129d2b_1_50: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6"/>
        <p:cNvGrpSpPr/>
        <p:nvPr/>
      </p:nvGrpSpPr>
      <p:grpSpPr>
        <a:xfrm>
          <a:off x="0" y="0"/>
          <a:ext cx="0" cy="0"/>
          <a:chOff x="0" y="0"/>
          <a:chExt cx="0" cy="0"/>
        </a:xfrm>
      </p:grpSpPr>
      <p:sp>
        <p:nvSpPr>
          <p:cNvPr id="2207" name="Google Shape;2207;g11935ead20f_0_25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8" name="Google Shape;2208;g11935ead20f_0_252:notes"/>
          <p:cNvSpPr txBox="1">
            <a:spLocks noGrp="1"/>
          </p:cNvSpPr>
          <p:nvPr>
            <p:ph type="body" idx="1"/>
          </p:nvPr>
        </p:nvSpPr>
        <p:spPr>
          <a:xfrm>
            <a:off x="731520" y="4560570"/>
            <a:ext cx="5852170" cy="4320540"/>
          </a:xfrm>
          <a:prstGeom prst="rect">
            <a:avLst/>
          </a:prstGeom>
          <a:noFill/>
          <a:ln>
            <a:noFill/>
          </a:ln>
        </p:spPr>
        <p:txBody>
          <a:bodyPr spcFirstLastPara="1" wrap="square" lIns="95914" tIns="47944" rIns="95914" bIns="47944" anchor="t" anchorCtr="0">
            <a:noAutofit/>
          </a:bodyPr>
          <a:lstStyle/>
          <a:p>
            <a:pPr marL="0" indent="0"/>
            <a:r>
              <a:rPr lang="en-US" dirty="0">
                <a:solidFill>
                  <a:srgbClr val="000000"/>
                </a:solidFill>
                <a:latin typeface="Gill Sans"/>
                <a:ea typeface="Gill Sans"/>
                <a:cs typeface="Gill Sans"/>
                <a:sym typeface="Gill Sans"/>
              </a:rPr>
              <a:t>Jordan has a score of 0 in Workplace because the Personal Status Law No. 15/2019, Art. 61 requires women to get a job with permission from her husband, does not prohibit discrimination in employment based on sex, has not yet enacted legislation protecting women from sexual harassment in employment nor adopted criminal or civil penalties for sexual harassment in employment. Moreover, Labor Law No. 8, Art. 69 does not allow women to work in industrial jobs the same way as men. </a:t>
            </a:r>
            <a:endParaRPr dirty="0">
              <a:solidFill>
                <a:srgbClr val="000000"/>
              </a:solidFill>
              <a:latin typeface="Gill Sans"/>
              <a:ea typeface="Gill Sans"/>
              <a:cs typeface="Gill Sans"/>
              <a:sym typeface="Gill Sans"/>
            </a:endParaRPr>
          </a:p>
          <a:p>
            <a:pPr marL="0" indent="0">
              <a:spcBef>
                <a:spcPts val="1259"/>
              </a:spcBef>
            </a:pPr>
            <a:endParaRPr b="1" dirty="0">
              <a:highlight>
                <a:schemeClr val="lt1"/>
              </a:highlight>
              <a:latin typeface="Gill Sans"/>
              <a:ea typeface="Gill Sans"/>
              <a:cs typeface="Gill Sans"/>
              <a:sym typeface="Gill Sans"/>
            </a:endParaRPr>
          </a:p>
          <a:p>
            <a:pPr marL="0" indent="0">
              <a:spcBef>
                <a:spcPts val="1259"/>
              </a:spcBef>
            </a:pPr>
            <a:r>
              <a:rPr lang="en-US" b="1" dirty="0">
                <a:highlight>
                  <a:schemeClr val="lt1"/>
                </a:highlight>
                <a:latin typeface="Gill Sans"/>
                <a:ea typeface="Gill Sans"/>
                <a:cs typeface="Gill Sans"/>
                <a:sym typeface="Gill Sans"/>
              </a:rPr>
              <a:t>Definition: </a:t>
            </a:r>
            <a:r>
              <a:rPr lang="en-US" dirty="0">
                <a:highlight>
                  <a:schemeClr val="lt1"/>
                </a:highlight>
                <a:latin typeface="Gill Sans"/>
                <a:ea typeface="Gill Sans"/>
                <a:cs typeface="Gill Sans"/>
                <a:sym typeface="Gill Sans"/>
              </a:rPr>
              <a:t>The Women, Business, and The Law Index measures the laws and regulations that affect women's economic opportunity in 190 economies. The index incorporates eight indicators structured around women's interactions with the law as they move through their careers: Mobility, Workplace, Pay, Marriage, Parenthood, Entrepreneurship, Assets, and Pension. </a:t>
            </a:r>
            <a:endParaRPr dirty="0">
              <a:highlight>
                <a:schemeClr val="lt1"/>
              </a:highlight>
              <a:latin typeface="Gill Sans"/>
              <a:ea typeface="Gill Sans"/>
              <a:cs typeface="Gill Sans"/>
              <a:sym typeface="Gill Sans"/>
            </a:endParaRPr>
          </a:p>
          <a:p>
            <a:pPr marL="0" indent="0">
              <a:spcBef>
                <a:spcPts val="1259"/>
              </a:spcBef>
              <a:buClr>
                <a:schemeClr val="dk1"/>
              </a:buClr>
            </a:pPr>
            <a:endParaRPr b="1" dirty="0">
              <a:highlight>
                <a:srgbClr val="FAFAFA"/>
              </a:highlight>
              <a:latin typeface="Gill Sans"/>
              <a:ea typeface="Gill Sans"/>
              <a:cs typeface="Gill Sans"/>
              <a:sym typeface="Gill Sans"/>
            </a:endParaRPr>
          </a:p>
          <a:p>
            <a:pPr marL="0" indent="0">
              <a:spcBef>
                <a:spcPts val="1259"/>
              </a:spcBef>
              <a:buClr>
                <a:schemeClr val="dk1"/>
              </a:buClr>
            </a:pPr>
            <a:r>
              <a:rPr lang="en-US" b="1" dirty="0">
                <a:highlight>
                  <a:srgbClr val="FAFAFA"/>
                </a:highlight>
                <a:latin typeface="Gill Sans"/>
                <a:ea typeface="Gill Sans"/>
                <a:cs typeface="Gill Sans"/>
                <a:sym typeface="Gill Sans"/>
              </a:rPr>
              <a:t>Source</a:t>
            </a:r>
            <a:r>
              <a:rPr lang="en-US" dirty="0">
                <a:highlight>
                  <a:srgbClr val="FAFAFA"/>
                </a:highlight>
                <a:latin typeface="Gill Sans"/>
                <a:ea typeface="Gill Sans"/>
                <a:cs typeface="Gill Sans"/>
                <a:sym typeface="Gill Sans"/>
              </a:rPr>
              <a:t>: </a:t>
            </a:r>
            <a:r>
              <a:rPr lang="en-US" dirty="0">
                <a:latin typeface="Gill Sans"/>
                <a:ea typeface="Gill Sans"/>
                <a:cs typeface="Gill Sans"/>
                <a:sym typeface="Gill Sans"/>
              </a:rPr>
              <a:t>World Bank. 2022. </a:t>
            </a:r>
            <a:r>
              <a:rPr lang="en-US" i="1" dirty="0">
                <a:latin typeface="Gill Sans"/>
                <a:ea typeface="Gill Sans"/>
                <a:cs typeface="Gill Sans"/>
                <a:sym typeface="Gill Sans"/>
              </a:rPr>
              <a:t>Women, Business and the Law 2022. </a:t>
            </a:r>
            <a:r>
              <a:rPr lang="en-US" dirty="0">
                <a:latin typeface="Gill Sans"/>
                <a:ea typeface="Gill Sans"/>
                <a:cs typeface="Gill Sans"/>
                <a:sym typeface="Gill Sans"/>
              </a:rPr>
              <a:t>Washington, DC: World Bank. doi:10.1596/978-1-4648-1817-2. License: Creative Commons Attribution CC BY 3.0 IGO </a:t>
            </a:r>
            <a:endParaRPr b="1" dirty="0">
              <a:highlight>
                <a:srgbClr val="FAFAFA"/>
              </a:highlight>
              <a:latin typeface="Gill Sans"/>
              <a:ea typeface="Gill Sans"/>
              <a:cs typeface="Gill Sans"/>
              <a:sym typeface="Gill Sans"/>
            </a:endParaRPr>
          </a:p>
        </p:txBody>
      </p:sp>
      <p:sp>
        <p:nvSpPr>
          <p:cNvPr id="2209" name="Google Shape;2209;g11935ead20f_0_252:notes"/>
          <p:cNvSpPr txBox="1">
            <a:spLocks noGrp="1"/>
          </p:cNvSpPr>
          <p:nvPr>
            <p:ph type="sldNum" idx="12"/>
          </p:nvPr>
        </p:nvSpPr>
        <p:spPr>
          <a:xfrm>
            <a:off x="4143588" y="9119474"/>
            <a:ext cx="3170056" cy="480060"/>
          </a:xfrm>
          <a:prstGeom prst="rect">
            <a:avLst/>
          </a:prstGeom>
          <a:noFill/>
          <a:ln>
            <a:noFill/>
          </a:ln>
        </p:spPr>
        <p:txBody>
          <a:bodyPr spcFirstLastPara="1" wrap="square" lIns="95914" tIns="47944" rIns="95914" bIns="47944" anchor="b" anchorCtr="0">
            <a:noAutofit/>
          </a:bodyPr>
          <a:lstStyle/>
          <a:p>
            <a:pPr algn="r">
              <a:buSzPts val="1200"/>
            </a:pPr>
            <a:fld id="{00000000-1234-1234-1234-123412341234}" type="slidenum">
              <a:rPr lang="en-US"/>
              <a:pPr algn="r">
                <a:buSzPts val="1200"/>
              </a:pPr>
              <a:t>97</a:t>
            </a:fld>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7"/>
        <p:cNvGrpSpPr/>
        <p:nvPr/>
      </p:nvGrpSpPr>
      <p:grpSpPr>
        <a:xfrm>
          <a:off x="0" y="0"/>
          <a:ext cx="0" cy="0"/>
          <a:chOff x="0" y="0"/>
          <a:chExt cx="0" cy="0"/>
        </a:xfrm>
      </p:grpSpPr>
      <p:sp>
        <p:nvSpPr>
          <p:cNvPr id="2218" name="Google Shape;2218;g11935ead20f_0_269: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9" name="Google Shape;2219;g11935ead20f_0_269:notes"/>
          <p:cNvSpPr txBox="1">
            <a:spLocks noGrp="1"/>
          </p:cNvSpPr>
          <p:nvPr>
            <p:ph type="body" idx="1"/>
          </p:nvPr>
        </p:nvSpPr>
        <p:spPr>
          <a:xfrm>
            <a:off x="731520" y="4560570"/>
            <a:ext cx="5852170" cy="4320540"/>
          </a:xfrm>
          <a:prstGeom prst="rect">
            <a:avLst/>
          </a:prstGeom>
          <a:noFill/>
          <a:ln>
            <a:noFill/>
          </a:ln>
        </p:spPr>
        <p:txBody>
          <a:bodyPr spcFirstLastPara="1" wrap="square" lIns="95914" tIns="47944" rIns="95914" bIns="47944" anchor="t" anchorCtr="0">
            <a:noAutofit/>
          </a:bodyPr>
          <a:lstStyle/>
          <a:p>
            <a:pPr marL="0" indent="0">
              <a:spcBef>
                <a:spcPts val="1259"/>
              </a:spcBef>
            </a:pPr>
            <a:r>
              <a:rPr lang="en-US" b="1" dirty="0">
                <a:highlight>
                  <a:schemeClr val="lt1"/>
                </a:highlight>
                <a:latin typeface="Gill Sans"/>
                <a:ea typeface="Gill Sans"/>
                <a:cs typeface="Gill Sans"/>
                <a:sym typeface="Gill Sans"/>
              </a:rPr>
              <a:t>Definition: </a:t>
            </a:r>
            <a:r>
              <a:rPr lang="en-US" dirty="0">
                <a:highlight>
                  <a:schemeClr val="lt1"/>
                </a:highlight>
                <a:latin typeface="Gill Sans"/>
                <a:ea typeface="Gill Sans"/>
                <a:cs typeface="Gill Sans"/>
                <a:sym typeface="Gill Sans"/>
              </a:rPr>
              <a:t>The Women, Business, and The Law Index measures the laws and regulations that affect women's economic opportunity in 190 economies. The index incorporates eight indicators structured around women's interactions with the law as they move through their careers: Mobility, Workplace, Pay, Marriage, Parenthood, Entrepreneurship, Assets, and Pension. </a:t>
            </a:r>
            <a:endParaRPr dirty="0">
              <a:highlight>
                <a:schemeClr val="lt1"/>
              </a:highlight>
              <a:latin typeface="Gill Sans"/>
              <a:ea typeface="Gill Sans"/>
              <a:cs typeface="Gill Sans"/>
              <a:sym typeface="Gill Sans"/>
            </a:endParaRPr>
          </a:p>
          <a:p>
            <a:pPr marL="0" indent="0">
              <a:spcBef>
                <a:spcPts val="1259"/>
              </a:spcBef>
              <a:buClr>
                <a:schemeClr val="dk1"/>
              </a:buClr>
            </a:pPr>
            <a:endParaRPr b="1" dirty="0">
              <a:highlight>
                <a:srgbClr val="FAFAFA"/>
              </a:highlight>
              <a:latin typeface="Gill Sans"/>
              <a:ea typeface="Gill Sans"/>
              <a:cs typeface="Gill Sans"/>
              <a:sym typeface="Gill Sans"/>
            </a:endParaRPr>
          </a:p>
          <a:p>
            <a:pPr marL="0" indent="0">
              <a:spcBef>
                <a:spcPts val="1259"/>
              </a:spcBef>
              <a:buClr>
                <a:schemeClr val="dk1"/>
              </a:buClr>
            </a:pPr>
            <a:r>
              <a:rPr lang="en-US" b="1" dirty="0">
                <a:highlight>
                  <a:srgbClr val="FAFAFA"/>
                </a:highlight>
                <a:latin typeface="Gill Sans"/>
                <a:ea typeface="Gill Sans"/>
                <a:cs typeface="Gill Sans"/>
                <a:sym typeface="Gill Sans"/>
              </a:rPr>
              <a:t>Source</a:t>
            </a:r>
            <a:r>
              <a:rPr lang="en-US" dirty="0">
                <a:highlight>
                  <a:srgbClr val="FAFAFA"/>
                </a:highlight>
                <a:latin typeface="Gill Sans"/>
                <a:ea typeface="Gill Sans"/>
                <a:cs typeface="Gill Sans"/>
                <a:sym typeface="Gill Sans"/>
              </a:rPr>
              <a:t>: </a:t>
            </a:r>
            <a:r>
              <a:rPr lang="en-US" dirty="0">
                <a:latin typeface="Gill Sans"/>
                <a:ea typeface="Gill Sans"/>
                <a:cs typeface="Gill Sans"/>
                <a:sym typeface="Gill Sans"/>
              </a:rPr>
              <a:t>World Bank. 2022. </a:t>
            </a:r>
            <a:r>
              <a:rPr lang="en-US" i="1" dirty="0">
                <a:latin typeface="Gill Sans"/>
                <a:ea typeface="Gill Sans"/>
                <a:cs typeface="Gill Sans"/>
                <a:sym typeface="Gill Sans"/>
              </a:rPr>
              <a:t>Women, Business and the Law 2022. </a:t>
            </a:r>
            <a:r>
              <a:rPr lang="en-US" dirty="0">
                <a:latin typeface="Gill Sans"/>
                <a:ea typeface="Gill Sans"/>
                <a:cs typeface="Gill Sans"/>
                <a:sym typeface="Gill Sans"/>
              </a:rPr>
              <a:t>Washington, DC: World Bank. doi:10.1596/978-1-4648-1817-2. License: Creative Commons Attribution CC BY 3.0 IGO </a:t>
            </a:r>
            <a:endParaRPr b="1" dirty="0">
              <a:highlight>
                <a:srgbClr val="FAFAFA"/>
              </a:highlight>
            </a:endParaRPr>
          </a:p>
        </p:txBody>
      </p:sp>
      <p:sp>
        <p:nvSpPr>
          <p:cNvPr id="2220" name="Google Shape;2220;g11935ead20f_0_269:notes"/>
          <p:cNvSpPr txBox="1">
            <a:spLocks noGrp="1"/>
          </p:cNvSpPr>
          <p:nvPr>
            <p:ph type="sldNum" idx="12"/>
          </p:nvPr>
        </p:nvSpPr>
        <p:spPr>
          <a:xfrm>
            <a:off x="4143588" y="9119474"/>
            <a:ext cx="3170056" cy="480060"/>
          </a:xfrm>
          <a:prstGeom prst="rect">
            <a:avLst/>
          </a:prstGeom>
          <a:noFill/>
          <a:ln>
            <a:noFill/>
          </a:ln>
        </p:spPr>
        <p:txBody>
          <a:bodyPr spcFirstLastPara="1" wrap="square" lIns="95914" tIns="47944" rIns="95914" bIns="47944" anchor="b" anchorCtr="0">
            <a:noAutofit/>
          </a:bodyPr>
          <a:lstStyle/>
          <a:p>
            <a:pPr algn="r">
              <a:buSzPts val="1400"/>
            </a:pPr>
            <a:fld id="{00000000-1234-1234-1234-123412341234}" type="slidenum">
              <a:rPr lang="en-US"/>
              <a:pPr algn="r">
                <a:buSzPts val="1400"/>
              </a:pPr>
              <a:t>98</a:t>
            </a:fld>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8"/>
        <p:cNvGrpSpPr/>
        <p:nvPr/>
      </p:nvGrpSpPr>
      <p:grpSpPr>
        <a:xfrm>
          <a:off x="0" y="0"/>
          <a:ext cx="0" cy="0"/>
          <a:chOff x="0" y="0"/>
          <a:chExt cx="0" cy="0"/>
        </a:xfrm>
      </p:grpSpPr>
      <p:sp>
        <p:nvSpPr>
          <p:cNvPr id="2229" name="Google Shape;2229;g11e53598d4f_2_224:notes"/>
          <p:cNvSpPr txBox="1">
            <a:spLocks noGrp="1"/>
          </p:cNvSpPr>
          <p:nvPr>
            <p:ph type="body" idx="1"/>
          </p:nvPr>
        </p:nvSpPr>
        <p:spPr>
          <a:xfrm>
            <a:off x="731520" y="4560570"/>
            <a:ext cx="5852170" cy="4320540"/>
          </a:xfrm>
          <a:prstGeom prst="rect">
            <a:avLst/>
          </a:prstGeom>
          <a:noFill/>
          <a:ln>
            <a:noFill/>
          </a:ln>
        </p:spPr>
        <p:txBody>
          <a:bodyPr spcFirstLastPara="1" wrap="square" lIns="95914" tIns="47944" rIns="95914" bIns="47944" anchor="t" anchorCtr="0">
            <a:noAutofit/>
          </a:bodyPr>
          <a:lstStyle/>
          <a:p>
            <a:pPr marL="0" indent="0">
              <a:spcBef>
                <a:spcPts val="1259"/>
              </a:spcBef>
              <a:buClr>
                <a:schemeClr val="dk1"/>
              </a:buClr>
            </a:pPr>
            <a:r>
              <a:rPr lang="en-US" b="1" dirty="0">
                <a:highlight>
                  <a:schemeClr val="lt1"/>
                </a:highlight>
                <a:latin typeface="Gill Sans"/>
                <a:ea typeface="Gill Sans"/>
                <a:cs typeface="Gill Sans"/>
                <a:sym typeface="Gill Sans"/>
              </a:rPr>
              <a:t>Definition: </a:t>
            </a:r>
            <a:r>
              <a:rPr lang="en-US" dirty="0">
                <a:highlight>
                  <a:schemeClr val="lt1"/>
                </a:highlight>
                <a:latin typeface="Gill Sans"/>
                <a:ea typeface="Gill Sans"/>
                <a:cs typeface="Gill Sans"/>
                <a:sym typeface="Gill Sans"/>
              </a:rPr>
              <a:t>The Women, Business, and The Law Index measures the laws and regulations that affect women's economic opportunity in 190 economies. The index incorporates eight indicators structured around women's interactions with the law as they move through their careers: Mobility, Workplace, Pay, Marriage, Parenthood, Entrepreneurship, Assets, and Pension. </a:t>
            </a:r>
            <a:endParaRPr dirty="0">
              <a:highlight>
                <a:schemeClr val="lt1"/>
              </a:highlight>
              <a:latin typeface="Gill Sans"/>
              <a:ea typeface="Gill Sans"/>
              <a:cs typeface="Gill Sans"/>
              <a:sym typeface="Gill Sans"/>
            </a:endParaRPr>
          </a:p>
          <a:p>
            <a:pPr marL="0" indent="0">
              <a:spcBef>
                <a:spcPts val="1259"/>
              </a:spcBef>
              <a:buClr>
                <a:schemeClr val="dk1"/>
              </a:buClr>
            </a:pPr>
            <a:endParaRPr b="1" dirty="0">
              <a:highlight>
                <a:srgbClr val="FAFAFA"/>
              </a:highlight>
              <a:latin typeface="Gill Sans"/>
              <a:ea typeface="Gill Sans"/>
              <a:cs typeface="Gill Sans"/>
              <a:sym typeface="Gill Sans"/>
            </a:endParaRPr>
          </a:p>
          <a:p>
            <a:pPr marL="0" indent="0">
              <a:spcBef>
                <a:spcPts val="1259"/>
              </a:spcBef>
              <a:buClr>
                <a:schemeClr val="dk1"/>
              </a:buClr>
            </a:pPr>
            <a:r>
              <a:rPr lang="en-US" b="1" dirty="0">
                <a:highlight>
                  <a:srgbClr val="FAFAFA"/>
                </a:highlight>
                <a:latin typeface="Gill Sans"/>
                <a:ea typeface="Gill Sans"/>
                <a:cs typeface="Gill Sans"/>
                <a:sym typeface="Gill Sans"/>
              </a:rPr>
              <a:t>Source</a:t>
            </a:r>
            <a:r>
              <a:rPr lang="en-US" dirty="0">
                <a:highlight>
                  <a:srgbClr val="FAFAFA"/>
                </a:highlight>
                <a:latin typeface="Gill Sans"/>
                <a:ea typeface="Gill Sans"/>
                <a:cs typeface="Gill Sans"/>
                <a:sym typeface="Gill Sans"/>
              </a:rPr>
              <a:t>: </a:t>
            </a:r>
            <a:r>
              <a:rPr lang="en-US" dirty="0">
                <a:latin typeface="Gill Sans"/>
                <a:ea typeface="Gill Sans"/>
                <a:cs typeface="Gill Sans"/>
                <a:sym typeface="Gill Sans"/>
              </a:rPr>
              <a:t>World Bank. 2022. </a:t>
            </a:r>
            <a:r>
              <a:rPr lang="en-US" i="1" dirty="0">
                <a:latin typeface="Gill Sans"/>
                <a:ea typeface="Gill Sans"/>
                <a:cs typeface="Gill Sans"/>
                <a:sym typeface="Gill Sans"/>
              </a:rPr>
              <a:t>Women, Business and the Law 2022. </a:t>
            </a:r>
            <a:r>
              <a:rPr lang="en-US" dirty="0">
                <a:latin typeface="Gill Sans"/>
                <a:ea typeface="Gill Sans"/>
                <a:cs typeface="Gill Sans"/>
                <a:sym typeface="Gill Sans"/>
              </a:rPr>
              <a:t>Washington, DC: World Bank. doi:10.1596/978-1-4648-1817-2. License: Creative Commons Attribution CC BY 3.0 IGO </a:t>
            </a:r>
            <a:endParaRPr b="1" dirty="0">
              <a:highlight>
                <a:schemeClr val="lt1"/>
              </a:highlight>
            </a:endParaRPr>
          </a:p>
        </p:txBody>
      </p:sp>
      <p:sp>
        <p:nvSpPr>
          <p:cNvPr id="2230" name="Google Shape;2230;g11e53598d4f_2_224: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 Full Red">
  <p:cSld name="Cover - Full Red">
    <p:bg>
      <p:bgPr>
        <a:solidFill>
          <a:srgbClr val="BA0C2F"/>
        </a:solidFill>
        <a:effectLst/>
      </p:bgPr>
    </p:bg>
    <p:spTree>
      <p:nvGrpSpPr>
        <p:cNvPr id="1" name="Shape 16"/>
        <p:cNvGrpSpPr/>
        <p:nvPr/>
      </p:nvGrpSpPr>
      <p:grpSpPr>
        <a:xfrm>
          <a:off x="0" y="0"/>
          <a:ext cx="0" cy="0"/>
          <a:chOff x="0" y="0"/>
          <a:chExt cx="0" cy="0"/>
        </a:xfrm>
      </p:grpSpPr>
      <p:sp>
        <p:nvSpPr>
          <p:cNvPr id="17" name="Google Shape;17;p14"/>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4"/>
          <p:cNvSpPr txBox="1">
            <a:spLocks noGrp="1"/>
          </p:cNvSpPr>
          <p:nvPr>
            <p:ph type="ftr" idx="11"/>
          </p:nvPr>
        </p:nvSpPr>
        <p:spPr>
          <a:xfrm>
            <a:off x="3124200" y="6520934"/>
            <a:ext cx="2895600" cy="184666"/>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sldNum" idx="12"/>
          </p:nvPr>
        </p:nvSpPr>
        <p:spPr>
          <a:xfrm>
            <a:off x="6858000" y="6520934"/>
            <a:ext cx="2133600" cy="18466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0" name="Google Shape;20;p14"/>
          <p:cNvSpPr txBox="1">
            <a:spLocks noGrp="1"/>
          </p:cNvSpPr>
          <p:nvPr>
            <p:ph type="ctrTitle"/>
          </p:nvPr>
        </p:nvSpPr>
        <p:spPr>
          <a:xfrm>
            <a:off x="685800" y="2133600"/>
            <a:ext cx="5486400" cy="16002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FFFFFF"/>
              </a:buClr>
              <a:buSzPts val="3200"/>
              <a:buFont typeface="Gill Sans"/>
              <a:buNone/>
              <a:defRPr sz="32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4"/>
          <p:cNvSpPr txBox="1">
            <a:spLocks noGrp="1"/>
          </p:cNvSpPr>
          <p:nvPr>
            <p:ph type="subTitle" idx="1"/>
          </p:nvPr>
        </p:nvSpPr>
        <p:spPr>
          <a:xfrm>
            <a:off x="685800" y="4114800"/>
            <a:ext cx="3429000" cy="16002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FFFFFF"/>
              </a:buClr>
              <a:buSzPts val="1800"/>
              <a:buNone/>
              <a:defRPr sz="1800">
                <a:solidFill>
                  <a:srgbClr val="FFFFFF"/>
                </a:solidFill>
              </a:defRPr>
            </a:lvl1pPr>
            <a:lvl2pPr lvl="1" algn="ctr">
              <a:lnSpc>
                <a:spcPct val="100000"/>
              </a:lnSpc>
              <a:spcBef>
                <a:spcPts val="1200"/>
              </a:spcBef>
              <a:spcAft>
                <a:spcPts val="0"/>
              </a:spcAft>
              <a:buClr>
                <a:srgbClr val="888888"/>
              </a:buClr>
              <a:buSzPts val="2000"/>
              <a:buNone/>
              <a:defRPr>
                <a:solidFill>
                  <a:srgbClr val="888888"/>
                </a:solidFill>
              </a:defRPr>
            </a:lvl2pPr>
            <a:lvl3pPr lvl="2" algn="ctr">
              <a:lnSpc>
                <a:spcPct val="100000"/>
              </a:lnSpc>
              <a:spcBef>
                <a:spcPts val="1200"/>
              </a:spcBef>
              <a:spcAft>
                <a:spcPts val="0"/>
              </a:spcAft>
              <a:buClr>
                <a:srgbClr val="888888"/>
              </a:buClr>
              <a:buSzPts val="1800"/>
              <a:buNone/>
              <a:defRPr>
                <a:solidFill>
                  <a:srgbClr val="888888"/>
                </a:solidFill>
              </a:defRPr>
            </a:lvl3pPr>
            <a:lvl4pPr lvl="3" algn="ctr">
              <a:lnSpc>
                <a:spcPct val="100000"/>
              </a:lnSpc>
              <a:spcBef>
                <a:spcPts val="320"/>
              </a:spcBef>
              <a:spcAft>
                <a:spcPts val="0"/>
              </a:spcAft>
              <a:buClr>
                <a:srgbClr val="888888"/>
              </a:buClr>
              <a:buSzPts val="1600"/>
              <a:buNone/>
              <a:defRPr>
                <a:solidFill>
                  <a:srgbClr val="888888"/>
                </a:solidFill>
              </a:defRPr>
            </a:lvl4pPr>
            <a:lvl5pPr lvl="4" algn="ctr">
              <a:lnSpc>
                <a:spcPct val="100000"/>
              </a:lnSpc>
              <a:spcBef>
                <a:spcPts val="280"/>
              </a:spcBef>
              <a:spcAft>
                <a:spcPts val="0"/>
              </a:spcAft>
              <a:buClr>
                <a:srgbClr val="888888"/>
              </a:buClr>
              <a:buSzPts val="14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cxnSp>
        <p:nvCxnSpPr>
          <p:cNvPr id="22" name="Google Shape;22;p14"/>
          <p:cNvCxnSpPr/>
          <p:nvPr/>
        </p:nvCxnSpPr>
        <p:spPr>
          <a:xfrm>
            <a:off x="762000" y="3886200"/>
            <a:ext cx="320040" cy="0"/>
          </a:xfrm>
          <a:prstGeom prst="straightConnector1">
            <a:avLst/>
          </a:prstGeom>
          <a:noFill/>
          <a:ln w="19050" cap="flat" cmpd="sng">
            <a:solidFill>
              <a:schemeClr val="lt1"/>
            </a:solidFill>
            <a:prstDash val="solid"/>
            <a:round/>
            <a:headEnd type="none" w="sm" len="sm"/>
            <a:tailEnd type="none" w="sm" len="sm"/>
          </a:ln>
        </p:spPr>
      </p:cxnSp>
      <p:pic>
        <p:nvPicPr>
          <p:cNvPr id="23" name="Google Shape;23;p14"/>
          <p:cNvPicPr preferRelativeResize="0"/>
          <p:nvPr/>
        </p:nvPicPr>
        <p:blipFill rotWithShape="1">
          <a:blip r:embed="rId2">
            <a:alphaModFix/>
          </a:blip>
          <a:srcRect/>
          <a:stretch/>
        </p:blipFill>
        <p:spPr>
          <a:xfrm>
            <a:off x="691522" y="685800"/>
            <a:ext cx="1813366" cy="544010"/>
          </a:xfrm>
          <a:prstGeom prst="rect">
            <a:avLst/>
          </a:prstGeom>
          <a:noFill/>
          <a:ln>
            <a:noFill/>
          </a:ln>
          <a:effectLst>
            <a:outerShdw blurRad="254000" algn="tl" rotWithShape="0">
              <a:srgbClr val="000000">
                <a:alpha val="20000"/>
              </a:srgb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Red/White 1 Content">
  <p:cSld name="Red/White 1 Content">
    <p:bg>
      <p:bgPr>
        <a:solidFill>
          <a:schemeClr val="lt1"/>
        </a:solidFill>
        <a:effectLst/>
      </p:bgPr>
    </p:bg>
    <p:spTree>
      <p:nvGrpSpPr>
        <p:cNvPr id="1" name="Shape 84"/>
        <p:cNvGrpSpPr/>
        <p:nvPr/>
      </p:nvGrpSpPr>
      <p:grpSpPr>
        <a:xfrm>
          <a:off x="0" y="0"/>
          <a:ext cx="0" cy="0"/>
          <a:chOff x="0" y="0"/>
          <a:chExt cx="0" cy="0"/>
        </a:xfrm>
      </p:grpSpPr>
      <p:sp>
        <p:nvSpPr>
          <p:cNvPr id="85" name="Google Shape;85;p23"/>
          <p:cNvSpPr txBox="1">
            <a:spLocks noGrp="1"/>
          </p:cNvSpPr>
          <p:nvPr>
            <p:ph type="body" idx="1"/>
          </p:nvPr>
        </p:nvSpPr>
        <p:spPr>
          <a:xfrm>
            <a:off x="685800" y="1600200"/>
            <a:ext cx="7772400" cy="45720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Clr>
                <a:srgbClr val="635C5B"/>
              </a:buClr>
              <a:buSzPts val="1800"/>
              <a:buChar char="•"/>
              <a:defRPr/>
            </a:lvl1pPr>
            <a:lvl2pPr marL="914400" lvl="1" indent="-342900" algn="l">
              <a:lnSpc>
                <a:spcPct val="100000"/>
              </a:lnSpc>
              <a:spcBef>
                <a:spcPts val="1200"/>
              </a:spcBef>
              <a:spcAft>
                <a:spcPts val="0"/>
              </a:spcAft>
              <a:buClr>
                <a:srgbClr val="635C5B"/>
              </a:buClr>
              <a:buSzPts val="1800"/>
              <a:buChar char="–"/>
              <a:defRPr/>
            </a:lvl2pPr>
            <a:lvl3pPr marL="1371600" lvl="2" indent="-342900" algn="l">
              <a:lnSpc>
                <a:spcPct val="100000"/>
              </a:lnSpc>
              <a:spcBef>
                <a:spcPts val="1200"/>
              </a:spcBef>
              <a:spcAft>
                <a:spcPts val="0"/>
              </a:spcAft>
              <a:buClr>
                <a:srgbClr val="6C6463"/>
              </a:buClr>
              <a:buSzPts val="1800"/>
              <a:buChar char="•"/>
              <a:defRPr/>
            </a:lvl3pPr>
            <a:lvl4pPr marL="1828800" lvl="3" indent="-342900" algn="l">
              <a:lnSpc>
                <a:spcPct val="100000"/>
              </a:lnSpc>
              <a:spcBef>
                <a:spcPts val="360"/>
              </a:spcBef>
              <a:spcAft>
                <a:spcPts val="0"/>
              </a:spcAft>
              <a:buClr>
                <a:srgbClr val="6C6463"/>
              </a:buClr>
              <a:buSzPts val="1800"/>
              <a:buChar char="–"/>
              <a:defRPr/>
            </a:lvl4pPr>
            <a:lvl5pPr marL="2286000" lvl="4" indent="-342900" algn="l">
              <a:lnSpc>
                <a:spcPct val="100000"/>
              </a:lnSpc>
              <a:spcBef>
                <a:spcPts val="360"/>
              </a:spcBef>
              <a:spcAft>
                <a:spcPts val="0"/>
              </a:spcAft>
              <a:buClr>
                <a:srgbClr val="6C6463"/>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6" name="Google Shape;86;p23"/>
          <p:cNvSpPr txBox="1">
            <a:spLocks noGrp="1"/>
          </p:cNvSpPr>
          <p:nvPr>
            <p:ph type="dt" idx="10"/>
          </p:nvPr>
        </p:nvSpPr>
        <p:spPr>
          <a:xfrm>
            <a:off x="152400" y="6520934"/>
            <a:ext cx="2133600" cy="18466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23"/>
          <p:cNvSpPr txBox="1">
            <a:spLocks noGrp="1"/>
          </p:cNvSpPr>
          <p:nvPr>
            <p:ph type="ftr" idx="11"/>
          </p:nvPr>
        </p:nvSpPr>
        <p:spPr>
          <a:xfrm>
            <a:off x="3124200" y="6520934"/>
            <a:ext cx="2895600" cy="184666"/>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6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23"/>
          <p:cNvSpPr txBox="1">
            <a:spLocks noGrp="1"/>
          </p:cNvSpPr>
          <p:nvPr>
            <p:ph type="sldNum" idx="12"/>
          </p:nvPr>
        </p:nvSpPr>
        <p:spPr>
          <a:xfrm>
            <a:off x="6858000" y="6520934"/>
            <a:ext cx="2133600" cy="18466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89" name="Google Shape;89;p23"/>
          <p:cNvSpPr txBox="1">
            <a:spLocks noGrp="1"/>
          </p:cNvSpPr>
          <p:nvPr>
            <p:ph type="title"/>
          </p:nvPr>
        </p:nvSpPr>
        <p:spPr>
          <a:xfrm>
            <a:off x="686104" y="457200"/>
            <a:ext cx="7772400" cy="9144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BA0C2F"/>
              </a:buClr>
              <a:buSzPts val="28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Red/White 1 Content + Right Photo">
  <p:cSld name="Red/White 1 Content + Right Photo">
    <p:bg>
      <p:bgPr>
        <a:solidFill>
          <a:schemeClr val="lt1"/>
        </a:solidFill>
        <a:effectLst/>
      </p:bgPr>
    </p:bg>
    <p:spTree>
      <p:nvGrpSpPr>
        <p:cNvPr id="1" name="Shape 755"/>
        <p:cNvGrpSpPr/>
        <p:nvPr/>
      </p:nvGrpSpPr>
      <p:grpSpPr>
        <a:xfrm>
          <a:off x="0" y="0"/>
          <a:ext cx="0" cy="0"/>
          <a:chOff x="0" y="0"/>
          <a:chExt cx="0" cy="0"/>
        </a:xfrm>
      </p:grpSpPr>
      <p:sp>
        <p:nvSpPr>
          <p:cNvPr id="756" name="Google Shape;756;g11e0ae5a757_0_1456"/>
          <p:cNvSpPr>
            <a:spLocks noGrp="1"/>
          </p:cNvSpPr>
          <p:nvPr>
            <p:ph type="pic" idx="2"/>
          </p:nvPr>
        </p:nvSpPr>
        <p:spPr>
          <a:xfrm>
            <a:off x="4572000" y="152400"/>
            <a:ext cx="4419600" cy="6553200"/>
          </a:xfrm>
          <a:prstGeom prst="rect">
            <a:avLst/>
          </a:prstGeom>
          <a:solidFill>
            <a:srgbClr val="E7E7E5"/>
          </a:solidFill>
          <a:ln>
            <a:noFill/>
          </a:ln>
        </p:spPr>
      </p:sp>
      <p:sp>
        <p:nvSpPr>
          <p:cNvPr id="757" name="Google Shape;757;g11e0ae5a757_0_1456"/>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8" name="Google Shape;758;g11e0ae5a757_0_1456"/>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759" name="Google Shape;759;g11e0ae5a757_0_1456"/>
          <p:cNvSpPr txBox="1">
            <a:spLocks noGrp="1"/>
          </p:cNvSpPr>
          <p:nvPr>
            <p:ph type="body" idx="1"/>
          </p:nvPr>
        </p:nvSpPr>
        <p:spPr>
          <a:xfrm>
            <a:off x="685800" y="2057401"/>
            <a:ext cx="3657600" cy="41148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17500" algn="l">
              <a:lnSpc>
                <a:spcPct val="100000"/>
              </a:lnSpc>
              <a:spcBef>
                <a:spcPts val="280"/>
              </a:spcBef>
              <a:spcAft>
                <a:spcPts val="0"/>
              </a:spcAft>
              <a:buClr>
                <a:srgbClr val="FFFFFF"/>
              </a:buClr>
              <a:buSzPts val="1400"/>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60" name="Google Shape;760;g11e0ae5a757_0_1456"/>
          <p:cNvSpPr txBox="1">
            <a:spLocks noGrp="1"/>
          </p:cNvSpPr>
          <p:nvPr>
            <p:ph type="title"/>
          </p:nvPr>
        </p:nvSpPr>
        <p:spPr>
          <a:xfrm>
            <a:off x="685800" y="408204"/>
            <a:ext cx="3657300" cy="13899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BA0C2F"/>
              </a:buClr>
              <a:buSzPts val="28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1" name="Google Shape;761;g11e0ae5a757_0_1456"/>
          <p:cNvSpPr txBox="1">
            <a:spLocks noGrp="1"/>
          </p:cNvSpPr>
          <p:nvPr>
            <p:ph type="body" idx="3"/>
          </p:nvPr>
        </p:nvSpPr>
        <p:spPr>
          <a:xfrm rot="-5400000">
            <a:off x="7527734" y="1431599"/>
            <a:ext cx="2743200" cy="184800"/>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1200"/>
              </a:spcBef>
              <a:spcAft>
                <a:spcPts val="0"/>
              </a:spcAft>
              <a:buClr>
                <a:schemeClr val="lt1"/>
              </a:buClr>
              <a:buSzPts val="1800"/>
              <a:buNone/>
              <a:defRPr sz="1800">
                <a:solidFill>
                  <a:schemeClr val="lt1"/>
                </a:solidFill>
              </a:defRPr>
            </a:lvl2pPr>
            <a:lvl3pPr marL="1371600" lvl="2" indent="-228600" algn="l">
              <a:lnSpc>
                <a:spcPct val="100000"/>
              </a:lnSpc>
              <a:spcBef>
                <a:spcPts val="12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Red/White Title Only">
  <p:cSld name="Red/White Title Only">
    <p:bg>
      <p:bgPr>
        <a:solidFill>
          <a:schemeClr val="lt1"/>
        </a:solidFill>
        <a:effectLst/>
      </p:bgPr>
    </p:bg>
    <p:spTree>
      <p:nvGrpSpPr>
        <p:cNvPr id="1" name="Shape 762"/>
        <p:cNvGrpSpPr/>
        <p:nvPr/>
      </p:nvGrpSpPr>
      <p:grpSpPr>
        <a:xfrm>
          <a:off x="0" y="0"/>
          <a:ext cx="0" cy="0"/>
          <a:chOff x="0" y="0"/>
          <a:chExt cx="0" cy="0"/>
        </a:xfrm>
      </p:grpSpPr>
      <p:sp>
        <p:nvSpPr>
          <p:cNvPr id="763" name="Google Shape;763;g11e0ae5a757_0_1463"/>
          <p:cNvSpPr>
            <a:spLocks noGrp="1"/>
          </p:cNvSpPr>
          <p:nvPr>
            <p:ph type="pic" idx="2"/>
          </p:nvPr>
        </p:nvSpPr>
        <p:spPr>
          <a:xfrm>
            <a:off x="152400" y="152400"/>
            <a:ext cx="4419600" cy="6553200"/>
          </a:xfrm>
          <a:prstGeom prst="rect">
            <a:avLst/>
          </a:prstGeom>
          <a:solidFill>
            <a:srgbClr val="E7E7E5"/>
          </a:solidFill>
          <a:ln>
            <a:noFill/>
          </a:ln>
        </p:spPr>
      </p:sp>
      <p:sp>
        <p:nvSpPr>
          <p:cNvPr id="764" name="Google Shape;764;g11e0ae5a757_0_1463"/>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chemeClr val="lt1"/>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5" name="Google Shape;765;g11e0ae5a757_0_1463"/>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766" name="Google Shape;766;g11e0ae5a757_0_1463"/>
          <p:cNvSpPr txBox="1">
            <a:spLocks noGrp="1"/>
          </p:cNvSpPr>
          <p:nvPr>
            <p:ph type="body" idx="1"/>
          </p:nvPr>
        </p:nvSpPr>
        <p:spPr>
          <a:xfrm rot="-5400000">
            <a:off x="3108134" y="1431599"/>
            <a:ext cx="2743200" cy="184800"/>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1200"/>
              </a:spcBef>
              <a:spcAft>
                <a:spcPts val="0"/>
              </a:spcAft>
              <a:buClr>
                <a:schemeClr val="lt1"/>
              </a:buClr>
              <a:buSzPts val="1800"/>
              <a:buNone/>
              <a:defRPr sz="1800">
                <a:solidFill>
                  <a:schemeClr val="lt1"/>
                </a:solidFill>
              </a:defRPr>
            </a:lvl2pPr>
            <a:lvl3pPr marL="1371600" lvl="2" indent="-228600" algn="l">
              <a:lnSpc>
                <a:spcPct val="100000"/>
              </a:lnSpc>
              <a:spcBef>
                <a:spcPts val="12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67" name="Google Shape;767;g11e0ae5a757_0_1463"/>
          <p:cNvSpPr txBox="1">
            <a:spLocks noGrp="1"/>
          </p:cNvSpPr>
          <p:nvPr>
            <p:ph type="title"/>
          </p:nvPr>
        </p:nvSpPr>
        <p:spPr>
          <a:xfrm>
            <a:off x="4877104" y="2971800"/>
            <a:ext cx="3885900" cy="954000"/>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Clr>
                <a:srgbClr val="BA0C2F"/>
              </a:buClr>
              <a:buSzPts val="28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Contact Info">
  <p:cSld name="Contact Info">
    <p:spTree>
      <p:nvGrpSpPr>
        <p:cNvPr id="1" name="Shape 768"/>
        <p:cNvGrpSpPr/>
        <p:nvPr/>
      </p:nvGrpSpPr>
      <p:grpSpPr>
        <a:xfrm>
          <a:off x="0" y="0"/>
          <a:ext cx="0" cy="0"/>
          <a:chOff x="0" y="0"/>
          <a:chExt cx="0" cy="0"/>
        </a:xfrm>
      </p:grpSpPr>
      <p:pic>
        <p:nvPicPr>
          <p:cNvPr id="769" name="Google Shape;769;g11e0ae5a757_0_1469"/>
          <p:cNvPicPr preferRelativeResize="0"/>
          <p:nvPr/>
        </p:nvPicPr>
        <p:blipFill rotWithShape="1">
          <a:blip r:embed="rId2">
            <a:alphaModFix/>
          </a:blip>
          <a:srcRect/>
          <a:stretch/>
        </p:blipFill>
        <p:spPr>
          <a:xfrm>
            <a:off x="152400" y="126997"/>
            <a:ext cx="8839201" cy="6578605"/>
          </a:xfrm>
          <a:prstGeom prst="rect">
            <a:avLst/>
          </a:prstGeom>
          <a:noFill/>
          <a:ln>
            <a:noFill/>
          </a:ln>
        </p:spPr>
      </p:pic>
      <p:sp>
        <p:nvSpPr>
          <p:cNvPr id="770" name="Google Shape;770;g11e0ae5a757_0_1469"/>
          <p:cNvSpPr txBox="1">
            <a:spLocks noGrp="1"/>
          </p:cNvSpPr>
          <p:nvPr>
            <p:ph type="body" idx="1"/>
          </p:nvPr>
        </p:nvSpPr>
        <p:spPr>
          <a:xfrm rot="-5400000">
            <a:off x="7527734" y="1431599"/>
            <a:ext cx="2743200" cy="184800"/>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1200"/>
              </a:spcBef>
              <a:spcAft>
                <a:spcPts val="0"/>
              </a:spcAft>
              <a:buClr>
                <a:schemeClr val="lt1"/>
              </a:buClr>
              <a:buSzPts val="1800"/>
              <a:buNone/>
              <a:defRPr sz="1800">
                <a:solidFill>
                  <a:schemeClr val="lt1"/>
                </a:solidFill>
              </a:defRPr>
            </a:lvl2pPr>
            <a:lvl3pPr marL="1371600" lvl="2" indent="-228600" algn="l">
              <a:lnSpc>
                <a:spcPct val="100000"/>
              </a:lnSpc>
              <a:spcBef>
                <a:spcPts val="12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1" name="Google Shape;771;g11e0ae5a757_0_1469"/>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2" name="Google Shape;772;g11e0ae5a757_0_1469"/>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pic>
        <p:nvPicPr>
          <p:cNvPr id="773" name="Google Shape;773;g11e0ae5a757_0_1469"/>
          <p:cNvPicPr preferRelativeResize="0"/>
          <p:nvPr/>
        </p:nvPicPr>
        <p:blipFill rotWithShape="1">
          <a:blip r:embed="rId3">
            <a:alphaModFix/>
          </a:blip>
          <a:srcRect/>
          <a:stretch/>
        </p:blipFill>
        <p:spPr>
          <a:xfrm>
            <a:off x="692285" y="5943600"/>
            <a:ext cx="1523998" cy="457200"/>
          </a:xfrm>
          <a:prstGeom prst="rect">
            <a:avLst/>
          </a:prstGeom>
          <a:noFill/>
          <a:ln>
            <a:noFill/>
          </a:ln>
        </p:spPr>
      </p:pic>
      <p:sp>
        <p:nvSpPr>
          <p:cNvPr id="774" name="Google Shape;774;g11e0ae5a757_0_1469"/>
          <p:cNvSpPr txBox="1">
            <a:spLocks noGrp="1"/>
          </p:cNvSpPr>
          <p:nvPr>
            <p:ph type="subTitle" idx="2"/>
          </p:nvPr>
        </p:nvSpPr>
        <p:spPr>
          <a:xfrm>
            <a:off x="685800" y="4114800"/>
            <a:ext cx="3429000" cy="1600200"/>
          </a:xfrm>
          <a:prstGeom prst="rect">
            <a:avLst/>
          </a:prstGeom>
          <a:noFill/>
          <a:ln>
            <a:noFill/>
          </a:ln>
          <a:effectLst>
            <a:outerShdw blurRad="254000" algn="tl" rotWithShape="0">
              <a:srgbClr val="000000">
                <a:alpha val="40000"/>
              </a:srgbClr>
            </a:outerShdw>
          </a:effectLst>
        </p:spPr>
        <p:txBody>
          <a:bodyPr spcFirstLastPara="1" wrap="square" lIns="91425" tIns="45700" rIns="91425" bIns="45700" anchor="t" anchorCtr="0">
            <a:normAutofit/>
          </a:bodyPr>
          <a:lstStyle>
            <a:lvl1pPr lvl="0" algn="l">
              <a:lnSpc>
                <a:spcPct val="100000"/>
              </a:lnSpc>
              <a:spcBef>
                <a:spcPts val="0"/>
              </a:spcBef>
              <a:spcAft>
                <a:spcPts val="0"/>
              </a:spcAft>
              <a:buClr>
                <a:schemeClr val="lt1"/>
              </a:buClr>
              <a:buSzPts val="1800"/>
              <a:buNone/>
              <a:defRPr sz="1800">
                <a:solidFill>
                  <a:schemeClr val="lt1"/>
                </a:solidFill>
              </a:defRPr>
            </a:lvl1pPr>
            <a:lvl2pPr lvl="1" algn="ctr">
              <a:lnSpc>
                <a:spcPct val="100000"/>
              </a:lnSpc>
              <a:spcBef>
                <a:spcPts val="1200"/>
              </a:spcBef>
              <a:spcAft>
                <a:spcPts val="0"/>
              </a:spcAft>
              <a:buClr>
                <a:srgbClr val="888888"/>
              </a:buClr>
              <a:buSzPts val="2000"/>
              <a:buNone/>
              <a:defRPr>
                <a:solidFill>
                  <a:srgbClr val="888888"/>
                </a:solidFill>
              </a:defRPr>
            </a:lvl2pPr>
            <a:lvl3pPr lvl="2" algn="ctr">
              <a:lnSpc>
                <a:spcPct val="100000"/>
              </a:lnSpc>
              <a:spcBef>
                <a:spcPts val="1200"/>
              </a:spcBef>
              <a:spcAft>
                <a:spcPts val="0"/>
              </a:spcAft>
              <a:buClr>
                <a:srgbClr val="888888"/>
              </a:buClr>
              <a:buSzPts val="1800"/>
              <a:buNone/>
              <a:defRPr>
                <a:solidFill>
                  <a:srgbClr val="888888"/>
                </a:solidFill>
              </a:defRPr>
            </a:lvl3pPr>
            <a:lvl4pPr lvl="3" algn="ctr">
              <a:lnSpc>
                <a:spcPct val="100000"/>
              </a:lnSpc>
              <a:spcBef>
                <a:spcPts val="320"/>
              </a:spcBef>
              <a:spcAft>
                <a:spcPts val="0"/>
              </a:spcAft>
              <a:buClr>
                <a:srgbClr val="888888"/>
              </a:buClr>
              <a:buSzPts val="1600"/>
              <a:buNone/>
              <a:defRPr>
                <a:solidFill>
                  <a:srgbClr val="888888"/>
                </a:solidFill>
              </a:defRPr>
            </a:lvl4pPr>
            <a:lvl5pPr lvl="4" algn="ctr">
              <a:lnSpc>
                <a:spcPct val="100000"/>
              </a:lnSpc>
              <a:spcBef>
                <a:spcPts val="280"/>
              </a:spcBef>
              <a:spcAft>
                <a:spcPts val="0"/>
              </a:spcAft>
              <a:buClr>
                <a:srgbClr val="888888"/>
              </a:buClr>
              <a:buSzPts val="14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cxnSp>
        <p:nvCxnSpPr>
          <p:cNvPr id="775" name="Google Shape;775;g11e0ae5a757_0_1469"/>
          <p:cNvCxnSpPr/>
          <p:nvPr/>
        </p:nvCxnSpPr>
        <p:spPr>
          <a:xfrm>
            <a:off x="762000" y="3886200"/>
            <a:ext cx="32010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Cover - Full Blue">
  <p:cSld name="Cover - Full Blue">
    <p:bg>
      <p:bgPr>
        <a:solidFill>
          <a:srgbClr val="002F6C"/>
        </a:solidFill>
        <a:effectLst/>
      </p:bgPr>
    </p:bg>
    <p:spTree>
      <p:nvGrpSpPr>
        <p:cNvPr id="1" name="Shape 776"/>
        <p:cNvGrpSpPr/>
        <p:nvPr/>
      </p:nvGrpSpPr>
      <p:grpSpPr>
        <a:xfrm>
          <a:off x="0" y="0"/>
          <a:ext cx="0" cy="0"/>
          <a:chOff x="0" y="0"/>
          <a:chExt cx="0" cy="0"/>
        </a:xfrm>
      </p:grpSpPr>
      <p:pic>
        <p:nvPicPr>
          <p:cNvPr id="777" name="Google Shape;777;g11e0ae5a757_0_1477"/>
          <p:cNvPicPr preferRelativeResize="0"/>
          <p:nvPr/>
        </p:nvPicPr>
        <p:blipFill rotWithShape="1">
          <a:blip r:embed="rId2">
            <a:alphaModFix/>
          </a:blip>
          <a:srcRect/>
          <a:stretch/>
        </p:blipFill>
        <p:spPr>
          <a:xfrm>
            <a:off x="691522" y="685800"/>
            <a:ext cx="1813364" cy="544011"/>
          </a:xfrm>
          <a:prstGeom prst="rect">
            <a:avLst/>
          </a:prstGeom>
          <a:noFill/>
          <a:ln>
            <a:noFill/>
          </a:ln>
        </p:spPr>
      </p:pic>
      <p:sp>
        <p:nvSpPr>
          <p:cNvPr id="778" name="Google Shape;778;g11e0ae5a757_0_1477"/>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9" name="Google Shape;779;g11e0ae5a757_0_1477"/>
          <p:cNvSpPr txBox="1">
            <a:spLocks noGrp="1"/>
          </p:cNvSpPr>
          <p:nvPr>
            <p:ph type="ftr" idx="11"/>
          </p:nvPr>
        </p:nvSpPr>
        <p:spPr>
          <a:xfrm>
            <a:off x="3124200" y="6520934"/>
            <a:ext cx="2895600" cy="184800"/>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0" name="Google Shape;780;g11e0ae5a757_0_1477"/>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781" name="Google Shape;781;g11e0ae5a757_0_1477"/>
          <p:cNvSpPr txBox="1">
            <a:spLocks noGrp="1"/>
          </p:cNvSpPr>
          <p:nvPr>
            <p:ph type="ctrTitle"/>
          </p:nvPr>
        </p:nvSpPr>
        <p:spPr>
          <a:xfrm>
            <a:off x="685800" y="2133600"/>
            <a:ext cx="5486400" cy="16002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FFFFFF"/>
              </a:buClr>
              <a:buSzPts val="3200"/>
              <a:buFont typeface="Gill Sans"/>
              <a:buNone/>
              <a:defRPr sz="32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2" name="Google Shape;782;g11e0ae5a757_0_1477"/>
          <p:cNvSpPr txBox="1">
            <a:spLocks noGrp="1"/>
          </p:cNvSpPr>
          <p:nvPr>
            <p:ph type="subTitle" idx="1"/>
          </p:nvPr>
        </p:nvSpPr>
        <p:spPr>
          <a:xfrm>
            <a:off x="685800" y="4114800"/>
            <a:ext cx="3429000" cy="16002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FFFFFF"/>
              </a:buClr>
              <a:buSzPts val="1800"/>
              <a:buNone/>
              <a:defRPr sz="1800">
                <a:solidFill>
                  <a:srgbClr val="FFFFFF"/>
                </a:solidFill>
              </a:defRPr>
            </a:lvl1pPr>
            <a:lvl2pPr lvl="1" algn="ctr">
              <a:lnSpc>
                <a:spcPct val="100000"/>
              </a:lnSpc>
              <a:spcBef>
                <a:spcPts val="1200"/>
              </a:spcBef>
              <a:spcAft>
                <a:spcPts val="0"/>
              </a:spcAft>
              <a:buClr>
                <a:srgbClr val="888888"/>
              </a:buClr>
              <a:buSzPts val="2000"/>
              <a:buNone/>
              <a:defRPr>
                <a:solidFill>
                  <a:srgbClr val="888888"/>
                </a:solidFill>
              </a:defRPr>
            </a:lvl2pPr>
            <a:lvl3pPr lvl="2" algn="ctr">
              <a:lnSpc>
                <a:spcPct val="100000"/>
              </a:lnSpc>
              <a:spcBef>
                <a:spcPts val="1200"/>
              </a:spcBef>
              <a:spcAft>
                <a:spcPts val="0"/>
              </a:spcAft>
              <a:buClr>
                <a:srgbClr val="888888"/>
              </a:buClr>
              <a:buSzPts val="1800"/>
              <a:buNone/>
              <a:defRPr>
                <a:solidFill>
                  <a:srgbClr val="888888"/>
                </a:solidFill>
              </a:defRPr>
            </a:lvl3pPr>
            <a:lvl4pPr lvl="3" algn="ctr">
              <a:lnSpc>
                <a:spcPct val="100000"/>
              </a:lnSpc>
              <a:spcBef>
                <a:spcPts val="320"/>
              </a:spcBef>
              <a:spcAft>
                <a:spcPts val="0"/>
              </a:spcAft>
              <a:buClr>
                <a:srgbClr val="888888"/>
              </a:buClr>
              <a:buSzPts val="1600"/>
              <a:buNone/>
              <a:defRPr>
                <a:solidFill>
                  <a:srgbClr val="888888"/>
                </a:solidFill>
              </a:defRPr>
            </a:lvl4pPr>
            <a:lvl5pPr lvl="4" algn="ctr">
              <a:lnSpc>
                <a:spcPct val="100000"/>
              </a:lnSpc>
              <a:spcBef>
                <a:spcPts val="280"/>
              </a:spcBef>
              <a:spcAft>
                <a:spcPts val="0"/>
              </a:spcAft>
              <a:buClr>
                <a:srgbClr val="888888"/>
              </a:buClr>
              <a:buSzPts val="14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cxnSp>
        <p:nvCxnSpPr>
          <p:cNvPr id="783" name="Google Shape;783;g11e0ae5a757_0_1477"/>
          <p:cNvCxnSpPr/>
          <p:nvPr/>
        </p:nvCxnSpPr>
        <p:spPr>
          <a:xfrm>
            <a:off x="762000" y="3886200"/>
            <a:ext cx="320100" cy="0"/>
          </a:xfrm>
          <a:prstGeom prst="straightConnector1">
            <a:avLst/>
          </a:prstGeom>
          <a:noFill/>
          <a:ln w="19050" cap="flat" cmpd="sng">
            <a:solidFill>
              <a:schemeClr val="lt1"/>
            </a:solidFill>
            <a:prstDash val="solid"/>
            <a:round/>
            <a:headEnd type="none" w="sm" len="sm"/>
            <a:tailEnd type="none" w="sm" len="sm"/>
          </a:ln>
        </p:spPr>
      </p:cxn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Divider - Full Blue">
  <p:cSld name="Divider - Full Blue">
    <p:bg>
      <p:bgPr>
        <a:solidFill>
          <a:srgbClr val="002F6C"/>
        </a:solidFill>
        <a:effectLst/>
      </p:bgPr>
    </p:bg>
    <p:spTree>
      <p:nvGrpSpPr>
        <p:cNvPr id="1" name="Shape 784"/>
        <p:cNvGrpSpPr/>
        <p:nvPr/>
      </p:nvGrpSpPr>
      <p:grpSpPr>
        <a:xfrm>
          <a:off x="0" y="0"/>
          <a:ext cx="0" cy="0"/>
          <a:chOff x="0" y="0"/>
          <a:chExt cx="0" cy="0"/>
        </a:xfrm>
      </p:grpSpPr>
      <p:sp>
        <p:nvSpPr>
          <p:cNvPr id="785" name="Google Shape;785;g11e0ae5a757_0_1485"/>
          <p:cNvSpPr txBox="1">
            <a:spLocks noGrp="1"/>
          </p:cNvSpPr>
          <p:nvPr>
            <p:ph type="title"/>
          </p:nvPr>
        </p:nvSpPr>
        <p:spPr>
          <a:xfrm>
            <a:off x="1143000" y="827782"/>
            <a:ext cx="5486400" cy="1077300"/>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FFFFFF"/>
              </a:buClr>
              <a:buSzPts val="3200"/>
              <a:buFont typeface="Gill Sans"/>
              <a:buNone/>
              <a:defRPr sz="32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6" name="Google Shape;786;g11e0ae5a757_0_1485"/>
          <p:cNvSpPr txBox="1">
            <a:spLocks noGrp="1"/>
          </p:cNvSpPr>
          <p:nvPr>
            <p:ph type="dt" idx="10"/>
          </p:nvPr>
        </p:nvSpPr>
        <p:spPr>
          <a:xfrm>
            <a:off x="152400" y="6530079"/>
            <a:ext cx="2133600" cy="184800"/>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7" name="Google Shape;787;g11e0ae5a757_0_1485"/>
          <p:cNvSpPr txBox="1">
            <a:spLocks noGrp="1"/>
          </p:cNvSpPr>
          <p:nvPr>
            <p:ph type="ftr" idx="11"/>
          </p:nvPr>
        </p:nvSpPr>
        <p:spPr>
          <a:xfrm>
            <a:off x="3124200" y="6530079"/>
            <a:ext cx="2895600" cy="184800"/>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8" name="Google Shape;788;g11e0ae5a757_0_1485"/>
          <p:cNvSpPr txBox="1">
            <a:spLocks noGrp="1"/>
          </p:cNvSpPr>
          <p:nvPr>
            <p:ph type="sldNum" idx="12"/>
          </p:nvPr>
        </p:nvSpPr>
        <p:spPr>
          <a:xfrm>
            <a:off x="6858000" y="6530079"/>
            <a:ext cx="2133600" cy="184800"/>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pic>
        <p:nvPicPr>
          <p:cNvPr id="789" name="Google Shape;789;g11e0ae5a757_0_1485"/>
          <p:cNvPicPr preferRelativeResize="0"/>
          <p:nvPr/>
        </p:nvPicPr>
        <p:blipFill rotWithShape="1">
          <a:blip r:embed="rId2">
            <a:alphaModFix/>
          </a:blip>
          <a:srcRect/>
          <a:stretch/>
        </p:blipFill>
        <p:spPr>
          <a:xfrm>
            <a:off x="692285" y="5943600"/>
            <a:ext cx="1523998" cy="457200"/>
          </a:xfrm>
          <a:prstGeom prst="rect">
            <a:avLst/>
          </a:prstGeom>
          <a:noFill/>
          <a:ln>
            <a:noFill/>
          </a:ln>
        </p:spPr>
      </p:pic>
      <p:cxnSp>
        <p:nvCxnSpPr>
          <p:cNvPr id="790" name="Google Shape;790;g11e0ae5a757_0_1485"/>
          <p:cNvCxnSpPr/>
          <p:nvPr/>
        </p:nvCxnSpPr>
        <p:spPr>
          <a:xfrm>
            <a:off x="746760" y="990600"/>
            <a:ext cx="320100" cy="0"/>
          </a:xfrm>
          <a:prstGeom prst="straightConnector1">
            <a:avLst/>
          </a:prstGeom>
          <a:noFill/>
          <a:ln w="19050" cap="flat" cmpd="sng">
            <a:solidFill>
              <a:srgbClr val="FFFFFF"/>
            </a:solidFill>
            <a:prstDash val="solid"/>
            <a:round/>
            <a:headEnd type="none" w="sm" len="sm"/>
            <a:tailEnd type="none" w="sm" len="sm"/>
          </a:ln>
        </p:spPr>
      </p:cxn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Blue/Gray 1 Content">
  <p:cSld name="Blue/Gray 1 Content">
    <p:bg>
      <p:bgPr>
        <a:solidFill>
          <a:srgbClr val="E7E7E5"/>
        </a:solidFill>
        <a:effectLst/>
      </p:bgPr>
    </p:bg>
    <p:spTree>
      <p:nvGrpSpPr>
        <p:cNvPr id="1" name="Shape 791"/>
        <p:cNvGrpSpPr/>
        <p:nvPr/>
      </p:nvGrpSpPr>
      <p:grpSpPr>
        <a:xfrm>
          <a:off x="0" y="0"/>
          <a:ext cx="0" cy="0"/>
          <a:chOff x="0" y="0"/>
          <a:chExt cx="0" cy="0"/>
        </a:xfrm>
      </p:grpSpPr>
      <p:sp>
        <p:nvSpPr>
          <p:cNvPr id="792" name="Google Shape;792;g11e0ae5a757_0_1492"/>
          <p:cNvSpPr txBox="1">
            <a:spLocks noGrp="1"/>
          </p:cNvSpPr>
          <p:nvPr>
            <p:ph type="body" idx="1"/>
          </p:nvPr>
        </p:nvSpPr>
        <p:spPr>
          <a:xfrm>
            <a:off x="685800" y="1600200"/>
            <a:ext cx="7772400" cy="45720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Clr>
                <a:srgbClr val="635C5B"/>
              </a:buClr>
              <a:buSzPts val="1800"/>
              <a:buChar char="•"/>
              <a:defRPr/>
            </a:lvl1pPr>
            <a:lvl2pPr marL="914400" lvl="1" indent="-342900" algn="l">
              <a:lnSpc>
                <a:spcPct val="100000"/>
              </a:lnSpc>
              <a:spcBef>
                <a:spcPts val="1200"/>
              </a:spcBef>
              <a:spcAft>
                <a:spcPts val="0"/>
              </a:spcAft>
              <a:buClr>
                <a:srgbClr val="635C5B"/>
              </a:buClr>
              <a:buSzPts val="1800"/>
              <a:buChar char="–"/>
              <a:defRPr/>
            </a:lvl2pPr>
            <a:lvl3pPr marL="1371600" lvl="2" indent="-342900" algn="l">
              <a:lnSpc>
                <a:spcPct val="100000"/>
              </a:lnSpc>
              <a:spcBef>
                <a:spcPts val="1200"/>
              </a:spcBef>
              <a:spcAft>
                <a:spcPts val="0"/>
              </a:spcAft>
              <a:buClr>
                <a:srgbClr val="6C6463"/>
              </a:buClr>
              <a:buSzPts val="1800"/>
              <a:buChar char="•"/>
              <a:defRPr/>
            </a:lvl3pPr>
            <a:lvl4pPr marL="1828800" lvl="3" indent="-342900" algn="l">
              <a:lnSpc>
                <a:spcPct val="100000"/>
              </a:lnSpc>
              <a:spcBef>
                <a:spcPts val="360"/>
              </a:spcBef>
              <a:spcAft>
                <a:spcPts val="0"/>
              </a:spcAft>
              <a:buClr>
                <a:srgbClr val="6C6463"/>
              </a:buClr>
              <a:buSzPts val="1800"/>
              <a:buChar char="–"/>
              <a:defRPr/>
            </a:lvl4pPr>
            <a:lvl5pPr marL="2286000" lvl="4" indent="-342900" algn="l">
              <a:lnSpc>
                <a:spcPct val="100000"/>
              </a:lnSpc>
              <a:spcBef>
                <a:spcPts val="360"/>
              </a:spcBef>
              <a:spcAft>
                <a:spcPts val="0"/>
              </a:spcAft>
              <a:buClr>
                <a:srgbClr val="6C6463"/>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93" name="Google Shape;793;g11e0ae5a757_0_1492"/>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4" name="Google Shape;794;g11e0ae5a757_0_1492"/>
          <p:cNvSpPr txBox="1">
            <a:spLocks noGrp="1"/>
          </p:cNvSpPr>
          <p:nvPr>
            <p:ph type="ftr" idx="11"/>
          </p:nvPr>
        </p:nvSpPr>
        <p:spPr>
          <a:xfrm>
            <a:off x="3124200" y="6520934"/>
            <a:ext cx="2895600" cy="184800"/>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6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5" name="Google Shape;795;g11e0ae5a757_0_1492"/>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796" name="Google Shape;796;g11e0ae5a757_0_1492"/>
          <p:cNvSpPr txBox="1">
            <a:spLocks noGrp="1"/>
          </p:cNvSpPr>
          <p:nvPr>
            <p:ph type="title"/>
          </p:nvPr>
        </p:nvSpPr>
        <p:spPr>
          <a:xfrm>
            <a:off x="686104" y="457200"/>
            <a:ext cx="7772400" cy="9144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Blue/Gray 2 Content">
  <p:cSld name="Blue/Gray 2 Content">
    <p:spTree>
      <p:nvGrpSpPr>
        <p:cNvPr id="1" name="Shape 797"/>
        <p:cNvGrpSpPr/>
        <p:nvPr/>
      </p:nvGrpSpPr>
      <p:grpSpPr>
        <a:xfrm>
          <a:off x="0" y="0"/>
          <a:ext cx="0" cy="0"/>
          <a:chOff x="0" y="0"/>
          <a:chExt cx="0" cy="0"/>
        </a:xfrm>
      </p:grpSpPr>
      <p:sp>
        <p:nvSpPr>
          <p:cNvPr id="798" name="Google Shape;798;g11e0ae5a757_0_1498"/>
          <p:cNvSpPr txBox="1">
            <a:spLocks noGrp="1"/>
          </p:cNvSpPr>
          <p:nvPr>
            <p:ph type="body" idx="1"/>
          </p:nvPr>
        </p:nvSpPr>
        <p:spPr>
          <a:xfrm>
            <a:off x="686104" y="1600200"/>
            <a:ext cx="3809700"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6C6463"/>
              </a:buClr>
              <a:buSzPts val="1600"/>
              <a:buChar char="»"/>
              <a:defRPr sz="1600">
                <a:solidFill>
                  <a:srgbClr val="6C6463"/>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799" name="Google Shape;799;g11e0ae5a757_0_1498"/>
          <p:cNvSpPr txBox="1">
            <a:spLocks noGrp="1"/>
          </p:cNvSpPr>
          <p:nvPr>
            <p:ph type="body" idx="2"/>
          </p:nvPr>
        </p:nvSpPr>
        <p:spPr>
          <a:xfrm>
            <a:off x="4648200" y="1600200"/>
            <a:ext cx="3810300"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6C6463"/>
              </a:buClr>
              <a:buSzPts val="1600"/>
              <a:buChar char="»"/>
              <a:defRPr sz="1600">
                <a:solidFill>
                  <a:srgbClr val="6C6463"/>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800" name="Google Shape;800;g11e0ae5a757_0_1498"/>
          <p:cNvSpPr txBox="1">
            <a:spLocks noGrp="1"/>
          </p:cNvSpPr>
          <p:nvPr>
            <p:ph type="dt" idx="10"/>
          </p:nvPr>
        </p:nvSpPr>
        <p:spPr>
          <a:xfrm>
            <a:off x="152400" y="6530079"/>
            <a:ext cx="2133600" cy="184800"/>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1" name="Google Shape;801;g11e0ae5a757_0_1498"/>
          <p:cNvSpPr txBox="1">
            <a:spLocks noGrp="1"/>
          </p:cNvSpPr>
          <p:nvPr>
            <p:ph type="ftr" idx="11"/>
          </p:nvPr>
        </p:nvSpPr>
        <p:spPr>
          <a:xfrm>
            <a:off x="3124200" y="6530079"/>
            <a:ext cx="2895600" cy="184800"/>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2" name="Google Shape;802;g11e0ae5a757_0_1498"/>
          <p:cNvSpPr txBox="1">
            <a:spLocks noGrp="1"/>
          </p:cNvSpPr>
          <p:nvPr>
            <p:ph type="sldNum" idx="12"/>
          </p:nvPr>
        </p:nvSpPr>
        <p:spPr>
          <a:xfrm>
            <a:off x="6858000" y="6530079"/>
            <a:ext cx="2133600" cy="184800"/>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803" name="Google Shape;803;g11e0ae5a757_0_1498"/>
          <p:cNvSpPr txBox="1">
            <a:spLocks noGrp="1"/>
          </p:cNvSpPr>
          <p:nvPr>
            <p:ph type="title"/>
          </p:nvPr>
        </p:nvSpPr>
        <p:spPr>
          <a:xfrm>
            <a:off x="686104" y="457200"/>
            <a:ext cx="7772400" cy="9144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Blue/Gray 3 Content">
  <p:cSld name="Blue/Gray 3 Content">
    <p:bg>
      <p:bgPr>
        <a:solidFill>
          <a:srgbClr val="E7E7E5"/>
        </a:solidFill>
        <a:effectLst/>
      </p:bgPr>
    </p:bg>
    <p:spTree>
      <p:nvGrpSpPr>
        <p:cNvPr id="1" name="Shape 804"/>
        <p:cNvGrpSpPr/>
        <p:nvPr/>
      </p:nvGrpSpPr>
      <p:grpSpPr>
        <a:xfrm>
          <a:off x="0" y="0"/>
          <a:ext cx="0" cy="0"/>
          <a:chOff x="0" y="0"/>
          <a:chExt cx="0" cy="0"/>
        </a:xfrm>
      </p:grpSpPr>
      <p:sp>
        <p:nvSpPr>
          <p:cNvPr id="805" name="Google Shape;805;g11e0ae5a757_0_1505"/>
          <p:cNvSpPr txBox="1">
            <a:spLocks noGrp="1"/>
          </p:cNvSpPr>
          <p:nvPr>
            <p:ph type="body" idx="1"/>
          </p:nvPr>
        </p:nvSpPr>
        <p:spPr>
          <a:xfrm>
            <a:off x="686104" y="1600200"/>
            <a:ext cx="2514300"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806" name="Google Shape;806;g11e0ae5a757_0_1505"/>
          <p:cNvSpPr txBox="1">
            <a:spLocks noGrp="1"/>
          </p:cNvSpPr>
          <p:nvPr>
            <p:ph type="body" idx="2"/>
          </p:nvPr>
        </p:nvSpPr>
        <p:spPr>
          <a:xfrm>
            <a:off x="5943600" y="1600200"/>
            <a:ext cx="2514900"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807" name="Google Shape;807;g11e0ae5a757_0_1505"/>
          <p:cNvSpPr txBox="1">
            <a:spLocks noGrp="1"/>
          </p:cNvSpPr>
          <p:nvPr>
            <p:ph type="dt" idx="10"/>
          </p:nvPr>
        </p:nvSpPr>
        <p:spPr>
          <a:xfrm>
            <a:off x="152400" y="6530079"/>
            <a:ext cx="2133600" cy="184800"/>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8" name="Google Shape;808;g11e0ae5a757_0_1505"/>
          <p:cNvSpPr txBox="1">
            <a:spLocks noGrp="1"/>
          </p:cNvSpPr>
          <p:nvPr>
            <p:ph type="ftr" idx="11"/>
          </p:nvPr>
        </p:nvSpPr>
        <p:spPr>
          <a:xfrm>
            <a:off x="3124200" y="6530079"/>
            <a:ext cx="2895600" cy="184800"/>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9" name="Google Shape;809;g11e0ae5a757_0_1505"/>
          <p:cNvSpPr txBox="1">
            <a:spLocks noGrp="1"/>
          </p:cNvSpPr>
          <p:nvPr>
            <p:ph type="sldNum" idx="12"/>
          </p:nvPr>
        </p:nvSpPr>
        <p:spPr>
          <a:xfrm>
            <a:off x="6858000" y="6530079"/>
            <a:ext cx="2133600" cy="184800"/>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810" name="Google Shape;810;g11e0ae5a757_0_1505"/>
          <p:cNvSpPr txBox="1">
            <a:spLocks noGrp="1"/>
          </p:cNvSpPr>
          <p:nvPr>
            <p:ph type="title"/>
          </p:nvPr>
        </p:nvSpPr>
        <p:spPr>
          <a:xfrm>
            <a:off x="686104" y="457200"/>
            <a:ext cx="7772400" cy="9144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1" name="Google Shape;811;g11e0ae5a757_0_1505"/>
          <p:cNvSpPr txBox="1">
            <a:spLocks noGrp="1"/>
          </p:cNvSpPr>
          <p:nvPr>
            <p:ph type="body" idx="3"/>
          </p:nvPr>
        </p:nvSpPr>
        <p:spPr>
          <a:xfrm>
            <a:off x="3314548" y="1600200"/>
            <a:ext cx="2514900"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Blue/Gray 1 Content + Bottom Photo">
  <p:cSld name="Blue/Gray 1 Content + Bottom Photo">
    <p:bg>
      <p:bgPr>
        <a:solidFill>
          <a:srgbClr val="E7E7E5"/>
        </a:solidFill>
        <a:effectLst/>
      </p:bgPr>
    </p:bg>
    <p:spTree>
      <p:nvGrpSpPr>
        <p:cNvPr id="1" name="Shape 812"/>
        <p:cNvGrpSpPr/>
        <p:nvPr/>
      </p:nvGrpSpPr>
      <p:grpSpPr>
        <a:xfrm>
          <a:off x="0" y="0"/>
          <a:ext cx="0" cy="0"/>
          <a:chOff x="0" y="0"/>
          <a:chExt cx="0" cy="0"/>
        </a:xfrm>
      </p:grpSpPr>
      <p:sp>
        <p:nvSpPr>
          <p:cNvPr id="813" name="Google Shape;813;g11e0ae5a757_0_1513"/>
          <p:cNvSpPr>
            <a:spLocks noGrp="1"/>
          </p:cNvSpPr>
          <p:nvPr>
            <p:ph type="pic" idx="2"/>
          </p:nvPr>
        </p:nvSpPr>
        <p:spPr>
          <a:xfrm>
            <a:off x="152400" y="3429000"/>
            <a:ext cx="8839200" cy="3276600"/>
          </a:xfrm>
          <a:prstGeom prst="rect">
            <a:avLst/>
          </a:prstGeom>
          <a:solidFill>
            <a:schemeClr val="lt1"/>
          </a:solidFill>
          <a:ln>
            <a:noFill/>
          </a:ln>
        </p:spPr>
      </p:sp>
      <p:sp>
        <p:nvSpPr>
          <p:cNvPr id="814" name="Google Shape;814;g11e0ae5a757_0_1513"/>
          <p:cNvSpPr txBox="1">
            <a:spLocks noGrp="1"/>
          </p:cNvSpPr>
          <p:nvPr>
            <p:ph type="body" idx="1"/>
          </p:nvPr>
        </p:nvSpPr>
        <p:spPr>
          <a:xfrm rot="-5400000">
            <a:off x="7527734" y="4708199"/>
            <a:ext cx="2743200" cy="184800"/>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1200"/>
              </a:spcBef>
              <a:spcAft>
                <a:spcPts val="0"/>
              </a:spcAft>
              <a:buClr>
                <a:schemeClr val="lt1"/>
              </a:buClr>
              <a:buSzPts val="1800"/>
              <a:buNone/>
              <a:defRPr sz="1800">
                <a:solidFill>
                  <a:schemeClr val="lt1"/>
                </a:solidFill>
              </a:defRPr>
            </a:lvl2pPr>
            <a:lvl3pPr marL="1371600" lvl="2" indent="-228600" algn="l">
              <a:lnSpc>
                <a:spcPct val="100000"/>
              </a:lnSpc>
              <a:spcBef>
                <a:spcPts val="12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5" name="Google Shape;815;g11e0ae5a757_0_1513"/>
          <p:cNvSpPr txBox="1">
            <a:spLocks noGrp="1"/>
          </p:cNvSpPr>
          <p:nvPr>
            <p:ph type="body" idx="3"/>
          </p:nvPr>
        </p:nvSpPr>
        <p:spPr>
          <a:xfrm>
            <a:off x="685800" y="1600200"/>
            <a:ext cx="7772400" cy="16002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a:solidFill>
                  <a:srgbClr val="6C6463"/>
                </a:solidFill>
              </a:defRPr>
            </a:lvl1pPr>
            <a:lvl2pPr marL="914400" lvl="1" indent="-355600" algn="l">
              <a:lnSpc>
                <a:spcPct val="100000"/>
              </a:lnSpc>
              <a:spcBef>
                <a:spcPts val="1200"/>
              </a:spcBef>
              <a:spcAft>
                <a:spcPts val="0"/>
              </a:spcAft>
              <a:buClr>
                <a:srgbClr val="6C6463"/>
              </a:buClr>
              <a:buSzPts val="2000"/>
              <a:buChar char="–"/>
              <a:defRPr>
                <a:solidFill>
                  <a:srgbClr val="6C6463"/>
                </a:solidFill>
              </a:defRPr>
            </a:lvl2pPr>
            <a:lvl3pPr marL="1371600" lvl="2" indent="-342900" algn="l">
              <a:lnSpc>
                <a:spcPct val="100000"/>
              </a:lnSpc>
              <a:spcBef>
                <a:spcPts val="1200"/>
              </a:spcBef>
              <a:spcAft>
                <a:spcPts val="0"/>
              </a:spcAft>
              <a:buClr>
                <a:srgbClr val="6C6463"/>
              </a:buClr>
              <a:buSzPts val="1800"/>
              <a:buChar char="•"/>
              <a:defRPr>
                <a:solidFill>
                  <a:srgbClr val="6C6463"/>
                </a:solidFill>
              </a:defRPr>
            </a:lvl3pPr>
            <a:lvl4pPr marL="1828800" lvl="3" indent="-330200" algn="l">
              <a:lnSpc>
                <a:spcPct val="100000"/>
              </a:lnSpc>
              <a:spcBef>
                <a:spcPts val="320"/>
              </a:spcBef>
              <a:spcAft>
                <a:spcPts val="0"/>
              </a:spcAft>
              <a:buClr>
                <a:srgbClr val="6C6463"/>
              </a:buClr>
              <a:buSzPts val="1600"/>
              <a:buChar char="–"/>
              <a:defRPr>
                <a:solidFill>
                  <a:srgbClr val="6C6463"/>
                </a:solidFill>
              </a:defRPr>
            </a:lvl4pPr>
            <a:lvl5pPr marL="2286000" lvl="4" indent="-317500" algn="l">
              <a:lnSpc>
                <a:spcPct val="100000"/>
              </a:lnSpc>
              <a:spcBef>
                <a:spcPts val="280"/>
              </a:spcBef>
              <a:spcAft>
                <a:spcPts val="0"/>
              </a:spcAft>
              <a:buClr>
                <a:srgbClr val="FFFFFF"/>
              </a:buClr>
              <a:buSzPts val="1400"/>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6" name="Google Shape;816;g11e0ae5a757_0_1513"/>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7" name="Google Shape;817;g11e0ae5a757_0_1513"/>
          <p:cNvSpPr txBox="1">
            <a:spLocks noGrp="1"/>
          </p:cNvSpPr>
          <p:nvPr>
            <p:ph type="ftr" idx="11"/>
          </p:nvPr>
        </p:nvSpPr>
        <p:spPr>
          <a:xfrm>
            <a:off x="3124200" y="6520934"/>
            <a:ext cx="2895600" cy="184800"/>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8" name="Google Shape;818;g11e0ae5a757_0_1513"/>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819" name="Google Shape;819;g11e0ae5a757_0_1513"/>
          <p:cNvSpPr txBox="1">
            <a:spLocks noGrp="1"/>
          </p:cNvSpPr>
          <p:nvPr>
            <p:ph type="title"/>
          </p:nvPr>
        </p:nvSpPr>
        <p:spPr>
          <a:xfrm>
            <a:off x="686104" y="457200"/>
            <a:ext cx="7772400" cy="9144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Blue/Gray 1 Content + Right Photo">
  <p:cSld name="Blue/Gray 1 Content + Right Photo">
    <p:bg>
      <p:bgPr>
        <a:solidFill>
          <a:srgbClr val="E7E7E5"/>
        </a:solidFill>
        <a:effectLst/>
      </p:bgPr>
    </p:bg>
    <p:spTree>
      <p:nvGrpSpPr>
        <p:cNvPr id="1" name="Shape 820"/>
        <p:cNvGrpSpPr/>
        <p:nvPr/>
      </p:nvGrpSpPr>
      <p:grpSpPr>
        <a:xfrm>
          <a:off x="0" y="0"/>
          <a:ext cx="0" cy="0"/>
          <a:chOff x="0" y="0"/>
          <a:chExt cx="0" cy="0"/>
        </a:xfrm>
      </p:grpSpPr>
      <p:sp>
        <p:nvSpPr>
          <p:cNvPr id="821" name="Google Shape;821;g11e0ae5a757_0_1521"/>
          <p:cNvSpPr>
            <a:spLocks noGrp="1"/>
          </p:cNvSpPr>
          <p:nvPr>
            <p:ph type="pic" idx="2"/>
          </p:nvPr>
        </p:nvSpPr>
        <p:spPr>
          <a:xfrm>
            <a:off x="4572000" y="152400"/>
            <a:ext cx="4419600" cy="6553200"/>
          </a:xfrm>
          <a:prstGeom prst="rect">
            <a:avLst/>
          </a:prstGeom>
          <a:solidFill>
            <a:srgbClr val="FFFFFF"/>
          </a:solidFill>
          <a:ln>
            <a:noFill/>
          </a:ln>
        </p:spPr>
      </p:sp>
      <p:sp>
        <p:nvSpPr>
          <p:cNvPr id="822" name="Google Shape;822;g11e0ae5a757_0_1521"/>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3" name="Google Shape;823;g11e0ae5a757_0_1521"/>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824" name="Google Shape;824;g11e0ae5a757_0_1521"/>
          <p:cNvSpPr txBox="1">
            <a:spLocks noGrp="1"/>
          </p:cNvSpPr>
          <p:nvPr>
            <p:ph type="body" idx="1"/>
          </p:nvPr>
        </p:nvSpPr>
        <p:spPr>
          <a:xfrm>
            <a:off x="685800" y="2057400"/>
            <a:ext cx="3657600" cy="41148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17500" algn="l">
              <a:lnSpc>
                <a:spcPct val="100000"/>
              </a:lnSpc>
              <a:spcBef>
                <a:spcPts val="280"/>
              </a:spcBef>
              <a:spcAft>
                <a:spcPts val="0"/>
              </a:spcAft>
              <a:buClr>
                <a:srgbClr val="FFFFFF"/>
              </a:buClr>
              <a:buSzPts val="1400"/>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25" name="Google Shape;825;g11e0ae5a757_0_1521"/>
          <p:cNvSpPr txBox="1">
            <a:spLocks noGrp="1"/>
          </p:cNvSpPr>
          <p:nvPr>
            <p:ph type="title"/>
          </p:nvPr>
        </p:nvSpPr>
        <p:spPr>
          <a:xfrm>
            <a:off x="685800" y="408204"/>
            <a:ext cx="3657300" cy="13899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6" name="Google Shape;826;g11e0ae5a757_0_1521"/>
          <p:cNvSpPr txBox="1">
            <a:spLocks noGrp="1"/>
          </p:cNvSpPr>
          <p:nvPr>
            <p:ph type="body" idx="3"/>
          </p:nvPr>
        </p:nvSpPr>
        <p:spPr>
          <a:xfrm rot="-5400000">
            <a:off x="7527734" y="1431599"/>
            <a:ext cx="2743200" cy="184800"/>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1200"/>
              </a:spcBef>
              <a:spcAft>
                <a:spcPts val="0"/>
              </a:spcAft>
              <a:buClr>
                <a:schemeClr val="lt1"/>
              </a:buClr>
              <a:buSzPts val="1800"/>
              <a:buNone/>
              <a:defRPr sz="1800">
                <a:solidFill>
                  <a:schemeClr val="lt1"/>
                </a:solidFill>
              </a:defRPr>
            </a:lvl2pPr>
            <a:lvl3pPr marL="1371600" lvl="2" indent="-228600" algn="l">
              <a:lnSpc>
                <a:spcPct val="100000"/>
              </a:lnSpc>
              <a:spcBef>
                <a:spcPts val="12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Red/White 2 Content">
  <p:cSld name="Red/White 2 Content">
    <p:bg>
      <p:bgPr>
        <a:solidFill>
          <a:schemeClr val="lt1"/>
        </a:solidFill>
        <a:effectLst/>
      </p:bgPr>
    </p:bg>
    <p:spTree>
      <p:nvGrpSpPr>
        <p:cNvPr id="1" name="Shape 90"/>
        <p:cNvGrpSpPr/>
        <p:nvPr/>
      </p:nvGrpSpPr>
      <p:grpSpPr>
        <a:xfrm>
          <a:off x="0" y="0"/>
          <a:ext cx="0" cy="0"/>
          <a:chOff x="0" y="0"/>
          <a:chExt cx="0" cy="0"/>
        </a:xfrm>
      </p:grpSpPr>
      <p:sp>
        <p:nvSpPr>
          <p:cNvPr id="91" name="Google Shape;91;p24"/>
          <p:cNvSpPr txBox="1">
            <a:spLocks noGrp="1"/>
          </p:cNvSpPr>
          <p:nvPr>
            <p:ph type="body" idx="1"/>
          </p:nvPr>
        </p:nvSpPr>
        <p:spPr>
          <a:xfrm>
            <a:off x="686104" y="1600200"/>
            <a:ext cx="3809696"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6C6463"/>
              </a:buClr>
              <a:buSzPts val="1600"/>
              <a:buChar char="»"/>
              <a:defRPr sz="1600">
                <a:solidFill>
                  <a:srgbClr val="6C6463"/>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92" name="Google Shape;92;p24"/>
          <p:cNvSpPr txBox="1">
            <a:spLocks noGrp="1"/>
          </p:cNvSpPr>
          <p:nvPr>
            <p:ph type="body" idx="2"/>
          </p:nvPr>
        </p:nvSpPr>
        <p:spPr>
          <a:xfrm>
            <a:off x="4648200" y="1600200"/>
            <a:ext cx="3810304"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6C6463"/>
              </a:buClr>
              <a:buSzPts val="1600"/>
              <a:buChar char="»"/>
              <a:defRPr sz="1600">
                <a:solidFill>
                  <a:srgbClr val="6C6463"/>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93" name="Google Shape;93;p24"/>
          <p:cNvSpPr txBox="1">
            <a:spLocks noGrp="1"/>
          </p:cNvSpPr>
          <p:nvPr>
            <p:ph type="dt" idx="10"/>
          </p:nvPr>
        </p:nvSpPr>
        <p:spPr>
          <a:xfrm>
            <a:off x="152400" y="6530079"/>
            <a:ext cx="2133600" cy="18466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24"/>
          <p:cNvSpPr txBox="1">
            <a:spLocks noGrp="1"/>
          </p:cNvSpPr>
          <p:nvPr>
            <p:ph type="ftr" idx="11"/>
          </p:nvPr>
        </p:nvSpPr>
        <p:spPr>
          <a:xfrm>
            <a:off x="3124200" y="6530079"/>
            <a:ext cx="2895600" cy="184666"/>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24"/>
          <p:cNvSpPr txBox="1">
            <a:spLocks noGrp="1"/>
          </p:cNvSpPr>
          <p:nvPr>
            <p:ph type="sldNum" idx="12"/>
          </p:nvPr>
        </p:nvSpPr>
        <p:spPr>
          <a:xfrm>
            <a:off x="6858000" y="6530079"/>
            <a:ext cx="2133600" cy="18466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96" name="Google Shape;96;p24"/>
          <p:cNvSpPr txBox="1">
            <a:spLocks noGrp="1"/>
          </p:cNvSpPr>
          <p:nvPr>
            <p:ph type="title"/>
          </p:nvPr>
        </p:nvSpPr>
        <p:spPr>
          <a:xfrm>
            <a:off x="686104" y="457200"/>
            <a:ext cx="7772400" cy="9144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BA0C2F"/>
              </a:buClr>
              <a:buSzPts val="28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Blue/Gray Title Only">
  <p:cSld name="Blue/Gray Title Only">
    <p:bg>
      <p:bgPr>
        <a:solidFill>
          <a:srgbClr val="E7E7E5"/>
        </a:solidFill>
        <a:effectLst/>
      </p:bgPr>
    </p:bg>
    <p:spTree>
      <p:nvGrpSpPr>
        <p:cNvPr id="1" name="Shape 827"/>
        <p:cNvGrpSpPr/>
        <p:nvPr/>
      </p:nvGrpSpPr>
      <p:grpSpPr>
        <a:xfrm>
          <a:off x="0" y="0"/>
          <a:ext cx="0" cy="0"/>
          <a:chOff x="0" y="0"/>
          <a:chExt cx="0" cy="0"/>
        </a:xfrm>
      </p:grpSpPr>
      <p:sp>
        <p:nvSpPr>
          <p:cNvPr id="828" name="Google Shape;828;g11e0ae5a757_0_1528"/>
          <p:cNvSpPr>
            <a:spLocks noGrp="1"/>
          </p:cNvSpPr>
          <p:nvPr>
            <p:ph type="pic" idx="2"/>
          </p:nvPr>
        </p:nvSpPr>
        <p:spPr>
          <a:xfrm>
            <a:off x="152400" y="152400"/>
            <a:ext cx="4419600" cy="6553200"/>
          </a:xfrm>
          <a:prstGeom prst="rect">
            <a:avLst/>
          </a:prstGeom>
          <a:solidFill>
            <a:srgbClr val="FFFFFF"/>
          </a:solidFill>
          <a:ln>
            <a:noFill/>
          </a:ln>
        </p:spPr>
      </p:sp>
      <p:sp>
        <p:nvSpPr>
          <p:cNvPr id="829" name="Google Shape;829;g11e0ae5a757_0_1528"/>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chemeClr val="lt1"/>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0" name="Google Shape;830;g11e0ae5a757_0_1528"/>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831" name="Google Shape;831;g11e0ae5a757_0_1528"/>
          <p:cNvSpPr txBox="1">
            <a:spLocks noGrp="1"/>
          </p:cNvSpPr>
          <p:nvPr>
            <p:ph type="body" idx="1"/>
          </p:nvPr>
        </p:nvSpPr>
        <p:spPr>
          <a:xfrm rot="-5400000">
            <a:off x="3108134" y="1431599"/>
            <a:ext cx="2743200" cy="184800"/>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1200"/>
              </a:spcBef>
              <a:spcAft>
                <a:spcPts val="0"/>
              </a:spcAft>
              <a:buClr>
                <a:schemeClr val="lt1"/>
              </a:buClr>
              <a:buSzPts val="1800"/>
              <a:buNone/>
              <a:defRPr sz="1800">
                <a:solidFill>
                  <a:schemeClr val="lt1"/>
                </a:solidFill>
              </a:defRPr>
            </a:lvl2pPr>
            <a:lvl3pPr marL="1371600" lvl="2" indent="-228600" algn="l">
              <a:lnSpc>
                <a:spcPct val="100000"/>
              </a:lnSpc>
              <a:spcBef>
                <a:spcPts val="12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32" name="Google Shape;832;g11e0ae5a757_0_1528"/>
          <p:cNvSpPr txBox="1">
            <a:spLocks noGrp="1"/>
          </p:cNvSpPr>
          <p:nvPr>
            <p:ph type="title"/>
          </p:nvPr>
        </p:nvSpPr>
        <p:spPr>
          <a:xfrm>
            <a:off x="4877104" y="2971800"/>
            <a:ext cx="3885900" cy="9540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Blue/White 1 Content">
  <p:cSld name="Blue/White 1 Content">
    <p:bg>
      <p:bgPr>
        <a:solidFill>
          <a:schemeClr val="lt1"/>
        </a:solidFill>
        <a:effectLst/>
      </p:bgPr>
    </p:bg>
    <p:spTree>
      <p:nvGrpSpPr>
        <p:cNvPr id="1" name="Shape 833"/>
        <p:cNvGrpSpPr/>
        <p:nvPr/>
      </p:nvGrpSpPr>
      <p:grpSpPr>
        <a:xfrm>
          <a:off x="0" y="0"/>
          <a:ext cx="0" cy="0"/>
          <a:chOff x="0" y="0"/>
          <a:chExt cx="0" cy="0"/>
        </a:xfrm>
      </p:grpSpPr>
      <p:sp>
        <p:nvSpPr>
          <p:cNvPr id="834" name="Google Shape;834;g11e0ae5a757_0_1534"/>
          <p:cNvSpPr txBox="1">
            <a:spLocks noGrp="1"/>
          </p:cNvSpPr>
          <p:nvPr>
            <p:ph type="body" idx="1"/>
          </p:nvPr>
        </p:nvSpPr>
        <p:spPr>
          <a:xfrm>
            <a:off x="685800" y="1600200"/>
            <a:ext cx="7772400" cy="45720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Clr>
                <a:srgbClr val="635C5B"/>
              </a:buClr>
              <a:buSzPts val="1800"/>
              <a:buChar char="•"/>
              <a:defRPr/>
            </a:lvl1pPr>
            <a:lvl2pPr marL="914400" lvl="1" indent="-342900" algn="l">
              <a:lnSpc>
                <a:spcPct val="100000"/>
              </a:lnSpc>
              <a:spcBef>
                <a:spcPts val="1200"/>
              </a:spcBef>
              <a:spcAft>
                <a:spcPts val="0"/>
              </a:spcAft>
              <a:buClr>
                <a:srgbClr val="635C5B"/>
              </a:buClr>
              <a:buSzPts val="1800"/>
              <a:buChar char="–"/>
              <a:defRPr/>
            </a:lvl2pPr>
            <a:lvl3pPr marL="1371600" lvl="2" indent="-342900" algn="l">
              <a:lnSpc>
                <a:spcPct val="100000"/>
              </a:lnSpc>
              <a:spcBef>
                <a:spcPts val="1200"/>
              </a:spcBef>
              <a:spcAft>
                <a:spcPts val="0"/>
              </a:spcAft>
              <a:buClr>
                <a:srgbClr val="6C6463"/>
              </a:buClr>
              <a:buSzPts val="1800"/>
              <a:buChar char="•"/>
              <a:defRPr/>
            </a:lvl3pPr>
            <a:lvl4pPr marL="1828800" lvl="3" indent="-342900" algn="l">
              <a:lnSpc>
                <a:spcPct val="100000"/>
              </a:lnSpc>
              <a:spcBef>
                <a:spcPts val="360"/>
              </a:spcBef>
              <a:spcAft>
                <a:spcPts val="0"/>
              </a:spcAft>
              <a:buClr>
                <a:srgbClr val="6C6463"/>
              </a:buClr>
              <a:buSzPts val="1800"/>
              <a:buChar char="–"/>
              <a:defRPr/>
            </a:lvl4pPr>
            <a:lvl5pPr marL="2286000" lvl="4" indent="-342900" algn="l">
              <a:lnSpc>
                <a:spcPct val="100000"/>
              </a:lnSpc>
              <a:spcBef>
                <a:spcPts val="360"/>
              </a:spcBef>
              <a:spcAft>
                <a:spcPts val="0"/>
              </a:spcAft>
              <a:buClr>
                <a:srgbClr val="6C6463"/>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35" name="Google Shape;835;g11e0ae5a757_0_1534"/>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6" name="Google Shape;836;g11e0ae5a757_0_1534"/>
          <p:cNvSpPr txBox="1">
            <a:spLocks noGrp="1"/>
          </p:cNvSpPr>
          <p:nvPr>
            <p:ph type="ftr" idx="11"/>
          </p:nvPr>
        </p:nvSpPr>
        <p:spPr>
          <a:xfrm>
            <a:off x="3124200" y="6520934"/>
            <a:ext cx="2895600" cy="184800"/>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6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7" name="Google Shape;837;g11e0ae5a757_0_1534"/>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838" name="Google Shape;838;g11e0ae5a757_0_1534"/>
          <p:cNvSpPr txBox="1">
            <a:spLocks noGrp="1"/>
          </p:cNvSpPr>
          <p:nvPr>
            <p:ph type="title"/>
          </p:nvPr>
        </p:nvSpPr>
        <p:spPr>
          <a:xfrm>
            <a:off x="686104" y="457200"/>
            <a:ext cx="7772400" cy="9144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Blue/White 2 Content">
  <p:cSld name="Blue/White 2 Content">
    <p:bg>
      <p:bgPr>
        <a:solidFill>
          <a:schemeClr val="lt1"/>
        </a:solidFill>
        <a:effectLst/>
      </p:bgPr>
    </p:bg>
    <p:spTree>
      <p:nvGrpSpPr>
        <p:cNvPr id="1" name="Shape 839"/>
        <p:cNvGrpSpPr/>
        <p:nvPr/>
      </p:nvGrpSpPr>
      <p:grpSpPr>
        <a:xfrm>
          <a:off x="0" y="0"/>
          <a:ext cx="0" cy="0"/>
          <a:chOff x="0" y="0"/>
          <a:chExt cx="0" cy="0"/>
        </a:xfrm>
      </p:grpSpPr>
      <p:sp>
        <p:nvSpPr>
          <p:cNvPr id="840" name="Google Shape;840;g11e0ae5a757_0_1540"/>
          <p:cNvSpPr txBox="1">
            <a:spLocks noGrp="1"/>
          </p:cNvSpPr>
          <p:nvPr>
            <p:ph type="body" idx="1"/>
          </p:nvPr>
        </p:nvSpPr>
        <p:spPr>
          <a:xfrm>
            <a:off x="686104" y="1600200"/>
            <a:ext cx="3809700"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6C6463"/>
              </a:buClr>
              <a:buSzPts val="1600"/>
              <a:buChar char="»"/>
              <a:defRPr sz="1600">
                <a:solidFill>
                  <a:srgbClr val="6C6463"/>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841" name="Google Shape;841;g11e0ae5a757_0_1540"/>
          <p:cNvSpPr txBox="1">
            <a:spLocks noGrp="1"/>
          </p:cNvSpPr>
          <p:nvPr>
            <p:ph type="body" idx="2"/>
          </p:nvPr>
        </p:nvSpPr>
        <p:spPr>
          <a:xfrm>
            <a:off x="4648200" y="1600200"/>
            <a:ext cx="3810300"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6C6463"/>
              </a:buClr>
              <a:buSzPts val="1600"/>
              <a:buChar char="»"/>
              <a:defRPr sz="1600">
                <a:solidFill>
                  <a:srgbClr val="6C6463"/>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842" name="Google Shape;842;g11e0ae5a757_0_1540"/>
          <p:cNvSpPr txBox="1">
            <a:spLocks noGrp="1"/>
          </p:cNvSpPr>
          <p:nvPr>
            <p:ph type="dt" idx="10"/>
          </p:nvPr>
        </p:nvSpPr>
        <p:spPr>
          <a:xfrm>
            <a:off x="152400" y="6530079"/>
            <a:ext cx="2133600" cy="184800"/>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3" name="Google Shape;843;g11e0ae5a757_0_1540"/>
          <p:cNvSpPr txBox="1">
            <a:spLocks noGrp="1"/>
          </p:cNvSpPr>
          <p:nvPr>
            <p:ph type="ftr" idx="11"/>
          </p:nvPr>
        </p:nvSpPr>
        <p:spPr>
          <a:xfrm>
            <a:off x="3124200" y="6530079"/>
            <a:ext cx="2895600" cy="184800"/>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4" name="Google Shape;844;g11e0ae5a757_0_1540"/>
          <p:cNvSpPr txBox="1">
            <a:spLocks noGrp="1"/>
          </p:cNvSpPr>
          <p:nvPr>
            <p:ph type="sldNum" idx="12"/>
          </p:nvPr>
        </p:nvSpPr>
        <p:spPr>
          <a:xfrm>
            <a:off x="6858000" y="6530079"/>
            <a:ext cx="2133600" cy="184800"/>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845" name="Google Shape;845;g11e0ae5a757_0_1540"/>
          <p:cNvSpPr txBox="1">
            <a:spLocks noGrp="1"/>
          </p:cNvSpPr>
          <p:nvPr>
            <p:ph type="title"/>
          </p:nvPr>
        </p:nvSpPr>
        <p:spPr>
          <a:xfrm>
            <a:off x="686104" y="457200"/>
            <a:ext cx="7772400" cy="9144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Blue/White 3 Content">
  <p:cSld name="Blue/White 3 Content">
    <p:bg>
      <p:bgPr>
        <a:solidFill>
          <a:schemeClr val="lt1"/>
        </a:solidFill>
        <a:effectLst/>
      </p:bgPr>
    </p:bg>
    <p:spTree>
      <p:nvGrpSpPr>
        <p:cNvPr id="1" name="Shape 846"/>
        <p:cNvGrpSpPr/>
        <p:nvPr/>
      </p:nvGrpSpPr>
      <p:grpSpPr>
        <a:xfrm>
          <a:off x="0" y="0"/>
          <a:ext cx="0" cy="0"/>
          <a:chOff x="0" y="0"/>
          <a:chExt cx="0" cy="0"/>
        </a:xfrm>
      </p:grpSpPr>
      <p:sp>
        <p:nvSpPr>
          <p:cNvPr id="847" name="Google Shape;847;g11e0ae5a757_0_1547"/>
          <p:cNvSpPr txBox="1">
            <a:spLocks noGrp="1"/>
          </p:cNvSpPr>
          <p:nvPr>
            <p:ph type="body" idx="1"/>
          </p:nvPr>
        </p:nvSpPr>
        <p:spPr>
          <a:xfrm>
            <a:off x="686104" y="1600200"/>
            <a:ext cx="2514300"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848" name="Google Shape;848;g11e0ae5a757_0_1547"/>
          <p:cNvSpPr txBox="1">
            <a:spLocks noGrp="1"/>
          </p:cNvSpPr>
          <p:nvPr>
            <p:ph type="body" idx="2"/>
          </p:nvPr>
        </p:nvSpPr>
        <p:spPr>
          <a:xfrm>
            <a:off x="5943600" y="1600200"/>
            <a:ext cx="2514900"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849" name="Google Shape;849;g11e0ae5a757_0_1547"/>
          <p:cNvSpPr txBox="1">
            <a:spLocks noGrp="1"/>
          </p:cNvSpPr>
          <p:nvPr>
            <p:ph type="dt" idx="10"/>
          </p:nvPr>
        </p:nvSpPr>
        <p:spPr>
          <a:xfrm>
            <a:off x="152400" y="6530079"/>
            <a:ext cx="2133600" cy="184800"/>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0" name="Google Shape;850;g11e0ae5a757_0_1547"/>
          <p:cNvSpPr txBox="1">
            <a:spLocks noGrp="1"/>
          </p:cNvSpPr>
          <p:nvPr>
            <p:ph type="ftr" idx="11"/>
          </p:nvPr>
        </p:nvSpPr>
        <p:spPr>
          <a:xfrm>
            <a:off x="3124200" y="6530079"/>
            <a:ext cx="2895600" cy="184800"/>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1" name="Google Shape;851;g11e0ae5a757_0_1547"/>
          <p:cNvSpPr txBox="1">
            <a:spLocks noGrp="1"/>
          </p:cNvSpPr>
          <p:nvPr>
            <p:ph type="sldNum" idx="12"/>
          </p:nvPr>
        </p:nvSpPr>
        <p:spPr>
          <a:xfrm>
            <a:off x="6858000" y="6530079"/>
            <a:ext cx="2133600" cy="184800"/>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852" name="Google Shape;852;g11e0ae5a757_0_1547"/>
          <p:cNvSpPr txBox="1">
            <a:spLocks noGrp="1"/>
          </p:cNvSpPr>
          <p:nvPr>
            <p:ph type="title"/>
          </p:nvPr>
        </p:nvSpPr>
        <p:spPr>
          <a:xfrm>
            <a:off x="686104" y="457200"/>
            <a:ext cx="7772400" cy="9144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3" name="Google Shape;853;g11e0ae5a757_0_1547"/>
          <p:cNvSpPr txBox="1">
            <a:spLocks noGrp="1"/>
          </p:cNvSpPr>
          <p:nvPr>
            <p:ph type="body" idx="3"/>
          </p:nvPr>
        </p:nvSpPr>
        <p:spPr>
          <a:xfrm>
            <a:off x="3314548" y="1600200"/>
            <a:ext cx="2514900"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Blue/White 1 Content + Bottom Photo">
  <p:cSld name="Blue/White 1 Content + Bottom Photo">
    <p:bg>
      <p:bgPr>
        <a:solidFill>
          <a:schemeClr val="lt1"/>
        </a:solidFill>
        <a:effectLst/>
      </p:bgPr>
    </p:bg>
    <p:spTree>
      <p:nvGrpSpPr>
        <p:cNvPr id="1" name="Shape 854"/>
        <p:cNvGrpSpPr/>
        <p:nvPr/>
      </p:nvGrpSpPr>
      <p:grpSpPr>
        <a:xfrm>
          <a:off x="0" y="0"/>
          <a:ext cx="0" cy="0"/>
          <a:chOff x="0" y="0"/>
          <a:chExt cx="0" cy="0"/>
        </a:xfrm>
      </p:grpSpPr>
      <p:sp>
        <p:nvSpPr>
          <p:cNvPr id="855" name="Google Shape;855;g11e0ae5a757_0_1555"/>
          <p:cNvSpPr>
            <a:spLocks noGrp="1"/>
          </p:cNvSpPr>
          <p:nvPr>
            <p:ph type="pic" idx="2"/>
          </p:nvPr>
        </p:nvSpPr>
        <p:spPr>
          <a:xfrm>
            <a:off x="152400" y="3429000"/>
            <a:ext cx="8839200" cy="3276600"/>
          </a:xfrm>
          <a:prstGeom prst="rect">
            <a:avLst/>
          </a:prstGeom>
          <a:solidFill>
            <a:srgbClr val="E7E7E5"/>
          </a:solidFill>
          <a:ln>
            <a:noFill/>
          </a:ln>
        </p:spPr>
      </p:sp>
      <p:sp>
        <p:nvSpPr>
          <p:cNvPr id="856" name="Google Shape;856;g11e0ae5a757_0_1555"/>
          <p:cNvSpPr txBox="1">
            <a:spLocks noGrp="1"/>
          </p:cNvSpPr>
          <p:nvPr>
            <p:ph type="body" idx="1"/>
          </p:nvPr>
        </p:nvSpPr>
        <p:spPr>
          <a:xfrm rot="-5400000">
            <a:off x="7527734" y="4708199"/>
            <a:ext cx="2743200" cy="184800"/>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1200"/>
              </a:spcBef>
              <a:spcAft>
                <a:spcPts val="0"/>
              </a:spcAft>
              <a:buClr>
                <a:schemeClr val="lt1"/>
              </a:buClr>
              <a:buSzPts val="1800"/>
              <a:buNone/>
              <a:defRPr sz="1800">
                <a:solidFill>
                  <a:schemeClr val="lt1"/>
                </a:solidFill>
              </a:defRPr>
            </a:lvl2pPr>
            <a:lvl3pPr marL="1371600" lvl="2" indent="-228600" algn="l">
              <a:lnSpc>
                <a:spcPct val="100000"/>
              </a:lnSpc>
              <a:spcBef>
                <a:spcPts val="12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57" name="Google Shape;857;g11e0ae5a757_0_1555"/>
          <p:cNvSpPr txBox="1">
            <a:spLocks noGrp="1"/>
          </p:cNvSpPr>
          <p:nvPr>
            <p:ph type="body" idx="3"/>
          </p:nvPr>
        </p:nvSpPr>
        <p:spPr>
          <a:xfrm>
            <a:off x="685800" y="1600200"/>
            <a:ext cx="7772400" cy="16002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a:solidFill>
                  <a:srgbClr val="6C6463"/>
                </a:solidFill>
              </a:defRPr>
            </a:lvl1pPr>
            <a:lvl2pPr marL="914400" lvl="1" indent="-355600" algn="l">
              <a:lnSpc>
                <a:spcPct val="100000"/>
              </a:lnSpc>
              <a:spcBef>
                <a:spcPts val="1200"/>
              </a:spcBef>
              <a:spcAft>
                <a:spcPts val="0"/>
              </a:spcAft>
              <a:buClr>
                <a:srgbClr val="6C6463"/>
              </a:buClr>
              <a:buSzPts val="2000"/>
              <a:buChar char="–"/>
              <a:defRPr>
                <a:solidFill>
                  <a:srgbClr val="6C6463"/>
                </a:solidFill>
              </a:defRPr>
            </a:lvl2pPr>
            <a:lvl3pPr marL="1371600" lvl="2" indent="-342900" algn="l">
              <a:lnSpc>
                <a:spcPct val="100000"/>
              </a:lnSpc>
              <a:spcBef>
                <a:spcPts val="1200"/>
              </a:spcBef>
              <a:spcAft>
                <a:spcPts val="0"/>
              </a:spcAft>
              <a:buClr>
                <a:srgbClr val="6C6463"/>
              </a:buClr>
              <a:buSzPts val="1800"/>
              <a:buChar char="•"/>
              <a:defRPr>
                <a:solidFill>
                  <a:srgbClr val="6C6463"/>
                </a:solidFill>
              </a:defRPr>
            </a:lvl3pPr>
            <a:lvl4pPr marL="1828800" lvl="3" indent="-330200" algn="l">
              <a:lnSpc>
                <a:spcPct val="100000"/>
              </a:lnSpc>
              <a:spcBef>
                <a:spcPts val="320"/>
              </a:spcBef>
              <a:spcAft>
                <a:spcPts val="0"/>
              </a:spcAft>
              <a:buClr>
                <a:srgbClr val="6C6463"/>
              </a:buClr>
              <a:buSzPts val="1600"/>
              <a:buChar char="–"/>
              <a:defRPr>
                <a:solidFill>
                  <a:srgbClr val="6C6463"/>
                </a:solidFill>
              </a:defRPr>
            </a:lvl4pPr>
            <a:lvl5pPr marL="2286000" lvl="4" indent="-317500" algn="l">
              <a:lnSpc>
                <a:spcPct val="100000"/>
              </a:lnSpc>
              <a:spcBef>
                <a:spcPts val="280"/>
              </a:spcBef>
              <a:spcAft>
                <a:spcPts val="0"/>
              </a:spcAft>
              <a:buClr>
                <a:srgbClr val="FFFFFF"/>
              </a:buClr>
              <a:buSzPts val="1400"/>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58" name="Google Shape;858;g11e0ae5a757_0_1555"/>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9" name="Google Shape;859;g11e0ae5a757_0_1555"/>
          <p:cNvSpPr txBox="1">
            <a:spLocks noGrp="1"/>
          </p:cNvSpPr>
          <p:nvPr>
            <p:ph type="ftr" idx="11"/>
          </p:nvPr>
        </p:nvSpPr>
        <p:spPr>
          <a:xfrm>
            <a:off x="3124200" y="6520934"/>
            <a:ext cx="2895600" cy="184800"/>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0" name="Google Shape;860;g11e0ae5a757_0_1555"/>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861" name="Google Shape;861;g11e0ae5a757_0_1555"/>
          <p:cNvSpPr txBox="1">
            <a:spLocks noGrp="1"/>
          </p:cNvSpPr>
          <p:nvPr>
            <p:ph type="title"/>
          </p:nvPr>
        </p:nvSpPr>
        <p:spPr>
          <a:xfrm>
            <a:off x="686104" y="457200"/>
            <a:ext cx="7772400" cy="9144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Blue/White 1 Content + Right Photo">
  <p:cSld name="Blue/White 1 Content + Right Photo">
    <p:bg>
      <p:bgPr>
        <a:solidFill>
          <a:schemeClr val="lt1"/>
        </a:solidFill>
        <a:effectLst/>
      </p:bgPr>
    </p:bg>
    <p:spTree>
      <p:nvGrpSpPr>
        <p:cNvPr id="1" name="Shape 862"/>
        <p:cNvGrpSpPr/>
        <p:nvPr/>
      </p:nvGrpSpPr>
      <p:grpSpPr>
        <a:xfrm>
          <a:off x="0" y="0"/>
          <a:ext cx="0" cy="0"/>
          <a:chOff x="0" y="0"/>
          <a:chExt cx="0" cy="0"/>
        </a:xfrm>
      </p:grpSpPr>
      <p:sp>
        <p:nvSpPr>
          <p:cNvPr id="863" name="Google Shape;863;g11e0ae5a757_0_1563"/>
          <p:cNvSpPr>
            <a:spLocks noGrp="1"/>
          </p:cNvSpPr>
          <p:nvPr>
            <p:ph type="pic" idx="2"/>
          </p:nvPr>
        </p:nvSpPr>
        <p:spPr>
          <a:xfrm>
            <a:off x="4572000" y="152400"/>
            <a:ext cx="4419600" cy="6553200"/>
          </a:xfrm>
          <a:prstGeom prst="rect">
            <a:avLst/>
          </a:prstGeom>
          <a:solidFill>
            <a:srgbClr val="E7E7E5"/>
          </a:solidFill>
          <a:ln>
            <a:noFill/>
          </a:ln>
        </p:spPr>
      </p:sp>
      <p:sp>
        <p:nvSpPr>
          <p:cNvPr id="864" name="Google Shape;864;g11e0ae5a757_0_1563"/>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5" name="Google Shape;865;g11e0ae5a757_0_1563"/>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866" name="Google Shape;866;g11e0ae5a757_0_1563"/>
          <p:cNvSpPr txBox="1">
            <a:spLocks noGrp="1"/>
          </p:cNvSpPr>
          <p:nvPr>
            <p:ph type="body" idx="1"/>
          </p:nvPr>
        </p:nvSpPr>
        <p:spPr>
          <a:xfrm>
            <a:off x="685800" y="2057400"/>
            <a:ext cx="3657600" cy="41148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17500" algn="l">
              <a:lnSpc>
                <a:spcPct val="100000"/>
              </a:lnSpc>
              <a:spcBef>
                <a:spcPts val="280"/>
              </a:spcBef>
              <a:spcAft>
                <a:spcPts val="0"/>
              </a:spcAft>
              <a:buClr>
                <a:srgbClr val="FFFFFF"/>
              </a:buClr>
              <a:buSzPts val="1400"/>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67" name="Google Shape;867;g11e0ae5a757_0_1563"/>
          <p:cNvSpPr txBox="1">
            <a:spLocks noGrp="1"/>
          </p:cNvSpPr>
          <p:nvPr>
            <p:ph type="title"/>
          </p:nvPr>
        </p:nvSpPr>
        <p:spPr>
          <a:xfrm>
            <a:off x="685800" y="408204"/>
            <a:ext cx="3657300" cy="13899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8" name="Google Shape;868;g11e0ae5a757_0_1563"/>
          <p:cNvSpPr txBox="1">
            <a:spLocks noGrp="1"/>
          </p:cNvSpPr>
          <p:nvPr>
            <p:ph type="body" idx="3"/>
          </p:nvPr>
        </p:nvSpPr>
        <p:spPr>
          <a:xfrm rot="-5400000">
            <a:off x="7527734" y="1431599"/>
            <a:ext cx="2743200" cy="184800"/>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1200"/>
              </a:spcBef>
              <a:spcAft>
                <a:spcPts val="0"/>
              </a:spcAft>
              <a:buClr>
                <a:schemeClr val="lt1"/>
              </a:buClr>
              <a:buSzPts val="1800"/>
              <a:buNone/>
              <a:defRPr sz="1800">
                <a:solidFill>
                  <a:schemeClr val="lt1"/>
                </a:solidFill>
              </a:defRPr>
            </a:lvl2pPr>
            <a:lvl3pPr marL="1371600" lvl="2" indent="-228600" algn="l">
              <a:lnSpc>
                <a:spcPct val="100000"/>
              </a:lnSpc>
              <a:spcBef>
                <a:spcPts val="12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Blue/White Title + Left Photo">
  <p:cSld name="Blue/White Title + Left Photo">
    <p:bg>
      <p:bgPr>
        <a:solidFill>
          <a:schemeClr val="lt1"/>
        </a:solidFill>
        <a:effectLst/>
      </p:bgPr>
    </p:bg>
    <p:spTree>
      <p:nvGrpSpPr>
        <p:cNvPr id="1" name="Shape 869"/>
        <p:cNvGrpSpPr/>
        <p:nvPr/>
      </p:nvGrpSpPr>
      <p:grpSpPr>
        <a:xfrm>
          <a:off x="0" y="0"/>
          <a:ext cx="0" cy="0"/>
          <a:chOff x="0" y="0"/>
          <a:chExt cx="0" cy="0"/>
        </a:xfrm>
      </p:grpSpPr>
      <p:sp>
        <p:nvSpPr>
          <p:cNvPr id="870" name="Google Shape;870;g11e0ae5a757_0_1570"/>
          <p:cNvSpPr>
            <a:spLocks noGrp="1"/>
          </p:cNvSpPr>
          <p:nvPr>
            <p:ph type="pic" idx="2"/>
          </p:nvPr>
        </p:nvSpPr>
        <p:spPr>
          <a:xfrm>
            <a:off x="152400" y="152400"/>
            <a:ext cx="4419600" cy="6553200"/>
          </a:xfrm>
          <a:prstGeom prst="rect">
            <a:avLst/>
          </a:prstGeom>
          <a:solidFill>
            <a:srgbClr val="E7E7E5"/>
          </a:solidFill>
          <a:ln>
            <a:noFill/>
          </a:ln>
        </p:spPr>
      </p:sp>
      <p:sp>
        <p:nvSpPr>
          <p:cNvPr id="871" name="Google Shape;871;g11e0ae5a757_0_1570"/>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chemeClr val="lt1"/>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2" name="Google Shape;872;g11e0ae5a757_0_1570"/>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873" name="Google Shape;873;g11e0ae5a757_0_1570"/>
          <p:cNvSpPr txBox="1">
            <a:spLocks noGrp="1"/>
          </p:cNvSpPr>
          <p:nvPr>
            <p:ph type="body" idx="1"/>
          </p:nvPr>
        </p:nvSpPr>
        <p:spPr>
          <a:xfrm rot="-5400000">
            <a:off x="3108134" y="1431599"/>
            <a:ext cx="2743200" cy="184800"/>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1200"/>
              </a:spcBef>
              <a:spcAft>
                <a:spcPts val="0"/>
              </a:spcAft>
              <a:buClr>
                <a:schemeClr val="lt1"/>
              </a:buClr>
              <a:buSzPts val="1800"/>
              <a:buNone/>
              <a:defRPr sz="1800">
                <a:solidFill>
                  <a:schemeClr val="lt1"/>
                </a:solidFill>
              </a:defRPr>
            </a:lvl2pPr>
            <a:lvl3pPr marL="1371600" lvl="2" indent="-228600" algn="l">
              <a:lnSpc>
                <a:spcPct val="100000"/>
              </a:lnSpc>
              <a:spcBef>
                <a:spcPts val="12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74" name="Google Shape;874;g11e0ae5a757_0_1570"/>
          <p:cNvSpPr txBox="1">
            <a:spLocks noGrp="1"/>
          </p:cNvSpPr>
          <p:nvPr>
            <p:ph type="title"/>
          </p:nvPr>
        </p:nvSpPr>
        <p:spPr>
          <a:xfrm>
            <a:off x="4877104" y="2971800"/>
            <a:ext cx="3885900" cy="954000"/>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Red/Gray 1 Content">
  <p:cSld name="Red/Gray 1 Content">
    <p:bg>
      <p:bgPr>
        <a:solidFill>
          <a:srgbClr val="E7E7E5"/>
        </a:solidFill>
        <a:effectLst/>
      </p:bgPr>
    </p:bg>
    <p:spTree>
      <p:nvGrpSpPr>
        <p:cNvPr id="1" name="Shape 882"/>
        <p:cNvGrpSpPr/>
        <p:nvPr/>
      </p:nvGrpSpPr>
      <p:grpSpPr>
        <a:xfrm>
          <a:off x="0" y="0"/>
          <a:ext cx="0" cy="0"/>
          <a:chOff x="0" y="0"/>
          <a:chExt cx="0" cy="0"/>
        </a:xfrm>
      </p:grpSpPr>
      <p:sp>
        <p:nvSpPr>
          <p:cNvPr id="883" name="Google Shape;883;g11e53598d4f_2_22"/>
          <p:cNvSpPr txBox="1">
            <a:spLocks noGrp="1"/>
          </p:cNvSpPr>
          <p:nvPr>
            <p:ph type="body" idx="1"/>
          </p:nvPr>
        </p:nvSpPr>
        <p:spPr>
          <a:xfrm>
            <a:off x="685800" y="1600200"/>
            <a:ext cx="7772400" cy="45720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Clr>
                <a:srgbClr val="635C5B"/>
              </a:buClr>
              <a:buSzPts val="1800"/>
              <a:buChar char="•"/>
              <a:defRPr/>
            </a:lvl1pPr>
            <a:lvl2pPr marL="914400" lvl="1" indent="-342900" algn="l">
              <a:lnSpc>
                <a:spcPct val="100000"/>
              </a:lnSpc>
              <a:spcBef>
                <a:spcPts val="1200"/>
              </a:spcBef>
              <a:spcAft>
                <a:spcPts val="0"/>
              </a:spcAft>
              <a:buClr>
                <a:srgbClr val="635C5B"/>
              </a:buClr>
              <a:buSzPts val="1800"/>
              <a:buChar char="–"/>
              <a:defRPr/>
            </a:lvl2pPr>
            <a:lvl3pPr marL="1371600" lvl="2" indent="-342900" algn="l">
              <a:lnSpc>
                <a:spcPct val="100000"/>
              </a:lnSpc>
              <a:spcBef>
                <a:spcPts val="1200"/>
              </a:spcBef>
              <a:spcAft>
                <a:spcPts val="0"/>
              </a:spcAft>
              <a:buClr>
                <a:srgbClr val="6C6463"/>
              </a:buClr>
              <a:buSzPts val="1800"/>
              <a:buChar char="•"/>
              <a:defRPr/>
            </a:lvl3pPr>
            <a:lvl4pPr marL="1828800" lvl="3" indent="-342900" algn="l">
              <a:lnSpc>
                <a:spcPct val="100000"/>
              </a:lnSpc>
              <a:spcBef>
                <a:spcPts val="360"/>
              </a:spcBef>
              <a:spcAft>
                <a:spcPts val="0"/>
              </a:spcAft>
              <a:buClr>
                <a:srgbClr val="6C6463"/>
              </a:buClr>
              <a:buSzPts val="1800"/>
              <a:buChar char="–"/>
              <a:defRPr/>
            </a:lvl4pPr>
            <a:lvl5pPr marL="2286000" lvl="4" indent="-342900" algn="l">
              <a:lnSpc>
                <a:spcPct val="100000"/>
              </a:lnSpc>
              <a:spcBef>
                <a:spcPts val="360"/>
              </a:spcBef>
              <a:spcAft>
                <a:spcPts val="0"/>
              </a:spcAft>
              <a:buClr>
                <a:srgbClr val="6C6463"/>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84" name="Google Shape;884;g11e53598d4f_2_22"/>
          <p:cNvSpPr txBox="1">
            <a:spLocks noGrp="1"/>
          </p:cNvSpPr>
          <p:nvPr>
            <p:ph type="dt" idx="10"/>
          </p:nvPr>
        </p:nvSpPr>
        <p:spPr>
          <a:xfrm>
            <a:off x="152400" y="6520934"/>
            <a:ext cx="2133600" cy="18466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5" name="Google Shape;885;g11e53598d4f_2_22"/>
          <p:cNvSpPr txBox="1">
            <a:spLocks noGrp="1"/>
          </p:cNvSpPr>
          <p:nvPr>
            <p:ph type="ftr" idx="11"/>
          </p:nvPr>
        </p:nvSpPr>
        <p:spPr>
          <a:xfrm>
            <a:off x="3124200" y="6520934"/>
            <a:ext cx="2895600" cy="184666"/>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6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6" name="Google Shape;886;g11e53598d4f_2_22"/>
          <p:cNvSpPr txBox="1">
            <a:spLocks noGrp="1"/>
          </p:cNvSpPr>
          <p:nvPr>
            <p:ph type="sldNum" idx="12"/>
          </p:nvPr>
        </p:nvSpPr>
        <p:spPr>
          <a:xfrm>
            <a:off x="6858000" y="6520934"/>
            <a:ext cx="2133600" cy="18466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887" name="Google Shape;887;g11e53598d4f_2_22"/>
          <p:cNvSpPr txBox="1">
            <a:spLocks noGrp="1"/>
          </p:cNvSpPr>
          <p:nvPr>
            <p:ph type="title"/>
          </p:nvPr>
        </p:nvSpPr>
        <p:spPr>
          <a:xfrm>
            <a:off x="686104" y="457200"/>
            <a:ext cx="7772400" cy="9144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BA0C2F"/>
              </a:buClr>
              <a:buSzPts val="28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Cover - Full Red">
  <p:cSld name="Cover - Full Red">
    <p:bg>
      <p:bgPr>
        <a:solidFill>
          <a:srgbClr val="BA0C2F"/>
        </a:solidFill>
        <a:effectLst/>
      </p:bgPr>
    </p:bg>
    <p:spTree>
      <p:nvGrpSpPr>
        <p:cNvPr id="1" name="Shape 888"/>
        <p:cNvGrpSpPr/>
        <p:nvPr/>
      </p:nvGrpSpPr>
      <p:grpSpPr>
        <a:xfrm>
          <a:off x="0" y="0"/>
          <a:ext cx="0" cy="0"/>
          <a:chOff x="0" y="0"/>
          <a:chExt cx="0" cy="0"/>
        </a:xfrm>
      </p:grpSpPr>
      <p:sp>
        <p:nvSpPr>
          <p:cNvPr id="889" name="Google Shape;889;g11e53598d4f_2_7"/>
          <p:cNvSpPr txBox="1">
            <a:spLocks noGrp="1"/>
          </p:cNvSpPr>
          <p:nvPr>
            <p:ph type="dt" idx="10"/>
          </p:nvPr>
        </p:nvSpPr>
        <p:spPr>
          <a:xfrm>
            <a:off x="152400" y="6520934"/>
            <a:ext cx="2133600" cy="18466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0" name="Google Shape;890;g11e53598d4f_2_7"/>
          <p:cNvSpPr txBox="1">
            <a:spLocks noGrp="1"/>
          </p:cNvSpPr>
          <p:nvPr>
            <p:ph type="ftr" idx="11"/>
          </p:nvPr>
        </p:nvSpPr>
        <p:spPr>
          <a:xfrm>
            <a:off x="3124200" y="6520934"/>
            <a:ext cx="2895600" cy="184666"/>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1" name="Google Shape;891;g11e53598d4f_2_7"/>
          <p:cNvSpPr txBox="1">
            <a:spLocks noGrp="1"/>
          </p:cNvSpPr>
          <p:nvPr>
            <p:ph type="sldNum" idx="12"/>
          </p:nvPr>
        </p:nvSpPr>
        <p:spPr>
          <a:xfrm>
            <a:off x="6858000" y="6520934"/>
            <a:ext cx="2133600" cy="18466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892" name="Google Shape;892;g11e53598d4f_2_7"/>
          <p:cNvSpPr txBox="1">
            <a:spLocks noGrp="1"/>
          </p:cNvSpPr>
          <p:nvPr>
            <p:ph type="ctrTitle"/>
          </p:nvPr>
        </p:nvSpPr>
        <p:spPr>
          <a:xfrm>
            <a:off x="685800" y="2133600"/>
            <a:ext cx="5486400" cy="16002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FFFFFF"/>
              </a:buClr>
              <a:buSzPts val="3200"/>
              <a:buFont typeface="Gill Sans"/>
              <a:buNone/>
              <a:defRPr sz="32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3" name="Google Shape;893;g11e53598d4f_2_7"/>
          <p:cNvSpPr txBox="1">
            <a:spLocks noGrp="1"/>
          </p:cNvSpPr>
          <p:nvPr>
            <p:ph type="subTitle" idx="1"/>
          </p:nvPr>
        </p:nvSpPr>
        <p:spPr>
          <a:xfrm>
            <a:off x="685800" y="4114800"/>
            <a:ext cx="3429000" cy="16002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FFFFFF"/>
              </a:buClr>
              <a:buSzPts val="1800"/>
              <a:buNone/>
              <a:defRPr sz="1800">
                <a:solidFill>
                  <a:srgbClr val="FFFFFF"/>
                </a:solidFill>
              </a:defRPr>
            </a:lvl1pPr>
            <a:lvl2pPr lvl="1" algn="ctr">
              <a:lnSpc>
                <a:spcPct val="100000"/>
              </a:lnSpc>
              <a:spcBef>
                <a:spcPts val="1200"/>
              </a:spcBef>
              <a:spcAft>
                <a:spcPts val="0"/>
              </a:spcAft>
              <a:buClr>
                <a:srgbClr val="888888"/>
              </a:buClr>
              <a:buSzPts val="2000"/>
              <a:buNone/>
              <a:defRPr>
                <a:solidFill>
                  <a:srgbClr val="888888"/>
                </a:solidFill>
              </a:defRPr>
            </a:lvl2pPr>
            <a:lvl3pPr lvl="2" algn="ctr">
              <a:lnSpc>
                <a:spcPct val="100000"/>
              </a:lnSpc>
              <a:spcBef>
                <a:spcPts val="1200"/>
              </a:spcBef>
              <a:spcAft>
                <a:spcPts val="0"/>
              </a:spcAft>
              <a:buClr>
                <a:srgbClr val="888888"/>
              </a:buClr>
              <a:buSzPts val="1800"/>
              <a:buNone/>
              <a:defRPr>
                <a:solidFill>
                  <a:srgbClr val="888888"/>
                </a:solidFill>
              </a:defRPr>
            </a:lvl3pPr>
            <a:lvl4pPr lvl="3" algn="ctr">
              <a:lnSpc>
                <a:spcPct val="100000"/>
              </a:lnSpc>
              <a:spcBef>
                <a:spcPts val="320"/>
              </a:spcBef>
              <a:spcAft>
                <a:spcPts val="0"/>
              </a:spcAft>
              <a:buClr>
                <a:srgbClr val="888888"/>
              </a:buClr>
              <a:buSzPts val="1600"/>
              <a:buNone/>
              <a:defRPr>
                <a:solidFill>
                  <a:srgbClr val="888888"/>
                </a:solidFill>
              </a:defRPr>
            </a:lvl4pPr>
            <a:lvl5pPr lvl="4" algn="ctr">
              <a:lnSpc>
                <a:spcPct val="100000"/>
              </a:lnSpc>
              <a:spcBef>
                <a:spcPts val="280"/>
              </a:spcBef>
              <a:spcAft>
                <a:spcPts val="0"/>
              </a:spcAft>
              <a:buClr>
                <a:srgbClr val="888888"/>
              </a:buClr>
              <a:buSzPts val="14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cxnSp>
        <p:nvCxnSpPr>
          <p:cNvPr id="894" name="Google Shape;894;g11e53598d4f_2_7"/>
          <p:cNvCxnSpPr/>
          <p:nvPr/>
        </p:nvCxnSpPr>
        <p:spPr>
          <a:xfrm>
            <a:off x="762000" y="3886200"/>
            <a:ext cx="320040" cy="0"/>
          </a:xfrm>
          <a:prstGeom prst="straightConnector1">
            <a:avLst/>
          </a:prstGeom>
          <a:noFill/>
          <a:ln w="19050" cap="flat" cmpd="sng">
            <a:solidFill>
              <a:schemeClr val="lt1"/>
            </a:solidFill>
            <a:prstDash val="solid"/>
            <a:round/>
            <a:headEnd type="none" w="sm" len="sm"/>
            <a:tailEnd type="none" w="sm" len="sm"/>
          </a:ln>
        </p:spPr>
      </p:cxnSp>
      <p:pic>
        <p:nvPicPr>
          <p:cNvPr id="895" name="Google Shape;895;g11e53598d4f_2_7"/>
          <p:cNvPicPr preferRelativeResize="0"/>
          <p:nvPr/>
        </p:nvPicPr>
        <p:blipFill rotWithShape="1">
          <a:blip r:embed="rId2">
            <a:alphaModFix/>
          </a:blip>
          <a:srcRect/>
          <a:stretch/>
        </p:blipFill>
        <p:spPr>
          <a:xfrm>
            <a:off x="691522" y="685800"/>
            <a:ext cx="1813366" cy="544010"/>
          </a:xfrm>
          <a:prstGeom prst="rect">
            <a:avLst/>
          </a:prstGeom>
          <a:noFill/>
          <a:ln>
            <a:noFill/>
          </a:ln>
          <a:effectLst>
            <a:outerShdw blurRad="254000" algn="tl" rotWithShape="0">
              <a:srgbClr val="000000">
                <a:alpha val="20000"/>
              </a:srgbClr>
            </a:outerShdw>
          </a:effectLst>
        </p:spPr>
      </p:pic>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Red/Gray 2 Content">
  <p:cSld name="Red/Gray 2 Content">
    <p:bg>
      <p:bgPr>
        <a:solidFill>
          <a:srgbClr val="E7E7E5"/>
        </a:solidFill>
        <a:effectLst/>
      </p:bgPr>
    </p:bg>
    <p:spTree>
      <p:nvGrpSpPr>
        <p:cNvPr id="1" name="Shape 896"/>
        <p:cNvGrpSpPr/>
        <p:nvPr/>
      </p:nvGrpSpPr>
      <p:grpSpPr>
        <a:xfrm>
          <a:off x="0" y="0"/>
          <a:ext cx="0" cy="0"/>
          <a:chOff x="0" y="0"/>
          <a:chExt cx="0" cy="0"/>
        </a:xfrm>
      </p:grpSpPr>
      <p:sp>
        <p:nvSpPr>
          <p:cNvPr id="897" name="Google Shape;897;g11e53598d4f_2_15"/>
          <p:cNvSpPr txBox="1">
            <a:spLocks noGrp="1"/>
          </p:cNvSpPr>
          <p:nvPr>
            <p:ph type="body" idx="1"/>
          </p:nvPr>
        </p:nvSpPr>
        <p:spPr>
          <a:xfrm>
            <a:off x="686104" y="1600200"/>
            <a:ext cx="3809696"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6C6463"/>
              </a:buClr>
              <a:buSzPts val="1600"/>
              <a:buChar char="»"/>
              <a:defRPr sz="1600">
                <a:solidFill>
                  <a:srgbClr val="6C6463"/>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898" name="Google Shape;898;g11e53598d4f_2_15"/>
          <p:cNvSpPr txBox="1">
            <a:spLocks noGrp="1"/>
          </p:cNvSpPr>
          <p:nvPr>
            <p:ph type="body" idx="2"/>
          </p:nvPr>
        </p:nvSpPr>
        <p:spPr>
          <a:xfrm>
            <a:off x="4648200" y="1600200"/>
            <a:ext cx="3810304"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6C6463"/>
              </a:buClr>
              <a:buSzPts val="1600"/>
              <a:buChar char="»"/>
              <a:defRPr sz="1600">
                <a:solidFill>
                  <a:srgbClr val="6C6463"/>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899" name="Google Shape;899;g11e53598d4f_2_15"/>
          <p:cNvSpPr txBox="1">
            <a:spLocks noGrp="1"/>
          </p:cNvSpPr>
          <p:nvPr>
            <p:ph type="dt" idx="10"/>
          </p:nvPr>
        </p:nvSpPr>
        <p:spPr>
          <a:xfrm>
            <a:off x="152400" y="6530079"/>
            <a:ext cx="2133600" cy="18466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0" name="Google Shape;900;g11e53598d4f_2_15"/>
          <p:cNvSpPr txBox="1">
            <a:spLocks noGrp="1"/>
          </p:cNvSpPr>
          <p:nvPr>
            <p:ph type="ftr" idx="11"/>
          </p:nvPr>
        </p:nvSpPr>
        <p:spPr>
          <a:xfrm>
            <a:off x="3124200" y="6530079"/>
            <a:ext cx="2895600" cy="184666"/>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1" name="Google Shape;901;g11e53598d4f_2_15"/>
          <p:cNvSpPr txBox="1">
            <a:spLocks noGrp="1"/>
          </p:cNvSpPr>
          <p:nvPr>
            <p:ph type="sldNum" idx="12"/>
          </p:nvPr>
        </p:nvSpPr>
        <p:spPr>
          <a:xfrm>
            <a:off x="6858000" y="6530079"/>
            <a:ext cx="2133600" cy="18466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902" name="Google Shape;902;g11e53598d4f_2_15"/>
          <p:cNvSpPr txBox="1">
            <a:spLocks noGrp="1"/>
          </p:cNvSpPr>
          <p:nvPr>
            <p:ph type="title"/>
          </p:nvPr>
        </p:nvSpPr>
        <p:spPr>
          <a:xfrm>
            <a:off x="686104" y="457200"/>
            <a:ext cx="7772400" cy="9144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BA0C2F"/>
              </a:buClr>
              <a:buSzPts val="28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Red/White 3 Content">
  <p:cSld name="Red/White 3 Content">
    <p:bg>
      <p:bgPr>
        <a:solidFill>
          <a:schemeClr val="lt1"/>
        </a:solidFill>
        <a:effectLst/>
      </p:bgPr>
    </p:bg>
    <p:spTree>
      <p:nvGrpSpPr>
        <p:cNvPr id="1" name="Shape 97"/>
        <p:cNvGrpSpPr/>
        <p:nvPr/>
      </p:nvGrpSpPr>
      <p:grpSpPr>
        <a:xfrm>
          <a:off x="0" y="0"/>
          <a:ext cx="0" cy="0"/>
          <a:chOff x="0" y="0"/>
          <a:chExt cx="0" cy="0"/>
        </a:xfrm>
      </p:grpSpPr>
      <p:sp>
        <p:nvSpPr>
          <p:cNvPr id="98" name="Google Shape;98;p25"/>
          <p:cNvSpPr txBox="1">
            <a:spLocks noGrp="1"/>
          </p:cNvSpPr>
          <p:nvPr>
            <p:ph type="body" idx="1"/>
          </p:nvPr>
        </p:nvSpPr>
        <p:spPr>
          <a:xfrm>
            <a:off x="686104" y="1600200"/>
            <a:ext cx="2514296"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99" name="Google Shape;99;p25"/>
          <p:cNvSpPr txBox="1">
            <a:spLocks noGrp="1"/>
          </p:cNvSpPr>
          <p:nvPr>
            <p:ph type="body" idx="2"/>
          </p:nvPr>
        </p:nvSpPr>
        <p:spPr>
          <a:xfrm>
            <a:off x="5943600" y="1600200"/>
            <a:ext cx="2514904"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00" name="Google Shape;100;p25"/>
          <p:cNvSpPr txBox="1">
            <a:spLocks noGrp="1"/>
          </p:cNvSpPr>
          <p:nvPr>
            <p:ph type="dt" idx="10"/>
          </p:nvPr>
        </p:nvSpPr>
        <p:spPr>
          <a:xfrm>
            <a:off x="152400" y="6530079"/>
            <a:ext cx="2133600" cy="18466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25"/>
          <p:cNvSpPr txBox="1">
            <a:spLocks noGrp="1"/>
          </p:cNvSpPr>
          <p:nvPr>
            <p:ph type="ftr" idx="11"/>
          </p:nvPr>
        </p:nvSpPr>
        <p:spPr>
          <a:xfrm>
            <a:off x="3124200" y="6530079"/>
            <a:ext cx="2895600" cy="184666"/>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25"/>
          <p:cNvSpPr txBox="1">
            <a:spLocks noGrp="1"/>
          </p:cNvSpPr>
          <p:nvPr>
            <p:ph type="sldNum" idx="12"/>
          </p:nvPr>
        </p:nvSpPr>
        <p:spPr>
          <a:xfrm>
            <a:off x="6858000" y="6530079"/>
            <a:ext cx="2133600" cy="18466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03" name="Google Shape;103;p25"/>
          <p:cNvSpPr txBox="1">
            <a:spLocks noGrp="1"/>
          </p:cNvSpPr>
          <p:nvPr>
            <p:ph type="title"/>
          </p:nvPr>
        </p:nvSpPr>
        <p:spPr>
          <a:xfrm>
            <a:off x="686104" y="457200"/>
            <a:ext cx="7772400" cy="9144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BA0C2F"/>
              </a:buClr>
              <a:buSzPts val="28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25"/>
          <p:cNvSpPr txBox="1">
            <a:spLocks noGrp="1"/>
          </p:cNvSpPr>
          <p:nvPr>
            <p:ph type="body" idx="3"/>
          </p:nvPr>
        </p:nvSpPr>
        <p:spPr>
          <a:xfrm>
            <a:off x="3314548" y="1600200"/>
            <a:ext cx="2514904"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Red/Gray 1 Content + Bottom Photo">
  <p:cSld name="Red/Gray 1 Content + Bottom Photo">
    <p:bg>
      <p:bgPr>
        <a:solidFill>
          <a:srgbClr val="E7E7E5"/>
        </a:solidFill>
        <a:effectLst/>
      </p:bgPr>
    </p:bg>
    <p:spTree>
      <p:nvGrpSpPr>
        <p:cNvPr id="1" name="Shape 903"/>
        <p:cNvGrpSpPr/>
        <p:nvPr/>
      </p:nvGrpSpPr>
      <p:grpSpPr>
        <a:xfrm>
          <a:off x="0" y="0"/>
          <a:ext cx="0" cy="0"/>
          <a:chOff x="0" y="0"/>
          <a:chExt cx="0" cy="0"/>
        </a:xfrm>
      </p:grpSpPr>
      <p:sp>
        <p:nvSpPr>
          <p:cNvPr id="904" name="Google Shape;904;g11e53598d4f_2_28"/>
          <p:cNvSpPr>
            <a:spLocks noGrp="1"/>
          </p:cNvSpPr>
          <p:nvPr>
            <p:ph type="pic" idx="2"/>
          </p:nvPr>
        </p:nvSpPr>
        <p:spPr>
          <a:xfrm>
            <a:off x="152400" y="3429000"/>
            <a:ext cx="8839200" cy="3276600"/>
          </a:xfrm>
          <a:prstGeom prst="rect">
            <a:avLst/>
          </a:prstGeom>
          <a:solidFill>
            <a:schemeClr val="lt1"/>
          </a:solidFill>
          <a:ln>
            <a:noFill/>
          </a:ln>
        </p:spPr>
      </p:sp>
      <p:sp>
        <p:nvSpPr>
          <p:cNvPr id="905" name="Google Shape;905;g11e53598d4f_2_28"/>
          <p:cNvSpPr txBox="1">
            <a:spLocks noGrp="1"/>
          </p:cNvSpPr>
          <p:nvPr>
            <p:ph type="body" idx="1"/>
          </p:nvPr>
        </p:nvSpPr>
        <p:spPr>
          <a:xfrm>
            <a:off x="685800" y="1600200"/>
            <a:ext cx="7772400" cy="16002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a:solidFill>
                  <a:srgbClr val="6C6463"/>
                </a:solidFill>
              </a:defRPr>
            </a:lvl1pPr>
            <a:lvl2pPr marL="914400" lvl="1" indent="-355600" algn="l">
              <a:lnSpc>
                <a:spcPct val="100000"/>
              </a:lnSpc>
              <a:spcBef>
                <a:spcPts val="1200"/>
              </a:spcBef>
              <a:spcAft>
                <a:spcPts val="0"/>
              </a:spcAft>
              <a:buClr>
                <a:srgbClr val="6C6463"/>
              </a:buClr>
              <a:buSzPts val="2000"/>
              <a:buChar char="–"/>
              <a:defRPr>
                <a:solidFill>
                  <a:srgbClr val="6C6463"/>
                </a:solidFill>
              </a:defRPr>
            </a:lvl2pPr>
            <a:lvl3pPr marL="1371600" lvl="2" indent="-342900" algn="l">
              <a:lnSpc>
                <a:spcPct val="100000"/>
              </a:lnSpc>
              <a:spcBef>
                <a:spcPts val="1200"/>
              </a:spcBef>
              <a:spcAft>
                <a:spcPts val="0"/>
              </a:spcAft>
              <a:buClr>
                <a:srgbClr val="6C6463"/>
              </a:buClr>
              <a:buSzPts val="1800"/>
              <a:buChar char="•"/>
              <a:defRPr>
                <a:solidFill>
                  <a:srgbClr val="6C6463"/>
                </a:solidFill>
              </a:defRPr>
            </a:lvl3pPr>
            <a:lvl4pPr marL="1828800" lvl="3" indent="-330200" algn="l">
              <a:lnSpc>
                <a:spcPct val="100000"/>
              </a:lnSpc>
              <a:spcBef>
                <a:spcPts val="320"/>
              </a:spcBef>
              <a:spcAft>
                <a:spcPts val="0"/>
              </a:spcAft>
              <a:buClr>
                <a:srgbClr val="6C6463"/>
              </a:buClr>
              <a:buSzPts val="1600"/>
              <a:buChar char="–"/>
              <a:defRPr>
                <a:solidFill>
                  <a:srgbClr val="6C6463"/>
                </a:solidFill>
              </a:defRPr>
            </a:lvl4pPr>
            <a:lvl5pPr marL="2286000" lvl="4" indent="-317500" algn="l">
              <a:lnSpc>
                <a:spcPct val="100000"/>
              </a:lnSpc>
              <a:spcBef>
                <a:spcPts val="280"/>
              </a:spcBef>
              <a:spcAft>
                <a:spcPts val="0"/>
              </a:spcAft>
              <a:buClr>
                <a:srgbClr val="FFFFFF"/>
              </a:buClr>
              <a:buSzPts val="1400"/>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06" name="Google Shape;906;g11e53598d4f_2_28"/>
          <p:cNvSpPr txBox="1">
            <a:spLocks noGrp="1"/>
          </p:cNvSpPr>
          <p:nvPr>
            <p:ph type="dt" idx="10"/>
          </p:nvPr>
        </p:nvSpPr>
        <p:spPr>
          <a:xfrm>
            <a:off x="152400" y="6520934"/>
            <a:ext cx="2133600" cy="18466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7" name="Google Shape;907;g11e53598d4f_2_28"/>
          <p:cNvSpPr txBox="1">
            <a:spLocks noGrp="1"/>
          </p:cNvSpPr>
          <p:nvPr>
            <p:ph type="ftr" idx="11"/>
          </p:nvPr>
        </p:nvSpPr>
        <p:spPr>
          <a:xfrm>
            <a:off x="3124200" y="6520934"/>
            <a:ext cx="2895600" cy="184666"/>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8" name="Google Shape;908;g11e53598d4f_2_28"/>
          <p:cNvSpPr txBox="1">
            <a:spLocks noGrp="1"/>
          </p:cNvSpPr>
          <p:nvPr>
            <p:ph type="sldNum" idx="12"/>
          </p:nvPr>
        </p:nvSpPr>
        <p:spPr>
          <a:xfrm>
            <a:off x="6858000" y="6520934"/>
            <a:ext cx="2133600" cy="18466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909" name="Google Shape;909;g11e53598d4f_2_28"/>
          <p:cNvSpPr txBox="1">
            <a:spLocks noGrp="1"/>
          </p:cNvSpPr>
          <p:nvPr>
            <p:ph type="title"/>
          </p:nvPr>
        </p:nvSpPr>
        <p:spPr>
          <a:xfrm>
            <a:off x="686104" y="457200"/>
            <a:ext cx="7772400" cy="9144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BA0C2F"/>
              </a:buClr>
              <a:buSzPts val="28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0" name="Google Shape;910;g11e53598d4f_2_28"/>
          <p:cNvSpPr txBox="1">
            <a:spLocks noGrp="1"/>
          </p:cNvSpPr>
          <p:nvPr>
            <p:ph type="body" idx="3"/>
          </p:nvPr>
        </p:nvSpPr>
        <p:spPr>
          <a:xfrm rot="-5400000">
            <a:off x="7527667" y="4708266"/>
            <a:ext cx="2743200" cy="18466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1200"/>
              </a:spcBef>
              <a:spcAft>
                <a:spcPts val="0"/>
              </a:spcAft>
              <a:buClr>
                <a:schemeClr val="lt1"/>
              </a:buClr>
              <a:buSzPts val="1800"/>
              <a:buNone/>
              <a:defRPr sz="1800">
                <a:solidFill>
                  <a:schemeClr val="lt1"/>
                </a:solidFill>
              </a:defRPr>
            </a:lvl2pPr>
            <a:lvl3pPr marL="1371600" lvl="2" indent="-228600" algn="l">
              <a:lnSpc>
                <a:spcPct val="100000"/>
              </a:lnSpc>
              <a:spcBef>
                <a:spcPts val="12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Cover - Full Photo">
  <p:cSld name="Cover - Full Photo">
    <p:bg>
      <p:bgPr>
        <a:solidFill>
          <a:schemeClr val="dk1"/>
        </a:solidFill>
        <a:effectLst/>
      </p:bgPr>
    </p:bg>
    <p:spTree>
      <p:nvGrpSpPr>
        <p:cNvPr id="1" name="Shape 911"/>
        <p:cNvGrpSpPr/>
        <p:nvPr/>
      </p:nvGrpSpPr>
      <p:grpSpPr>
        <a:xfrm>
          <a:off x="0" y="0"/>
          <a:ext cx="0" cy="0"/>
          <a:chOff x="0" y="0"/>
          <a:chExt cx="0" cy="0"/>
        </a:xfrm>
      </p:grpSpPr>
      <p:pic>
        <p:nvPicPr>
          <p:cNvPr id="912" name="Google Shape;912;g11e53598d4f_2_36"/>
          <p:cNvPicPr preferRelativeResize="0"/>
          <p:nvPr/>
        </p:nvPicPr>
        <p:blipFill rotWithShape="1">
          <a:blip r:embed="rId2">
            <a:alphaModFix/>
          </a:blip>
          <a:srcRect l="2241" b="2240"/>
          <a:stretch/>
        </p:blipFill>
        <p:spPr>
          <a:xfrm>
            <a:off x="152400" y="152399"/>
            <a:ext cx="8839200" cy="6555326"/>
          </a:xfrm>
          <a:prstGeom prst="rect">
            <a:avLst/>
          </a:prstGeom>
          <a:solidFill>
            <a:srgbClr val="CFCDC9"/>
          </a:solidFill>
          <a:ln>
            <a:noFill/>
          </a:ln>
        </p:spPr>
      </p:pic>
      <p:sp>
        <p:nvSpPr>
          <p:cNvPr id="913" name="Google Shape;913;g11e53598d4f_2_36"/>
          <p:cNvSpPr txBox="1">
            <a:spLocks noGrp="1"/>
          </p:cNvSpPr>
          <p:nvPr>
            <p:ph type="dt" idx="10"/>
          </p:nvPr>
        </p:nvSpPr>
        <p:spPr>
          <a:xfrm>
            <a:off x="152400" y="6520934"/>
            <a:ext cx="2133600" cy="18466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4" name="Google Shape;914;g11e53598d4f_2_36"/>
          <p:cNvSpPr txBox="1">
            <a:spLocks noGrp="1"/>
          </p:cNvSpPr>
          <p:nvPr>
            <p:ph type="ftr" idx="11"/>
          </p:nvPr>
        </p:nvSpPr>
        <p:spPr>
          <a:xfrm>
            <a:off x="3124200" y="6520934"/>
            <a:ext cx="2895600" cy="184666"/>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5" name="Google Shape;915;g11e53598d4f_2_36"/>
          <p:cNvSpPr txBox="1">
            <a:spLocks noGrp="1"/>
          </p:cNvSpPr>
          <p:nvPr>
            <p:ph type="sldNum" idx="12"/>
          </p:nvPr>
        </p:nvSpPr>
        <p:spPr>
          <a:xfrm>
            <a:off x="6858000" y="6520934"/>
            <a:ext cx="2133600" cy="18466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916" name="Google Shape;916;g11e53598d4f_2_36"/>
          <p:cNvSpPr txBox="1">
            <a:spLocks noGrp="1"/>
          </p:cNvSpPr>
          <p:nvPr>
            <p:ph type="ctrTitle"/>
          </p:nvPr>
        </p:nvSpPr>
        <p:spPr>
          <a:xfrm>
            <a:off x="685800" y="2133600"/>
            <a:ext cx="5486400" cy="1600200"/>
          </a:xfrm>
          <a:prstGeom prst="rect">
            <a:avLst/>
          </a:prstGeom>
          <a:noFill/>
          <a:ln>
            <a:noFill/>
          </a:ln>
          <a:effectLst>
            <a:outerShdw blurRad="254000" algn="tl" rotWithShape="0">
              <a:srgbClr val="000000">
                <a:alpha val="20000"/>
              </a:srgbClr>
            </a:outerShdw>
          </a:effectLst>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3200"/>
              <a:buFont typeface="Gill Sans"/>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7" name="Google Shape;917;g11e53598d4f_2_36"/>
          <p:cNvSpPr txBox="1">
            <a:spLocks noGrp="1"/>
          </p:cNvSpPr>
          <p:nvPr>
            <p:ph type="subTitle" idx="1"/>
          </p:nvPr>
        </p:nvSpPr>
        <p:spPr>
          <a:xfrm>
            <a:off x="685800" y="4114800"/>
            <a:ext cx="3429000" cy="1600200"/>
          </a:xfrm>
          <a:prstGeom prst="rect">
            <a:avLst/>
          </a:prstGeom>
          <a:noFill/>
          <a:ln>
            <a:noFill/>
          </a:ln>
          <a:effectLst>
            <a:outerShdw blurRad="254000" algn="tl" rotWithShape="0">
              <a:srgbClr val="000000">
                <a:alpha val="40000"/>
              </a:srgbClr>
            </a:outerShdw>
          </a:effectLst>
        </p:spPr>
        <p:txBody>
          <a:bodyPr spcFirstLastPara="1" wrap="square" lIns="91425" tIns="45700" rIns="91425" bIns="45700" anchor="t" anchorCtr="0">
            <a:normAutofit/>
          </a:bodyPr>
          <a:lstStyle>
            <a:lvl1pPr lvl="0" algn="l">
              <a:lnSpc>
                <a:spcPct val="100000"/>
              </a:lnSpc>
              <a:spcBef>
                <a:spcPts val="0"/>
              </a:spcBef>
              <a:spcAft>
                <a:spcPts val="0"/>
              </a:spcAft>
              <a:buClr>
                <a:schemeClr val="lt1"/>
              </a:buClr>
              <a:buSzPts val="1800"/>
              <a:buNone/>
              <a:defRPr sz="1800">
                <a:solidFill>
                  <a:schemeClr val="lt1"/>
                </a:solidFill>
              </a:defRPr>
            </a:lvl1pPr>
            <a:lvl2pPr lvl="1" algn="ctr">
              <a:lnSpc>
                <a:spcPct val="100000"/>
              </a:lnSpc>
              <a:spcBef>
                <a:spcPts val="1200"/>
              </a:spcBef>
              <a:spcAft>
                <a:spcPts val="0"/>
              </a:spcAft>
              <a:buClr>
                <a:srgbClr val="888888"/>
              </a:buClr>
              <a:buSzPts val="2000"/>
              <a:buNone/>
              <a:defRPr>
                <a:solidFill>
                  <a:srgbClr val="888888"/>
                </a:solidFill>
              </a:defRPr>
            </a:lvl2pPr>
            <a:lvl3pPr lvl="2" algn="ctr">
              <a:lnSpc>
                <a:spcPct val="100000"/>
              </a:lnSpc>
              <a:spcBef>
                <a:spcPts val="1200"/>
              </a:spcBef>
              <a:spcAft>
                <a:spcPts val="0"/>
              </a:spcAft>
              <a:buClr>
                <a:srgbClr val="888888"/>
              </a:buClr>
              <a:buSzPts val="1800"/>
              <a:buNone/>
              <a:defRPr>
                <a:solidFill>
                  <a:srgbClr val="888888"/>
                </a:solidFill>
              </a:defRPr>
            </a:lvl3pPr>
            <a:lvl4pPr lvl="3" algn="ctr">
              <a:lnSpc>
                <a:spcPct val="100000"/>
              </a:lnSpc>
              <a:spcBef>
                <a:spcPts val="320"/>
              </a:spcBef>
              <a:spcAft>
                <a:spcPts val="0"/>
              </a:spcAft>
              <a:buClr>
                <a:srgbClr val="888888"/>
              </a:buClr>
              <a:buSzPts val="1600"/>
              <a:buNone/>
              <a:defRPr>
                <a:solidFill>
                  <a:srgbClr val="888888"/>
                </a:solidFill>
              </a:defRPr>
            </a:lvl4pPr>
            <a:lvl5pPr lvl="4" algn="ctr">
              <a:lnSpc>
                <a:spcPct val="100000"/>
              </a:lnSpc>
              <a:spcBef>
                <a:spcPts val="280"/>
              </a:spcBef>
              <a:spcAft>
                <a:spcPts val="0"/>
              </a:spcAft>
              <a:buClr>
                <a:srgbClr val="888888"/>
              </a:buClr>
              <a:buSzPts val="14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cxnSp>
        <p:nvCxnSpPr>
          <p:cNvPr id="918" name="Google Shape;918;g11e53598d4f_2_36"/>
          <p:cNvCxnSpPr/>
          <p:nvPr/>
        </p:nvCxnSpPr>
        <p:spPr>
          <a:xfrm>
            <a:off x="762000" y="3886200"/>
            <a:ext cx="32004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
        <p:nvSpPr>
          <p:cNvPr id="919" name="Google Shape;919;g11e53598d4f_2_36"/>
          <p:cNvSpPr txBox="1">
            <a:spLocks noGrp="1"/>
          </p:cNvSpPr>
          <p:nvPr>
            <p:ph type="body" idx="2"/>
          </p:nvPr>
        </p:nvSpPr>
        <p:spPr>
          <a:xfrm rot="-5400000">
            <a:off x="7527667" y="1431666"/>
            <a:ext cx="2743200" cy="18466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chemeClr val="lt1"/>
              </a:buClr>
              <a:buSzPts val="600"/>
              <a:buNone/>
              <a:defRPr sz="600">
                <a:solidFill>
                  <a:schemeClr val="lt1"/>
                </a:solidFill>
              </a:defRPr>
            </a:lvl1pPr>
            <a:lvl2pPr marL="914400" lvl="1" indent="-228600" algn="l">
              <a:lnSpc>
                <a:spcPct val="100000"/>
              </a:lnSpc>
              <a:spcBef>
                <a:spcPts val="1200"/>
              </a:spcBef>
              <a:spcAft>
                <a:spcPts val="0"/>
              </a:spcAft>
              <a:buClr>
                <a:schemeClr val="lt1"/>
              </a:buClr>
              <a:buSzPts val="1800"/>
              <a:buNone/>
              <a:defRPr sz="1800">
                <a:solidFill>
                  <a:schemeClr val="lt1"/>
                </a:solidFill>
              </a:defRPr>
            </a:lvl2pPr>
            <a:lvl3pPr marL="1371600" lvl="2" indent="-228600" algn="l">
              <a:lnSpc>
                <a:spcPct val="100000"/>
              </a:lnSpc>
              <a:spcBef>
                <a:spcPts val="12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920" name="Google Shape;920;g11e53598d4f_2_36"/>
          <p:cNvPicPr preferRelativeResize="0"/>
          <p:nvPr/>
        </p:nvPicPr>
        <p:blipFill rotWithShape="1">
          <a:blip r:embed="rId3">
            <a:alphaModFix/>
          </a:blip>
          <a:srcRect/>
          <a:stretch/>
        </p:blipFill>
        <p:spPr>
          <a:xfrm>
            <a:off x="691522" y="685800"/>
            <a:ext cx="1813366" cy="544010"/>
          </a:xfrm>
          <a:prstGeom prst="rect">
            <a:avLst/>
          </a:prstGeom>
          <a:noFill/>
          <a:ln>
            <a:noFill/>
          </a:ln>
          <a:effectLst>
            <a:outerShdw blurRad="254000" algn="tl" rotWithShape="0">
              <a:srgbClr val="000000">
                <a:alpha val="20000"/>
              </a:srgbClr>
            </a:outerShdw>
          </a:effectLst>
        </p:spPr>
      </p:pic>
      <p:sp>
        <p:nvSpPr>
          <p:cNvPr id="921" name="Google Shape;921;g11e53598d4f_2_36"/>
          <p:cNvSpPr/>
          <p:nvPr/>
        </p:nvSpPr>
        <p:spPr>
          <a:xfrm>
            <a:off x="5159633" y="3726360"/>
            <a:ext cx="3396734" cy="2739509"/>
          </a:xfrm>
          <a:prstGeom prst="roundRect">
            <a:avLst>
              <a:gd name="adj" fmla="val 4893"/>
            </a:avLst>
          </a:prstGeom>
          <a:solidFill>
            <a:schemeClr val="lt1">
              <a:alpha val="80000"/>
            </a:schemeClr>
          </a:solidFill>
          <a:ln w="9525" cap="flat" cmpd="sng">
            <a:solidFill>
              <a:srgbClr val="6C6463"/>
            </a:solidFill>
            <a:prstDash val="solid"/>
            <a:round/>
            <a:headEnd type="none" w="sm" len="sm"/>
            <a:tailEnd type="none" w="sm" len="sm"/>
          </a:ln>
        </p:spPr>
        <p:txBody>
          <a:bodyPr spcFirstLastPara="1" wrap="square" lIns="91425" tIns="137150" rIns="182875" bIns="137150" anchor="ctr" anchorCtr="0">
            <a:noAutofit/>
          </a:bodyPr>
          <a:lstStyle/>
          <a:p>
            <a:pPr marL="58736" marR="0" lvl="0" indent="0" algn="l" rtl="0">
              <a:lnSpc>
                <a:spcPct val="100000"/>
              </a:lnSpc>
              <a:spcBef>
                <a:spcPts val="0"/>
              </a:spcBef>
              <a:spcAft>
                <a:spcPts val="0"/>
              </a:spcAft>
              <a:buClr>
                <a:schemeClr val="dk1"/>
              </a:buClr>
              <a:buSzPts val="1000"/>
              <a:buFont typeface="Gill Sans"/>
              <a:buNone/>
            </a:pPr>
            <a:r>
              <a:rPr lang="en-US" sz="1000" b="0" i="0" u="none" strike="noStrike" cap="none">
                <a:solidFill>
                  <a:schemeClr val="dk1"/>
                </a:solidFill>
                <a:latin typeface="Gill Sans"/>
                <a:ea typeface="Gill Sans"/>
                <a:cs typeface="Gill Sans"/>
                <a:sym typeface="Gill Sans"/>
              </a:rPr>
              <a:t>To change this cover photo: </a:t>
            </a:r>
            <a:endParaRPr sz="1400" b="0" i="0" u="none" strike="noStrike" cap="none">
              <a:solidFill>
                <a:srgbClr val="000000"/>
              </a:solidFill>
              <a:latin typeface="Arial"/>
              <a:ea typeface="Arial"/>
              <a:cs typeface="Arial"/>
              <a:sym typeface="Arial"/>
            </a:endParaRPr>
          </a:p>
          <a:p>
            <a:pPr marL="171450" marR="0" lvl="0" indent="-112713" algn="l" rtl="0">
              <a:lnSpc>
                <a:spcPct val="100000"/>
              </a:lnSpc>
              <a:spcBef>
                <a:spcPts val="600"/>
              </a:spcBef>
              <a:spcAft>
                <a:spcPts val="0"/>
              </a:spcAft>
              <a:buClr>
                <a:schemeClr val="dk1"/>
              </a:buClr>
              <a:buSzPts val="1000"/>
              <a:buFont typeface="Arial"/>
              <a:buChar char="•"/>
            </a:pPr>
            <a:r>
              <a:rPr lang="en-US" sz="1000" b="0" i="0" u="none" strike="noStrike" cap="none">
                <a:solidFill>
                  <a:schemeClr val="dk1"/>
                </a:solidFill>
                <a:latin typeface="Gill Sans"/>
                <a:ea typeface="Gill Sans"/>
                <a:cs typeface="Gill Sans"/>
                <a:sym typeface="Gill Sans"/>
              </a:rPr>
              <a:t>Click on View &gt; Slide Master.</a:t>
            </a:r>
            <a:endParaRPr sz="1400" b="0" i="0" u="none" strike="noStrike" cap="none">
              <a:solidFill>
                <a:srgbClr val="000000"/>
              </a:solidFill>
              <a:latin typeface="Arial"/>
              <a:ea typeface="Arial"/>
              <a:cs typeface="Arial"/>
              <a:sym typeface="Arial"/>
            </a:endParaRPr>
          </a:p>
          <a:p>
            <a:pPr marL="171450" marR="0" lvl="0" indent="-112713" algn="l" rtl="0">
              <a:lnSpc>
                <a:spcPct val="100000"/>
              </a:lnSpc>
              <a:spcBef>
                <a:spcPts val="600"/>
              </a:spcBef>
              <a:spcAft>
                <a:spcPts val="0"/>
              </a:spcAft>
              <a:buClr>
                <a:schemeClr val="dk1"/>
              </a:buClr>
              <a:buSzPts val="1000"/>
              <a:buFont typeface="Arial"/>
              <a:buChar char="•"/>
            </a:pPr>
            <a:r>
              <a:rPr lang="en-US" sz="1000" b="0" i="0" u="none" strike="noStrike" cap="none">
                <a:solidFill>
                  <a:schemeClr val="dk1"/>
                </a:solidFill>
                <a:latin typeface="Gill Sans"/>
                <a:ea typeface="Gill Sans"/>
                <a:cs typeface="Gill Sans"/>
                <a:sym typeface="Gill Sans"/>
              </a:rPr>
              <a:t>Right click on this photo &gt; Change Picture… &gt; Choose a Picture &gt; Insert.</a:t>
            </a:r>
            <a:endParaRPr sz="1000" b="0" i="0" u="none" strike="noStrike" cap="none">
              <a:solidFill>
                <a:schemeClr val="dk1"/>
              </a:solidFill>
              <a:latin typeface="Gill Sans"/>
              <a:ea typeface="Gill Sans"/>
              <a:cs typeface="Gill Sans"/>
              <a:sym typeface="Gill Sans"/>
            </a:endParaRPr>
          </a:p>
          <a:p>
            <a:pPr marL="171450" marR="0" lvl="0" indent="-112713" algn="l" rtl="0">
              <a:lnSpc>
                <a:spcPct val="100000"/>
              </a:lnSpc>
              <a:spcBef>
                <a:spcPts val="600"/>
              </a:spcBef>
              <a:spcAft>
                <a:spcPts val="0"/>
              </a:spcAft>
              <a:buClr>
                <a:schemeClr val="dk1"/>
              </a:buClr>
              <a:buSzPts val="1000"/>
              <a:buFont typeface="Arial"/>
              <a:buChar char="•"/>
            </a:pPr>
            <a:r>
              <a:rPr lang="en-US" sz="1000" b="0" i="0" u="none" strike="noStrike" cap="none">
                <a:solidFill>
                  <a:schemeClr val="dk1"/>
                </a:solidFill>
                <a:latin typeface="Gill Sans"/>
                <a:ea typeface="Gill Sans"/>
                <a:cs typeface="Gill Sans"/>
                <a:sym typeface="Gill Sans"/>
              </a:rPr>
              <a:t>Click on Picture Tools tab &gt; Crop &gt; drag straight cropping handles to inside edges of white frame. You can resize the photo within shape, while locking the photo’s aspect ratio, by holding shift key and dragging the photo’s round corner handle. You can also use the mouse to drag the photo to desired position within the shape. Click outside the photo.</a:t>
            </a:r>
            <a:endParaRPr sz="1400" b="0" i="0" u="none" strike="noStrike" cap="none">
              <a:solidFill>
                <a:srgbClr val="000000"/>
              </a:solidFill>
              <a:latin typeface="Arial"/>
              <a:ea typeface="Arial"/>
              <a:cs typeface="Arial"/>
              <a:sym typeface="Arial"/>
            </a:endParaRPr>
          </a:p>
          <a:p>
            <a:pPr marL="171450" marR="0" lvl="0" indent="-112713" algn="l" rtl="0">
              <a:lnSpc>
                <a:spcPct val="100000"/>
              </a:lnSpc>
              <a:spcBef>
                <a:spcPts val="600"/>
              </a:spcBef>
              <a:spcAft>
                <a:spcPts val="0"/>
              </a:spcAft>
              <a:buClr>
                <a:schemeClr val="dk1"/>
              </a:buClr>
              <a:buSzPts val="1000"/>
              <a:buFont typeface="Arial"/>
              <a:buChar char="•"/>
            </a:pPr>
            <a:r>
              <a:rPr lang="en-US" sz="1000" b="0" i="0" u="none" strike="noStrike" cap="none">
                <a:solidFill>
                  <a:schemeClr val="dk1"/>
                </a:solidFill>
                <a:latin typeface="Gill Sans"/>
                <a:ea typeface="Gill Sans"/>
                <a:cs typeface="Gill Sans"/>
                <a:sym typeface="Gill Sans"/>
              </a:rPr>
              <a:t>Add photo credit to the text box at top right of page.</a:t>
            </a:r>
            <a:endParaRPr sz="1400" b="0" i="0" u="none" strike="noStrike" cap="none">
              <a:solidFill>
                <a:srgbClr val="000000"/>
              </a:solidFill>
              <a:latin typeface="Arial"/>
              <a:ea typeface="Arial"/>
              <a:cs typeface="Arial"/>
              <a:sym typeface="Arial"/>
            </a:endParaRPr>
          </a:p>
          <a:p>
            <a:pPr marL="171450" marR="0" lvl="0" indent="-112713" algn="l" rtl="0">
              <a:lnSpc>
                <a:spcPct val="100000"/>
              </a:lnSpc>
              <a:spcBef>
                <a:spcPts val="600"/>
              </a:spcBef>
              <a:spcAft>
                <a:spcPts val="0"/>
              </a:spcAft>
              <a:buClr>
                <a:schemeClr val="dk1"/>
              </a:buClr>
              <a:buSzPts val="1000"/>
              <a:buFont typeface="Arial"/>
              <a:buChar char="•"/>
            </a:pPr>
            <a:r>
              <a:rPr lang="en-US" sz="1000" b="0" i="0" u="none" strike="noStrike" cap="none">
                <a:solidFill>
                  <a:schemeClr val="dk1"/>
                </a:solidFill>
                <a:latin typeface="Gill Sans"/>
                <a:ea typeface="Gill Sans"/>
                <a:cs typeface="Gill Sans"/>
                <a:sym typeface="Gill Sans"/>
              </a:rPr>
              <a:t>Delete this instruction text box.</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Divider - Full Red" type="titleOnly">
  <p:cSld name="TITLE_ONLY">
    <p:bg>
      <p:bgPr>
        <a:solidFill>
          <a:srgbClr val="BA0C2F"/>
        </a:solidFill>
        <a:effectLst/>
      </p:bgPr>
    </p:bg>
    <p:spTree>
      <p:nvGrpSpPr>
        <p:cNvPr id="1" name="Shape 922"/>
        <p:cNvGrpSpPr/>
        <p:nvPr/>
      </p:nvGrpSpPr>
      <p:grpSpPr>
        <a:xfrm>
          <a:off x="0" y="0"/>
          <a:ext cx="0" cy="0"/>
          <a:chOff x="0" y="0"/>
          <a:chExt cx="0" cy="0"/>
        </a:xfrm>
      </p:grpSpPr>
      <p:sp>
        <p:nvSpPr>
          <p:cNvPr id="923" name="Google Shape;923;g11e53598d4f_2_47"/>
          <p:cNvSpPr txBox="1">
            <a:spLocks noGrp="1"/>
          </p:cNvSpPr>
          <p:nvPr>
            <p:ph type="title"/>
          </p:nvPr>
        </p:nvSpPr>
        <p:spPr>
          <a:xfrm>
            <a:off x="1143000" y="827782"/>
            <a:ext cx="5486400" cy="107721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FFFFFF"/>
              </a:buClr>
              <a:buSzPts val="3200"/>
              <a:buFont typeface="Gill Sans"/>
              <a:buNone/>
              <a:defRPr sz="32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4" name="Google Shape;924;g11e53598d4f_2_47"/>
          <p:cNvSpPr txBox="1">
            <a:spLocks noGrp="1"/>
          </p:cNvSpPr>
          <p:nvPr>
            <p:ph type="dt" idx="10"/>
          </p:nvPr>
        </p:nvSpPr>
        <p:spPr>
          <a:xfrm>
            <a:off x="152400" y="6530079"/>
            <a:ext cx="2133600" cy="18466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5" name="Google Shape;925;g11e53598d4f_2_47"/>
          <p:cNvSpPr txBox="1">
            <a:spLocks noGrp="1"/>
          </p:cNvSpPr>
          <p:nvPr>
            <p:ph type="ftr" idx="11"/>
          </p:nvPr>
        </p:nvSpPr>
        <p:spPr>
          <a:xfrm>
            <a:off x="3124200" y="6530079"/>
            <a:ext cx="2895600" cy="184666"/>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6" name="Google Shape;926;g11e53598d4f_2_47"/>
          <p:cNvSpPr txBox="1">
            <a:spLocks noGrp="1"/>
          </p:cNvSpPr>
          <p:nvPr>
            <p:ph type="sldNum" idx="12"/>
          </p:nvPr>
        </p:nvSpPr>
        <p:spPr>
          <a:xfrm>
            <a:off x="6858000" y="6530079"/>
            <a:ext cx="2133600" cy="18466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pic>
        <p:nvPicPr>
          <p:cNvPr id="927" name="Google Shape;927;g11e53598d4f_2_47"/>
          <p:cNvPicPr preferRelativeResize="0"/>
          <p:nvPr/>
        </p:nvPicPr>
        <p:blipFill rotWithShape="1">
          <a:blip r:embed="rId2">
            <a:alphaModFix/>
          </a:blip>
          <a:srcRect/>
          <a:stretch/>
        </p:blipFill>
        <p:spPr>
          <a:xfrm>
            <a:off x="692285" y="5943600"/>
            <a:ext cx="1524000" cy="457200"/>
          </a:xfrm>
          <a:prstGeom prst="rect">
            <a:avLst/>
          </a:prstGeom>
          <a:noFill/>
          <a:ln>
            <a:noFill/>
          </a:ln>
        </p:spPr>
      </p:pic>
      <p:cxnSp>
        <p:nvCxnSpPr>
          <p:cNvPr id="928" name="Google Shape;928;g11e53598d4f_2_47"/>
          <p:cNvCxnSpPr/>
          <p:nvPr/>
        </p:nvCxnSpPr>
        <p:spPr>
          <a:xfrm>
            <a:off x="746760" y="990600"/>
            <a:ext cx="320040" cy="0"/>
          </a:xfrm>
          <a:prstGeom prst="straightConnector1">
            <a:avLst/>
          </a:prstGeom>
          <a:noFill/>
          <a:ln w="19050" cap="flat" cmpd="sng">
            <a:solidFill>
              <a:srgbClr val="FFFFFF"/>
            </a:solidFill>
            <a:prstDash val="solid"/>
            <a:round/>
            <a:headEnd type="none" w="sm" len="sm"/>
            <a:tailEnd type="none" w="sm" len="sm"/>
          </a:ln>
        </p:spPr>
      </p:cxn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Red/Gray 3 Content">
  <p:cSld name="Red/Gray 3 Content">
    <p:bg>
      <p:bgPr>
        <a:solidFill>
          <a:srgbClr val="E7E7E5"/>
        </a:solidFill>
        <a:effectLst/>
      </p:bgPr>
    </p:bg>
    <p:spTree>
      <p:nvGrpSpPr>
        <p:cNvPr id="1" name="Shape 929"/>
        <p:cNvGrpSpPr/>
        <p:nvPr/>
      </p:nvGrpSpPr>
      <p:grpSpPr>
        <a:xfrm>
          <a:off x="0" y="0"/>
          <a:ext cx="0" cy="0"/>
          <a:chOff x="0" y="0"/>
          <a:chExt cx="0" cy="0"/>
        </a:xfrm>
      </p:grpSpPr>
      <p:sp>
        <p:nvSpPr>
          <p:cNvPr id="930" name="Google Shape;930;g11e53598d4f_2_54"/>
          <p:cNvSpPr txBox="1">
            <a:spLocks noGrp="1"/>
          </p:cNvSpPr>
          <p:nvPr>
            <p:ph type="body" idx="1"/>
          </p:nvPr>
        </p:nvSpPr>
        <p:spPr>
          <a:xfrm>
            <a:off x="686104" y="1600200"/>
            <a:ext cx="2514296"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931" name="Google Shape;931;g11e53598d4f_2_54"/>
          <p:cNvSpPr txBox="1">
            <a:spLocks noGrp="1"/>
          </p:cNvSpPr>
          <p:nvPr>
            <p:ph type="body" idx="2"/>
          </p:nvPr>
        </p:nvSpPr>
        <p:spPr>
          <a:xfrm>
            <a:off x="5943600" y="1600200"/>
            <a:ext cx="2514904"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932" name="Google Shape;932;g11e53598d4f_2_54"/>
          <p:cNvSpPr txBox="1">
            <a:spLocks noGrp="1"/>
          </p:cNvSpPr>
          <p:nvPr>
            <p:ph type="dt" idx="10"/>
          </p:nvPr>
        </p:nvSpPr>
        <p:spPr>
          <a:xfrm>
            <a:off x="152400" y="6530079"/>
            <a:ext cx="2133600" cy="18466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3" name="Google Shape;933;g11e53598d4f_2_54"/>
          <p:cNvSpPr txBox="1">
            <a:spLocks noGrp="1"/>
          </p:cNvSpPr>
          <p:nvPr>
            <p:ph type="ftr" idx="11"/>
          </p:nvPr>
        </p:nvSpPr>
        <p:spPr>
          <a:xfrm>
            <a:off x="3124200" y="6530079"/>
            <a:ext cx="2895600" cy="184666"/>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4" name="Google Shape;934;g11e53598d4f_2_54"/>
          <p:cNvSpPr txBox="1">
            <a:spLocks noGrp="1"/>
          </p:cNvSpPr>
          <p:nvPr>
            <p:ph type="sldNum" idx="12"/>
          </p:nvPr>
        </p:nvSpPr>
        <p:spPr>
          <a:xfrm>
            <a:off x="6858000" y="6530079"/>
            <a:ext cx="2133600" cy="18466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935" name="Google Shape;935;g11e53598d4f_2_54"/>
          <p:cNvSpPr txBox="1">
            <a:spLocks noGrp="1"/>
          </p:cNvSpPr>
          <p:nvPr>
            <p:ph type="title"/>
          </p:nvPr>
        </p:nvSpPr>
        <p:spPr>
          <a:xfrm>
            <a:off x="686104" y="457200"/>
            <a:ext cx="7772400" cy="9144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BA0C2F"/>
              </a:buClr>
              <a:buSzPts val="28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6" name="Google Shape;936;g11e53598d4f_2_54"/>
          <p:cNvSpPr txBox="1">
            <a:spLocks noGrp="1"/>
          </p:cNvSpPr>
          <p:nvPr>
            <p:ph type="body" idx="3"/>
          </p:nvPr>
        </p:nvSpPr>
        <p:spPr>
          <a:xfrm>
            <a:off x="3314548" y="1600200"/>
            <a:ext cx="2514904"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Red/Gray 1 Content + Right Photo">
  <p:cSld name="Red/Gray 1 Content + Right Photo">
    <p:bg>
      <p:bgPr>
        <a:solidFill>
          <a:srgbClr val="E7E7E5"/>
        </a:solidFill>
        <a:effectLst/>
      </p:bgPr>
    </p:bg>
    <p:spTree>
      <p:nvGrpSpPr>
        <p:cNvPr id="1" name="Shape 937"/>
        <p:cNvGrpSpPr/>
        <p:nvPr/>
      </p:nvGrpSpPr>
      <p:grpSpPr>
        <a:xfrm>
          <a:off x="0" y="0"/>
          <a:ext cx="0" cy="0"/>
          <a:chOff x="0" y="0"/>
          <a:chExt cx="0" cy="0"/>
        </a:xfrm>
      </p:grpSpPr>
      <p:sp>
        <p:nvSpPr>
          <p:cNvPr id="938" name="Google Shape;938;g11e53598d4f_2_62"/>
          <p:cNvSpPr>
            <a:spLocks noGrp="1"/>
          </p:cNvSpPr>
          <p:nvPr>
            <p:ph type="pic" idx="2"/>
          </p:nvPr>
        </p:nvSpPr>
        <p:spPr>
          <a:xfrm>
            <a:off x="4572000" y="152400"/>
            <a:ext cx="4419600" cy="6553200"/>
          </a:xfrm>
          <a:prstGeom prst="rect">
            <a:avLst/>
          </a:prstGeom>
          <a:solidFill>
            <a:srgbClr val="FFFFFF"/>
          </a:solidFill>
          <a:ln>
            <a:noFill/>
          </a:ln>
        </p:spPr>
      </p:sp>
      <p:sp>
        <p:nvSpPr>
          <p:cNvPr id="939" name="Google Shape;939;g11e53598d4f_2_62"/>
          <p:cNvSpPr txBox="1">
            <a:spLocks noGrp="1"/>
          </p:cNvSpPr>
          <p:nvPr>
            <p:ph type="dt" idx="10"/>
          </p:nvPr>
        </p:nvSpPr>
        <p:spPr>
          <a:xfrm>
            <a:off x="152400" y="6520934"/>
            <a:ext cx="2133600" cy="18466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0" name="Google Shape;940;g11e53598d4f_2_62"/>
          <p:cNvSpPr txBox="1">
            <a:spLocks noGrp="1"/>
          </p:cNvSpPr>
          <p:nvPr>
            <p:ph type="sldNum" idx="12"/>
          </p:nvPr>
        </p:nvSpPr>
        <p:spPr>
          <a:xfrm>
            <a:off x="6858000" y="6520934"/>
            <a:ext cx="2133600" cy="18466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941" name="Google Shape;941;g11e53598d4f_2_62"/>
          <p:cNvSpPr txBox="1">
            <a:spLocks noGrp="1"/>
          </p:cNvSpPr>
          <p:nvPr>
            <p:ph type="body" idx="1"/>
          </p:nvPr>
        </p:nvSpPr>
        <p:spPr>
          <a:xfrm>
            <a:off x="685800" y="2057401"/>
            <a:ext cx="3657600" cy="4114799"/>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17500" algn="l">
              <a:lnSpc>
                <a:spcPct val="100000"/>
              </a:lnSpc>
              <a:spcBef>
                <a:spcPts val="280"/>
              </a:spcBef>
              <a:spcAft>
                <a:spcPts val="0"/>
              </a:spcAft>
              <a:buClr>
                <a:srgbClr val="FFFFFF"/>
              </a:buClr>
              <a:buSzPts val="1400"/>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42" name="Google Shape;942;g11e53598d4f_2_62"/>
          <p:cNvSpPr txBox="1">
            <a:spLocks noGrp="1"/>
          </p:cNvSpPr>
          <p:nvPr>
            <p:ph type="title"/>
          </p:nvPr>
        </p:nvSpPr>
        <p:spPr>
          <a:xfrm>
            <a:off x="685800" y="408204"/>
            <a:ext cx="3657296" cy="1389888"/>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BA0C2F"/>
              </a:buClr>
              <a:buSzPts val="28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3" name="Google Shape;943;g11e53598d4f_2_62"/>
          <p:cNvSpPr txBox="1">
            <a:spLocks noGrp="1"/>
          </p:cNvSpPr>
          <p:nvPr>
            <p:ph type="body" idx="3"/>
          </p:nvPr>
        </p:nvSpPr>
        <p:spPr>
          <a:xfrm rot="-5400000">
            <a:off x="7527667" y="1431666"/>
            <a:ext cx="2743200" cy="18466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1200"/>
              </a:spcBef>
              <a:spcAft>
                <a:spcPts val="0"/>
              </a:spcAft>
              <a:buClr>
                <a:schemeClr val="lt1"/>
              </a:buClr>
              <a:buSzPts val="1800"/>
              <a:buNone/>
              <a:defRPr sz="1800">
                <a:solidFill>
                  <a:schemeClr val="lt1"/>
                </a:solidFill>
              </a:defRPr>
            </a:lvl2pPr>
            <a:lvl3pPr marL="1371600" lvl="2" indent="-228600" algn="l">
              <a:lnSpc>
                <a:spcPct val="100000"/>
              </a:lnSpc>
              <a:spcBef>
                <a:spcPts val="12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Red/Gray Title Only">
  <p:cSld name="Red/Gray Title Only">
    <p:bg>
      <p:bgPr>
        <a:solidFill>
          <a:srgbClr val="E7E7E5"/>
        </a:solidFill>
        <a:effectLst/>
      </p:bgPr>
    </p:bg>
    <p:spTree>
      <p:nvGrpSpPr>
        <p:cNvPr id="1" name="Shape 944"/>
        <p:cNvGrpSpPr/>
        <p:nvPr/>
      </p:nvGrpSpPr>
      <p:grpSpPr>
        <a:xfrm>
          <a:off x="0" y="0"/>
          <a:ext cx="0" cy="0"/>
          <a:chOff x="0" y="0"/>
          <a:chExt cx="0" cy="0"/>
        </a:xfrm>
      </p:grpSpPr>
      <p:sp>
        <p:nvSpPr>
          <p:cNvPr id="945" name="Google Shape;945;g11e53598d4f_2_69"/>
          <p:cNvSpPr>
            <a:spLocks noGrp="1"/>
          </p:cNvSpPr>
          <p:nvPr>
            <p:ph type="pic" idx="2"/>
          </p:nvPr>
        </p:nvSpPr>
        <p:spPr>
          <a:xfrm>
            <a:off x="152400" y="152400"/>
            <a:ext cx="4419600" cy="6553200"/>
          </a:xfrm>
          <a:prstGeom prst="rect">
            <a:avLst/>
          </a:prstGeom>
          <a:solidFill>
            <a:srgbClr val="FFFFFF"/>
          </a:solidFill>
          <a:ln>
            <a:noFill/>
          </a:ln>
        </p:spPr>
      </p:sp>
      <p:sp>
        <p:nvSpPr>
          <p:cNvPr id="946" name="Google Shape;946;g11e53598d4f_2_69"/>
          <p:cNvSpPr txBox="1">
            <a:spLocks noGrp="1"/>
          </p:cNvSpPr>
          <p:nvPr>
            <p:ph type="dt" idx="10"/>
          </p:nvPr>
        </p:nvSpPr>
        <p:spPr>
          <a:xfrm>
            <a:off x="152400" y="6520934"/>
            <a:ext cx="2133600" cy="18466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chemeClr val="lt1"/>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7" name="Google Shape;947;g11e53598d4f_2_69"/>
          <p:cNvSpPr txBox="1">
            <a:spLocks noGrp="1"/>
          </p:cNvSpPr>
          <p:nvPr>
            <p:ph type="sldNum" idx="12"/>
          </p:nvPr>
        </p:nvSpPr>
        <p:spPr>
          <a:xfrm>
            <a:off x="6858000" y="6520934"/>
            <a:ext cx="2133600" cy="18466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948" name="Google Shape;948;g11e53598d4f_2_69"/>
          <p:cNvSpPr txBox="1">
            <a:spLocks noGrp="1"/>
          </p:cNvSpPr>
          <p:nvPr>
            <p:ph type="body" idx="1"/>
          </p:nvPr>
        </p:nvSpPr>
        <p:spPr>
          <a:xfrm rot="-5400000">
            <a:off x="3108067" y="1431666"/>
            <a:ext cx="2743200" cy="18466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1200"/>
              </a:spcBef>
              <a:spcAft>
                <a:spcPts val="0"/>
              </a:spcAft>
              <a:buClr>
                <a:schemeClr val="lt1"/>
              </a:buClr>
              <a:buSzPts val="1800"/>
              <a:buNone/>
              <a:defRPr sz="1800">
                <a:solidFill>
                  <a:schemeClr val="lt1"/>
                </a:solidFill>
              </a:defRPr>
            </a:lvl2pPr>
            <a:lvl3pPr marL="1371600" lvl="2" indent="-228600" algn="l">
              <a:lnSpc>
                <a:spcPct val="100000"/>
              </a:lnSpc>
              <a:spcBef>
                <a:spcPts val="12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49" name="Google Shape;949;g11e53598d4f_2_69"/>
          <p:cNvSpPr txBox="1">
            <a:spLocks noGrp="1"/>
          </p:cNvSpPr>
          <p:nvPr>
            <p:ph type="title"/>
          </p:nvPr>
        </p:nvSpPr>
        <p:spPr>
          <a:xfrm>
            <a:off x="4877104" y="2971800"/>
            <a:ext cx="3885896" cy="954107"/>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Clr>
                <a:srgbClr val="BA0C2F"/>
              </a:buClr>
              <a:buSzPts val="28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Red/White 1 Content">
  <p:cSld name="Red/White 1 Content">
    <p:bg>
      <p:bgPr>
        <a:solidFill>
          <a:schemeClr val="lt1"/>
        </a:solidFill>
        <a:effectLst/>
      </p:bgPr>
    </p:bg>
    <p:spTree>
      <p:nvGrpSpPr>
        <p:cNvPr id="1" name="Shape 950"/>
        <p:cNvGrpSpPr/>
        <p:nvPr/>
      </p:nvGrpSpPr>
      <p:grpSpPr>
        <a:xfrm>
          <a:off x="0" y="0"/>
          <a:ext cx="0" cy="0"/>
          <a:chOff x="0" y="0"/>
          <a:chExt cx="0" cy="0"/>
        </a:xfrm>
      </p:grpSpPr>
      <p:sp>
        <p:nvSpPr>
          <p:cNvPr id="951" name="Google Shape;951;g11e53598d4f_2_75"/>
          <p:cNvSpPr txBox="1">
            <a:spLocks noGrp="1"/>
          </p:cNvSpPr>
          <p:nvPr>
            <p:ph type="body" idx="1"/>
          </p:nvPr>
        </p:nvSpPr>
        <p:spPr>
          <a:xfrm>
            <a:off x="685800" y="1600200"/>
            <a:ext cx="7772400" cy="45720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Clr>
                <a:srgbClr val="635C5B"/>
              </a:buClr>
              <a:buSzPts val="1800"/>
              <a:buChar char="•"/>
              <a:defRPr/>
            </a:lvl1pPr>
            <a:lvl2pPr marL="914400" lvl="1" indent="-342900" algn="l">
              <a:lnSpc>
                <a:spcPct val="100000"/>
              </a:lnSpc>
              <a:spcBef>
                <a:spcPts val="1200"/>
              </a:spcBef>
              <a:spcAft>
                <a:spcPts val="0"/>
              </a:spcAft>
              <a:buClr>
                <a:srgbClr val="635C5B"/>
              </a:buClr>
              <a:buSzPts val="1800"/>
              <a:buChar char="–"/>
              <a:defRPr/>
            </a:lvl2pPr>
            <a:lvl3pPr marL="1371600" lvl="2" indent="-342900" algn="l">
              <a:lnSpc>
                <a:spcPct val="100000"/>
              </a:lnSpc>
              <a:spcBef>
                <a:spcPts val="1200"/>
              </a:spcBef>
              <a:spcAft>
                <a:spcPts val="0"/>
              </a:spcAft>
              <a:buClr>
                <a:srgbClr val="6C6463"/>
              </a:buClr>
              <a:buSzPts val="1800"/>
              <a:buChar char="•"/>
              <a:defRPr/>
            </a:lvl3pPr>
            <a:lvl4pPr marL="1828800" lvl="3" indent="-342900" algn="l">
              <a:lnSpc>
                <a:spcPct val="100000"/>
              </a:lnSpc>
              <a:spcBef>
                <a:spcPts val="360"/>
              </a:spcBef>
              <a:spcAft>
                <a:spcPts val="0"/>
              </a:spcAft>
              <a:buClr>
                <a:srgbClr val="6C6463"/>
              </a:buClr>
              <a:buSzPts val="1800"/>
              <a:buChar char="–"/>
              <a:defRPr/>
            </a:lvl4pPr>
            <a:lvl5pPr marL="2286000" lvl="4" indent="-342900" algn="l">
              <a:lnSpc>
                <a:spcPct val="100000"/>
              </a:lnSpc>
              <a:spcBef>
                <a:spcPts val="360"/>
              </a:spcBef>
              <a:spcAft>
                <a:spcPts val="0"/>
              </a:spcAft>
              <a:buClr>
                <a:srgbClr val="6C6463"/>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52" name="Google Shape;952;g11e53598d4f_2_75"/>
          <p:cNvSpPr txBox="1">
            <a:spLocks noGrp="1"/>
          </p:cNvSpPr>
          <p:nvPr>
            <p:ph type="dt" idx="10"/>
          </p:nvPr>
        </p:nvSpPr>
        <p:spPr>
          <a:xfrm>
            <a:off x="152400" y="6520934"/>
            <a:ext cx="2133600" cy="18466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3" name="Google Shape;953;g11e53598d4f_2_75"/>
          <p:cNvSpPr txBox="1">
            <a:spLocks noGrp="1"/>
          </p:cNvSpPr>
          <p:nvPr>
            <p:ph type="ftr" idx="11"/>
          </p:nvPr>
        </p:nvSpPr>
        <p:spPr>
          <a:xfrm>
            <a:off x="3124200" y="6520934"/>
            <a:ext cx="2895600" cy="184666"/>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6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4" name="Google Shape;954;g11e53598d4f_2_75"/>
          <p:cNvSpPr txBox="1">
            <a:spLocks noGrp="1"/>
          </p:cNvSpPr>
          <p:nvPr>
            <p:ph type="sldNum" idx="12"/>
          </p:nvPr>
        </p:nvSpPr>
        <p:spPr>
          <a:xfrm>
            <a:off x="6858000" y="6520934"/>
            <a:ext cx="2133600" cy="18466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955" name="Google Shape;955;g11e53598d4f_2_75"/>
          <p:cNvSpPr txBox="1">
            <a:spLocks noGrp="1"/>
          </p:cNvSpPr>
          <p:nvPr>
            <p:ph type="title"/>
          </p:nvPr>
        </p:nvSpPr>
        <p:spPr>
          <a:xfrm>
            <a:off x="686104" y="457200"/>
            <a:ext cx="7772400" cy="9144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BA0C2F"/>
              </a:buClr>
              <a:buSzPts val="28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Red/White 2 Content">
  <p:cSld name="Red/White 2 Content">
    <p:bg>
      <p:bgPr>
        <a:solidFill>
          <a:schemeClr val="lt1"/>
        </a:solidFill>
        <a:effectLst/>
      </p:bgPr>
    </p:bg>
    <p:spTree>
      <p:nvGrpSpPr>
        <p:cNvPr id="1" name="Shape 956"/>
        <p:cNvGrpSpPr/>
        <p:nvPr/>
      </p:nvGrpSpPr>
      <p:grpSpPr>
        <a:xfrm>
          <a:off x="0" y="0"/>
          <a:ext cx="0" cy="0"/>
          <a:chOff x="0" y="0"/>
          <a:chExt cx="0" cy="0"/>
        </a:xfrm>
      </p:grpSpPr>
      <p:sp>
        <p:nvSpPr>
          <p:cNvPr id="957" name="Google Shape;957;g11e53598d4f_2_81"/>
          <p:cNvSpPr txBox="1">
            <a:spLocks noGrp="1"/>
          </p:cNvSpPr>
          <p:nvPr>
            <p:ph type="body" idx="1"/>
          </p:nvPr>
        </p:nvSpPr>
        <p:spPr>
          <a:xfrm>
            <a:off x="686104" y="1600200"/>
            <a:ext cx="3809696"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6C6463"/>
              </a:buClr>
              <a:buSzPts val="1600"/>
              <a:buChar char="»"/>
              <a:defRPr sz="1600">
                <a:solidFill>
                  <a:srgbClr val="6C6463"/>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958" name="Google Shape;958;g11e53598d4f_2_81"/>
          <p:cNvSpPr txBox="1">
            <a:spLocks noGrp="1"/>
          </p:cNvSpPr>
          <p:nvPr>
            <p:ph type="body" idx="2"/>
          </p:nvPr>
        </p:nvSpPr>
        <p:spPr>
          <a:xfrm>
            <a:off x="4648200" y="1600200"/>
            <a:ext cx="3810304"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6C6463"/>
              </a:buClr>
              <a:buSzPts val="1600"/>
              <a:buChar char="»"/>
              <a:defRPr sz="1600">
                <a:solidFill>
                  <a:srgbClr val="6C6463"/>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959" name="Google Shape;959;g11e53598d4f_2_81"/>
          <p:cNvSpPr txBox="1">
            <a:spLocks noGrp="1"/>
          </p:cNvSpPr>
          <p:nvPr>
            <p:ph type="dt" idx="10"/>
          </p:nvPr>
        </p:nvSpPr>
        <p:spPr>
          <a:xfrm>
            <a:off x="152400" y="6530079"/>
            <a:ext cx="2133600" cy="18466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0" name="Google Shape;960;g11e53598d4f_2_81"/>
          <p:cNvSpPr txBox="1">
            <a:spLocks noGrp="1"/>
          </p:cNvSpPr>
          <p:nvPr>
            <p:ph type="ftr" idx="11"/>
          </p:nvPr>
        </p:nvSpPr>
        <p:spPr>
          <a:xfrm>
            <a:off x="3124200" y="6530079"/>
            <a:ext cx="2895600" cy="184666"/>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1" name="Google Shape;961;g11e53598d4f_2_81"/>
          <p:cNvSpPr txBox="1">
            <a:spLocks noGrp="1"/>
          </p:cNvSpPr>
          <p:nvPr>
            <p:ph type="sldNum" idx="12"/>
          </p:nvPr>
        </p:nvSpPr>
        <p:spPr>
          <a:xfrm>
            <a:off x="6858000" y="6530079"/>
            <a:ext cx="2133600" cy="18466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962" name="Google Shape;962;g11e53598d4f_2_81"/>
          <p:cNvSpPr txBox="1">
            <a:spLocks noGrp="1"/>
          </p:cNvSpPr>
          <p:nvPr>
            <p:ph type="title"/>
          </p:nvPr>
        </p:nvSpPr>
        <p:spPr>
          <a:xfrm>
            <a:off x="686104" y="457200"/>
            <a:ext cx="7772400" cy="9144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BA0C2F"/>
              </a:buClr>
              <a:buSzPts val="28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Red/White 3 Content">
  <p:cSld name="Red/White 3 Content">
    <p:bg>
      <p:bgPr>
        <a:solidFill>
          <a:schemeClr val="lt1"/>
        </a:solidFill>
        <a:effectLst/>
      </p:bgPr>
    </p:bg>
    <p:spTree>
      <p:nvGrpSpPr>
        <p:cNvPr id="1" name="Shape 963"/>
        <p:cNvGrpSpPr/>
        <p:nvPr/>
      </p:nvGrpSpPr>
      <p:grpSpPr>
        <a:xfrm>
          <a:off x="0" y="0"/>
          <a:ext cx="0" cy="0"/>
          <a:chOff x="0" y="0"/>
          <a:chExt cx="0" cy="0"/>
        </a:xfrm>
      </p:grpSpPr>
      <p:sp>
        <p:nvSpPr>
          <p:cNvPr id="964" name="Google Shape;964;g11e53598d4f_2_88"/>
          <p:cNvSpPr txBox="1">
            <a:spLocks noGrp="1"/>
          </p:cNvSpPr>
          <p:nvPr>
            <p:ph type="body" idx="1"/>
          </p:nvPr>
        </p:nvSpPr>
        <p:spPr>
          <a:xfrm>
            <a:off x="686104" y="1600200"/>
            <a:ext cx="2514296"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965" name="Google Shape;965;g11e53598d4f_2_88"/>
          <p:cNvSpPr txBox="1">
            <a:spLocks noGrp="1"/>
          </p:cNvSpPr>
          <p:nvPr>
            <p:ph type="body" idx="2"/>
          </p:nvPr>
        </p:nvSpPr>
        <p:spPr>
          <a:xfrm>
            <a:off x="5943600" y="1600200"/>
            <a:ext cx="2514904"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966" name="Google Shape;966;g11e53598d4f_2_88"/>
          <p:cNvSpPr txBox="1">
            <a:spLocks noGrp="1"/>
          </p:cNvSpPr>
          <p:nvPr>
            <p:ph type="dt" idx="10"/>
          </p:nvPr>
        </p:nvSpPr>
        <p:spPr>
          <a:xfrm>
            <a:off x="152400" y="6530079"/>
            <a:ext cx="2133600" cy="18466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7" name="Google Shape;967;g11e53598d4f_2_88"/>
          <p:cNvSpPr txBox="1">
            <a:spLocks noGrp="1"/>
          </p:cNvSpPr>
          <p:nvPr>
            <p:ph type="ftr" idx="11"/>
          </p:nvPr>
        </p:nvSpPr>
        <p:spPr>
          <a:xfrm>
            <a:off x="3124200" y="6530079"/>
            <a:ext cx="2895600" cy="184666"/>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8" name="Google Shape;968;g11e53598d4f_2_88"/>
          <p:cNvSpPr txBox="1">
            <a:spLocks noGrp="1"/>
          </p:cNvSpPr>
          <p:nvPr>
            <p:ph type="sldNum" idx="12"/>
          </p:nvPr>
        </p:nvSpPr>
        <p:spPr>
          <a:xfrm>
            <a:off x="6858000" y="6530079"/>
            <a:ext cx="2133600" cy="18466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969" name="Google Shape;969;g11e53598d4f_2_88"/>
          <p:cNvSpPr txBox="1">
            <a:spLocks noGrp="1"/>
          </p:cNvSpPr>
          <p:nvPr>
            <p:ph type="title"/>
          </p:nvPr>
        </p:nvSpPr>
        <p:spPr>
          <a:xfrm>
            <a:off x="686104" y="457200"/>
            <a:ext cx="7772400" cy="9144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BA0C2F"/>
              </a:buClr>
              <a:buSzPts val="28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0" name="Google Shape;970;g11e53598d4f_2_88"/>
          <p:cNvSpPr txBox="1">
            <a:spLocks noGrp="1"/>
          </p:cNvSpPr>
          <p:nvPr>
            <p:ph type="body" idx="3"/>
          </p:nvPr>
        </p:nvSpPr>
        <p:spPr>
          <a:xfrm>
            <a:off x="3314548" y="1600200"/>
            <a:ext cx="2514904"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Red/White 1 Content + Bottom Photo">
  <p:cSld name="Red/White 1 Content + Bottom Photo">
    <p:bg>
      <p:bgPr>
        <a:solidFill>
          <a:schemeClr val="lt1"/>
        </a:solidFill>
        <a:effectLst/>
      </p:bgPr>
    </p:bg>
    <p:spTree>
      <p:nvGrpSpPr>
        <p:cNvPr id="1" name="Shape 971"/>
        <p:cNvGrpSpPr/>
        <p:nvPr/>
      </p:nvGrpSpPr>
      <p:grpSpPr>
        <a:xfrm>
          <a:off x="0" y="0"/>
          <a:ext cx="0" cy="0"/>
          <a:chOff x="0" y="0"/>
          <a:chExt cx="0" cy="0"/>
        </a:xfrm>
      </p:grpSpPr>
      <p:sp>
        <p:nvSpPr>
          <p:cNvPr id="972" name="Google Shape;972;g11e53598d4f_2_96"/>
          <p:cNvSpPr>
            <a:spLocks noGrp="1"/>
          </p:cNvSpPr>
          <p:nvPr>
            <p:ph type="pic" idx="2"/>
          </p:nvPr>
        </p:nvSpPr>
        <p:spPr>
          <a:xfrm>
            <a:off x="152400" y="3429000"/>
            <a:ext cx="8839200" cy="3276600"/>
          </a:xfrm>
          <a:prstGeom prst="rect">
            <a:avLst/>
          </a:prstGeom>
          <a:solidFill>
            <a:srgbClr val="E7E7E5"/>
          </a:solidFill>
          <a:ln>
            <a:noFill/>
          </a:ln>
        </p:spPr>
      </p:sp>
      <p:sp>
        <p:nvSpPr>
          <p:cNvPr id="973" name="Google Shape;973;g11e53598d4f_2_96"/>
          <p:cNvSpPr txBox="1">
            <a:spLocks noGrp="1"/>
          </p:cNvSpPr>
          <p:nvPr>
            <p:ph type="body" idx="1"/>
          </p:nvPr>
        </p:nvSpPr>
        <p:spPr>
          <a:xfrm>
            <a:off x="685800" y="1600200"/>
            <a:ext cx="7772400" cy="16002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a:solidFill>
                  <a:srgbClr val="6C6463"/>
                </a:solidFill>
              </a:defRPr>
            </a:lvl1pPr>
            <a:lvl2pPr marL="914400" lvl="1" indent="-355600" algn="l">
              <a:lnSpc>
                <a:spcPct val="100000"/>
              </a:lnSpc>
              <a:spcBef>
                <a:spcPts val="1200"/>
              </a:spcBef>
              <a:spcAft>
                <a:spcPts val="0"/>
              </a:spcAft>
              <a:buClr>
                <a:srgbClr val="6C6463"/>
              </a:buClr>
              <a:buSzPts val="2000"/>
              <a:buChar char="–"/>
              <a:defRPr>
                <a:solidFill>
                  <a:srgbClr val="6C6463"/>
                </a:solidFill>
              </a:defRPr>
            </a:lvl2pPr>
            <a:lvl3pPr marL="1371600" lvl="2" indent="-342900" algn="l">
              <a:lnSpc>
                <a:spcPct val="100000"/>
              </a:lnSpc>
              <a:spcBef>
                <a:spcPts val="1200"/>
              </a:spcBef>
              <a:spcAft>
                <a:spcPts val="0"/>
              </a:spcAft>
              <a:buClr>
                <a:srgbClr val="6C6463"/>
              </a:buClr>
              <a:buSzPts val="1800"/>
              <a:buChar char="•"/>
              <a:defRPr>
                <a:solidFill>
                  <a:srgbClr val="6C6463"/>
                </a:solidFill>
              </a:defRPr>
            </a:lvl3pPr>
            <a:lvl4pPr marL="1828800" lvl="3" indent="-330200" algn="l">
              <a:lnSpc>
                <a:spcPct val="100000"/>
              </a:lnSpc>
              <a:spcBef>
                <a:spcPts val="320"/>
              </a:spcBef>
              <a:spcAft>
                <a:spcPts val="0"/>
              </a:spcAft>
              <a:buClr>
                <a:srgbClr val="6C6463"/>
              </a:buClr>
              <a:buSzPts val="1600"/>
              <a:buChar char="–"/>
              <a:defRPr>
                <a:solidFill>
                  <a:srgbClr val="6C6463"/>
                </a:solidFill>
              </a:defRPr>
            </a:lvl4pPr>
            <a:lvl5pPr marL="2286000" lvl="4" indent="-317500" algn="l">
              <a:lnSpc>
                <a:spcPct val="100000"/>
              </a:lnSpc>
              <a:spcBef>
                <a:spcPts val="280"/>
              </a:spcBef>
              <a:spcAft>
                <a:spcPts val="0"/>
              </a:spcAft>
              <a:buClr>
                <a:srgbClr val="FFFFFF"/>
              </a:buClr>
              <a:buSzPts val="1400"/>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74" name="Google Shape;974;g11e53598d4f_2_96"/>
          <p:cNvSpPr txBox="1">
            <a:spLocks noGrp="1"/>
          </p:cNvSpPr>
          <p:nvPr>
            <p:ph type="dt" idx="10"/>
          </p:nvPr>
        </p:nvSpPr>
        <p:spPr>
          <a:xfrm>
            <a:off x="152400" y="6520934"/>
            <a:ext cx="2133600" cy="18466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5" name="Google Shape;975;g11e53598d4f_2_96"/>
          <p:cNvSpPr txBox="1">
            <a:spLocks noGrp="1"/>
          </p:cNvSpPr>
          <p:nvPr>
            <p:ph type="ftr" idx="11"/>
          </p:nvPr>
        </p:nvSpPr>
        <p:spPr>
          <a:xfrm>
            <a:off x="3124200" y="6520934"/>
            <a:ext cx="2895600" cy="184666"/>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6" name="Google Shape;976;g11e53598d4f_2_96"/>
          <p:cNvSpPr txBox="1">
            <a:spLocks noGrp="1"/>
          </p:cNvSpPr>
          <p:nvPr>
            <p:ph type="sldNum" idx="12"/>
          </p:nvPr>
        </p:nvSpPr>
        <p:spPr>
          <a:xfrm>
            <a:off x="6858000" y="6520934"/>
            <a:ext cx="2133600" cy="18466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977" name="Google Shape;977;g11e53598d4f_2_96"/>
          <p:cNvSpPr txBox="1">
            <a:spLocks noGrp="1"/>
          </p:cNvSpPr>
          <p:nvPr>
            <p:ph type="title"/>
          </p:nvPr>
        </p:nvSpPr>
        <p:spPr>
          <a:xfrm>
            <a:off x="686104" y="457200"/>
            <a:ext cx="7772400" cy="9144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BA0C2F"/>
              </a:buClr>
              <a:buSzPts val="28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8" name="Google Shape;978;g11e53598d4f_2_96"/>
          <p:cNvSpPr txBox="1">
            <a:spLocks noGrp="1"/>
          </p:cNvSpPr>
          <p:nvPr>
            <p:ph type="body" idx="3"/>
          </p:nvPr>
        </p:nvSpPr>
        <p:spPr>
          <a:xfrm rot="-5400000">
            <a:off x="7527667" y="4708266"/>
            <a:ext cx="2743200" cy="18466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1200"/>
              </a:spcBef>
              <a:spcAft>
                <a:spcPts val="0"/>
              </a:spcAft>
              <a:buClr>
                <a:schemeClr val="lt1"/>
              </a:buClr>
              <a:buSzPts val="1800"/>
              <a:buNone/>
              <a:defRPr sz="1800">
                <a:solidFill>
                  <a:schemeClr val="lt1"/>
                </a:solidFill>
              </a:defRPr>
            </a:lvl2pPr>
            <a:lvl3pPr marL="1371600" lvl="2" indent="-228600" algn="l">
              <a:lnSpc>
                <a:spcPct val="100000"/>
              </a:lnSpc>
              <a:spcBef>
                <a:spcPts val="12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Red/White 1 Content + Bottom Photo">
  <p:cSld name="Red/White 1 Content + Bottom Photo">
    <p:bg>
      <p:bgPr>
        <a:solidFill>
          <a:schemeClr val="lt1"/>
        </a:solidFill>
        <a:effectLst/>
      </p:bgPr>
    </p:bg>
    <p:spTree>
      <p:nvGrpSpPr>
        <p:cNvPr id="1" name="Shape 105"/>
        <p:cNvGrpSpPr/>
        <p:nvPr/>
      </p:nvGrpSpPr>
      <p:grpSpPr>
        <a:xfrm>
          <a:off x="0" y="0"/>
          <a:ext cx="0" cy="0"/>
          <a:chOff x="0" y="0"/>
          <a:chExt cx="0" cy="0"/>
        </a:xfrm>
      </p:grpSpPr>
      <p:sp>
        <p:nvSpPr>
          <p:cNvPr id="106" name="Google Shape;106;p26"/>
          <p:cNvSpPr>
            <a:spLocks noGrp="1"/>
          </p:cNvSpPr>
          <p:nvPr>
            <p:ph type="pic" idx="2"/>
          </p:nvPr>
        </p:nvSpPr>
        <p:spPr>
          <a:xfrm>
            <a:off x="152400" y="3429000"/>
            <a:ext cx="8839200" cy="3276600"/>
          </a:xfrm>
          <a:prstGeom prst="rect">
            <a:avLst/>
          </a:prstGeom>
          <a:solidFill>
            <a:srgbClr val="E7E7E5"/>
          </a:solidFill>
          <a:ln>
            <a:noFill/>
          </a:ln>
        </p:spPr>
      </p:sp>
      <p:sp>
        <p:nvSpPr>
          <p:cNvPr id="107" name="Google Shape;107;p26"/>
          <p:cNvSpPr txBox="1">
            <a:spLocks noGrp="1"/>
          </p:cNvSpPr>
          <p:nvPr>
            <p:ph type="body" idx="1"/>
          </p:nvPr>
        </p:nvSpPr>
        <p:spPr>
          <a:xfrm>
            <a:off x="685800" y="1600200"/>
            <a:ext cx="7772400" cy="16002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a:solidFill>
                  <a:srgbClr val="6C6463"/>
                </a:solidFill>
              </a:defRPr>
            </a:lvl1pPr>
            <a:lvl2pPr marL="914400" lvl="1" indent="-355600" algn="l">
              <a:lnSpc>
                <a:spcPct val="100000"/>
              </a:lnSpc>
              <a:spcBef>
                <a:spcPts val="1200"/>
              </a:spcBef>
              <a:spcAft>
                <a:spcPts val="0"/>
              </a:spcAft>
              <a:buClr>
                <a:srgbClr val="6C6463"/>
              </a:buClr>
              <a:buSzPts val="2000"/>
              <a:buChar char="–"/>
              <a:defRPr>
                <a:solidFill>
                  <a:srgbClr val="6C6463"/>
                </a:solidFill>
              </a:defRPr>
            </a:lvl2pPr>
            <a:lvl3pPr marL="1371600" lvl="2" indent="-342900" algn="l">
              <a:lnSpc>
                <a:spcPct val="100000"/>
              </a:lnSpc>
              <a:spcBef>
                <a:spcPts val="1200"/>
              </a:spcBef>
              <a:spcAft>
                <a:spcPts val="0"/>
              </a:spcAft>
              <a:buClr>
                <a:srgbClr val="6C6463"/>
              </a:buClr>
              <a:buSzPts val="1800"/>
              <a:buChar char="•"/>
              <a:defRPr>
                <a:solidFill>
                  <a:srgbClr val="6C6463"/>
                </a:solidFill>
              </a:defRPr>
            </a:lvl3pPr>
            <a:lvl4pPr marL="1828800" lvl="3" indent="-330200" algn="l">
              <a:lnSpc>
                <a:spcPct val="100000"/>
              </a:lnSpc>
              <a:spcBef>
                <a:spcPts val="320"/>
              </a:spcBef>
              <a:spcAft>
                <a:spcPts val="0"/>
              </a:spcAft>
              <a:buClr>
                <a:srgbClr val="6C6463"/>
              </a:buClr>
              <a:buSzPts val="1600"/>
              <a:buChar char="–"/>
              <a:defRPr>
                <a:solidFill>
                  <a:srgbClr val="6C6463"/>
                </a:solidFill>
              </a:defRPr>
            </a:lvl4pPr>
            <a:lvl5pPr marL="2286000" lvl="4" indent="-317500" algn="l">
              <a:lnSpc>
                <a:spcPct val="100000"/>
              </a:lnSpc>
              <a:spcBef>
                <a:spcPts val="280"/>
              </a:spcBef>
              <a:spcAft>
                <a:spcPts val="0"/>
              </a:spcAft>
              <a:buClr>
                <a:srgbClr val="FFFFFF"/>
              </a:buClr>
              <a:buSzPts val="1400"/>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08" name="Google Shape;108;p26"/>
          <p:cNvSpPr txBox="1">
            <a:spLocks noGrp="1"/>
          </p:cNvSpPr>
          <p:nvPr>
            <p:ph type="dt" idx="10"/>
          </p:nvPr>
        </p:nvSpPr>
        <p:spPr>
          <a:xfrm>
            <a:off x="152400" y="6520934"/>
            <a:ext cx="2133600" cy="18466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26"/>
          <p:cNvSpPr txBox="1">
            <a:spLocks noGrp="1"/>
          </p:cNvSpPr>
          <p:nvPr>
            <p:ph type="ftr" idx="11"/>
          </p:nvPr>
        </p:nvSpPr>
        <p:spPr>
          <a:xfrm>
            <a:off x="3124200" y="6520934"/>
            <a:ext cx="2895600" cy="184666"/>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26"/>
          <p:cNvSpPr txBox="1">
            <a:spLocks noGrp="1"/>
          </p:cNvSpPr>
          <p:nvPr>
            <p:ph type="sldNum" idx="12"/>
          </p:nvPr>
        </p:nvSpPr>
        <p:spPr>
          <a:xfrm>
            <a:off x="6858000" y="6520934"/>
            <a:ext cx="2133600" cy="18466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11" name="Google Shape;111;p26"/>
          <p:cNvSpPr txBox="1">
            <a:spLocks noGrp="1"/>
          </p:cNvSpPr>
          <p:nvPr>
            <p:ph type="title"/>
          </p:nvPr>
        </p:nvSpPr>
        <p:spPr>
          <a:xfrm>
            <a:off x="686104" y="457200"/>
            <a:ext cx="7772400" cy="9144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BA0C2F"/>
              </a:buClr>
              <a:buSzPts val="28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26"/>
          <p:cNvSpPr txBox="1">
            <a:spLocks noGrp="1"/>
          </p:cNvSpPr>
          <p:nvPr>
            <p:ph type="body" idx="3"/>
          </p:nvPr>
        </p:nvSpPr>
        <p:spPr>
          <a:xfrm rot="-5400000">
            <a:off x="7527667" y="4708266"/>
            <a:ext cx="2743200" cy="18466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1200"/>
              </a:spcBef>
              <a:spcAft>
                <a:spcPts val="0"/>
              </a:spcAft>
              <a:buClr>
                <a:schemeClr val="lt1"/>
              </a:buClr>
              <a:buSzPts val="1800"/>
              <a:buNone/>
              <a:defRPr sz="1800">
                <a:solidFill>
                  <a:schemeClr val="lt1"/>
                </a:solidFill>
              </a:defRPr>
            </a:lvl2pPr>
            <a:lvl3pPr marL="1371600" lvl="2" indent="-228600" algn="l">
              <a:lnSpc>
                <a:spcPct val="100000"/>
              </a:lnSpc>
              <a:spcBef>
                <a:spcPts val="12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Red/White 1 Content + Right Photo">
  <p:cSld name="Red/White 1 Content + Right Photo">
    <p:bg>
      <p:bgPr>
        <a:solidFill>
          <a:schemeClr val="lt1"/>
        </a:solidFill>
        <a:effectLst/>
      </p:bgPr>
    </p:bg>
    <p:spTree>
      <p:nvGrpSpPr>
        <p:cNvPr id="1" name="Shape 979"/>
        <p:cNvGrpSpPr/>
        <p:nvPr/>
      </p:nvGrpSpPr>
      <p:grpSpPr>
        <a:xfrm>
          <a:off x="0" y="0"/>
          <a:ext cx="0" cy="0"/>
          <a:chOff x="0" y="0"/>
          <a:chExt cx="0" cy="0"/>
        </a:xfrm>
      </p:grpSpPr>
      <p:sp>
        <p:nvSpPr>
          <p:cNvPr id="980" name="Google Shape;980;g11e53598d4f_2_104"/>
          <p:cNvSpPr>
            <a:spLocks noGrp="1"/>
          </p:cNvSpPr>
          <p:nvPr>
            <p:ph type="pic" idx="2"/>
          </p:nvPr>
        </p:nvSpPr>
        <p:spPr>
          <a:xfrm>
            <a:off x="4572000" y="152400"/>
            <a:ext cx="4419600" cy="6553200"/>
          </a:xfrm>
          <a:prstGeom prst="rect">
            <a:avLst/>
          </a:prstGeom>
          <a:solidFill>
            <a:srgbClr val="E7E7E5"/>
          </a:solidFill>
          <a:ln>
            <a:noFill/>
          </a:ln>
        </p:spPr>
      </p:sp>
      <p:sp>
        <p:nvSpPr>
          <p:cNvPr id="981" name="Google Shape;981;g11e53598d4f_2_104"/>
          <p:cNvSpPr txBox="1">
            <a:spLocks noGrp="1"/>
          </p:cNvSpPr>
          <p:nvPr>
            <p:ph type="dt" idx="10"/>
          </p:nvPr>
        </p:nvSpPr>
        <p:spPr>
          <a:xfrm>
            <a:off x="152400" y="6520934"/>
            <a:ext cx="2133600" cy="18466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2" name="Google Shape;982;g11e53598d4f_2_104"/>
          <p:cNvSpPr txBox="1">
            <a:spLocks noGrp="1"/>
          </p:cNvSpPr>
          <p:nvPr>
            <p:ph type="sldNum" idx="12"/>
          </p:nvPr>
        </p:nvSpPr>
        <p:spPr>
          <a:xfrm>
            <a:off x="6858000" y="6520934"/>
            <a:ext cx="2133600" cy="18466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983" name="Google Shape;983;g11e53598d4f_2_104"/>
          <p:cNvSpPr txBox="1">
            <a:spLocks noGrp="1"/>
          </p:cNvSpPr>
          <p:nvPr>
            <p:ph type="body" idx="1"/>
          </p:nvPr>
        </p:nvSpPr>
        <p:spPr>
          <a:xfrm>
            <a:off x="685800" y="2057401"/>
            <a:ext cx="3657600" cy="4114799"/>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17500" algn="l">
              <a:lnSpc>
                <a:spcPct val="100000"/>
              </a:lnSpc>
              <a:spcBef>
                <a:spcPts val="280"/>
              </a:spcBef>
              <a:spcAft>
                <a:spcPts val="0"/>
              </a:spcAft>
              <a:buClr>
                <a:srgbClr val="FFFFFF"/>
              </a:buClr>
              <a:buSzPts val="1400"/>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84" name="Google Shape;984;g11e53598d4f_2_104"/>
          <p:cNvSpPr txBox="1">
            <a:spLocks noGrp="1"/>
          </p:cNvSpPr>
          <p:nvPr>
            <p:ph type="title"/>
          </p:nvPr>
        </p:nvSpPr>
        <p:spPr>
          <a:xfrm>
            <a:off x="685800" y="408204"/>
            <a:ext cx="3657296" cy="1389888"/>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BA0C2F"/>
              </a:buClr>
              <a:buSzPts val="28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5" name="Google Shape;985;g11e53598d4f_2_104"/>
          <p:cNvSpPr txBox="1">
            <a:spLocks noGrp="1"/>
          </p:cNvSpPr>
          <p:nvPr>
            <p:ph type="body" idx="3"/>
          </p:nvPr>
        </p:nvSpPr>
        <p:spPr>
          <a:xfrm rot="-5400000">
            <a:off x="7527667" y="1431666"/>
            <a:ext cx="2743200" cy="18466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1200"/>
              </a:spcBef>
              <a:spcAft>
                <a:spcPts val="0"/>
              </a:spcAft>
              <a:buClr>
                <a:schemeClr val="lt1"/>
              </a:buClr>
              <a:buSzPts val="1800"/>
              <a:buNone/>
              <a:defRPr sz="1800">
                <a:solidFill>
                  <a:schemeClr val="lt1"/>
                </a:solidFill>
              </a:defRPr>
            </a:lvl2pPr>
            <a:lvl3pPr marL="1371600" lvl="2" indent="-228600" algn="l">
              <a:lnSpc>
                <a:spcPct val="100000"/>
              </a:lnSpc>
              <a:spcBef>
                <a:spcPts val="12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Red/White Title Only">
  <p:cSld name="Red/White Title Only">
    <p:bg>
      <p:bgPr>
        <a:solidFill>
          <a:schemeClr val="lt1"/>
        </a:solidFill>
        <a:effectLst/>
      </p:bgPr>
    </p:bg>
    <p:spTree>
      <p:nvGrpSpPr>
        <p:cNvPr id="1" name="Shape 986"/>
        <p:cNvGrpSpPr/>
        <p:nvPr/>
      </p:nvGrpSpPr>
      <p:grpSpPr>
        <a:xfrm>
          <a:off x="0" y="0"/>
          <a:ext cx="0" cy="0"/>
          <a:chOff x="0" y="0"/>
          <a:chExt cx="0" cy="0"/>
        </a:xfrm>
      </p:grpSpPr>
      <p:sp>
        <p:nvSpPr>
          <p:cNvPr id="987" name="Google Shape;987;g11e53598d4f_2_111"/>
          <p:cNvSpPr>
            <a:spLocks noGrp="1"/>
          </p:cNvSpPr>
          <p:nvPr>
            <p:ph type="pic" idx="2"/>
          </p:nvPr>
        </p:nvSpPr>
        <p:spPr>
          <a:xfrm>
            <a:off x="152400" y="152400"/>
            <a:ext cx="4419600" cy="6553200"/>
          </a:xfrm>
          <a:prstGeom prst="rect">
            <a:avLst/>
          </a:prstGeom>
          <a:solidFill>
            <a:srgbClr val="E7E7E5"/>
          </a:solidFill>
          <a:ln>
            <a:noFill/>
          </a:ln>
        </p:spPr>
      </p:sp>
      <p:sp>
        <p:nvSpPr>
          <p:cNvPr id="988" name="Google Shape;988;g11e53598d4f_2_111"/>
          <p:cNvSpPr txBox="1">
            <a:spLocks noGrp="1"/>
          </p:cNvSpPr>
          <p:nvPr>
            <p:ph type="dt" idx="10"/>
          </p:nvPr>
        </p:nvSpPr>
        <p:spPr>
          <a:xfrm>
            <a:off x="152400" y="6520934"/>
            <a:ext cx="2133600" cy="18466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chemeClr val="lt1"/>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9" name="Google Shape;989;g11e53598d4f_2_111"/>
          <p:cNvSpPr txBox="1">
            <a:spLocks noGrp="1"/>
          </p:cNvSpPr>
          <p:nvPr>
            <p:ph type="sldNum" idx="12"/>
          </p:nvPr>
        </p:nvSpPr>
        <p:spPr>
          <a:xfrm>
            <a:off x="6858000" y="6520934"/>
            <a:ext cx="2133600" cy="18466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990" name="Google Shape;990;g11e53598d4f_2_111"/>
          <p:cNvSpPr txBox="1">
            <a:spLocks noGrp="1"/>
          </p:cNvSpPr>
          <p:nvPr>
            <p:ph type="body" idx="1"/>
          </p:nvPr>
        </p:nvSpPr>
        <p:spPr>
          <a:xfrm rot="-5400000">
            <a:off x="3108067" y="1431666"/>
            <a:ext cx="2743200" cy="18466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1200"/>
              </a:spcBef>
              <a:spcAft>
                <a:spcPts val="0"/>
              </a:spcAft>
              <a:buClr>
                <a:schemeClr val="lt1"/>
              </a:buClr>
              <a:buSzPts val="1800"/>
              <a:buNone/>
              <a:defRPr sz="1800">
                <a:solidFill>
                  <a:schemeClr val="lt1"/>
                </a:solidFill>
              </a:defRPr>
            </a:lvl2pPr>
            <a:lvl3pPr marL="1371600" lvl="2" indent="-228600" algn="l">
              <a:lnSpc>
                <a:spcPct val="100000"/>
              </a:lnSpc>
              <a:spcBef>
                <a:spcPts val="12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91" name="Google Shape;991;g11e53598d4f_2_111"/>
          <p:cNvSpPr txBox="1">
            <a:spLocks noGrp="1"/>
          </p:cNvSpPr>
          <p:nvPr>
            <p:ph type="title"/>
          </p:nvPr>
        </p:nvSpPr>
        <p:spPr>
          <a:xfrm>
            <a:off x="4877104" y="2971800"/>
            <a:ext cx="3885896" cy="954107"/>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Clr>
                <a:srgbClr val="BA0C2F"/>
              </a:buClr>
              <a:buSzPts val="28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Contact Info">
  <p:cSld name="Contact Info">
    <p:spTree>
      <p:nvGrpSpPr>
        <p:cNvPr id="1" name="Shape 992"/>
        <p:cNvGrpSpPr/>
        <p:nvPr/>
      </p:nvGrpSpPr>
      <p:grpSpPr>
        <a:xfrm>
          <a:off x="0" y="0"/>
          <a:ext cx="0" cy="0"/>
          <a:chOff x="0" y="0"/>
          <a:chExt cx="0" cy="0"/>
        </a:xfrm>
      </p:grpSpPr>
      <p:pic>
        <p:nvPicPr>
          <p:cNvPr id="993" name="Google Shape;993;g11e53598d4f_2_117"/>
          <p:cNvPicPr preferRelativeResize="0"/>
          <p:nvPr/>
        </p:nvPicPr>
        <p:blipFill rotWithShape="1">
          <a:blip r:embed="rId2">
            <a:alphaModFix/>
          </a:blip>
          <a:srcRect/>
          <a:stretch/>
        </p:blipFill>
        <p:spPr>
          <a:xfrm>
            <a:off x="152400" y="126997"/>
            <a:ext cx="8839200" cy="6578603"/>
          </a:xfrm>
          <a:prstGeom prst="rect">
            <a:avLst/>
          </a:prstGeom>
          <a:noFill/>
          <a:ln>
            <a:noFill/>
          </a:ln>
        </p:spPr>
      </p:pic>
      <p:sp>
        <p:nvSpPr>
          <p:cNvPr id="994" name="Google Shape;994;g11e53598d4f_2_117"/>
          <p:cNvSpPr txBox="1">
            <a:spLocks noGrp="1"/>
          </p:cNvSpPr>
          <p:nvPr>
            <p:ph type="body" idx="1"/>
          </p:nvPr>
        </p:nvSpPr>
        <p:spPr>
          <a:xfrm rot="-5400000">
            <a:off x="7527667" y="1431666"/>
            <a:ext cx="2743200" cy="18466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1200"/>
              </a:spcBef>
              <a:spcAft>
                <a:spcPts val="0"/>
              </a:spcAft>
              <a:buClr>
                <a:schemeClr val="lt1"/>
              </a:buClr>
              <a:buSzPts val="1800"/>
              <a:buNone/>
              <a:defRPr sz="1800">
                <a:solidFill>
                  <a:schemeClr val="lt1"/>
                </a:solidFill>
              </a:defRPr>
            </a:lvl2pPr>
            <a:lvl3pPr marL="1371600" lvl="2" indent="-228600" algn="l">
              <a:lnSpc>
                <a:spcPct val="100000"/>
              </a:lnSpc>
              <a:spcBef>
                <a:spcPts val="12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95" name="Google Shape;995;g11e53598d4f_2_117"/>
          <p:cNvSpPr txBox="1">
            <a:spLocks noGrp="1"/>
          </p:cNvSpPr>
          <p:nvPr>
            <p:ph type="dt" idx="10"/>
          </p:nvPr>
        </p:nvSpPr>
        <p:spPr>
          <a:xfrm>
            <a:off x="152400" y="6520934"/>
            <a:ext cx="2133600" cy="18466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6" name="Google Shape;996;g11e53598d4f_2_117"/>
          <p:cNvSpPr txBox="1">
            <a:spLocks noGrp="1"/>
          </p:cNvSpPr>
          <p:nvPr>
            <p:ph type="sldNum" idx="12"/>
          </p:nvPr>
        </p:nvSpPr>
        <p:spPr>
          <a:xfrm>
            <a:off x="6858000" y="6520934"/>
            <a:ext cx="2133600" cy="18466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pic>
        <p:nvPicPr>
          <p:cNvPr id="997" name="Google Shape;997;g11e53598d4f_2_117"/>
          <p:cNvPicPr preferRelativeResize="0"/>
          <p:nvPr/>
        </p:nvPicPr>
        <p:blipFill rotWithShape="1">
          <a:blip r:embed="rId3">
            <a:alphaModFix/>
          </a:blip>
          <a:srcRect/>
          <a:stretch/>
        </p:blipFill>
        <p:spPr>
          <a:xfrm>
            <a:off x="692285" y="5943600"/>
            <a:ext cx="1524000" cy="457200"/>
          </a:xfrm>
          <a:prstGeom prst="rect">
            <a:avLst/>
          </a:prstGeom>
          <a:noFill/>
          <a:ln>
            <a:noFill/>
          </a:ln>
        </p:spPr>
      </p:pic>
      <p:sp>
        <p:nvSpPr>
          <p:cNvPr id="998" name="Google Shape;998;g11e53598d4f_2_117"/>
          <p:cNvSpPr txBox="1">
            <a:spLocks noGrp="1"/>
          </p:cNvSpPr>
          <p:nvPr>
            <p:ph type="subTitle" idx="2"/>
          </p:nvPr>
        </p:nvSpPr>
        <p:spPr>
          <a:xfrm>
            <a:off x="685800" y="4114800"/>
            <a:ext cx="3429000" cy="1600200"/>
          </a:xfrm>
          <a:prstGeom prst="rect">
            <a:avLst/>
          </a:prstGeom>
          <a:noFill/>
          <a:ln>
            <a:noFill/>
          </a:ln>
          <a:effectLst>
            <a:outerShdw blurRad="254000" algn="tl" rotWithShape="0">
              <a:srgbClr val="000000">
                <a:alpha val="40000"/>
              </a:srgbClr>
            </a:outerShdw>
          </a:effectLst>
        </p:spPr>
        <p:txBody>
          <a:bodyPr spcFirstLastPara="1" wrap="square" lIns="91425" tIns="45700" rIns="91425" bIns="45700" anchor="t" anchorCtr="0">
            <a:normAutofit/>
          </a:bodyPr>
          <a:lstStyle>
            <a:lvl1pPr lvl="0" algn="l">
              <a:lnSpc>
                <a:spcPct val="100000"/>
              </a:lnSpc>
              <a:spcBef>
                <a:spcPts val="0"/>
              </a:spcBef>
              <a:spcAft>
                <a:spcPts val="0"/>
              </a:spcAft>
              <a:buClr>
                <a:schemeClr val="lt1"/>
              </a:buClr>
              <a:buSzPts val="1800"/>
              <a:buNone/>
              <a:defRPr sz="1800">
                <a:solidFill>
                  <a:schemeClr val="lt1"/>
                </a:solidFill>
              </a:defRPr>
            </a:lvl1pPr>
            <a:lvl2pPr lvl="1" algn="ctr">
              <a:lnSpc>
                <a:spcPct val="100000"/>
              </a:lnSpc>
              <a:spcBef>
                <a:spcPts val="1200"/>
              </a:spcBef>
              <a:spcAft>
                <a:spcPts val="0"/>
              </a:spcAft>
              <a:buClr>
                <a:srgbClr val="888888"/>
              </a:buClr>
              <a:buSzPts val="2000"/>
              <a:buNone/>
              <a:defRPr>
                <a:solidFill>
                  <a:srgbClr val="888888"/>
                </a:solidFill>
              </a:defRPr>
            </a:lvl2pPr>
            <a:lvl3pPr lvl="2" algn="ctr">
              <a:lnSpc>
                <a:spcPct val="100000"/>
              </a:lnSpc>
              <a:spcBef>
                <a:spcPts val="1200"/>
              </a:spcBef>
              <a:spcAft>
                <a:spcPts val="0"/>
              </a:spcAft>
              <a:buClr>
                <a:srgbClr val="888888"/>
              </a:buClr>
              <a:buSzPts val="1800"/>
              <a:buNone/>
              <a:defRPr>
                <a:solidFill>
                  <a:srgbClr val="888888"/>
                </a:solidFill>
              </a:defRPr>
            </a:lvl3pPr>
            <a:lvl4pPr lvl="3" algn="ctr">
              <a:lnSpc>
                <a:spcPct val="100000"/>
              </a:lnSpc>
              <a:spcBef>
                <a:spcPts val="320"/>
              </a:spcBef>
              <a:spcAft>
                <a:spcPts val="0"/>
              </a:spcAft>
              <a:buClr>
                <a:srgbClr val="888888"/>
              </a:buClr>
              <a:buSzPts val="1600"/>
              <a:buNone/>
              <a:defRPr>
                <a:solidFill>
                  <a:srgbClr val="888888"/>
                </a:solidFill>
              </a:defRPr>
            </a:lvl4pPr>
            <a:lvl5pPr lvl="4" algn="ctr">
              <a:lnSpc>
                <a:spcPct val="100000"/>
              </a:lnSpc>
              <a:spcBef>
                <a:spcPts val="280"/>
              </a:spcBef>
              <a:spcAft>
                <a:spcPts val="0"/>
              </a:spcAft>
              <a:buClr>
                <a:srgbClr val="888888"/>
              </a:buClr>
              <a:buSzPts val="14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cxnSp>
        <p:nvCxnSpPr>
          <p:cNvPr id="999" name="Google Shape;999;g11e53598d4f_2_117"/>
          <p:cNvCxnSpPr/>
          <p:nvPr/>
        </p:nvCxnSpPr>
        <p:spPr>
          <a:xfrm>
            <a:off x="762000" y="3886200"/>
            <a:ext cx="32004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Cover - Full Blue">
  <p:cSld name="Cover - Full Blue">
    <p:bg>
      <p:bgPr>
        <a:solidFill>
          <a:srgbClr val="002F6C"/>
        </a:solidFill>
        <a:effectLst/>
      </p:bgPr>
    </p:bg>
    <p:spTree>
      <p:nvGrpSpPr>
        <p:cNvPr id="1" name="Shape 1000"/>
        <p:cNvGrpSpPr/>
        <p:nvPr/>
      </p:nvGrpSpPr>
      <p:grpSpPr>
        <a:xfrm>
          <a:off x="0" y="0"/>
          <a:ext cx="0" cy="0"/>
          <a:chOff x="0" y="0"/>
          <a:chExt cx="0" cy="0"/>
        </a:xfrm>
      </p:grpSpPr>
      <p:pic>
        <p:nvPicPr>
          <p:cNvPr id="1001" name="Google Shape;1001;g11e53598d4f_2_125"/>
          <p:cNvPicPr preferRelativeResize="0"/>
          <p:nvPr/>
        </p:nvPicPr>
        <p:blipFill rotWithShape="1">
          <a:blip r:embed="rId2">
            <a:alphaModFix/>
          </a:blip>
          <a:srcRect/>
          <a:stretch/>
        </p:blipFill>
        <p:spPr>
          <a:xfrm>
            <a:off x="691522" y="685800"/>
            <a:ext cx="1813366" cy="544010"/>
          </a:xfrm>
          <a:prstGeom prst="rect">
            <a:avLst/>
          </a:prstGeom>
          <a:noFill/>
          <a:ln>
            <a:noFill/>
          </a:ln>
        </p:spPr>
      </p:pic>
      <p:sp>
        <p:nvSpPr>
          <p:cNvPr id="1002" name="Google Shape;1002;g11e53598d4f_2_125"/>
          <p:cNvSpPr txBox="1">
            <a:spLocks noGrp="1"/>
          </p:cNvSpPr>
          <p:nvPr>
            <p:ph type="dt" idx="10"/>
          </p:nvPr>
        </p:nvSpPr>
        <p:spPr>
          <a:xfrm>
            <a:off x="152400" y="6520934"/>
            <a:ext cx="2133600" cy="18466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3" name="Google Shape;1003;g11e53598d4f_2_125"/>
          <p:cNvSpPr txBox="1">
            <a:spLocks noGrp="1"/>
          </p:cNvSpPr>
          <p:nvPr>
            <p:ph type="ftr" idx="11"/>
          </p:nvPr>
        </p:nvSpPr>
        <p:spPr>
          <a:xfrm>
            <a:off x="3124200" y="6520934"/>
            <a:ext cx="2895600" cy="184666"/>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4" name="Google Shape;1004;g11e53598d4f_2_125"/>
          <p:cNvSpPr txBox="1">
            <a:spLocks noGrp="1"/>
          </p:cNvSpPr>
          <p:nvPr>
            <p:ph type="sldNum" idx="12"/>
          </p:nvPr>
        </p:nvSpPr>
        <p:spPr>
          <a:xfrm>
            <a:off x="6858000" y="6520934"/>
            <a:ext cx="2133600" cy="18466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005" name="Google Shape;1005;g11e53598d4f_2_125"/>
          <p:cNvSpPr txBox="1">
            <a:spLocks noGrp="1"/>
          </p:cNvSpPr>
          <p:nvPr>
            <p:ph type="ctrTitle"/>
          </p:nvPr>
        </p:nvSpPr>
        <p:spPr>
          <a:xfrm>
            <a:off x="685800" y="2133600"/>
            <a:ext cx="5486400" cy="16002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FFFFFF"/>
              </a:buClr>
              <a:buSzPts val="3200"/>
              <a:buFont typeface="Gill Sans"/>
              <a:buNone/>
              <a:defRPr sz="32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6" name="Google Shape;1006;g11e53598d4f_2_125"/>
          <p:cNvSpPr txBox="1">
            <a:spLocks noGrp="1"/>
          </p:cNvSpPr>
          <p:nvPr>
            <p:ph type="subTitle" idx="1"/>
          </p:nvPr>
        </p:nvSpPr>
        <p:spPr>
          <a:xfrm>
            <a:off x="685800" y="4114800"/>
            <a:ext cx="3429000" cy="16002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FFFFFF"/>
              </a:buClr>
              <a:buSzPts val="1800"/>
              <a:buNone/>
              <a:defRPr sz="1800">
                <a:solidFill>
                  <a:srgbClr val="FFFFFF"/>
                </a:solidFill>
              </a:defRPr>
            </a:lvl1pPr>
            <a:lvl2pPr lvl="1" algn="ctr">
              <a:lnSpc>
                <a:spcPct val="100000"/>
              </a:lnSpc>
              <a:spcBef>
                <a:spcPts val="1200"/>
              </a:spcBef>
              <a:spcAft>
                <a:spcPts val="0"/>
              </a:spcAft>
              <a:buClr>
                <a:srgbClr val="888888"/>
              </a:buClr>
              <a:buSzPts val="2000"/>
              <a:buNone/>
              <a:defRPr>
                <a:solidFill>
                  <a:srgbClr val="888888"/>
                </a:solidFill>
              </a:defRPr>
            </a:lvl2pPr>
            <a:lvl3pPr lvl="2" algn="ctr">
              <a:lnSpc>
                <a:spcPct val="100000"/>
              </a:lnSpc>
              <a:spcBef>
                <a:spcPts val="1200"/>
              </a:spcBef>
              <a:spcAft>
                <a:spcPts val="0"/>
              </a:spcAft>
              <a:buClr>
                <a:srgbClr val="888888"/>
              </a:buClr>
              <a:buSzPts val="1800"/>
              <a:buNone/>
              <a:defRPr>
                <a:solidFill>
                  <a:srgbClr val="888888"/>
                </a:solidFill>
              </a:defRPr>
            </a:lvl3pPr>
            <a:lvl4pPr lvl="3" algn="ctr">
              <a:lnSpc>
                <a:spcPct val="100000"/>
              </a:lnSpc>
              <a:spcBef>
                <a:spcPts val="320"/>
              </a:spcBef>
              <a:spcAft>
                <a:spcPts val="0"/>
              </a:spcAft>
              <a:buClr>
                <a:srgbClr val="888888"/>
              </a:buClr>
              <a:buSzPts val="1600"/>
              <a:buNone/>
              <a:defRPr>
                <a:solidFill>
                  <a:srgbClr val="888888"/>
                </a:solidFill>
              </a:defRPr>
            </a:lvl4pPr>
            <a:lvl5pPr lvl="4" algn="ctr">
              <a:lnSpc>
                <a:spcPct val="100000"/>
              </a:lnSpc>
              <a:spcBef>
                <a:spcPts val="280"/>
              </a:spcBef>
              <a:spcAft>
                <a:spcPts val="0"/>
              </a:spcAft>
              <a:buClr>
                <a:srgbClr val="888888"/>
              </a:buClr>
              <a:buSzPts val="14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cxnSp>
        <p:nvCxnSpPr>
          <p:cNvPr id="1007" name="Google Shape;1007;g11e53598d4f_2_125"/>
          <p:cNvCxnSpPr/>
          <p:nvPr/>
        </p:nvCxnSpPr>
        <p:spPr>
          <a:xfrm>
            <a:off x="762000" y="3886200"/>
            <a:ext cx="320040" cy="0"/>
          </a:xfrm>
          <a:prstGeom prst="straightConnector1">
            <a:avLst/>
          </a:prstGeom>
          <a:noFill/>
          <a:ln w="19050" cap="flat" cmpd="sng">
            <a:solidFill>
              <a:schemeClr val="lt1"/>
            </a:solidFill>
            <a:prstDash val="solid"/>
            <a:round/>
            <a:headEnd type="none" w="sm" len="sm"/>
            <a:tailEnd type="none" w="sm" len="sm"/>
          </a:ln>
        </p:spPr>
      </p:cxn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Divider - Full Blue">
  <p:cSld name="Divider - Full Blue">
    <p:bg>
      <p:bgPr>
        <a:solidFill>
          <a:srgbClr val="002F6C"/>
        </a:solidFill>
        <a:effectLst/>
      </p:bgPr>
    </p:bg>
    <p:spTree>
      <p:nvGrpSpPr>
        <p:cNvPr id="1" name="Shape 1008"/>
        <p:cNvGrpSpPr/>
        <p:nvPr/>
      </p:nvGrpSpPr>
      <p:grpSpPr>
        <a:xfrm>
          <a:off x="0" y="0"/>
          <a:ext cx="0" cy="0"/>
          <a:chOff x="0" y="0"/>
          <a:chExt cx="0" cy="0"/>
        </a:xfrm>
      </p:grpSpPr>
      <p:sp>
        <p:nvSpPr>
          <p:cNvPr id="1009" name="Google Shape;1009;g11e53598d4f_2_133"/>
          <p:cNvSpPr txBox="1">
            <a:spLocks noGrp="1"/>
          </p:cNvSpPr>
          <p:nvPr>
            <p:ph type="title"/>
          </p:nvPr>
        </p:nvSpPr>
        <p:spPr>
          <a:xfrm>
            <a:off x="1143000" y="827782"/>
            <a:ext cx="5486400" cy="107721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FFFFFF"/>
              </a:buClr>
              <a:buSzPts val="3200"/>
              <a:buFont typeface="Gill Sans"/>
              <a:buNone/>
              <a:defRPr sz="32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0" name="Google Shape;1010;g11e53598d4f_2_133"/>
          <p:cNvSpPr txBox="1">
            <a:spLocks noGrp="1"/>
          </p:cNvSpPr>
          <p:nvPr>
            <p:ph type="dt" idx="10"/>
          </p:nvPr>
        </p:nvSpPr>
        <p:spPr>
          <a:xfrm>
            <a:off x="152400" y="6530079"/>
            <a:ext cx="2133600" cy="18466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1" name="Google Shape;1011;g11e53598d4f_2_133"/>
          <p:cNvSpPr txBox="1">
            <a:spLocks noGrp="1"/>
          </p:cNvSpPr>
          <p:nvPr>
            <p:ph type="ftr" idx="11"/>
          </p:nvPr>
        </p:nvSpPr>
        <p:spPr>
          <a:xfrm>
            <a:off x="3124200" y="6530079"/>
            <a:ext cx="2895600" cy="184666"/>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2" name="Google Shape;1012;g11e53598d4f_2_133"/>
          <p:cNvSpPr txBox="1">
            <a:spLocks noGrp="1"/>
          </p:cNvSpPr>
          <p:nvPr>
            <p:ph type="sldNum" idx="12"/>
          </p:nvPr>
        </p:nvSpPr>
        <p:spPr>
          <a:xfrm>
            <a:off x="6858000" y="6530079"/>
            <a:ext cx="2133600" cy="18466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pic>
        <p:nvPicPr>
          <p:cNvPr id="1013" name="Google Shape;1013;g11e53598d4f_2_133"/>
          <p:cNvPicPr preferRelativeResize="0"/>
          <p:nvPr/>
        </p:nvPicPr>
        <p:blipFill rotWithShape="1">
          <a:blip r:embed="rId2">
            <a:alphaModFix/>
          </a:blip>
          <a:srcRect/>
          <a:stretch/>
        </p:blipFill>
        <p:spPr>
          <a:xfrm>
            <a:off x="692285" y="5943600"/>
            <a:ext cx="1524000" cy="457200"/>
          </a:xfrm>
          <a:prstGeom prst="rect">
            <a:avLst/>
          </a:prstGeom>
          <a:noFill/>
          <a:ln>
            <a:noFill/>
          </a:ln>
        </p:spPr>
      </p:pic>
      <p:cxnSp>
        <p:nvCxnSpPr>
          <p:cNvPr id="1014" name="Google Shape;1014;g11e53598d4f_2_133"/>
          <p:cNvCxnSpPr/>
          <p:nvPr/>
        </p:nvCxnSpPr>
        <p:spPr>
          <a:xfrm>
            <a:off x="746760" y="990600"/>
            <a:ext cx="320040" cy="0"/>
          </a:xfrm>
          <a:prstGeom prst="straightConnector1">
            <a:avLst/>
          </a:prstGeom>
          <a:noFill/>
          <a:ln w="19050" cap="flat" cmpd="sng">
            <a:solidFill>
              <a:srgbClr val="FFFFFF"/>
            </a:solidFill>
            <a:prstDash val="solid"/>
            <a:round/>
            <a:headEnd type="none" w="sm" len="sm"/>
            <a:tailEnd type="none" w="sm" len="sm"/>
          </a:ln>
        </p:spPr>
      </p:cxn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Blue/Gray 1 Content">
  <p:cSld name="Blue/Gray 1 Content">
    <p:bg>
      <p:bgPr>
        <a:solidFill>
          <a:srgbClr val="E7E7E5"/>
        </a:solidFill>
        <a:effectLst/>
      </p:bgPr>
    </p:bg>
    <p:spTree>
      <p:nvGrpSpPr>
        <p:cNvPr id="1" name="Shape 1015"/>
        <p:cNvGrpSpPr/>
        <p:nvPr/>
      </p:nvGrpSpPr>
      <p:grpSpPr>
        <a:xfrm>
          <a:off x="0" y="0"/>
          <a:ext cx="0" cy="0"/>
          <a:chOff x="0" y="0"/>
          <a:chExt cx="0" cy="0"/>
        </a:xfrm>
      </p:grpSpPr>
      <p:sp>
        <p:nvSpPr>
          <p:cNvPr id="1016" name="Google Shape;1016;g11e53598d4f_2_140"/>
          <p:cNvSpPr txBox="1">
            <a:spLocks noGrp="1"/>
          </p:cNvSpPr>
          <p:nvPr>
            <p:ph type="body" idx="1"/>
          </p:nvPr>
        </p:nvSpPr>
        <p:spPr>
          <a:xfrm>
            <a:off x="685800" y="1600200"/>
            <a:ext cx="7772400" cy="45720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Clr>
                <a:srgbClr val="635C5B"/>
              </a:buClr>
              <a:buSzPts val="1800"/>
              <a:buChar char="•"/>
              <a:defRPr/>
            </a:lvl1pPr>
            <a:lvl2pPr marL="914400" lvl="1" indent="-342900" algn="l">
              <a:lnSpc>
                <a:spcPct val="100000"/>
              </a:lnSpc>
              <a:spcBef>
                <a:spcPts val="1200"/>
              </a:spcBef>
              <a:spcAft>
                <a:spcPts val="0"/>
              </a:spcAft>
              <a:buClr>
                <a:srgbClr val="635C5B"/>
              </a:buClr>
              <a:buSzPts val="1800"/>
              <a:buChar char="–"/>
              <a:defRPr/>
            </a:lvl2pPr>
            <a:lvl3pPr marL="1371600" lvl="2" indent="-342900" algn="l">
              <a:lnSpc>
                <a:spcPct val="100000"/>
              </a:lnSpc>
              <a:spcBef>
                <a:spcPts val="1200"/>
              </a:spcBef>
              <a:spcAft>
                <a:spcPts val="0"/>
              </a:spcAft>
              <a:buClr>
                <a:srgbClr val="6C6463"/>
              </a:buClr>
              <a:buSzPts val="1800"/>
              <a:buChar char="•"/>
              <a:defRPr/>
            </a:lvl3pPr>
            <a:lvl4pPr marL="1828800" lvl="3" indent="-342900" algn="l">
              <a:lnSpc>
                <a:spcPct val="100000"/>
              </a:lnSpc>
              <a:spcBef>
                <a:spcPts val="360"/>
              </a:spcBef>
              <a:spcAft>
                <a:spcPts val="0"/>
              </a:spcAft>
              <a:buClr>
                <a:srgbClr val="6C6463"/>
              </a:buClr>
              <a:buSzPts val="1800"/>
              <a:buChar char="–"/>
              <a:defRPr/>
            </a:lvl4pPr>
            <a:lvl5pPr marL="2286000" lvl="4" indent="-342900" algn="l">
              <a:lnSpc>
                <a:spcPct val="100000"/>
              </a:lnSpc>
              <a:spcBef>
                <a:spcPts val="360"/>
              </a:spcBef>
              <a:spcAft>
                <a:spcPts val="0"/>
              </a:spcAft>
              <a:buClr>
                <a:srgbClr val="6C6463"/>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017" name="Google Shape;1017;g11e53598d4f_2_140"/>
          <p:cNvSpPr txBox="1">
            <a:spLocks noGrp="1"/>
          </p:cNvSpPr>
          <p:nvPr>
            <p:ph type="dt" idx="10"/>
          </p:nvPr>
        </p:nvSpPr>
        <p:spPr>
          <a:xfrm>
            <a:off x="152400" y="6520934"/>
            <a:ext cx="2133600" cy="18466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8" name="Google Shape;1018;g11e53598d4f_2_140"/>
          <p:cNvSpPr txBox="1">
            <a:spLocks noGrp="1"/>
          </p:cNvSpPr>
          <p:nvPr>
            <p:ph type="ftr" idx="11"/>
          </p:nvPr>
        </p:nvSpPr>
        <p:spPr>
          <a:xfrm>
            <a:off x="3124200" y="6520934"/>
            <a:ext cx="2895600" cy="184666"/>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6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9" name="Google Shape;1019;g11e53598d4f_2_140"/>
          <p:cNvSpPr txBox="1">
            <a:spLocks noGrp="1"/>
          </p:cNvSpPr>
          <p:nvPr>
            <p:ph type="sldNum" idx="12"/>
          </p:nvPr>
        </p:nvSpPr>
        <p:spPr>
          <a:xfrm>
            <a:off x="6858000" y="6520934"/>
            <a:ext cx="2133600" cy="18466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020" name="Google Shape;1020;g11e53598d4f_2_140"/>
          <p:cNvSpPr txBox="1">
            <a:spLocks noGrp="1"/>
          </p:cNvSpPr>
          <p:nvPr>
            <p:ph type="title"/>
          </p:nvPr>
        </p:nvSpPr>
        <p:spPr>
          <a:xfrm>
            <a:off x="686104" y="457200"/>
            <a:ext cx="7772400" cy="9144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Blue/Gray 2 Content">
  <p:cSld name="Blue/Gray 2 Content">
    <p:spTree>
      <p:nvGrpSpPr>
        <p:cNvPr id="1" name="Shape 1021"/>
        <p:cNvGrpSpPr/>
        <p:nvPr/>
      </p:nvGrpSpPr>
      <p:grpSpPr>
        <a:xfrm>
          <a:off x="0" y="0"/>
          <a:ext cx="0" cy="0"/>
          <a:chOff x="0" y="0"/>
          <a:chExt cx="0" cy="0"/>
        </a:xfrm>
      </p:grpSpPr>
      <p:sp>
        <p:nvSpPr>
          <p:cNvPr id="1022" name="Google Shape;1022;g11e53598d4f_2_146"/>
          <p:cNvSpPr txBox="1">
            <a:spLocks noGrp="1"/>
          </p:cNvSpPr>
          <p:nvPr>
            <p:ph type="body" idx="1"/>
          </p:nvPr>
        </p:nvSpPr>
        <p:spPr>
          <a:xfrm>
            <a:off x="686104" y="1600200"/>
            <a:ext cx="3809696"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6C6463"/>
              </a:buClr>
              <a:buSzPts val="1600"/>
              <a:buChar char="»"/>
              <a:defRPr sz="1600">
                <a:solidFill>
                  <a:srgbClr val="6C6463"/>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023" name="Google Shape;1023;g11e53598d4f_2_146"/>
          <p:cNvSpPr txBox="1">
            <a:spLocks noGrp="1"/>
          </p:cNvSpPr>
          <p:nvPr>
            <p:ph type="body" idx="2"/>
          </p:nvPr>
        </p:nvSpPr>
        <p:spPr>
          <a:xfrm>
            <a:off x="4648200" y="1600200"/>
            <a:ext cx="3810304"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6C6463"/>
              </a:buClr>
              <a:buSzPts val="1600"/>
              <a:buChar char="»"/>
              <a:defRPr sz="1600">
                <a:solidFill>
                  <a:srgbClr val="6C6463"/>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024" name="Google Shape;1024;g11e53598d4f_2_146"/>
          <p:cNvSpPr txBox="1">
            <a:spLocks noGrp="1"/>
          </p:cNvSpPr>
          <p:nvPr>
            <p:ph type="dt" idx="10"/>
          </p:nvPr>
        </p:nvSpPr>
        <p:spPr>
          <a:xfrm>
            <a:off x="152400" y="6530079"/>
            <a:ext cx="2133600" cy="18466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5" name="Google Shape;1025;g11e53598d4f_2_146"/>
          <p:cNvSpPr txBox="1">
            <a:spLocks noGrp="1"/>
          </p:cNvSpPr>
          <p:nvPr>
            <p:ph type="ftr" idx="11"/>
          </p:nvPr>
        </p:nvSpPr>
        <p:spPr>
          <a:xfrm>
            <a:off x="3124200" y="6530079"/>
            <a:ext cx="2895600" cy="184666"/>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6" name="Google Shape;1026;g11e53598d4f_2_146"/>
          <p:cNvSpPr txBox="1">
            <a:spLocks noGrp="1"/>
          </p:cNvSpPr>
          <p:nvPr>
            <p:ph type="sldNum" idx="12"/>
          </p:nvPr>
        </p:nvSpPr>
        <p:spPr>
          <a:xfrm>
            <a:off x="6858000" y="6530079"/>
            <a:ext cx="2133600" cy="18466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027" name="Google Shape;1027;g11e53598d4f_2_146"/>
          <p:cNvSpPr txBox="1">
            <a:spLocks noGrp="1"/>
          </p:cNvSpPr>
          <p:nvPr>
            <p:ph type="title"/>
          </p:nvPr>
        </p:nvSpPr>
        <p:spPr>
          <a:xfrm>
            <a:off x="686104" y="457200"/>
            <a:ext cx="7772400" cy="9144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Blue/Gray 3 Content">
  <p:cSld name="Blue/Gray 3 Content">
    <p:bg>
      <p:bgPr>
        <a:solidFill>
          <a:srgbClr val="E7E7E5"/>
        </a:solidFill>
        <a:effectLst/>
      </p:bgPr>
    </p:bg>
    <p:spTree>
      <p:nvGrpSpPr>
        <p:cNvPr id="1" name="Shape 1028"/>
        <p:cNvGrpSpPr/>
        <p:nvPr/>
      </p:nvGrpSpPr>
      <p:grpSpPr>
        <a:xfrm>
          <a:off x="0" y="0"/>
          <a:ext cx="0" cy="0"/>
          <a:chOff x="0" y="0"/>
          <a:chExt cx="0" cy="0"/>
        </a:xfrm>
      </p:grpSpPr>
      <p:sp>
        <p:nvSpPr>
          <p:cNvPr id="1029" name="Google Shape;1029;g11e53598d4f_2_153"/>
          <p:cNvSpPr txBox="1">
            <a:spLocks noGrp="1"/>
          </p:cNvSpPr>
          <p:nvPr>
            <p:ph type="body" idx="1"/>
          </p:nvPr>
        </p:nvSpPr>
        <p:spPr>
          <a:xfrm>
            <a:off x="686104" y="1600200"/>
            <a:ext cx="2514296"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030" name="Google Shape;1030;g11e53598d4f_2_153"/>
          <p:cNvSpPr txBox="1">
            <a:spLocks noGrp="1"/>
          </p:cNvSpPr>
          <p:nvPr>
            <p:ph type="body" idx="2"/>
          </p:nvPr>
        </p:nvSpPr>
        <p:spPr>
          <a:xfrm>
            <a:off x="5943600" y="1600200"/>
            <a:ext cx="2514904"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031" name="Google Shape;1031;g11e53598d4f_2_153"/>
          <p:cNvSpPr txBox="1">
            <a:spLocks noGrp="1"/>
          </p:cNvSpPr>
          <p:nvPr>
            <p:ph type="dt" idx="10"/>
          </p:nvPr>
        </p:nvSpPr>
        <p:spPr>
          <a:xfrm>
            <a:off x="152400" y="6530079"/>
            <a:ext cx="2133600" cy="18466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2" name="Google Shape;1032;g11e53598d4f_2_153"/>
          <p:cNvSpPr txBox="1">
            <a:spLocks noGrp="1"/>
          </p:cNvSpPr>
          <p:nvPr>
            <p:ph type="ftr" idx="11"/>
          </p:nvPr>
        </p:nvSpPr>
        <p:spPr>
          <a:xfrm>
            <a:off x="3124200" y="6530079"/>
            <a:ext cx="2895600" cy="184666"/>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3" name="Google Shape;1033;g11e53598d4f_2_153"/>
          <p:cNvSpPr txBox="1">
            <a:spLocks noGrp="1"/>
          </p:cNvSpPr>
          <p:nvPr>
            <p:ph type="sldNum" idx="12"/>
          </p:nvPr>
        </p:nvSpPr>
        <p:spPr>
          <a:xfrm>
            <a:off x="6858000" y="6530079"/>
            <a:ext cx="2133600" cy="18466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034" name="Google Shape;1034;g11e53598d4f_2_153"/>
          <p:cNvSpPr txBox="1">
            <a:spLocks noGrp="1"/>
          </p:cNvSpPr>
          <p:nvPr>
            <p:ph type="title"/>
          </p:nvPr>
        </p:nvSpPr>
        <p:spPr>
          <a:xfrm>
            <a:off x="686104" y="457200"/>
            <a:ext cx="7772400" cy="9144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5" name="Google Shape;1035;g11e53598d4f_2_153"/>
          <p:cNvSpPr txBox="1">
            <a:spLocks noGrp="1"/>
          </p:cNvSpPr>
          <p:nvPr>
            <p:ph type="body" idx="3"/>
          </p:nvPr>
        </p:nvSpPr>
        <p:spPr>
          <a:xfrm>
            <a:off x="3314548" y="1600200"/>
            <a:ext cx="2514904"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Blue/Gray 1 Content + Bottom Photo">
  <p:cSld name="Blue/Gray 1 Content + Bottom Photo">
    <p:bg>
      <p:bgPr>
        <a:solidFill>
          <a:srgbClr val="E7E7E5"/>
        </a:solidFill>
        <a:effectLst/>
      </p:bgPr>
    </p:bg>
    <p:spTree>
      <p:nvGrpSpPr>
        <p:cNvPr id="1" name="Shape 1036"/>
        <p:cNvGrpSpPr/>
        <p:nvPr/>
      </p:nvGrpSpPr>
      <p:grpSpPr>
        <a:xfrm>
          <a:off x="0" y="0"/>
          <a:ext cx="0" cy="0"/>
          <a:chOff x="0" y="0"/>
          <a:chExt cx="0" cy="0"/>
        </a:xfrm>
      </p:grpSpPr>
      <p:sp>
        <p:nvSpPr>
          <p:cNvPr id="1037" name="Google Shape;1037;g11e53598d4f_2_161"/>
          <p:cNvSpPr>
            <a:spLocks noGrp="1"/>
          </p:cNvSpPr>
          <p:nvPr>
            <p:ph type="pic" idx="2"/>
          </p:nvPr>
        </p:nvSpPr>
        <p:spPr>
          <a:xfrm>
            <a:off x="152400" y="3429000"/>
            <a:ext cx="8839200" cy="3276600"/>
          </a:xfrm>
          <a:prstGeom prst="rect">
            <a:avLst/>
          </a:prstGeom>
          <a:solidFill>
            <a:schemeClr val="lt1"/>
          </a:solidFill>
          <a:ln>
            <a:noFill/>
          </a:ln>
        </p:spPr>
      </p:sp>
      <p:sp>
        <p:nvSpPr>
          <p:cNvPr id="1038" name="Google Shape;1038;g11e53598d4f_2_161"/>
          <p:cNvSpPr txBox="1">
            <a:spLocks noGrp="1"/>
          </p:cNvSpPr>
          <p:nvPr>
            <p:ph type="body" idx="1"/>
          </p:nvPr>
        </p:nvSpPr>
        <p:spPr>
          <a:xfrm rot="-5400000">
            <a:off x="7527667" y="4708266"/>
            <a:ext cx="2743200" cy="18466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1200"/>
              </a:spcBef>
              <a:spcAft>
                <a:spcPts val="0"/>
              </a:spcAft>
              <a:buClr>
                <a:schemeClr val="lt1"/>
              </a:buClr>
              <a:buSzPts val="1800"/>
              <a:buNone/>
              <a:defRPr sz="1800">
                <a:solidFill>
                  <a:schemeClr val="lt1"/>
                </a:solidFill>
              </a:defRPr>
            </a:lvl2pPr>
            <a:lvl3pPr marL="1371600" lvl="2" indent="-228600" algn="l">
              <a:lnSpc>
                <a:spcPct val="100000"/>
              </a:lnSpc>
              <a:spcBef>
                <a:spcPts val="12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039" name="Google Shape;1039;g11e53598d4f_2_161"/>
          <p:cNvSpPr txBox="1">
            <a:spLocks noGrp="1"/>
          </p:cNvSpPr>
          <p:nvPr>
            <p:ph type="body" idx="3"/>
          </p:nvPr>
        </p:nvSpPr>
        <p:spPr>
          <a:xfrm>
            <a:off x="685800" y="1600200"/>
            <a:ext cx="7772400" cy="16002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a:solidFill>
                  <a:srgbClr val="6C6463"/>
                </a:solidFill>
              </a:defRPr>
            </a:lvl1pPr>
            <a:lvl2pPr marL="914400" lvl="1" indent="-355600" algn="l">
              <a:lnSpc>
                <a:spcPct val="100000"/>
              </a:lnSpc>
              <a:spcBef>
                <a:spcPts val="1200"/>
              </a:spcBef>
              <a:spcAft>
                <a:spcPts val="0"/>
              </a:spcAft>
              <a:buClr>
                <a:srgbClr val="6C6463"/>
              </a:buClr>
              <a:buSzPts val="2000"/>
              <a:buChar char="–"/>
              <a:defRPr>
                <a:solidFill>
                  <a:srgbClr val="6C6463"/>
                </a:solidFill>
              </a:defRPr>
            </a:lvl2pPr>
            <a:lvl3pPr marL="1371600" lvl="2" indent="-342900" algn="l">
              <a:lnSpc>
                <a:spcPct val="100000"/>
              </a:lnSpc>
              <a:spcBef>
                <a:spcPts val="1200"/>
              </a:spcBef>
              <a:spcAft>
                <a:spcPts val="0"/>
              </a:spcAft>
              <a:buClr>
                <a:srgbClr val="6C6463"/>
              </a:buClr>
              <a:buSzPts val="1800"/>
              <a:buChar char="•"/>
              <a:defRPr>
                <a:solidFill>
                  <a:srgbClr val="6C6463"/>
                </a:solidFill>
              </a:defRPr>
            </a:lvl3pPr>
            <a:lvl4pPr marL="1828800" lvl="3" indent="-330200" algn="l">
              <a:lnSpc>
                <a:spcPct val="100000"/>
              </a:lnSpc>
              <a:spcBef>
                <a:spcPts val="320"/>
              </a:spcBef>
              <a:spcAft>
                <a:spcPts val="0"/>
              </a:spcAft>
              <a:buClr>
                <a:srgbClr val="6C6463"/>
              </a:buClr>
              <a:buSzPts val="1600"/>
              <a:buChar char="–"/>
              <a:defRPr>
                <a:solidFill>
                  <a:srgbClr val="6C6463"/>
                </a:solidFill>
              </a:defRPr>
            </a:lvl4pPr>
            <a:lvl5pPr marL="2286000" lvl="4" indent="-317500" algn="l">
              <a:lnSpc>
                <a:spcPct val="100000"/>
              </a:lnSpc>
              <a:spcBef>
                <a:spcPts val="280"/>
              </a:spcBef>
              <a:spcAft>
                <a:spcPts val="0"/>
              </a:spcAft>
              <a:buClr>
                <a:srgbClr val="FFFFFF"/>
              </a:buClr>
              <a:buSzPts val="1400"/>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040" name="Google Shape;1040;g11e53598d4f_2_161"/>
          <p:cNvSpPr txBox="1">
            <a:spLocks noGrp="1"/>
          </p:cNvSpPr>
          <p:nvPr>
            <p:ph type="dt" idx="10"/>
          </p:nvPr>
        </p:nvSpPr>
        <p:spPr>
          <a:xfrm>
            <a:off x="152400" y="6520934"/>
            <a:ext cx="2133600" cy="18466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1" name="Google Shape;1041;g11e53598d4f_2_161"/>
          <p:cNvSpPr txBox="1">
            <a:spLocks noGrp="1"/>
          </p:cNvSpPr>
          <p:nvPr>
            <p:ph type="ftr" idx="11"/>
          </p:nvPr>
        </p:nvSpPr>
        <p:spPr>
          <a:xfrm>
            <a:off x="3124200" y="6520934"/>
            <a:ext cx="2895600" cy="184666"/>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2" name="Google Shape;1042;g11e53598d4f_2_161"/>
          <p:cNvSpPr txBox="1">
            <a:spLocks noGrp="1"/>
          </p:cNvSpPr>
          <p:nvPr>
            <p:ph type="sldNum" idx="12"/>
          </p:nvPr>
        </p:nvSpPr>
        <p:spPr>
          <a:xfrm>
            <a:off x="6858000" y="6520934"/>
            <a:ext cx="2133600" cy="18466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043" name="Google Shape;1043;g11e53598d4f_2_161"/>
          <p:cNvSpPr txBox="1">
            <a:spLocks noGrp="1"/>
          </p:cNvSpPr>
          <p:nvPr>
            <p:ph type="title"/>
          </p:nvPr>
        </p:nvSpPr>
        <p:spPr>
          <a:xfrm>
            <a:off x="686104" y="457200"/>
            <a:ext cx="7772400" cy="9144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Blue/Gray 1 Content + Right Photo">
  <p:cSld name="Blue/Gray 1 Content + Right Photo">
    <p:bg>
      <p:bgPr>
        <a:solidFill>
          <a:srgbClr val="E7E7E5"/>
        </a:solidFill>
        <a:effectLst/>
      </p:bgPr>
    </p:bg>
    <p:spTree>
      <p:nvGrpSpPr>
        <p:cNvPr id="1" name="Shape 1044"/>
        <p:cNvGrpSpPr/>
        <p:nvPr/>
      </p:nvGrpSpPr>
      <p:grpSpPr>
        <a:xfrm>
          <a:off x="0" y="0"/>
          <a:ext cx="0" cy="0"/>
          <a:chOff x="0" y="0"/>
          <a:chExt cx="0" cy="0"/>
        </a:xfrm>
      </p:grpSpPr>
      <p:sp>
        <p:nvSpPr>
          <p:cNvPr id="1045" name="Google Shape;1045;g11e53598d4f_2_169"/>
          <p:cNvSpPr>
            <a:spLocks noGrp="1"/>
          </p:cNvSpPr>
          <p:nvPr>
            <p:ph type="pic" idx="2"/>
          </p:nvPr>
        </p:nvSpPr>
        <p:spPr>
          <a:xfrm>
            <a:off x="4572000" y="152400"/>
            <a:ext cx="4419600" cy="6553200"/>
          </a:xfrm>
          <a:prstGeom prst="rect">
            <a:avLst/>
          </a:prstGeom>
          <a:solidFill>
            <a:srgbClr val="FFFFFF"/>
          </a:solidFill>
          <a:ln>
            <a:noFill/>
          </a:ln>
        </p:spPr>
      </p:sp>
      <p:sp>
        <p:nvSpPr>
          <p:cNvPr id="1046" name="Google Shape;1046;g11e53598d4f_2_169"/>
          <p:cNvSpPr txBox="1">
            <a:spLocks noGrp="1"/>
          </p:cNvSpPr>
          <p:nvPr>
            <p:ph type="dt" idx="10"/>
          </p:nvPr>
        </p:nvSpPr>
        <p:spPr>
          <a:xfrm>
            <a:off x="152400" y="6520934"/>
            <a:ext cx="2133600" cy="18466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7" name="Google Shape;1047;g11e53598d4f_2_169"/>
          <p:cNvSpPr txBox="1">
            <a:spLocks noGrp="1"/>
          </p:cNvSpPr>
          <p:nvPr>
            <p:ph type="sldNum" idx="12"/>
          </p:nvPr>
        </p:nvSpPr>
        <p:spPr>
          <a:xfrm>
            <a:off x="6858000" y="6520934"/>
            <a:ext cx="2133600" cy="18466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048" name="Google Shape;1048;g11e53598d4f_2_169"/>
          <p:cNvSpPr txBox="1">
            <a:spLocks noGrp="1"/>
          </p:cNvSpPr>
          <p:nvPr>
            <p:ph type="body" idx="1"/>
          </p:nvPr>
        </p:nvSpPr>
        <p:spPr>
          <a:xfrm>
            <a:off x="685800" y="2057400"/>
            <a:ext cx="3657600" cy="41148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17500" algn="l">
              <a:lnSpc>
                <a:spcPct val="100000"/>
              </a:lnSpc>
              <a:spcBef>
                <a:spcPts val="280"/>
              </a:spcBef>
              <a:spcAft>
                <a:spcPts val="0"/>
              </a:spcAft>
              <a:buClr>
                <a:srgbClr val="FFFFFF"/>
              </a:buClr>
              <a:buSzPts val="1400"/>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049" name="Google Shape;1049;g11e53598d4f_2_169"/>
          <p:cNvSpPr txBox="1">
            <a:spLocks noGrp="1"/>
          </p:cNvSpPr>
          <p:nvPr>
            <p:ph type="title"/>
          </p:nvPr>
        </p:nvSpPr>
        <p:spPr>
          <a:xfrm>
            <a:off x="685800" y="408204"/>
            <a:ext cx="3657296" cy="1389888"/>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0" name="Google Shape;1050;g11e53598d4f_2_169"/>
          <p:cNvSpPr txBox="1">
            <a:spLocks noGrp="1"/>
          </p:cNvSpPr>
          <p:nvPr>
            <p:ph type="body" idx="3"/>
          </p:nvPr>
        </p:nvSpPr>
        <p:spPr>
          <a:xfrm rot="-5400000">
            <a:off x="7527667" y="1431666"/>
            <a:ext cx="2743200" cy="18466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1200"/>
              </a:spcBef>
              <a:spcAft>
                <a:spcPts val="0"/>
              </a:spcAft>
              <a:buClr>
                <a:schemeClr val="lt1"/>
              </a:buClr>
              <a:buSzPts val="1800"/>
              <a:buNone/>
              <a:defRPr sz="1800">
                <a:solidFill>
                  <a:schemeClr val="lt1"/>
                </a:solidFill>
              </a:defRPr>
            </a:lvl2pPr>
            <a:lvl3pPr marL="1371600" lvl="2" indent="-228600" algn="l">
              <a:lnSpc>
                <a:spcPct val="100000"/>
              </a:lnSpc>
              <a:spcBef>
                <a:spcPts val="12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Red/White 1 Content + Right Photo">
  <p:cSld name="Red/White 1 Content + Right Photo">
    <p:bg>
      <p:bgPr>
        <a:solidFill>
          <a:schemeClr val="lt1"/>
        </a:solidFill>
        <a:effectLst/>
      </p:bgPr>
    </p:bg>
    <p:spTree>
      <p:nvGrpSpPr>
        <p:cNvPr id="1" name="Shape 113"/>
        <p:cNvGrpSpPr/>
        <p:nvPr/>
      </p:nvGrpSpPr>
      <p:grpSpPr>
        <a:xfrm>
          <a:off x="0" y="0"/>
          <a:ext cx="0" cy="0"/>
          <a:chOff x="0" y="0"/>
          <a:chExt cx="0" cy="0"/>
        </a:xfrm>
      </p:grpSpPr>
      <p:sp>
        <p:nvSpPr>
          <p:cNvPr id="114" name="Google Shape;114;p27"/>
          <p:cNvSpPr>
            <a:spLocks noGrp="1"/>
          </p:cNvSpPr>
          <p:nvPr>
            <p:ph type="pic" idx="2"/>
          </p:nvPr>
        </p:nvSpPr>
        <p:spPr>
          <a:xfrm>
            <a:off x="4572000" y="152400"/>
            <a:ext cx="4419600" cy="6553200"/>
          </a:xfrm>
          <a:prstGeom prst="rect">
            <a:avLst/>
          </a:prstGeom>
          <a:solidFill>
            <a:srgbClr val="E7E7E5"/>
          </a:solidFill>
          <a:ln>
            <a:noFill/>
          </a:ln>
        </p:spPr>
      </p:sp>
      <p:sp>
        <p:nvSpPr>
          <p:cNvPr id="115" name="Google Shape;115;p27"/>
          <p:cNvSpPr txBox="1">
            <a:spLocks noGrp="1"/>
          </p:cNvSpPr>
          <p:nvPr>
            <p:ph type="dt" idx="10"/>
          </p:nvPr>
        </p:nvSpPr>
        <p:spPr>
          <a:xfrm>
            <a:off x="152400" y="6520934"/>
            <a:ext cx="2133600" cy="18466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27"/>
          <p:cNvSpPr txBox="1">
            <a:spLocks noGrp="1"/>
          </p:cNvSpPr>
          <p:nvPr>
            <p:ph type="sldNum" idx="12"/>
          </p:nvPr>
        </p:nvSpPr>
        <p:spPr>
          <a:xfrm>
            <a:off x="6858000" y="6520934"/>
            <a:ext cx="2133600" cy="18466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17" name="Google Shape;117;p27"/>
          <p:cNvSpPr txBox="1">
            <a:spLocks noGrp="1"/>
          </p:cNvSpPr>
          <p:nvPr>
            <p:ph type="body" idx="1"/>
          </p:nvPr>
        </p:nvSpPr>
        <p:spPr>
          <a:xfrm>
            <a:off x="685800" y="2057401"/>
            <a:ext cx="3657600" cy="4114799"/>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17500" algn="l">
              <a:lnSpc>
                <a:spcPct val="100000"/>
              </a:lnSpc>
              <a:spcBef>
                <a:spcPts val="280"/>
              </a:spcBef>
              <a:spcAft>
                <a:spcPts val="0"/>
              </a:spcAft>
              <a:buClr>
                <a:srgbClr val="FFFFFF"/>
              </a:buClr>
              <a:buSzPts val="1400"/>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18" name="Google Shape;118;p27"/>
          <p:cNvSpPr txBox="1">
            <a:spLocks noGrp="1"/>
          </p:cNvSpPr>
          <p:nvPr>
            <p:ph type="title"/>
          </p:nvPr>
        </p:nvSpPr>
        <p:spPr>
          <a:xfrm>
            <a:off x="685800" y="408204"/>
            <a:ext cx="3657296" cy="1389888"/>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BA0C2F"/>
              </a:buClr>
              <a:buSzPts val="28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27"/>
          <p:cNvSpPr txBox="1">
            <a:spLocks noGrp="1"/>
          </p:cNvSpPr>
          <p:nvPr>
            <p:ph type="body" idx="3"/>
          </p:nvPr>
        </p:nvSpPr>
        <p:spPr>
          <a:xfrm rot="-5400000">
            <a:off x="7527667" y="1431666"/>
            <a:ext cx="2743200" cy="18466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1200"/>
              </a:spcBef>
              <a:spcAft>
                <a:spcPts val="0"/>
              </a:spcAft>
              <a:buClr>
                <a:schemeClr val="lt1"/>
              </a:buClr>
              <a:buSzPts val="1800"/>
              <a:buNone/>
              <a:defRPr sz="1800">
                <a:solidFill>
                  <a:schemeClr val="lt1"/>
                </a:solidFill>
              </a:defRPr>
            </a:lvl2pPr>
            <a:lvl3pPr marL="1371600" lvl="2" indent="-228600" algn="l">
              <a:lnSpc>
                <a:spcPct val="100000"/>
              </a:lnSpc>
              <a:spcBef>
                <a:spcPts val="12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Blue/Gray Title Only">
  <p:cSld name="Blue/Gray Title Only">
    <p:bg>
      <p:bgPr>
        <a:solidFill>
          <a:srgbClr val="E7E7E5"/>
        </a:solidFill>
        <a:effectLst/>
      </p:bgPr>
    </p:bg>
    <p:spTree>
      <p:nvGrpSpPr>
        <p:cNvPr id="1" name="Shape 1051"/>
        <p:cNvGrpSpPr/>
        <p:nvPr/>
      </p:nvGrpSpPr>
      <p:grpSpPr>
        <a:xfrm>
          <a:off x="0" y="0"/>
          <a:ext cx="0" cy="0"/>
          <a:chOff x="0" y="0"/>
          <a:chExt cx="0" cy="0"/>
        </a:xfrm>
      </p:grpSpPr>
      <p:sp>
        <p:nvSpPr>
          <p:cNvPr id="1052" name="Google Shape;1052;g11e53598d4f_2_176"/>
          <p:cNvSpPr>
            <a:spLocks noGrp="1"/>
          </p:cNvSpPr>
          <p:nvPr>
            <p:ph type="pic" idx="2"/>
          </p:nvPr>
        </p:nvSpPr>
        <p:spPr>
          <a:xfrm>
            <a:off x="152400" y="152400"/>
            <a:ext cx="4419600" cy="6553200"/>
          </a:xfrm>
          <a:prstGeom prst="rect">
            <a:avLst/>
          </a:prstGeom>
          <a:solidFill>
            <a:srgbClr val="FFFFFF"/>
          </a:solidFill>
          <a:ln>
            <a:noFill/>
          </a:ln>
        </p:spPr>
      </p:sp>
      <p:sp>
        <p:nvSpPr>
          <p:cNvPr id="1053" name="Google Shape;1053;g11e53598d4f_2_176"/>
          <p:cNvSpPr txBox="1">
            <a:spLocks noGrp="1"/>
          </p:cNvSpPr>
          <p:nvPr>
            <p:ph type="dt" idx="10"/>
          </p:nvPr>
        </p:nvSpPr>
        <p:spPr>
          <a:xfrm>
            <a:off x="152400" y="6520934"/>
            <a:ext cx="2133600" cy="18466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chemeClr val="lt1"/>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4" name="Google Shape;1054;g11e53598d4f_2_176"/>
          <p:cNvSpPr txBox="1">
            <a:spLocks noGrp="1"/>
          </p:cNvSpPr>
          <p:nvPr>
            <p:ph type="sldNum" idx="12"/>
          </p:nvPr>
        </p:nvSpPr>
        <p:spPr>
          <a:xfrm>
            <a:off x="6858000" y="6520934"/>
            <a:ext cx="2133600" cy="18466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055" name="Google Shape;1055;g11e53598d4f_2_176"/>
          <p:cNvSpPr txBox="1">
            <a:spLocks noGrp="1"/>
          </p:cNvSpPr>
          <p:nvPr>
            <p:ph type="body" idx="1"/>
          </p:nvPr>
        </p:nvSpPr>
        <p:spPr>
          <a:xfrm rot="-5400000">
            <a:off x="3108067" y="1431666"/>
            <a:ext cx="2743200" cy="18466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1200"/>
              </a:spcBef>
              <a:spcAft>
                <a:spcPts val="0"/>
              </a:spcAft>
              <a:buClr>
                <a:schemeClr val="lt1"/>
              </a:buClr>
              <a:buSzPts val="1800"/>
              <a:buNone/>
              <a:defRPr sz="1800">
                <a:solidFill>
                  <a:schemeClr val="lt1"/>
                </a:solidFill>
              </a:defRPr>
            </a:lvl2pPr>
            <a:lvl3pPr marL="1371600" lvl="2" indent="-228600" algn="l">
              <a:lnSpc>
                <a:spcPct val="100000"/>
              </a:lnSpc>
              <a:spcBef>
                <a:spcPts val="12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056" name="Google Shape;1056;g11e53598d4f_2_176"/>
          <p:cNvSpPr txBox="1">
            <a:spLocks noGrp="1"/>
          </p:cNvSpPr>
          <p:nvPr>
            <p:ph type="title"/>
          </p:nvPr>
        </p:nvSpPr>
        <p:spPr>
          <a:xfrm>
            <a:off x="4877104" y="2971800"/>
            <a:ext cx="3885896" cy="95410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Blue/White 1 Content">
  <p:cSld name="Blue/White 1 Content">
    <p:bg>
      <p:bgPr>
        <a:solidFill>
          <a:schemeClr val="lt1"/>
        </a:solidFill>
        <a:effectLst/>
      </p:bgPr>
    </p:bg>
    <p:spTree>
      <p:nvGrpSpPr>
        <p:cNvPr id="1" name="Shape 1057"/>
        <p:cNvGrpSpPr/>
        <p:nvPr/>
      </p:nvGrpSpPr>
      <p:grpSpPr>
        <a:xfrm>
          <a:off x="0" y="0"/>
          <a:ext cx="0" cy="0"/>
          <a:chOff x="0" y="0"/>
          <a:chExt cx="0" cy="0"/>
        </a:xfrm>
      </p:grpSpPr>
      <p:sp>
        <p:nvSpPr>
          <p:cNvPr id="1058" name="Google Shape;1058;g11e53598d4f_2_182"/>
          <p:cNvSpPr txBox="1">
            <a:spLocks noGrp="1"/>
          </p:cNvSpPr>
          <p:nvPr>
            <p:ph type="body" idx="1"/>
          </p:nvPr>
        </p:nvSpPr>
        <p:spPr>
          <a:xfrm>
            <a:off x="685800" y="1600200"/>
            <a:ext cx="7772400" cy="45720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Clr>
                <a:srgbClr val="635C5B"/>
              </a:buClr>
              <a:buSzPts val="1800"/>
              <a:buChar char="•"/>
              <a:defRPr/>
            </a:lvl1pPr>
            <a:lvl2pPr marL="914400" lvl="1" indent="-342900" algn="l">
              <a:lnSpc>
                <a:spcPct val="100000"/>
              </a:lnSpc>
              <a:spcBef>
                <a:spcPts val="1200"/>
              </a:spcBef>
              <a:spcAft>
                <a:spcPts val="0"/>
              </a:spcAft>
              <a:buClr>
                <a:srgbClr val="635C5B"/>
              </a:buClr>
              <a:buSzPts val="1800"/>
              <a:buChar char="–"/>
              <a:defRPr/>
            </a:lvl2pPr>
            <a:lvl3pPr marL="1371600" lvl="2" indent="-342900" algn="l">
              <a:lnSpc>
                <a:spcPct val="100000"/>
              </a:lnSpc>
              <a:spcBef>
                <a:spcPts val="1200"/>
              </a:spcBef>
              <a:spcAft>
                <a:spcPts val="0"/>
              </a:spcAft>
              <a:buClr>
                <a:srgbClr val="6C6463"/>
              </a:buClr>
              <a:buSzPts val="1800"/>
              <a:buChar char="•"/>
              <a:defRPr/>
            </a:lvl3pPr>
            <a:lvl4pPr marL="1828800" lvl="3" indent="-342900" algn="l">
              <a:lnSpc>
                <a:spcPct val="100000"/>
              </a:lnSpc>
              <a:spcBef>
                <a:spcPts val="360"/>
              </a:spcBef>
              <a:spcAft>
                <a:spcPts val="0"/>
              </a:spcAft>
              <a:buClr>
                <a:srgbClr val="6C6463"/>
              </a:buClr>
              <a:buSzPts val="1800"/>
              <a:buChar char="–"/>
              <a:defRPr/>
            </a:lvl4pPr>
            <a:lvl5pPr marL="2286000" lvl="4" indent="-342900" algn="l">
              <a:lnSpc>
                <a:spcPct val="100000"/>
              </a:lnSpc>
              <a:spcBef>
                <a:spcPts val="360"/>
              </a:spcBef>
              <a:spcAft>
                <a:spcPts val="0"/>
              </a:spcAft>
              <a:buClr>
                <a:srgbClr val="6C6463"/>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059" name="Google Shape;1059;g11e53598d4f_2_182"/>
          <p:cNvSpPr txBox="1">
            <a:spLocks noGrp="1"/>
          </p:cNvSpPr>
          <p:nvPr>
            <p:ph type="dt" idx="10"/>
          </p:nvPr>
        </p:nvSpPr>
        <p:spPr>
          <a:xfrm>
            <a:off x="152400" y="6520934"/>
            <a:ext cx="2133600" cy="18466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0" name="Google Shape;1060;g11e53598d4f_2_182"/>
          <p:cNvSpPr txBox="1">
            <a:spLocks noGrp="1"/>
          </p:cNvSpPr>
          <p:nvPr>
            <p:ph type="ftr" idx="11"/>
          </p:nvPr>
        </p:nvSpPr>
        <p:spPr>
          <a:xfrm>
            <a:off x="3124200" y="6520934"/>
            <a:ext cx="2895600" cy="184666"/>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6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1" name="Google Shape;1061;g11e53598d4f_2_182"/>
          <p:cNvSpPr txBox="1">
            <a:spLocks noGrp="1"/>
          </p:cNvSpPr>
          <p:nvPr>
            <p:ph type="sldNum" idx="12"/>
          </p:nvPr>
        </p:nvSpPr>
        <p:spPr>
          <a:xfrm>
            <a:off x="6858000" y="6520934"/>
            <a:ext cx="2133600" cy="18466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062" name="Google Shape;1062;g11e53598d4f_2_182"/>
          <p:cNvSpPr txBox="1">
            <a:spLocks noGrp="1"/>
          </p:cNvSpPr>
          <p:nvPr>
            <p:ph type="title"/>
          </p:nvPr>
        </p:nvSpPr>
        <p:spPr>
          <a:xfrm>
            <a:off x="686104" y="457200"/>
            <a:ext cx="7772400" cy="9144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Blue/White 2 Content">
  <p:cSld name="Blue/White 2 Content">
    <p:bg>
      <p:bgPr>
        <a:solidFill>
          <a:schemeClr val="lt1"/>
        </a:solidFill>
        <a:effectLst/>
      </p:bgPr>
    </p:bg>
    <p:spTree>
      <p:nvGrpSpPr>
        <p:cNvPr id="1" name="Shape 1063"/>
        <p:cNvGrpSpPr/>
        <p:nvPr/>
      </p:nvGrpSpPr>
      <p:grpSpPr>
        <a:xfrm>
          <a:off x="0" y="0"/>
          <a:ext cx="0" cy="0"/>
          <a:chOff x="0" y="0"/>
          <a:chExt cx="0" cy="0"/>
        </a:xfrm>
      </p:grpSpPr>
      <p:sp>
        <p:nvSpPr>
          <p:cNvPr id="1064" name="Google Shape;1064;g11e53598d4f_2_188"/>
          <p:cNvSpPr txBox="1">
            <a:spLocks noGrp="1"/>
          </p:cNvSpPr>
          <p:nvPr>
            <p:ph type="body" idx="1"/>
          </p:nvPr>
        </p:nvSpPr>
        <p:spPr>
          <a:xfrm>
            <a:off x="686104" y="1600200"/>
            <a:ext cx="3809696"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6C6463"/>
              </a:buClr>
              <a:buSzPts val="1600"/>
              <a:buChar char="»"/>
              <a:defRPr sz="1600">
                <a:solidFill>
                  <a:srgbClr val="6C6463"/>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065" name="Google Shape;1065;g11e53598d4f_2_188"/>
          <p:cNvSpPr txBox="1">
            <a:spLocks noGrp="1"/>
          </p:cNvSpPr>
          <p:nvPr>
            <p:ph type="body" idx="2"/>
          </p:nvPr>
        </p:nvSpPr>
        <p:spPr>
          <a:xfrm>
            <a:off x="4648200" y="1600200"/>
            <a:ext cx="3810304"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6C6463"/>
              </a:buClr>
              <a:buSzPts val="1600"/>
              <a:buChar char="»"/>
              <a:defRPr sz="1600">
                <a:solidFill>
                  <a:srgbClr val="6C6463"/>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066" name="Google Shape;1066;g11e53598d4f_2_188"/>
          <p:cNvSpPr txBox="1">
            <a:spLocks noGrp="1"/>
          </p:cNvSpPr>
          <p:nvPr>
            <p:ph type="dt" idx="10"/>
          </p:nvPr>
        </p:nvSpPr>
        <p:spPr>
          <a:xfrm>
            <a:off x="152400" y="6530079"/>
            <a:ext cx="2133600" cy="18466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7" name="Google Shape;1067;g11e53598d4f_2_188"/>
          <p:cNvSpPr txBox="1">
            <a:spLocks noGrp="1"/>
          </p:cNvSpPr>
          <p:nvPr>
            <p:ph type="ftr" idx="11"/>
          </p:nvPr>
        </p:nvSpPr>
        <p:spPr>
          <a:xfrm>
            <a:off x="3124200" y="6530079"/>
            <a:ext cx="2895600" cy="184666"/>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8" name="Google Shape;1068;g11e53598d4f_2_188"/>
          <p:cNvSpPr txBox="1">
            <a:spLocks noGrp="1"/>
          </p:cNvSpPr>
          <p:nvPr>
            <p:ph type="sldNum" idx="12"/>
          </p:nvPr>
        </p:nvSpPr>
        <p:spPr>
          <a:xfrm>
            <a:off x="6858000" y="6530079"/>
            <a:ext cx="2133600" cy="18466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069" name="Google Shape;1069;g11e53598d4f_2_188"/>
          <p:cNvSpPr txBox="1">
            <a:spLocks noGrp="1"/>
          </p:cNvSpPr>
          <p:nvPr>
            <p:ph type="title"/>
          </p:nvPr>
        </p:nvSpPr>
        <p:spPr>
          <a:xfrm>
            <a:off x="686104" y="457200"/>
            <a:ext cx="7772400" cy="9144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Blue/White 3 Content">
  <p:cSld name="Blue/White 3 Content">
    <p:bg>
      <p:bgPr>
        <a:solidFill>
          <a:schemeClr val="lt1"/>
        </a:solidFill>
        <a:effectLst/>
      </p:bgPr>
    </p:bg>
    <p:spTree>
      <p:nvGrpSpPr>
        <p:cNvPr id="1" name="Shape 1070"/>
        <p:cNvGrpSpPr/>
        <p:nvPr/>
      </p:nvGrpSpPr>
      <p:grpSpPr>
        <a:xfrm>
          <a:off x="0" y="0"/>
          <a:ext cx="0" cy="0"/>
          <a:chOff x="0" y="0"/>
          <a:chExt cx="0" cy="0"/>
        </a:xfrm>
      </p:grpSpPr>
      <p:sp>
        <p:nvSpPr>
          <p:cNvPr id="1071" name="Google Shape;1071;g11e53598d4f_2_195"/>
          <p:cNvSpPr txBox="1">
            <a:spLocks noGrp="1"/>
          </p:cNvSpPr>
          <p:nvPr>
            <p:ph type="body" idx="1"/>
          </p:nvPr>
        </p:nvSpPr>
        <p:spPr>
          <a:xfrm>
            <a:off x="686104" y="1600200"/>
            <a:ext cx="2514296"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072" name="Google Shape;1072;g11e53598d4f_2_195"/>
          <p:cNvSpPr txBox="1">
            <a:spLocks noGrp="1"/>
          </p:cNvSpPr>
          <p:nvPr>
            <p:ph type="body" idx="2"/>
          </p:nvPr>
        </p:nvSpPr>
        <p:spPr>
          <a:xfrm>
            <a:off x="5943600" y="1600200"/>
            <a:ext cx="2514904"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073" name="Google Shape;1073;g11e53598d4f_2_195"/>
          <p:cNvSpPr txBox="1">
            <a:spLocks noGrp="1"/>
          </p:cNvSpPr>
          <p:nvPr>
            <p:ph type="dt" idx="10"/>
          </p:nvPr>
        </p:nvSpPr>
        <p:spPr>
          <a:xfrm>
            <a:off x="152400" y="6530079"/>
            <a:ext cx="2133600" cy="18466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4" name="Google Shape;1074;g11e53598d4f_2_195"/>
          <p:cNvSpPr txBox="1">
            <a:spLocks noGrp="1"/>
          </p:cNvSpPr>
          <p:nvPr>
            <p:ph type="ftr" idx="11"/>
          </p:nvPr>
        </p:nvSpPr>
        <p:spPr>
          <a:xfrm>
            <a:off x="3124200" y="6530079"/>
            <a:ext cx="2895600" cy="184666"/>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5" name="Google Shape;1075;g11e53598d4f_2_195"/>
          <p:cNvSpPr txBox="1">
            <a:spLocks noGrp="1"/>
          </p:cNvSpPr>
          <p:nvPr>
            <p:ph type="sldNum" idx="12"/>
          </p:nvPr>
        </p:nvSpPr>
        <p:spPr>
          <a:xfrm>
            <a:off x="6858000" y="6530079"/>
            <a:ext cx="2133600" cy="18466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076" name="Google Shape;1076;g11e53598d4f_2_195"/>
          <p:cNvSpPr txBox="1">
            <a:spLocks noGrp="1"/>
          </p:cNvSpPr>
          <p:nvPr>
            <p:ph type="title"/>
          </p:nvPr>
        </p:nvSpPr>
        <p:spPr>
          <a:xfrm>
            <a:off x="686104" y="457200"/>
            <a:ext cx="7772400" cy="9144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7" name="Google Shape;1077;g11e53598d4f_2_195"/>
          <p:cNvSpPr txBox="1">
            <a:spLocks noGrp="1"/>
          </p:cNvSpPr>
          <p:nvPr>
            <p:ph type="body" idx="3"/>
          </p:nvPr>
        </p:nvSpPr>
        <p:spPr>
          <a:xfrm>
            <a:off x="3314548" y="1600200"/>
            <a:ext cx="2514904"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Blue/White 1 Content + Bottom Photo">
  <p:cSld name="Blue/White 1 Content + Bottom Photo">
    <p:bg>
      <p:bgPr>
        <a:solidFill>
          <a:schemeClr val="lt1"/>
        </a:solidFill>
        <a:effectLst/>
      </p:bgPr>
    </p:bg>
    <p:spTree>
      <p:nvGrpSpPr>
        <p:cNvPr id="1" name="Shape 1078"/>
        <p:cNvGrpSpPr/>
        <p:nvPr/>
      </p:nvGrpSpPr>
      <p:grpSpPr>
        <a:xfrm>
          <a:off x="0" y="0"/>
          <a:ext cx="0" cy="0"/>
          <a:chOff x="0" y="0"/>
          <a:chExt cx="0" cy="0"/>
        </a:xfrm>
      </p:grpSpPr>
      <p:sp>
        <p:nvSpPr>
          <p:cNvPr id="1079" name="Google Shape;1079;g11e53598d4f_2_203"/>
          <p:cNvSpPr>
            <a:spLocks noGrp="1"/>
          </p:cNvSpPr>
          <p:nvPr>
            <p:ph type="pic" idx="2"/>
          </p:nvPr>
        </p:nvSpPr>
        <p:spPr>
          <a:xfrm>
            <a:off x="152400" y="3429000"/>
            <a:ext cx="8839200" cy="3276600"/>
          </a:xfrm>
          <a:prstGeom prst="rect">
            <a:avLst/>
          </a:prstGeom>
          <a:solidFill>
            <a:srgbClr val="E7E7E5"/>
          </a:solidFill>
          <a:ln>
            <a:noFill/>
          </a:ln>
        </p:spPr>
      </p:sp>
      <p:sp>
        <p:nvSpPr>
          <p:cNvPr id="1080" name="Google Shape;1080;g11e53598d4f_2_203"/>
          <p:cNvSpPr txBox="1">
            <a:spLocks noGrp="1"/>
          </p:cNvSpPr>
          <p:nvPr>
            <p:ph type="body" idx="1"/>
          </p:nvPr>
        </p:nvSpPr>
        <p:spPr>
          <a:xfrm rot="-5400000">
            <a:off x="7527667" y="4708266"/>
            <a:ext cx="2743200" cy="18466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1200"/>
              </a:spcBef>
              <a:spcAft>
                <a:spcPts val="0"/>
              </a:spcAft>
              <a:buClr>
                <a:schemeClr val="lt1"/>
              </a:buClr>
              <a:buSzPts val="1800"/>
              <a:buNone/>
              <a:defRPr sz="1800">
                <a:solidFill>
                  <a:schemeClr val="lt1"/>
                </a:solidFill>
              </a:defRPr>
            </a:lvl2pPr>
            <a:lvl3pPr marL="1371600" lvl="2" indent="-228600" algn="l">
              <a:lnSpc>
                <a:spcPct val="100000"/>
              </a:lnSpc>
              <a:spcBef>
                <a:spcPts val="12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081" name="Google Shape;1081;g11e53598d4f_2_203"/>
          <p:cNvSpPr txBox="1">
            <a:spLocks noGrp="1"/>
          </p:cNvSpPr>
          <p:nvPr>
            <p:ph type="body" idx="3"/>
          </p:nvPr>
        </p:nvSpPr>
        <p:spPr>
          <a:xfrm>
            <a:off x="685800" y="1600200"/>
            <a:ext cx="7772400" cy="16002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a:solidFill>
                  <a:srgbClr val="6C6463"/>
                </a:solidFill>
              </a:defRPr>
            </a:lvl1pPr>
            <a:lvl2pPr marL="914400" lvl="1" indent="-355600" algn="l">
              <a:lnSpc>
                <a:spcPct val="100000"/>
              </a:lnSpc>
              <a:spcBef>
                <a:spcPts val="1200"/>
              </a:spcBef>
              <a:spcAft>
                <a:spcPts val="0"/>
              </a:spcAft>
              <a:buClr>
                <a:srgbClr val="6C6463"/>
              </a:buClr>
              <a:buSzPts val="2000"/>
              <a:buChar char="–"/>
              <a:defRPr>
                <a:solidFill>
                  <a:srgbClr val="6C6463"/>
                </a:solidFill>
              </a:defRPr>
            </a:lvl2pPr>
            <a:lvl3pPr marL="1371600" lvl="2" indent="-342900" algn="l">
              <a:lnSpc>
                <a:spcPct val="100000"/>
              </a:lnSpc>
              <a:spcBef>
                <a:spcPts val="1200"/>
              </a:spcBef>
              <a:spcAft>
                <a:spcPts val="0"/>
              </a:spcAft>
              <a:buClr>
                <a:srgbClr val="6C6463"/>
              </a:buClr>
              <a:buSzPts val="1800"/>
              <a:buChar char="•"/>
              <a:defRPr>
                <a:solidFill>
                  <a:srgbClr val="6C6463"/>
                </a:solidFill>
              </a:defRPr>
            </a:lvl3pPr>
            <a:lvl4pPr marL="1828800" lvl="3" indent="-330200" algn="l">
              <a:lnSpc>
                <a:spcPct val="100000"/>
              </a:lnSpc>
              <a:spcBef>
                <a:spcPts val="320"/>
              </a:spcBef>
              <a:spcAft>
                <a:spcPts val="0"/>
              </a:spcAft>
              <a:buClr>
                <a:srgbClr val="6C6463"/>
              </a:buClr>
              <a:buSzPts val="1600"/>
              <a:buChar char="–"/>
              <a:defRPr>
                <a:solidFill>
                  <a:srgbClr val="6C6463"/>
                </a:solidFill>
              </a:defRPr>
            </a:lvl4pPr>
            <a:lvl5pPr marL="2286000" lvl="4" indent="-317500" algn="l">
              <a:lnSpc>
                <a:spcPct val="100000"/>
              </a:lnSpc>
              <a:spcBef>
                <a:spcPts val="280"/>
              </a:spcBef>
              <a:spcAft>
                <a:spcPts val="0"/>
              </a:spcAft>
              <a:buClr>
                <a:srgbClr val="FFFFFF"/>
              </a:buClr>
              <a:buSzPts val="1400"/>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082" name="Google Shape;1082;g11e53598d4f_2_203"/>
          <p:cNvSpPr txBox="1">
            <a:spLocks noGrp="1"/>
          </p:cNvSpPr>
          <p:nvPr>
            <p:ph type="dt" idx="10"/>
          </p:nvPr>
        </p:nvSpPr>
        <p:spPr>
          <a:xfrm>
            <a:off x="152400" y="6520934"/>
            <a:ext cx="2133600" cy="18466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3" name="Google Shape;1083;g11e53598d4f_2_203"/>
          <p:cNvSpPr txBox="1">
            <a:spLocks noGrp="1"/>
          </p:cNvSpPr>
          <p:nvPr>
            <p:ph type="ftr" idx="11"/>
          </p:nvPr>
        </p:nvSpPr>
        <p:spPr>
          <a:xfrm>
            <a:off x="3124200" y="6520934"/>
            <a:ext cx="2895600" cy="184666"/>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4" name="Google Shape;1084;g11e53598d4f_2_203"/>
          <p:cNvSpPr txBox="1">
            <a:spLocks noGrp="1"/>
          </p:cNvSpPr>
          <p:nvPr>
            <p:ph type="sldNum" idx="12"/>
          </p:nvPr>
        </p:nvSpPr>
        <p:spPr>
          <a:xfrm>
            <a:off x="6858000" y="6520934"/>
            <a:ext cx="2133600" cy="18466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085" name="Google Shape;1085;g11e53598d4f_2_203"/>
          <p:cNvSpPr txBox="1">
            <a:spLocks noGrp="1"/>
          </p:cNvSpPr>
          <p:nvPr>
            <p:ph type="title"/>
          </p:nvPr>
        </p:nvSpPr>
        <p:spPr>
          <a:xfrm>
            <a:off x="686104" y="457200"/>
            <a:ext cx="7772400" cy="9144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Blue/White 1 Content + Right Photo">
  <p:cSld name="Blue/White 1 Content + Right Photo">
    <p:bg>
      <p:bgPr>
        <a:solidFill>
          <a:schemeClr val="lt1"/>
        </a:solidFill>
        <a:effectLst/>
      </p:bgPr>
    </p:bg>
    <p:spTree>
      <p:nvGrpSpPr>
        <p:cNvPr id="1" name="Shape 1086"/>
        <p:cNvGrpSpPr/>
        <p:nvPr/>
      </p:nvGrpSpPr>
      <p:grpSpPr>
        <a:xfrm>
          <a:off x="0" y="0"/>
          <a:ext cx="0" cy="0"/>
          <a:chOff x="0" y="0"/>
          <a:chExt cx="0" cy="0"/>
        </a:xfrm>
      </p:grpSpPr>
      <p:sp>
        <p:nvSpPr>
          <p:cNvPr id="1087" name="Google Shape;1087;g11e53598d4f_2_211"/>
          <p:cNvSpPr>
            <a:spLocks noGrp="1"/>
          </p:cNvSpPr>
          <p:nvPr>
            <p:ph type="pic" idx="2"/>
          </p:nvPr>
        </p:nvSpPr>
        <p:spPr>
          <a:xfrm>
            <a:off x="4572000" y="152400"/>
            <a:ext cx="4419600" cy="6553200"/>
          </a:xfrm>
          <a:prstGeom prst="rect">
            <a:avLst/>
          </a:prstGeom>
          <a:solidFill>
            <a:srgbClr val="E7E7E5"/>
          </a:solidFill>
          <a:ln>
            <a:noFill/>
          </a:ln>
        </p:spPr>
      </p:sp>
      <p:sp>
        <p:nvSpPr>
          <p:cNvPr id="1088" name="Google Shape;1088;g11e53598d4f_2_211"/>
          <p:cNvSpPr txBox="1">
            <a:spLocks noGrp="1"/>
          </p:cNvSpPr>
          <p:nvPr>
            <p:ph type="dt" idx="10"/>
          </p:nvPr>
        </p:nvSpPr>
        <p:spPr>
          <a:xfrm>
            <a:off x="152400" y="6520934"/>
            <a:ext cx="2133600" cy="18466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9" name="Google Shape;1089;g11e53598d4f_2_211"/>
          <p:cNvSpPr txBox="1">
            <a:spLocks noGrp="1"/>
          </p:cNvSpPr>
          <p:nvPr>
            <p:ph type="sldNum" idx="12"/>
          </p:nvPr>
        </p:nvSpPr>
        <p:spPr>
          <a:xfrm>
            <a:off x="6858000" y="6520934"/>
            <a:ext cx="2133600" cy="18466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090" name="Google Shape;1090;g11e53598d4f_2_211"/>
          <p:cNvSpPr txBox="1">
            <a:spLocks noGrp="1"/>
          </p:cNvSpPr>
          <p:nvPr>
            <p:ph type="body" idx="1"/>
          </p:nvPr>
        </p:nvSpPr>
        <p:spPr>
          <a:xfrm>
            <a:off x="685800" y="2057400"/>
            <a:ext cx="3657600" cy="41148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17500" algn="l">
              <a:lnSpc>
                <a:spcPct val="100000"/>
              </a:lnSpc>
              <a:spcBef>
                <a:spcPts val="280"/>
              </a:spcBef>
              <a:spcAft>
                <a:spcPts val="0"/>
              </a:spcAft>
              <a:buClr>
                <a:srgbClr val="FFFFFF"/>
              </a:buClr>
              <a:buSzPts val="1400"/>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091" name="Google Shape;1091;g11e53598d4f_2_211"/>
          <p:cNvSpPr txBox="1">
            <a:spLocks noGrp="1"/>
          </p:cNvSpPr>
          <p:nvPr>
            <p:ph type="title"/>
          </p:nvPr>
        </p:nvSpPr>
        <p:spPr>
          <a:xfrm>
            <a:off x="685800" y="408204"/>
            <a:ext cx="3657296" cy="1389888"/>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2" name="Google Shape;1092;g11e53598d4f_2_211"/>
          <p:cNvSpPr txBox="1">
            <a:spLocks noGrp="1"/>
          </p:cNvSpPr>
          <p:nvPr>
            <p:ph type="body" idx="3"/>
          </p:nvPr>
        </p:nvSpPr>
        <p:spPr>
          <a:xfrm rot="-5400000">
            <a:off x="7527667" y="1431666"/>
            <a:ext cx="2743200" cy="18466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1200"/>
              </a:spcBef>
              <a:spcAft>
                <a:spcPts val="0"/>
              </a:spcAft>
              <a:buClr>
                <a:schemeClr val="lt1"/>
              </a:buClr>
              <a:buSzPts val="1800"/>
              <a:buNone/>
              <a:defRPr sz="1800">
                <a:solidFill>
                  <a:schemeClr val="lt1"/>
                </a:solidFill>
              </a:defRPr>
            </a:lvl2pPr>
            <a:lvl3pPr marL="1371600" lvl="2" indent="-228600" algn="l">
              <a:lnSpc>
                <a:spcPct val="100000"/>
              </a:lnSpc>
              <a:spcBef>
                <a:spcPts val="12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Blue/White Title + Left Photo">
  <p:cSld name="Blue/White Title + Left Photo">
    <p:bg>
      <p:bgPr>
        <a:solidFill>
          <a:schemeClr val="lt1"/>
        </a:solidFill>
        <a:effectLst/>
      </p:bgPr>
    </p:bg>
    <p:spTree>
      <p:nvGrpSpPr>
        <p:cNvPr id="1" name="Shape 1093"/>
        <p:cNvGrpSpPr/>
        <p:nvPr/>
      </p:nvGrpSpPr>
      <p:grpSpPr>
        <a:xfrm>
          <a:off x="0" y="0"/>
          <a:ext cx="0" cy="0"/>
          <a:chOff x="0" y="0"/>
          <a:chExt cx="0" cy="0"/>
        </a:xfrm>
      </p:grpSpPr>
      <p:sp>
        <p:nvSpPr>
          <p:cNvPr id="1094" name="Google Shape;1094;g11e53598d4f_2_218"/>
          <p:cNvSpPr>
            <a:spLocks noGrp="1"/>
          </p:cNvSpPr>
          <p:nvPr>
            <p:ph type="pic" idx="2"/>
          </p:nvPr>
        </p:nvSpPr>
        <p:spPr>
          <a:xfrm>
            <a:off x="152400" y="152400"/>
            <a:ext cx="4419600" cy="6553200"/>
          </a:xfrm>
          <a:prstGeom prst="rect">
            <a:avLst/>
          </a:prstGeom>
          <a:solidFill>
            <a:srgbClr val="E7E7E5"/>
          </a:solidFill>
          <a:ln>
            <a:noFill/>
          </a:ln>
        </p:spPr>
      </p:sp>
      <p:sp>
        <p:nvSpPr>
          <p:cNvPr id="1095" name="Google Shape;1095;g11e53598d4f_2_218"/>
          <p:cNvSpPr txBox="1">
            <a:spLocks noGrp="1"/>
          </p:cNvSpPr>
          <p:nvPr>
            <p:ph type="dt" idx="10"/>
          </p:nvPr>
        </p:nvSpPr>
        <p:spPr>
          <a:xfrm>
            <a:off x="152400" y="6520934"/>
            <a:ext cx="2133600" cy="18466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chemeClr val="lt1"/>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6" name="Google Shape;1096;g11e53598d4f_2_218"/>
          <p:cNvSpPr txBox="1">
            <a:spLocks noGrp="1"/>
          </p:cNvSpPr>
          <p:nvPr>
            <p:ph type="sldNum" idx="12"/>
          </p:nvPr>
        </p:nvSpPr>
        <p:spPr>
          <a:xfrm>
            <a:off x="6858000" y="6520934"/>
            <a:ext cx="2133600" cy="18466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097" name="Google Shape;1097;g11e53598d4f_2_218"/>
          <p:cNvSpPr txBox="1">
            <a:spLocks noGrp="1"/>
          </p:cNvSpPr>
          <p:nvPr>
            <p:ph type="body" idx="1"/>
          </p:nvPr>
        </p:nvSpPr>
        <p:spPr>
          <a:xfrm rot="-5400000">
            <a:off x="3108067" y="1431666"/>
            <a:ext cx="2743200" cy="18466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1200"/>
              </a:spcBef>
              <a:spcAft>
                <a:spcPts val="0"/>
              </a:spcAft>
              <a:buClr>
                <a:schemeClr val="lt1"/>
              </a:buClr>
              <a:buSzPts val="1800"/>
              <a:buNone/>
              <a:defRPr sz="1800">
                <a:solidFill>
                  <a:schemeClr val="lt1"/>
                </a:solidFill>
              </a:defRPr>
            </a:lvl2pPr>
            <a:lvl3pPr marL="1371600" lvl="2" indent="-228600" algn="l">
              <a:lnSpc>
                <a:spcPct val="100000"/>
              </a:lnSpc>
              <a:spcBef>
                <a:spcPts val="12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098" name="Google Shape;1098;g11e53598d4f_2_218"/>
          <p:cNvSpPr txBox="1">
            <a:spLocks noGrp="1"/>
          </p:cNvSpPr>
          <p:nvPr>
            <p:ph type="title"/>
          </p:nvPr>
        </p:nvSpPr>
        <p:spPr>
          <a:xfrm>
            <a:off x="4877104" y="2971800"/>
            <a:ext cx="3885896" cy="954107"/>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Red/White Title Only">
  <p:cSld name="Red/White Title Only">
    <p:bg>
      <p:bgPr>
        <a:solidFill>
          <a:schemeClr val="lt1"/>
        </a:solidFill>
        <a:effectLst/>
      </p:bgPr>
    </p:bg>
    <p:spTree>
      <p:nvGrpSpPr>
        <p:cNvPr id="1" name="Shape 120"/>
        <p:cNvGrpSpPr/>
        <p:nvPr/>
      </p:nvGrpSpPr>
      <p:grpSpPr>
        <a:xfrm>
          <a:off x="0" y="0"/>
          <a:ext cx="0" cy="0"/>
          <a:chOff x="0" y="0"/>
          <a:chExt cx="0" cy="0"/>
        </a:xfrm>
      </p:grpSpPr>
      <p:sp>
        <p:nvSpPr>
          <p:cNvPr id="121" name="Google Shape;121;p28"/>
          <p:cNvSpPr>
            <a:spLocks noGrp="1"/>
          </p:cNvSpPr>
          <p:nvPr>
            <p:ph type="pic" idx="2"/>
          </p:nvPr>
        </p:nvSpPr>
        <p:spPr>
          <a:xfrm>
            <a:off x="152400" y="152400"/>
            <a:ext cx="4419600" cy="6553200"/>
          </a:xfrm>
          <a:prstGeom prst="rect">
            <a:avLst/>
          </a:prstGeom>
          <a:solidFill>
            <a:srgbClr val="E7E7E5"/>
          </a:solidFill>
          <a:ln>
            <a:noFill/>
          </a:ln>
        </p:spPr>
      </p:sp>
      <p:sp>
        <p:nvSpPr>
          <p:cNvPr id="122" name="Google Shape;122;p28"/>
          <p:cNvSpPr txBox="1">
            <a:spLocks noGrp="1"/>
          </p:cNvSpPr>
          <p:nvPr>
            <p:ph type="dt" idx="10"/>
          </p:nvPr>
        </p:nvSpPr>
        <p:spPr>
          <a:xfrm>
            <a:off x="152400" y="6520934"/>
            <a:ext cx="2133600" cy="18466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chemeClr val="lt1"/>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28"/>
          <p:cNvSpPr txBox="1">
            <a:spLocks noGrp="1"/>
          </p:cNvSpPr>
          <p:nvPr>
            <p:ph type="sldNum" idx="12"/>
          </p:nvPr>
        </p:nvSpPr>
        <p:spPr>
          <a:xfrm>
            <a:off x="6858000" y="6520934"/>
            <a:ext cx="2133600" cy="18466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24" name="Google Shape;124;p28"/>
          <p:cNvSpPr txBox="1">
            <a:spLocks noGrp="1"/>
          </p:cNvSpPr>
          <p:nvPr>
            <p:ph type="body" idx="1"/>
          </p:nvPr>
        </p:nvSpPr>
        <p:spPr>
          <a:xfrm rot="-5400000">
            <a:off x="3108067" y="1431666"/>
            <a:ext cx="2743200" cy="18466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1200"/>
              </a:spcBef>
              <a:spcAft>
                <a:spcPts val="0"/>
              </a:spcAft>
              <a:buClr>
                <a:schemeClr val="lt1"/>
              </a:buClr>
              <a:buSzPts val="1800"/>
              <a:buNone/>
              <a:defRPr sz="1800">
                <a:solidFill>
                  <a:schemeClr val="lt1"/>
                </a:solidFill>
              </a:defRPr>
            </a:lvl2pPr>
            <a:lvl3pPr marL="1371600" lvl="2" indent="-228600" algn="l">
              <a:lnSpc>
                <a:spcPct val="100000"/>
              </a:lnSpc>
              <a:spcBef>
                <a:spcPts val="12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25" name="Google Shape;125;p28"/>
          <p:cNvSpPr txBox="1">
            <a:spLocks noGrp="1"/>
          </p:cNvSpPr>
          <p:nvPr>
            <p:ph type="title"/>
          </p:nvPr>
        </p:nvSpPr>
        <p:spPr>
          <a:xfrm>
            <a:off x="4877104" y="2971800"/>
            <a:ext cx="3885896" cy="954107"/>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Clr>
                <a:srgbClr val="BA0C2F"/>
              </a:buClr>
              <a:buSzPts val="28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act Info">
  <p:cSld name="Contact Info">
    <p:spTree>
      <p:nvGrpSpPr>
        <p:cNvPr id="1" name="Shape 126"/>
        <p:cNvGrpSpPr/>
        <p:nvPr/>
      </p:nvGrpSpPr>
      <p:grpSpPr>
        <a:xfrm>
          <a:off x="0" y="0"/>
          <a:ext cx="0" cy="0"/>
          <a:chOff x="0" y="0"/>
          <a:chExt cx="0" cy="0"/>
        </a:xfrm>
      </p:grpSpPr>
      <p:pic>
        <p:nvPicPr>
          <p:cNvPr id="127" name="Google Shape;127;p29"/>
          <p:cNvPicPr preferRelativeResize="0"/>
          <p:nvPr/>
        </p:nvPicPr>
        <p:blipFill rotWithShape="1">
          <a:blip r:embed="rId2">
            <a:alphaModFix/>
          </a:blip>
          <a:srcRect/>
          <a:stretch/>
        </p:blipFill>
        <p:spPr>
          <a:xfrm>
            <a:off x="152400" y="126997"/>
            <a:ext cx="8839200" cy="6578603"/>
          </a:xfrm>
          <a:prstGeom prst="rect">
            <a:avLst/>
          </a:prstGeom>
          <a:noFill/>
          <a:ln>
            <a:noFill/>
          </a:ln>
        </p:spPr>
      </p:pic>
      <p:sp>
        <p:nvSpPr>
          <p:cNvPr id="128" name="Google Shape;128;p29"/>
          <p:cNvSpPr txBox="1">
            <a:spLocks noGrp="1"/>
          </p:cNvSpPr>
          <p:nvPr>
            <p:ph type="body" idx="1"/>
          </p:nvPr>
        </p:nvSpPr>
        <p:spPr>
          <a:xfrm rot="-5400000">
            <a:off x="7527667" y="1431666"/>
            <a:ext cx="2743200" cy="18466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1200"/>
              </a:spcBef>
              <a:spcAft>
                <a:spcPts val="0"/>
              </a:spcAft>
              <a:buClr>
                <a:schemeClr val="lt1"/>
              </a:buClr>
              <a:buSzPts val="1800"/>
              <a:buNone/>
              <a:defRPr sz="1800">
                <a:solidFill>
                  <a:schemeClr val="lt1"/>
                </a:solidFill>
              </a:defRPr>
            </a:lvl2pPr>
            <a:lvl3pPr marL="1371600" lvl="2" indent="-228600" algn="l">
              <a:lnSpc>
                <a:spcPct val="100000"/>
              </a:lnSpc>
              <a:spcBef>
                <a:spcPts val="12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29" name="Google Shape;129;p29"/>
          <p:cNvSpPr txBox="1">
            <a:spLocks noGrp="1"/>
          </p:cNvSpPr>
          <p:nvPr>
            <p:ph type="dt" idx="10"/>
          </p:nvPr>
        </p:nvSpPr>
        <p:spPr>
          <a:xfrm>
            <a:off x="152400" y="6520934"/>
            <a:ext cx="2133600" cy="18466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29"/>
          <p:cNvSpPr txBox="1">
            <a:spLocks noGrp="1"/>
          </p:cNvSpPr>
          <p:nvPr>
            <p:ph type="sldNum" idx="12"/>
          </p:nvPr>
        </p:nvSpPr>
        <p:spPr>
          <a:xfrm>
            <a:off x="6858000" y="6520934"/>
            <a:ext cx="2133600" cy="18466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pic>
        <p:nvPicPr>
          <p:cNvPr id="131" name="Google Shape;131;p29"/>
          <p:cNvPicPr preferRelativeResize="0"/>
          <p:nvPr/>
        </p:nvPicPr>
        <p:blipFill rotWithShape="1">
          <a:blip r:embed="rId3">
            <a:alphaModFix/>
          </a:blip>
          <a:srcRect/>
          <a:stretch/>
        </p:blipFill>
        <p:spPr>
          <a:xfrm>
            <a:off x="692285" y="5943600"/>
            <a:ext cx="1524000" cy="457200"/>
          </a:xfrm>
          <a:prstGeom prst="rect">
            <a:avLst/>
          </a:prstGeom>
          <a:noFill/>
          <a:ln>
            <a:noFill/>
          </a:ln>
        </p:spPr>
      </p:pic>
      <p:sp>
        <p:nvSpPr>
          <p:cNvPr id="132" name="Google Shape;132;p29"/>
          <p:cNvSpPr txBox="1">
            <a:spLocks noGrp="1"/>
          </p:cNvSpPr>
          <p:nvPr>
            <p:ph type="subTitle" idx="2"/>
          </p:nvPr>
        </p:nvSpPr>
        <p:spPr>
          <a:xfrm>
            <a:off x="685800" y="4114800"/>
            <a:ext cx="3429000" cy="1600200"/>
          </a:xfrm>
          <a:prstGeom prst="rect">
            <a:avLst/>
          </a:prstGeom>
          <a:noFill/>
          <a:ln>
            <a:noFill/>
          </a:ln>
          <a:effectLst>
            <a:outerShdw blurRad="254000" algn="tl" rotWithShape="0">
              <a:srgbClr val="000000">
                <a:alpha val="40000"/>
              </a:srgbClr>
            </a:outerShdw>
          </a:effectLst>
        </p:spPr>
        <p:txBody>
          <a:bodyPr spcFirstLastPara="1" wrap="square" lIns="91425" tIns="45700" rIns="91425" bIns="45700" anchor="t" anchorCtr="0">
            <a:normAutofit/>
          </a:bodyPr>
          <a:lstStyle>
            <a:lvl1pPr lvl="0" algn="l">
              <a:lnSpc>
                <a:spcPct val="100000"/>
              </a:lnSpc>
              <a:spcBef>
                <a:spcPts val="0"/>
              </a:spcBef>
              <a:spcAft>
                <a:spcPts val="0"/>
              </a:spcAft>
              <a:buClr>
                <a:schemeClr val="lt1"/>
              </a:buClr>
              <a:buSzPts val="1800"/>
              <a:buNone/>
              <a:defRPr sz="1800">
                <a:solidFill>
                  <a:schemeClr val="lt1"/>
                </a:solidFill>
              </a:defRPr>
            </a:lvl1pPr>
            <a:lvl2pPr lvl="1" algn="ctr">
              <a:lnSpc>
                <a:spcPct val="100000"/>
              </a:lnSpc>
              <a:spcBef>
                <a:spcPts val="1200"/>
              </a:spcBef>
              <a:spcAft>
                <a:spcPts val="0"/>
              </a:spcAft>
              <a:buClr>
                <a:srgbClr val="888888"/>
              </a:buClr>
              <a:buSzPts val="2000"/>
              <a:buNone/>
              <a:defRPr>
                <a:solidFill>
                  <a:srgbClr val="888888"/>
                </a:solidFill>
              </a:defRPr>
            </a:lvl2pPr>
            <a:lvl3pPr lvl="2" algn="ctr">
              <a:lnSpc>
                <a:spcPct val="100000"/>
              </a:lnSpc>
              <a:spcBef>
                <a:spcPts val="1200"/>
              </a:spcBef>
              <a:spcAft>
                <a:spcPts val="0"/>
              </a:spcAft>
              <a:buClr>
                <a:srgbClr val="888888"/>
              </a:buClr>
              <a:buSzPts val="1800"/>
              <a:buNone/>
              <a:defRPr>
                <a:solidFill>
                  <a:srgbClr val="888888"/>
                </a:solidFill>
              </a:defRPr>
            </a:lvl3pPr>
            <a:lvl4pPr lvl="3" algn="ctr">
              <a:lnSpc>
                <a:spcPct val="100000"/>
              </a:lnSpc>
              <a:spcBef>
                <a:spcPts val="320"/>
              </a:spcBef>
              <a:spcAft>
                <a:spcPts val="0"/>
              </a:spcAft>
              <a:buClr>
                <a:srgbClr val="888888"/>
              </a:buClr>
              <a:buSzPts val="1600"/>
              <a:buNone/>
              <a:defRPr>
                <a:solidFill>
                  <a:srgbClr val="888888"/>
                </a:solidFill>
              </a:defRPr>
            </a:lvl4pPr>
            <a:lvl5pPr lvl="4" algn="ctr">
              <a:lnSpc>
                <a:spcPct val="100000"/>
              </a:lnSpc>
              <a:spcBef>
                <a:spcPts val="280"/>
              </a:spcBef>
              <a:spcAft>
                <a:spcPts val="0"/>
              </a:spcAft>
              <a:buClr>
                <a:srgbClr val="888888"/>
              </a:buClr>
              <a:buSzPts val="14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cxnSp>
        <p:nvCxnSpPr>
          <p:cNvPr id="133" name="Google Shape;133;p29"/>
          <p:cNvCxnSpPr/>
          <p:nvPr/>
        </p:nvCxnSpPr>
        <p:spPr>
          <a:xfrm>
            <a:off x="762000" y="3886200"/>
            <a:ext cx="32004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ver - Full Blue">
  <p:cSld name="Cover - Full Blue">
    <p:bg>
      <p:bgPr>
        <a:solidFill>
          <a:srgbClr val="002F6C"/>
        </a:solidFill>
        <a:effectLst/>
      </p:bgPr>
    </p:bg>
    <p:spTree>
      <p:nvGrpSpPr>
        <p:cNvPr id="1" name="Shape 134"/>
        <p:cNvGrpSpPr/>
        <p:nvPr/>
      </p:nvGrpSpPr>
      <p:grpSpPr>
        <a:xfrm>
          <a:off x="0" y="0"/>
          <a:ext cx="0" cy="0"/>
          <a:chOff x="0" y="0"/>
          <a:chExt cx="0" cy="0"/>
        </a:xfrm>
      </p:grpSpPr>
      <p:pic>
        <p:nvPicPr>
          <p:cNvPr id="135" name="Google Shape;135;p30"/>
          <p:cNvPicPr preferRelativeResize="0"/>
          <p:nvPr/>
        </p:nvPicPr>
        <p:blipFill rotWithShape="1">
          <a:blip r:embed="rId2">
            <a:alphaModFix/>
          </a:blip>
          <a:srcRect/>
          <a:stretch/>
        </p:blipFill>
        <p:spPr>
          <a:xfrm>
            <a:off x="691522" y="685800"/>
            <a:ext cx="1813366" cy="544010"/>
          </a:xfrm>
          <a:prstGeom prst="rect">
            <a:avLst/>
          </a:prstGeom>
          <a:noFill/>
          <a:ln>
            <a:noFill/>
          </a:ln>
        </p:spPr>
      </p:pic>
      <p:sp>
        <p:nvSpPr>
          <p:cNvPr id="136" name="Google Shape;136;p30"/>
          <p:cNvSpPr txBox="1">
            <a:spLocks noGrp="1"/>
          </p:cNvSpPr>
          <p:nvPr>
            <p:ph type="dt" idx="10"/>
          </p:nvPr>
        </p:nvSpPr>
        <p:spPr>
          <a:xfrm>
            <a:off x="152400" y="6520934"/>
            <a:ext cx="2133600" cy="18466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30"/>
          <p:cNvSpPr txBox="1">
            <a:spLocks noGrp="1"/>
          </p:cNvSpPr>
          <p:nvPr>
            <p:ph type="ftr" idx="11"/>
          </p:nvPr>
        </p:nvSpPr>
        <p:spPr>
          <a:xfrm>
            <a:off x="3124200" y="6520934"/>
            <a:ext cx="2895600" cy="184666"/>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30"/>
          <p:cNvSpPr txBox="1">
            <a:spLocks noGrp="1"/>
          </p:cNvSpPr>
          <p:nvPr>
            <p:ph type="sldNum" idx="12"/>
          </p:nvPr>
        </p:nvSpPr>
        <p:spPr>
          <a:xfrm>
            <a:off x="6858000" y="6520934"/>
            <a:ext cx="2133600" cy="18466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39" name="Google Shape;139;p30"/>
          <p:cNvSpPr txBox="1">
            <a:spLocks noGrp="1"/>
          </p:cNvSpPr>
          <p:nvPr>
            <p:ph type="ctrTitle"/>
          </p:nvPr>
        </p:nvSpPr>
        <p:spPr>
          <a:xfrm>
            <a:off x="685800" y="2133600"/>
            <a:ext cx="5486400" cy="16002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FFFFFF"/>
              </a:buClr>
              <a:buSzPts val="3200"/>
              <a:buFont typeface="Gill Sans"/>
              <a:buNone/>
              <a:defRPr sz="32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30"/>
          <p:cNvSpPr txBox="1">
            <a:spLocks noGrp="1"/>
          </p:cNvSpPr>
          <p:nvPr>
            <p:ph type="subTitle" idx="1"/>
          </p:nvPr>
        </p:nvSpPr>
        <p:spPr>
          <a:xfrm>
            <a:off x="685800" y="4114800"/>
            <a:ext cx="3429000" cy="16002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FFFFFF"/>
              </a:buClr>
              <a:buSzPts val="1800"/>
              <a:buNone/>
              <a:defRPr sz="1800">
                <a:solidFill>
                  <a:srgbClr val="FFFFFF"/>
                </a:solidFill>
              </a:defRPr>
            </a:lvl1pPr>
            <a:lvl2pPr lvl="1" algn="ctr">
              <a:lnSpc>
                <a:spcPct val="100000"/>
              </a:lnSpc>
              <a:spcBef>
                <a:spcPts val="1200"/>
              </a:spcBef>
              <a:spcAft>
                <a:spcPts val="0"/>
              </a:spcAft>
              <a:buClr>
                <a:srgbClr val="888888"/>
              </a:buClr>
              <a:buSzPts val="2000"/>
              <a:buNone/>
              <a:defRPr>
                <a:solidFill>
                  <a:srgbClr val="888888"/>
                </a:solidFill>
              </a:defRPr>
            </a:lvl2pPr>
            <a:lvl3pPr lvl="2" algn="ctr">
              <a:lnSpc>
                <a:spcPct val="100000"/>
              </a:lnSpc>
              <a:spcBef>
                <a:spcPts val="1200"/>
              </a:spcBef>
              <a:spcAft>
                <a:spcPts val="0"/>
              </a:spcAft>
              <a:buClr>
                <a:srgbClr val="888888"/>
              </a:buClr>
              <a:buSzPts val="1800"/>
              <a:buNone/>
              <a:defRPr>
                <a:solidFill>
                  <a:srgbClr val="888888"/>
                </a:solidFill>
              </a:defRPr>
            </a:lvl3pPr>
            <a:lvl4pPr lvl="3" algn="ctr">
              <a:lnSpc>
                <a:spcPct val="100000"/>
              </a:lnSpc>
              <a:spcBef>
                <a:spcPts val="320"/>
              </a:spcBef>
              <a:spcAft>
                <a:spcPts val="0"/>
              </a:spcAft>
              <a:buClr>
                <a:srgbClr val="888888"/>
              </a:buClr>
              <a:buSzPts val="1600"/>
              <a:buNone/>
              <a:defRPr>
                <a:solidFill>
                  <a:srgbClr val="888888"/>
                </a:solidFill>
              </a:defRPr>
            </a:lvl4pPr>
            <a:lvl5pPr lvl="4" algn="ctr">
              <a:lnSpc>
                <a:spcPct val="100000"/>
              </a:lnSpc>
              <a:spcBef>
                <a:spcPts val="280"/>
              </a:spcBef>
              <a:spcAft>
                <a:spcPts val="0"/>
              </a:spcAft>
              <a:buClr>
                <a:srgbClr val="888888"/>
              </a:buClr>
              <a:buSzPts val="14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cxnSp>
        <p:nvCxnSpPr>
          <p:cNvPr id="141" name="Google Shape;141;p30"/>
          <p:cNvCxnSpPr/>
          <p:nvPr/>
        </p:nvCxnSpPr>
        <p:spPr>
          <a:xfrm>
            <a:off x="762000" y="3886200"/>
            <a:ext cx="320040" cy="0"/>
          </a:xfrm>
          <a:prstGeom prst="straightConnector1">
            <a:avLst/>
          </a:prstGeom>
          <a:noFill/>
          <a:ln w="19050" cap="flat" cmpd="sng">
            <a:solidFill>
              <a:schemeClr val="lt1"/>
            </a:solidFill>
            <a:prstDash val="solid"/>
            <a:round/>
            <a:headEnd type="none" w="sm" len="sm"/>
            <a:tailEnd type="none" w="sm" len="sm"/>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Divider - Full Blue">
  <p:cSld name="Divider - Full Blue">
    <p:bg>
      <p:bgPr>
        <a:solidFill>
          <a:srgbClr val="002F6C"/>
        </a:solidFill>
        <a:effectLst/>
      </p:bgPr>
    </p:bg>
    <p:spTree>
      <p:nvGrpSpPr>
        <p:cNvPr id="1" name="Shape 142"/>
        <p:cNvGrpSpPr/>
        <p:nvPr/>
      </p:nvGrpSpPr>
      <p:grpSpPr>
        <a:xfrm>
          <a:off x="0" y="0"/>
          <a:ext cx="0" cy="0"/>
          <a:chOff x="0" y="0"/>
          <a:chExt cx="0" cy="0"/>
        </a:xfrm>
      </p:grpSpPr>
      <p:sp>
        <p:nvSpPr>
          <p:cNvPr id="143" name="Google Shape;143;p31"/>
          <p:cNvSpPr txBox="1">
            <a:spLocks noGrp="1"/>
          </p:cNvSpPr>
          <p:nvPr>
            <p:ph type="title"/>
          </p:nvPr>
        </p:nvSpPr>
        <p:spPr>
          <a:xfrm>
            <a:off x="1143000" y="827782"/>
            <a:ext cx="5486400" cy="107721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FFFFFF"/>
              </a:buClr>
              <a:buSzPts val="3200"/>
              <a:buFont typeface="Gill Sans"/>
              <a:buNone/>
              <a:defRPr sz="32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31"/>
          <p:cNvSpPr txBox="1">
            <a:spLocks noGrp="1"/>
          </p:cNvSpPr>
          <p:nvPr>
            <p:ph type="dt" idx="10"/>
          </p:nvPr>
        </p:nvSpPr>
        <p:spPr>
          <a:xfrm>
            <a:off x="152400" y="6530079"/>
            <a:ext cx="2133600" cy="18466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31"/>
          <p:cNvSpPr txBox="1">
            <a:spLocks noGrp="1"/>
          </p:cNvSpPr>
          <p:nvPr>
            <p:ph type="ftr" idx="11"/>
          </p:nvPr>
        </p:nvSpPr>
        <p:spPr>
          <a:xfrm>
            <a:off x="3124200" y="6530079"/>
            <a:ext cx="2895600" cy="184666"/>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31"/>
          <p:cNvSpPr txBox="1">
            <a:spLocks noGrp="1"/>
          </p:cNvSpPr>
          <p:nvPr>
            <p:ph type="sldNum" idx="12"/>
          </p:nvPr>
        </p:nvSpPr>
        <p:spPr>
          <a:xfrm>
            <a:off x="6858000" y="6530079"/>
            <a:ext cx="2133600" cy="18466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pic>
        <p:nvPicPr>
          <p:cNvPr id="147" name="Google Shape;147;p31"/>
          <p:cNvPicPr preferRelativeResize="0"/>
          <p:nvPr/>
        </p:nvPicPr>
        <p:blipFill rotWithShape="1">
          <a:blip r:embed="rId2">
            <a:alphaModFix/>
          </a:blip>
          <a:srcRect/>
          <a:stretch/>
        </p:blipFill>
        <p:spPr>
          <a:xfrm>
            <a:off x="692285" y="5943600"/>
            <a:ext cx="1524000" cy="457200"/>
          </a:xfrm>
          <a:prstGeom prst="rect">
            <a:avLst/>
          </a:prstGeom>
          <a:noFill/>
          <a:ln>
            <a:noFill/>
          </a:ln>
        </p:spPr>
      </p:pic>
      <p:cxnSp>
        <p:nvCxnSpPr>
          <p:cNvPr id="148" name="Google Shape;148;p31"/>
          <p:cNvCxnSpPr/>
          <p:nvPr/>
        </p:nvCxnSpPr>
        <p:spPr>
          <a:xfrm>
            <a:off x="746760" y="990600"/>
            <a:ext cx="320040" cy="0"/>
          </a:xfrm>
          <a:prstGeom prst="straightConnector1">
            <a:avLst/>
          </a:prstGeom>
          <a:noFill/>
          <a:ln w="19050" cap="flat" cmpd="sng">
            <a:solidFill>
              <a:srgbClr val="FFFFFF"/>
            </a:solidFill>
            <a:prstDash val="solid"/>
            <a:round/>
            <a:headEnd type="none" w="sm" len="sm"/>
            <a:tailEnd type="none" w="sm" len="sm"/>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ue/Gray 1 Content">
  <p:cSld name="Blue/Gray 1 Content">
    <p:bg>
      <p:bgPr>
        <a:solidFill>
          <a:srgbClr val="E7E7E5"/>
        </a:solidFill>
        <a:effectLst/>
      </p:bgPr>
    </p:bg>
    <p:spTree>
      <p:nvGrpSpPr>
        <p:cNvPr id="1" name="Shape 149"/>
        <p:cNvGrpSpPr/>
        <p:nvPr/>
      </p:nvGrpSpPr>
      <p:grpSpPr>
        <a:xfrm>
          <a:off x="0" y="0"/>
          <a:ext cx="0" cy="0"/>
          <a:chOff x="0" y="0"/>
          <a:chExt cx="0" cy="0"/>
        </a:xfrm>
      </p:grpSpPr>
      <p:sp>
        <p:nvSpPr>
          <p:cNvPr id="150" name="Google Shape;150;p32"/>
          <p:cNvSpPr txBox="1">
            <a:spLocks noGrp="1"/>
          </p:cNvSpPr>
          <p:nvPr>
            <p:ph type="body" idx="1"/>
          </p:nvPr>
        </p:nvSpPr>
        <p:spPr>
          <a:xfrm>
            <a:off x="685800" y="1600200"/>
            <a:ext cx="7772400" cy="45720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Clr>
                <a:srgbClr val="635C5B"/>
              </a:buClr>
              <a:buSzPts val="1800"/>
              <a:buChar char="•"/>
              <a:defRPr/>
            </a:lvl1pPr>
            <a:lvl2pPr marL="914400" lvl="1" indent="-342900" algn="l">
              <a:lnSpc>
                <a:spcPct val="100000"/>
              </a:lnSpc>
              <a:spcBef>
                <a:spcPts val="1200"/>
              </a:spcBef>
              <a:spcAft>
                <a:spcPts val="0"/>
              </a:spcAft>
              <a:buClr>
                <a:srgbClr val="635C5B"/>
              </a:buClr>
              <a:buSzPts val="1800"/>
              <a:buChar char="–"/>
              <a:defRPr/>
            </a:lvl2pPr>
            <a:lvl3pPr marL="1371600" lvl="2" indent="-342900" algn="l">
              <a:lnSpc>
                <a:spcPct val="100000"/>
              </a:lnSpc>
              <a:spcBef>
                <a:spcPts val="1200"/>
              </a:spcBef>
              <a:spcAft>
                <a:spcPts val="0"/>
              </a:spcAft>
              <a:buClr>
                <a:srgbClr val="6C6463"/>
              </a:buClr>
              <a:buSzPts val="1800"/>
              <a:buChar char="•"/>
              <a:defRPr/>
            </a:lvl3pPr>
            <a:lvl4pPr marL="1828800" lvl="3" indent="-342900" algn="l">
              <a:lnSpc>
                <a:spcPct val="100000"/>
              </a:lnSpc>
              <a:spcBef>
                <a:spcPts val="360"/>
              </a:spcBef>
              <a:spcAft>
                <a:spcPts val="0"/>
              </a:spcAft>
              <a:buClr>
                <a:srgbClr val="6C6463"/>
              </a:buClr>
              <a:buSzPts val="1800"/>
              <a:buChar char="–"/>
              <a:defRPr/>
            </a:lvl4pPr>
            <a:lvl5pPr marL="2286000" lvl="4" indent="-342900" algn="l">
              <a:lnSpc>
                <a:spcPct val="100000"/>
              </a:lnSpc>
              <a:spcBef>
                <a:spcPts val="360"/>
              </a:spcBef>
              <a:spcAft>
                <a:spcPts val="0"/>
              </a:spcAft>
              <a:buClr>
                <a:srgbClr val="6C6463"/>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1" name="Google Shape;151;p32"/>
          <p:cNvSpPr txBox="1">
            <a:spLocks noGrp="1"/>
          </p:cNvSpPr>
          <p:nvPr>
            <p:ph type="dt" idx="10"/>
          </p:nvPr>
        </p:nvSpPr>
        <p:spPr>
          <a:xfrm>
            <a:off x="152400" y="6520934"/>
            <a:ext cx="2133600" cy="18466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32"/>
          <p:cNvSpPr txBox="1">
            <a:spLocks noGrp="1"/>
          </p:cNvSpPr>
          <p:nvPr>
            <p:ph type="ftr" idx="11"/>
          </p:nvPr>
        </p:nvSpPr>
        <p:spPr>
          <a:xfrm>
            <a:off x="3124200" y="6520934"/>
            <a:ext cx="2895600" cy="184666"/>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6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32"/>
          <p:cNvSpPr txBox="1">
            <a:spLocks noGrp="1"/>
          </p:cNvSpPr>
          <p:nvPr>
            <p:ph type="sldNum" idx="12"/>
          </p:nvPr>
        </p:nvSpPr>
        <p:spPr>
          <a:xfrm>
            <a:off x="6858000" y="6520934"/>
            <a:ext cx="2133600" cy="18466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54" name="Google Shape;154;p32"/>
          <p:cNvSpPr txBox="1">
            <a:spLocks noGrp="1"/>
          </p:cNvSpPr>
          <p:nvPr>
            <p:ph type="title"/>
          </p:nvPr>
        </p:nvSpPr>
        <p:spPr>
          <a:xfrm>
            <a:off x="686104" y="457200"/>
            <a:ext cx="7772400" cy="9144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Red/Gray 2 Content">
  <p:cSld name="Red/Gray 2 Content">
    <p:bg>
      <p:bgPr>
        <a:solidFill>
          <a:srgbClr val="E7E7E5"/>
        </a:solidFill>
        <a:effectLst/>
      </p:bgPr>
    </p:bg>
    <p:spTree>
      <p:nvGrpSpPr>
        <p:cNvPr id="1" name="Shape 24"/>
        <p:cNvGrpSpPr/>
        <p:nvPr/>
      </p:nvGrpSpPr>
      <p:grpSpPr>
        <a:xfrm>
          <a:off x="0" y="0"/>
          <a:ext cx="0" cy="0"/>
          <a:chOff x="0" y="0"/>
          <a:chExt cx="0" cy="0"/>
        </a:xfrm>
      </p:grpSpPr>
      <p:sp>
        <p:nvSpPr>
          <p:cNvPr id="25" name="Google Shape;25;p16"/>
          <p:cNvSpPr txBox="1">
            <a:spLocks noGrp="1"/>
          </p:cNvSpPr>
          <p:nvPr>
            <p:ph type="body" idx="1"/>
          </p:nvPr>
        </p:nvSpPr>
        <p:spPr>
          <a:xfrm>
            <a:off x="686104" y="1600200"/>
            <a:ext cx="3809696"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6C6463"/>
              </a:buClr>
              <a:buSzPts val="1600"/>
              <a:buChar char="»"/>
              <a:defRPr sz="1600">
                <a:solidFill>
                  <a:srgbClr val="6C6463"/>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6" name="Google Shape;26;p16"/>
          <p:cNvSpPr txBox="1">
            <a:spLocks noGrp="1"/>
          </p:cNvSpPr>
          <p:nvPr>
            <p:ph type="body" idx="2"/>
          </p:nvPr>
        </p:nvSpPr>
        <p:spPr>
          <a:xfrm>
            <a:off x="4648200" y="1600200"/>
            <a:ext cx="3810304"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6C6463"/>
              </a:buClr>
              <a:buSzPts val="1600"/>
              <a:buChar char="»"/>
              <a:defRPr sz="1600">
                <a:solidFill>
                  <a:srgbClr val="6C6463"/>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7" name="Google Shape;27;p16"/>
          <p:cNvSpPr txBox="1">
            <a:spLocks noGrp="1"/>
          </p:cNvSpPr>
          <p:nvPr>
            <p:ph type="dt" idx="10"/>
          </p:nvPr>
        </p:nvSpPr>
        <p:spPr>
          <a:xfrm>
            <a:off x="152400" y="6530079"/>
            <a:ext cx="2133600" cy="18466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6"/>
          <p:cNvSpPr txBox="1">
            <a:spLocks noGrp="1"/>
          </p:cNvSpPr>
          <p:nvPr>
            <p:ph type="ftr" idx="11"/>
          </p:nvPr>
        </p:nvSpPr>
        <p:spPr>
          <a:xfrm>
            <a:off x="3124200" y="6530079"/>
            <a:ext cx="2895600" cy="184666"/>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6"/>
          <p:cNvSpPr txBox="1">
            <a:spLocks noGrp="1"/>
          </p:cNvSpPr>
          <p:nvPr>
            <p:ph type="sldNum" idx="12"/>
          </p:nvPr>
        </p:nvSpPr>
        <p:spPr>
          <a:xfrm>
            <a:off x="6858000" y="6530079"/>
            <a:ext cx="2133600" cy="18466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30" name="Google Shape;30;p16"/>
          <p:cNvSpPr txBox="1">
            <a:spLocks noGrp="1"/>
          </p:cNvSpPr>
          <p:nvPr>
            <p:ph type="title"/>
          </p:nvPr>
        </p:nvSpPr>
        <p:spPr>
          <a:xfrm>
            <a:off x="686104" y="457200"/>
            <a:ext cx="7772400" cy="9144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BA0C2F"/>
              </a:buClr>
              <a:buSzPts val="28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ue/Gray 2 Content">
  <p:cSld name="Blue/Gray 2 Content">
    <p:spTree>
      <p:nvGrpSpPr>
        <p:cNvPr id="1" name="Shape 155"/>
        <p:cNvGrpSpPr/>
        <p:nvPr/>
      </p:nvGrpSpPr>
      <p:grpSpPr>
        <a:xfrm>
          <a:off x="0" y="0"/>
          <a:ext cx="0" cy="0"/>
          <a:chOff x="0" y="0"/>
          <a:chExt cx="0" cy="0"/>
        </a:xfrm>
      </p:grpSpPr>
      <p:sp>
        <p:nvSpPr>
          <p:cNvPr id="156" name="Google Shape;156;p33"/>
          <p:cNvSpPr txBox="1">
            <a:spLocks noGrp="1"/>
          </p:cNvSpPr>
          <p:nvPr>
            <p:ph type="body" idx="1"/>
          </p:nvPr>
        </p:nvSpPr>
        <p:spPr>
          <a:xfrm>
            <a:off x="686104" y="1600200"/>
            <a:ext cx="3809696"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6C6463"/>
              </a:buClr>
              <a:buSzPts val="1600"/>
              <a:buChar char="»"/>
              <a:defRPr sz="1600">
                <a:solidFill>
                  <a:srgbClr val="6C6463"/>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57" name="Google Shape;157;p33"/>
          <p:cNvSpPr txBox="1">
            <a:spLocks noGrp="1"/>
          </p:cNvSpPr>
          <p:nvPr>
            <p:ph type="body" idx="2"/>
          </p:nvPr>
        </p:nvSpPr>
        <p:spPr>
          <a:xfrm>
            <a:off x="4648200" y="1600200"/>
            <a:ext cx="3810304"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6C6463"/>
              </a:buClr>
              <a:buSzPts val="1600"/>
              <a:buChar char="»"/>
              <a:defRPr sz="1600">
                <a:solidFill>
                  <a:srgbClr val="6C6463"/>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58" name="Google Shape;158;p33"/>
          <p:cNvSpPr txBox="1">
            <a:spLocks noGrp="1"/>
          </p:cNvSpPr>
          <p:nvPr>
            <p:ph type="dt" idx="10"/>
          </p:nvPr>
        </p:nvSpPr>
        <p:spPr>
          <a:xfrm>
            <a:off x="152400" y="6530079"/>
            <a:ext cx="2133600" cy="18466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p33"/>
          <p:cNvSpPr txBox="1">
            <a:spLocks noGrp="1"/>
          </p:cNvSpPr>
          <p:nvPr>
            <p:ph type="ftr" idx="11"/>
          </p:nvPr>
        </p:nvSpPr>
        <p:spPr>
          <a:xfrm>
            <a:off x="3124200" y="6530079"/>
            <a:ext cx="2895600" cy="184666"/>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 name="Google Shape;160;p33"/>
          <p:cNvSpPr txBox="1">
            <a:spLocks noGrp="1"/>
          </p:cNvSpPr>
          <p:nvPr>
            <p:ph type="sldNum" idx="12"/>
          </p:nvPr>
        </p:nvSpPr>
        <p:spPr>
          <a:xfrm>
            <a:off x="6858000" y="6530079"/>
            <a:ext cx="2133600" cy="18466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61" name="Google Shape;161;p33"/>
          <p:cNvSpPr txBox="1">
            <a:spLocks noGrp="1"/>
          </p:cNvSpPr>
          <p:nvPr>
            <p:ph type="title"/>
          </p:nvPr>
        </p:nvSpPr>
        <p:spPr>
          <a:xfrm>
            <a:off x="686104" y="457200"/>
            <a:ext cx="7772400" cy="9144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ue/Gray 3 Content">
  <p:cSld name="Blue/Gray 3 Content">
    <p:bg>
      <p:bgPr>
        <a:solidFill>
          <a:srgbClr val="E7E7E5"/>
        </a:solidFill>
        <a:effectLst/>
      </p:bgPr>
    </p:bg>
    <p:spTree>
      <p:nvGrpSpPr>
        <p:cNvPr id="1" name="Shape 162"/>
        <p:cNvGrpSpPr/>
        <p:nvPr/>
      </p:nvGrpSpPr>
      <p:grpSpPr>
        <a:xfrm>
          <a:off x="0" y="0"/>
          <a:ext cx="0" cy="0"/>
          <a:chOff x="0" y="0"/>
          <a:chExt cx="0" cy="0"/>
        </a:xfrm>
      </p:grpSpPr>
      <p:sp>
        <p:nvSpPr>
          <p:cNvPr id="163" name="Google Shape;163;p34"/>
          <p:cNvSpPr txBox="1">
            <a:spLocks noGrp="1"/>
          </p:cNvSpPr>
          <p:nvPr>
            <p:ph type="body" idx="1"/>
          </p:nvPr>
        </p:nvSpPr>
        <p:spPr>
          <a:xfrm>
            <a:off x="686104" y="1600200"/>
            <a:ext cx="2514296"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64" name="Google Shape;164;p34"/>
          <p:cNvSpPr txBox="1">
            <a:spLocks noGrp="1"/>
          </p:cNvSpPr>
          <p:nvPr>
            <p:ph type="body" idx="2"/>
          </p:nvPr>
        </p:nvSpPr>
        <p:spPr>
          <a:xfrm>
            <a:off x="5943600" y="1600200"/>
            <a:ext cx="2514904"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65" name="Google Shape;165;p34"/>
          <p:cNvSpPr txBox="1">
            <a:spLocks noGrp="1"/>
          </p:cNvSpPr>
          <p:nvPr>
            <p:ph type="dt" idx="10"/>
          </p:nvPr>
        </p:nvSpPr>
        <p:spPr>
          <a:xfrm>
            <a:off x="152400" y="6530079"/>
            <a:ext cx="2133600" cy="18466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34"/>
          <p:cNvSpPr txBox="1">
            <a:spLocks noGrp="1"/>
          </p:cNvSpPr>
          <p:nvPr>
            <p:ph type="ftr" idx="11"/>
          </p:nvPr>
        </p:nvSpPr>
        <p:spPr>
          <a:xfrm>
            <a:off x="3124200" y="6530079"/>
            <a:ext cx="2895600" cy="184666"/>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7" name="Google Shape;167;p34"/>
          <p:cNvSpPr txBox="1">
            <a:spLocks noGrp="1"/>
          </p:cNvSpPr>
          <p:nvPr>
            <p:ph type="sldNum" idx="12"/>
          </p:nvPr>
        </p:nvSpPr>
        <p:spPr>
          <a:xfrm>
            <a:off x="6858000" y="6530079"/>
            <a:ext cx="2133600" cy="18466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68" name="Google Shape;168;p34"/>
          <p:cNvSpPr txBox="1">
            <a:spLocks noGrp="1"/>
          </p:cNvSpPr>
          <p:nvPr>
            <p:ph type="title"/>
          </p:nvPr>
        </p:nvSpPr>
        <p:spPr>
          <a:xfrm>
            <a:off x="686104" y="457200"/>
            <a:ext cx="7772400" cy="9144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p34"/>
          <p:cNvSpPr txBox="1">
            <a:spLocks noGrp="1"/>
          </p:cNvSpPr>
          <p:nvPr>
            <p:ph type="body" idx="3"/>
          </p:nvPr>
        </p:nvSpPr>
        <p:spPr>
          <a:xfrm>
            <a:off x="3314548" y="1600200"/>
            <a:ext cx="2514904"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ue/Gray 1 Content + Bottom Photo">
  <p:cSld name="Blue/Gray 1 Content + Bottom Photo">
    <p:bg>
      <p:bgPr>
        <a:solidFill>
          <a:srgbClr val="E7E7E5"/>
        </a:solidFill>
        <a:effectLst/>
      </p:bgPr>
    </p:bg>
    <p:spTree>
      <p:nvGrpSpPr>
        <p:cNvPr id="1" name="Shape 170"/>
        <p:cNvGrpSpPr/>
        <p:nvPr/>
      </p:nvGrpSpPr>
      <p:grpSpPr>
        <a:xfrm>
          <a:off x="0" y="0"/>
          <a:ext cx="0" cy="0"/>
          <a:chOff x="0" y="0"/>
          <a:chExt cx="0" cy="0"/>
        </a:xfrm>
      </p:grpSpPr>
      <p:sp>
        <p:nvSpPr>
          <p:cNvPr id="171" name="Google Shape;171;p35"/>
          <p:cNvSpPr>
            <a:spLocks noGrp="1"/>
          </p:cNvSpPr>
          <p:nvPr>
            <p:ph type="pic" idx="2"/>
          </p:nvPr>
        </p:nvSpPr>
        <p:spPr>
          <a:xfrm>
            <a:off x="152400" y="3429000"/>
            <a:ext cx="8839200" cy="3276600"/>
          </a:xfrm>
          <a:prstGeom prst="rect">
            <a:avLst/>
          </a:prstGeom>
          <a:solidFill>
            <a:schemeClr val="lt1"/>
          </a:solidFill>
          <a:ln>
            <a:noFill/>
          </a:ln>
        </p:spPr>
      </p:sp>
      <p:sp>
        <p:nvSpPr>
          <p:cNvPr id="172" name="Google Shape;172;p35"/>
          <p:cNvSpPr txBox="1">
            <a:spLocks noGrp="1"/>
          </p:cNvSpPr>
          <p:nvPr>
            <p:ph type="body" idx="1"/>
          </p:nvPr>
        </p:nvSpPr>
        <p:spPr>
          <a:xfrm rot="-5400000">
            <a:off x="7527667" y="4708266"/>
            <a:ext cx="2743200" cy="18466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1200"/>
              </a:spcBef>
              <a:spcAft>
                <a:spcPts val="0"/>
              </a:spcAft>
              <a:buClr>
                <a:schemeClr val="lt1"/>
              </a:buClr>
              <a:buSzPts val="1800"/>
              <a:buNone/>
              <a:defRPr sz="1800">
                <a:solidFill>
                  <a:schemeClr val="lt1"/>
                </a:solidFill>
              </a:defRPr>
            </a:lvl2pPr>
            <a:lvl3pPr marL="1371600" lvl="2" indent="-228600" algn="l">
              <a:lnSpc>
                <a:spcPct val="100000"/>
              </a:lnSpc>
              <a:spcBef>
                <a:spcPts val="12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3" name="Google Shape;173;p35"/>
          <p:cNvSpPr txBox="1">
            <a:spLocks noGrp="1"/>
          </p:cNvSpPr>
          <p:nvPr>
            <p:ph type="body" idx="3"/>
          </p:nvPr>
        </p:nvSpPr>
        <p:spPr>
          <a:xfrm>
            <a:off x="685800" y="1600200"/>
            <a:ext cx="7772400" cy="16002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a:solidFill>
                  <a:srgbClr val="6C6463"/>
                </a:solidFill>
              </a:defRPr>
            </a:lvl1pPr>
            <a:lvl2pPr marL="914400" lvl="1" indent="-355600" algn="l">
              <a:lnSpc>
                <a:spcPct val="100000"/>
              </a:lnSpc>
              <a:spcBef>
                <a:spcPts val="1200"/>
              </a:spcBef>
              <a:spcAft>
                <a:spcPts val="0"/>
              </a:spcAft>
              <a:buClr>
                <a:srgbClr val="6C6463"/>
              </a:buClr>
              <a:buSzPts val="2000"/>
              <a:buChar char="–"/>
              <a:defRPr>
                <a:solidFill>
                  <a:srgbClr val="6C6463"/>
                </a:solidFill>
              </a:defRPr>
            </a:lvl2pPr>
            <a:lvl3pPr marL="1371600" lvl="2" indent="-342900" algn="l">
              <a:lnSpc>
                <a:spcPct val="100000"/>
              </a:lnSpc>
              <a:spcBef>
                <a:spcPts val="1200"/>
              </a:spcBef>
              <a:spcAft>
                <a:spcPts val="0"/>
              </a:spcAft>
              <a:buClr>
                <a:srgbClr val="6C6463"/>
              </a:buClr>
              <a:buSzPts val="1800"/>
              <a:buChar char="•"/>
              <a:defRPr>
                <a:solidFill>
                  <a:srgbClr val="6C6463"/>
                </a:solidFill>
              </a:defRPr>
            </a:lvl3pPr>
            <a:lvl4pPr marL="1828800" lvl="3" indent="-330200" algn="l">
              <a:lnSpc>
                <a:spcPct val="100000"/>
              </a:lnSpc>
              <a:spcBef>
                <a:spcPts val="320"/>
              </a:spcBef>
              <a:spcAft>
                <a:spcPts val="0"/>
              </a:spcAft>
              <a:buClr>
                <a:srgbClr val="6C6463"/>
              </a:buClr>
              <a:buSzPts val="1600"/>
              <a:buChar char="–"/>
              <a:defRPr>
                <a:solidFill>
                  <a:srgbClr val="6C6463"/>
                </a:solidFill>
              </a:defRPr>
            </a:lvl4pPr>
            <a:lvl5pPr marL="2286000" lvl="4" indent="-317500" algn="l">
              <a:lnSpc>
                <a:spcPct val="100000"/>
              </a:lnSpc>
              <a:spcBef>
                <a:spcPts val="280"/>
              </a:spcBef>
              <a:spcAft>
                <a:spcPts val="0"/>
              </a:spcAft>
              <a:buClr>
                <a:srgbClr val="FFFFFF"/>
              </a:buClr>
              <a:buSzPts val="1400"/>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4" name="Google Shape;174;p35"/>
          <p:cNvSpPr txBox="1">
            <a:spLocks noGrp="1"/>
          </p:cNvSpPr>
          <p:nvPr>
            <p:ph type="dt" idx="10"/>
          </p:nvPr>
        </p:nvSpPr>
        <p:spPr>
          <a:xfrm>
            <a:off x="152400" y="6520934"/>
            <a:ext cx="2133600" cy="18466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p35"/>
          <p:cNvSpPr txBox="1">
            <a:spLocks noGrp="1"/>
          </p:cNvSpPr>
          <p:nvPr>
            <p:ph type="ftr" idx="11"/>
          </p:nvPr>
        </p:nvSpPr>
        <p:spPr>
          <a:xfrm>
            <a:off x="3124200" y="6520934"/>
            <a:ext cx="2895600" cy="184666"/>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6" name="Google Shape;176;p35"/>
          <p:cNvSpPr txBox="1">
            <a:spLocks noGrp="1"/>
          </p:cNvSpPr>
          <p:nvPr>
            <p:ph type="sldNum" idx="12"/>
          </p:nvPr>
        </p:nvSpPr>
        <p:spPr>
          <a:xfrm>
            <a:off x="6858000" y="6520934"/>
            <a:ext cx="2133600" cy="18466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77" name="Google Shape;177;p35"/>
          <p:cNvSpPr txBox="1">
            <a:spLocks noGrp="1"/>
          </p:cNvSpPr>
          <p:nvPr>
            <p:ph type="title"/>
          </p:nvPr>
        </p:nvSpPr>
        <p:spPr>
          <a:xfrm>
            <a:off x="686104" y="457200"/>
            <a:ext cx="7772400" cy="9144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ue/Gray 1 Content + Right Photo">
  <p:cSld name="Blue/Gray 1 Content + Right Photo">
    <p:bg>
      <p:bgPr>
        <a:solidFill>
          <a:srgbClr val="E7E7E5"/>
        </a:solidFill>
        <a:effectLst/>
      </p:bgPr>
    </p:bg>
    <p:spTree>
      <p:nvGrpSpPr>
        <p:cNvPr id="1" name="Shape 178"/>
        <p:cNvGrpSpPr/>
        <p:nvPr/>
      </p:nvGrpSpPr>
      <p:grpSpPr>
        <a:xfrm>
          <a:off x="0" y="0"/>
          <a:ext cx="0" cy="0"/>
          <a:chOff x="0" y="0"/>
          <a:chExt cx="0" cy="0"/>
        </a:xfrm>
      </p:grpSpPr>
      <p:sp>
        <p:nvSpPr>
          <p:cNvPr id="179" name="Google Shape;179;p36"/>
          <p:cNvSpPr>
            <a:spLocks noGrp="1"/>
          </p:cNvSpPr>
          <p:nvPr>
            <p:ph type="pic" idx="2"/>
          </p:nvPr>
        </p:nvSpPr>
        <p:spPr>
          <a:xfrm>
            <a:off x="4572000" y="152400"/>
            <a:ext cx="4419600" cy="6553200"/>
          </a:xfrm>
          <a:prstGeom prst="rect">
            <a:avLst/>
          </a:prstGeom>
          <a:solidFill>
            <a:srgbClr val="FFFFFF"/>
          </a:solidFill>
          <a:ln>
            <a:noFill/>
          </a:ln>
        </p:spPr>
      </p:sp>
      <p:sp>
        <p:nvSpPr>
          <p:cNvPr id="180" name="Google Shape;180;p36"/>
          <p:cNvSpPr txBox="1">
            <a:spLocks noGrp="1"/>
          </p:cNvSpPr>
          <p:nvPr>
            <p:ph type="dt" idx="10"/>
          </p:nvPr>
        </p:nvSpPr>
        <p:spPr>
          <a:xfrm>
            <a:off x="152400" y="6520934"/>
            <a:ext cx="2133600" cy="18466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1" name="Google Shape;181;p36"/>
          <p:cNvSpPr txBox="1">
            <a:spLocks noGrp="1"/>
          </p:cNvSpPr>
          <p:nvPr>
            <p:ph type="sldNum" idx="12"/>
          </p:nvPr>
        </p:nvSpPr>
        <p:spPr>
          <a:xfrm>
            <a:off x="6858000" y="6520934"/>
            <a:ext cx="2133600" cy="18466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82" name="Google Shape;182;p36"/>
          <p:cNvSpPr txBox="1">
            <a:spLocks noGrp="1"/>
          </p:cNvSpPr>
          <p:nvPr>
            <p:ph type="body" idx="1"/>
          </p:nvPr>
        </p:nvSpPr>
        <p:spPr>
          <a:xfrm>
            <a:off x="685800" y="2057400"/>
            <a:ext cx="3657600" cy="41148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17500" algn="l">
              <a:lnSpc>
                <a:spcPct val="100000"/>
              </a:lnSpc>
              <a:spcBef>
                <a:spcPts val="280"/>
              </a:spcBef>
              <a:spcAft>
                <a:spcPts val="0"/>
              </a:spcAft>
              <a:buClr>
                <a:srgbClr val="FFFFFF"/>
              </a:buClr>
              <a:buSzPts val="1400"/>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3" name="Google Shape;183;p36"/>
          <p:cNvSpPr txBox="1">
            <a:spLocks noGrp="1"/>
          </p:cNvSpPr>
          <p:nvPr>
            <p:ph type="title"/>
          </p:nvPr>
        </p:nvSpPr>
        <p:spPr>
          <a:xfrm>
            <a:off x="685800" y="408204"/>
            <a:ext cx="3657296" cy="1389888"/>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 name="Google Shape;184;p36"/>
          <p:cNvSpPr txBox="1">
            <a:spLocks noGrp="1"/>
          </p:cNvSpPr>
          <p:nvPr>
            <p:ph type="body" idx="3"/>
          </p:nvPr>
        </p:nvSpPr>
        <p:spPr>
          <a:xfrm rot="-5400000">
            <a:off x="7527667" y="1431666"/>
            <a:ext cx="2743200" cy="18466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1200"/>
              </a:spcBef>
              <a:spcAft>
                <a:spcPts val="0"/>
              </a:spcAft>
              <a:buClr>
                <a:schemeClr val="lt1"/>
              </a:buClr>
              <a:buSzPts val="1800"/>
              <a:buNone/>
              <a:defRPr sz="1800">
                <a:solidFill>
                  <a:schemeClr val="lt1"/>
                </a:solidFill>
              </a:defRPr>
            </a:lvl2pPr>
            <a:lvl3pPr marL="1371600" lvl="2" indent="-228600" algn="l">
              <a:lnSpc>
                <a:spcPct val="100000"/>
              </a:lnSpc>
              <a:spcBef>
                <a:spcPts val="12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ue/Gray Title Only">
  <p:cSld name="Blue/Gray Title Only">
    <p:bg>
      <p:bgPr>
        <a:solidFill>
          <a:srgbClr val="E7E7E5"/>
        </a:solidFill>
        <a:effectLst/>
      </p:bgPr>
    </p:bg>
    <p:spTree>
      <p:nvGrpSpPr>
        <p:cNvPr id="1" name="Shape 185"/>
        <p:cNvGrpSpPr/>
        <p:nvPr/>
      </p:nvGrpSpPr>
      <p:grpSpPr>
        <a:xfrm>
          <a:off x="0" y="0"/>
          <a:ext cx="0" cy="0"/>
          <a:chOff x="0" y="0"/>
          <a:chExt cx="0" cy="0"/>
        </a:xfrm>
      </p:grpSpPr>
      <p:sp>
        <p:nvSpPr>
          <p:cNvPr id="186" name="Google Shape;186;p37"/>
          <p:cNvSpPr>
            <a:spLocks noGrp="1"/>
          </p:cNvSpPr>
          <p:nvPr>
            <p:ph type="pic" idx="2"/>
          </p:nvPr>
        </p:nvSpPr>
        <p:spPr>
          <a:xfrm>
            <a:off x="152400" y="152400"/>
            <a:ext cx="4419600" cy="6553200"/>
          </a:xfrm>
          <a:prstGeom prst="rect">
            <a:avLst/>
          </a:prstGeom>
          <a:solidFill>
            <a:srgbClr val="FFFFFF"/>
          </a:solidFill>
          <a:ln>
            <a:noFill/>
          </a:ln>
        </p:spPr>
      </p:sp>
      <p:sp>
        <p:nvSpPr>
          <p:cNvPr id="187" name="Google Shape;187;p37"/>
          <p:cNvSpPr txBox="1">
            <a:spLocks noGrp="1"/>
          </p:cNvSpPr>
          <p:nvPr>
            <p:ph type="dt" idx="10"/>
          </p:nvPr>
        </p:nvSpPr>
        <p:spPr>
          <a:xfrm>
            <a:off x="152400" y="6520934"/>
            <a:ext cx="2133600" cy="18466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chemeClr val="lt1"/>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 name="Google Shape;188;p37"/>
          <p:cNvSpPr txBox="1">
            <a:spLocks noGrp="1"/>
          </p:cNvSpPr>
          <p:nvPr>
            <p:ph type="sldNum" idx="12"/>
          </p:nvPr>
        </p:nvSpPr>
        <p:spPr>
          <a:xfrm>
            <a:off x="6858000" y="6520934"/>
            <a:ext cx="2133600" cy="18466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89" name="Google Shape;189;p37"/>
          <p:cNvSpPr txBox="1">
            <a:spLocks noGrp="1"/>
          </p:cNvSpPr>
          <p:nvPr>
            <p:ph type="body" idx="1"/>
          </p:nvPr>
        </p:nvSpPr>
        <p:spPr>
          <a:xfrm rot="-5400000">
            <a:off x="3108067" y="1431666"/>
            <a:ext cx="2743200" cy="18466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1200"/>
              </a:spcBef>
              <a:spcAft>
                <a:spcPts val="0"/>
              </a:spcAft>
              <a:buClr>
                <a:schemeClr val="lt1"/>
              </a:buClr>
              <a:buSzPts val="1800"/>
              <a:buNone/>
              <a:defRPr sz="1800">
                <a:solidFill>
                  <a:schemeClr val="lt1"/>
                </a:solidFill>
              </a:defRPr>
            </a:lvl2pPr>
            <a:lvl3pPr marL="1371600" lvl="2" indent="-228600" algn="l">
              <a:lnSpc>
                <a:spcPct val="100000"/>
              </a:lnSpc>
              <a:spcBef>
                <a:spcPts val="12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0" name="Google Shape;190;p37"/>
          <p:cNvSpPr txBox="1">
            <a:spLocks noGrp="1"/>
          </p:cNvSpPr>
          <p:nvPr>
            <p:ph type="title"/>
          </p:nvPr>
        </p:nvSpPr>
        <p:spPr>
          <a:xfrm>
            <a:off x="4877104" y="2971800"/>
            <a:ext cx="3885896" cy="95410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ue/White 1 Content">
  <p:cSld name="Blue/White 1 Content">
    <p:bg>
      <p:bgPr>
        <a:solidFill>
          <a:schemeClr val="lt1"/>
        </a:solidFill>
        <a:effectLst/>
      </p:bgPr>
    </p:bg>
    <p:spTree>
      <p:nvGrpSpPr>
        <p:cNvPr id="1" name="Shape 191"/>
        <p:cNvGrpSpPr/>
        <p:nvPr/>
      </p:nvGrpSpPr>
      <p:grpSpPr>
        <a:xfrm>
          <a:off x="0" y="0"/>
          <a:ext cx="0" cy="0"/>
          <a:chOff x="0" y="0"/>
          <a:chExt cx="0" cy="0"/>
        </a:xfrm>
      </p:grpSpPr>
      <p:sp>
        <p:nvSpPr>
          <p:cNvPr id="192" name="Google Shape;192;p38"/>
          <p:cNvSpPr txBox="1">
            <a:spLocks noGrp="1"/>
          </p:cNvSpPr>
          <p:nvPr>
            <p:ph type="body" idx="1"/>
          </p:nvPr>
        </p:nvSpPr>
        <p:spPr>
          <a:xfrm>
            <a:off x="685800" y="1600200"/>
            <a:ext cx="7772400" cy="45720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Clr>
                <a:srgbClr val="635C5B"/>
              </a:buClr>
              <a:buSzPts val="1800"/>
              <a:buChar char="•"/>
              <a:defRPr/>
            </a:lvl1pPr>
            <a:lvl2pPr marL="914400" lvl="1" indent="-342900" algn="l">
              <a:lnSpc>
                <a:spcPct val="100000"/>
              </a:lnSpc>
              <a:spcBef>
                <a:spcPts val="1200"/>
              </a:spcBef>
              <a:spcAft>
                <a:spcPts val="0"/>
              </a:spcAft>
              <a:buClr>
                <a:srgbClr val="635C5B"/>
              </a:buClr>
              <a:buSzPts val="1800"/>
              <a:buChar char="–"/>
              <a:defRPr/>
            </a:lvl2pPr>
            <a:lvl3pPr marL="1371600" lvl="2" indent="-342900" algn="l">
              <a:lnSpc>
                <a:spcPct val="100000"/>
              </a:lnSpc>
              <a:spcBef>
                <a:spcPts val="1200"/>
              </a:spcBef>
              <a:spcAft>
                <a:spcPts val="0"/>
              </a:spcAft>
              <a:buClr>
                <a:srgbClr val="6C6463"/>
              </a:buClr>
              <a:buSzPts val="1800"/>
              <a:buChar char="•"/>
              <a:defRPr/>
            </a:lvl3pPr>
            <a:lvl4pPr marL="1828800" lvl="3" indent="-342900" algn="l">
              <a:lnSpc>
                <a:spcPct val="100000"/>
              </a:lnSpc>
              <a:spcBef>
                <a:spcPts val="360"/>
              </a:spcBef>
              <a:spcAft>
                <a:spcPts val="0"/>
              </a:spcAft>
              <a:buClr>
                <a:srgbClr val="6C6463"/>
              </a:buClr>
              <a:buSzPts val="1800"/>
              <a:buChar char="–"/>
              <a:defRPr/>
            </a:lvl4pPr>
            <a:lvl5pPr marL="2286000" lvl="4" indent="-342900" algn="l">
              <a:lnSpc>
                <a:spcPct val="100000"/>
              </a:lnSpc>
              <a:spcBef>
                <a:spcPts val="360"/>
              </a:spcBef>
              <a:spcAft>
                <a:spcPts val="0"/>
              </a:spcAft>
              <a:buClr>
                <a:srgbClr val="6C6463"/>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3" name="Google Shape;193;p38"/>
          <p:cNvSpPr txBox="1">
            <a:spLocks noGrp="1"/>
          </p:cNvSpPr>
          <p:nvPr>
            <p:ph type="dt" idx="10"/>
          </p:nvPr>
        </p:nvSpPr>
        <p:spPr>
          <a:xfrm>
            <a:off x="152400" y="6520934"/>
            <a:ext cx="2133600" cy="18466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4" name="Google Shape;194;p38"/>
          <p:cNvSpPr txBox="1">
            <a:spLocks noGrp="1"/>
          </p:cNvSpPr>
          <p:nvPr>
            <p:ph type="ftr" idx="11"/>
          </p:nvPr>
        </p:nvSpPr>
        <p:spPr>
          <a:xfrm>
            <a:off x="3124200" y="6520934"/>
            <a:ext cx="2895600" cy="184666"/>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6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5" name="Google Shape;195;p38"/>
          <p:cNvSpPr txBox="1">
            <a:spLocks noGrp="1"/>
          </p:cNvSpPr>
          <p:nvPr>
            <p:ph type="sldNum" idx="12"/>
          </p:nvPr>
        </p:nvSpPr>
        <p:spPr>
          <a:xfrm>
            <a:off x="6858000" y="6520934"/>
            <a:ext cx="2133600" cy="18466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96" name="Google Shape;196;p38"/>
          <p:cNvSpPr txBox="1">
            <a:spLocks noGrp="1"/>
          </p:cNvSpPr>
          <p:nvPr>
            <p:ph type="title"/>
          </p:nvPr>
        </p:nvSpPr>
        <p:spPr>
          <a:xfrm>
            <a:off x="686104" y="457200"/>
            <a:ext cx="7772400" cy="9144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ue/White 2 Content">
  <p:cSld name="Blue/White 2 Content">
    <p:bg>
      <p:bgPr>
        <a:solidFill>
          <a:schemeClr val="lt1"/>
        </a:solidFill>
        <a:effectLst/>
      </p:bgPr>
    </p:bg>
    <p:spTree>
      <p:nvGrpSpPr>
        <p:cNvPr id="1" name="Shape 197"/>
        <p:cNvGrpSpPr/>
        <p:nvPr/>
      </p:nvGrpSpPr>
      <p:grpSpPr>
        <a:xfrm>
          <a:off x="0" y="0"/>
          <a:ext cx="0" cy="0"/>
          <a:chOff x="0" y="0"/>
          <a:chExt cx="0" cy="0"/>
        </a:xfrm>
      </p:grpSpPr>
      <p:sp>
        <p:nvSpPr>
          <p:cNvPr id="198" name="Google Shape;198;p39"/>
          <p:cNvSpPr txBox="1">
            <a:spLocks noGrp="1"/>
          </p:cNvSpPr>
          <p:nvPr>
            <p:ph type="body" idx="1"/>
          </p:nvPr>
        </p:nvSpPr>
        <p:spPr>
          <a:xfrm>
            <a:off x="686104" y="1600200"/>
            <a:ext cx="3809696"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6C6463"/>
              </a:buClr>
              <a:buSzPts val="1600"/>
              <a:buChar char="»"/>
              <a:defRPr sz="1600">
                <a:solidFill>
                  <a:srgbClr val="6C6463"/>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99" name="Google Shape;199;p39"/>
          <p:cNvSpPr txBox="1">
            <a:spLocks noGrp="1"/>
          </p:cNvSpPr>
          <p:nvPr>
            <p:ph type="body" idx="2"/>
          </p:nvPr>
        </p:nvSpPr>
        <p:spPr>
          <a:xfrm>
            <a:off x="4648200" y="1600200"/>
            <a:ext cx="3810304"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6C6463"/>
              </a:buClr>
              <a:buSzPts val="1600"/>
              <a:buChar char="»"/>
              <a:defRPr sz="1600">
                <a:solidFill>
                  <a:srgbClr val="6C6463"/>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00" name="Google Shape;200;p39"/>
          <p:cNvSpPr txBox="1">
            <a:spLocks noGrp="1"/>
          </p:cNvSpPr>
          <p:nvPr>
            <p:ph type="dt" idx="10"/>
          </p:nvPr>
        </p:nvSpPr>
        <p:spPr>
          <a:xfrm>
            <a:off x="152400" y="6530079"/>
            <a:ext cx="2133600" cy="18466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1" name="Google Shape;201;p39"/>
          <p:cNvSpPr txBox="1">
            <a:spLocks noGrp="1"/>
          </p:cNvSpPr>
          <p:nvPr>
            <p:ph type="ftr" idx="11"/>
          </p:nvPr>
        </p:nvSpPr>
        <p:spPr>
          <a:xfrm>
            <a:off x="3124200" y="6530079"/>
            <a:ext cx="2895600" cy="184666"/>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2" name="Google Shape;202;p39"/>
          <p:cNvSpPr txBox="1">
            <a:spLocks noGrp="1"/>
          </p:cNvSpPr>
          <p:nvPr>
            <p:ph type="sldNum" idx="12"/>
          </p:nvPr>
        </p:nvSpPr>
        <p:spPr>
          <a:xfrm>
            <a:off x="6858000" y="6530079"/>
            <a:ext cx="2133600" cy="18466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03" name="Google Shape;203;p39"/>
          <p:cNvSpPr txBox="1">
            <a:spLocks noGrp="1"/>
          </p:cNvSpPr>
          <p:nvPr>
            <p:ph type="title"/>
          </p:nvPr>
        </p:nvSpPr>
        <p:spPr>
          <a:xfrm>
            <a:off x="686104" y="457200"/>
            <a:ext cx="7772400" cy="9144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ue/White 3 Content">
  <p:cSld name="Blue/White 3 Content">
    <p:bg>
      <p:bgPr>
        <a:solidFill>
          <a:schemeClr val="lt1"/>
        </a:solidFill>
        <a:effectLst/>
      </p:bgPr>
    </p:bg>
    <p:spTree>
      <p:nvGrpSpPr>
        <p:cNvPr id="1" name="Shape 204"/>
        <p:cNvGrpSpPr/>
        <p:nvPr/>
      </p:nvGrpSpPr>
      <p:grpSpPr>
        <a:xfrm>
          <a:off x="0" y="0"/>
          <a:ext cx="0" cy="0"/>
          <a:chOff x="0" y="0"/>
          <a:chExt cx="0" cy="0"/>
        </a:xfrm>
      </p:grpSpPr>
      <p:sp>
        <p:nvSpPr>
          <p:cNvPr id="205" name="Google Shape;205;p40"/>
          <p:cNvSpPr txBox="1">
            <a:spLocks noGrp="1"/>
          </p:cNvSpPr>
          <p:nvPr>
            <p:ph type="body" idx="1"/>
          </p:nvPr>
        </p:nvSpPr>
        <p:spPr>
          <a:xfrm>
            <a:off x="686104" y="1600200"/>
            <a:ext cx="2514296"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06" name="Google Shape;206;p40"/>
          <p:cNvSpPr txBox="1">
            <a:spLocks noGrp="1"/>
          </p:cNvSpPr>
          <p:nvPr>
            <p:ph type="body" idx="2"/>
          </p:nvPr>
        </p:nvSpPr>
        <p:spPr>
          <a:xfrm>
            <a:off x="5943600" y="1600200"/>
            <a:ext cx="2514904"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07" name="Google Shape;207;p40"/>
          <p:cNvSpPr txBox="1">
            <a:spLocks noGrp="1"/>
          </p:cNvSpPr>
          <p:nvPr>
            <p:ph type="dt" idx="10"/>
          </p:nvPr>
        </p:nvSpPr>
        <p:spPr>
          <a:xfrm>
            <a:off x="152400" y="6530079"/>
            <a:ext cx="2133600" cy="18466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8" name="Google Shape;208;p40"/>
          <p:cNvSpPr txBox="1">
            <a:spLocks noGrp="1"/>
          </p:cNvSpPr>
          <p:nvPr>
            <p:ph type="ftr" idx="11"/>
          </p:nvPr>
        </p:nvSpPr>
        <p:spPr>
          <a:xfrm>
            <a:off x="3124200" y="6530079"/>
            <a:ext cx="2895600" cy="184666"/>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9" name="Google Shape;209;p40"/>
          <p:cNvSpPr txBox="1">
            <a:spLocks noGrp="1"/>
          </p:cNvSpPr>
          <p:nvPr>
            <p:ph type="sldNum" idx="12"/>
          </p:nvPr>
        </p:nvSpPr>
        <p:spPr>
          <a:xfrm>
            <a:off x="6858000" y="6530079"/>
            <a:ext cx="2133600" cy="18466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10" name="Google Shape;210;p40"/>
          <p:cNvSpPr txBox="1">
            <a:spLocks noGrp="1"/>
          </p:cNvSpPr>
          <p:nvPr>
            <p:ph type="title"/>
          </p:nvPr>
        </p:nvSpPr>
        <p:spPr>
          <a:xfrm>
            <a:off x="686104" y="457200"/>
            <a:ext cx="7772400" cy="9144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1" name="Google Shape;211;p40"/>
          <p:cNvSpPr txBox="1">
            <a:spLocks noGrp="1"/>
          </p:cNvSpPr>
          <p:nvPr>
            <p:ph type="body" idx="3"/>
          </p:nvPr>
        </p:nvSpPr>
        <p:spPr>
          <a:xfrm>
            <a:off x="3314548" y="1600200"/>
            <a:ext cx="2514904"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ue/White 1 Content + Bottom Photo">
  <p:cSld name="Blue/White 1 Content + Bottom Photo">
    <p:bg>
      <p:bgPr>
        <a:solidFill>
          <a:schemeClr val="lt1"/>
        </a:solidFill>
        <a:effectLst/>
      </p:bgPr>
    </p:bg>
    <p:spTree>
      <p:nvGrpSpPr>
        <p:cNvPr id="1" name="Shape 212"/>
        <p:cNvGrpSpPr/>
        <p:nvPr/>
      </p:nvGrpSpPr>
      <p:grpSpPr>
        <a:xfrm>
          <a:off x="0" y="0"/>
          <a:ext cx="0" cy="0"/>
          <a:chOff x="0" y="0"/>
          <a:chExt cx="0" cy="0"/>
        </a:xfrm>
      </p:grpSpPr>
      <p:sp>
        <p:nvSpPr>
          <p:cNvPr id="213" name="Google Shape;213;p41"/>
          <p:cNvSpPr>
            <a:spLocks noGrp="1"/>
          </p:cNvSpPr>
          <p:nvPr>
            <p:ph type="pic" idx="2"/>
          </p:nvPr>
        </p:nvSpPr>
        <p:spPr>
          <a:xfrm>
            <a:off x="152400" y="3429000"/>
            <a:ext cx="8839200" cy="3276600"/>
          </a:xfrm>
          <a:prstGeom prst="rect">
            <a:avLst/>
          </a:prstGeom>
          <a:solidFill>
            <a:srgbClr val="E7E7E5"/>
          </a:solidFill>
          <a:ln>
            <a:noFill/>
          </a:ln>
        </p:spPr>
      </p:sp>
      <p:sp>
        <p:nvSpPr>
          <p:cNvPr id="214" name="Google Shape;214;p41"/>
          <p:cNvSpPr txBox="1">
            <a:spLocks noGrp="1"/>
          </p:cNvSpPr>
          <p:nvPr>
            <p:ph type="body" idx="1"/>
          </p:nvPr>
        </p:nvSpPr>
        <p:spPr>
          <a:xfrm rot="-5400000">
            <a:off x="7527667" y="4708266"/>
            <a:ext cx="2743200" cy="18466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1200"/>
              </a:spcBef>
              <a:spcAft>
                <a:spcPts val="0"/>
              </a:spcAft>
              <a:buClr>
                <a:schemeClr val="lt1"/>
              </a:buClr>
              <a:buSzPts val="1800"/>
              <a:buNone/>
              <a:defRPr sz="1800">
                <a:solidFill>
                  <a:schemeClr val="lt1"/>
                </a:solidFill>
              </a:defRPr>
            </a:lvl2pPr>
            <a:lvl3pPr marL="1371600" lvl="2" indent="-228600" algn="l">
              <a:lnSpc>
                <a:spcPct val="100000"/>
              </a:lnSpc>
              <a:spcBef>
                <a:spcPts val="12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15" name="Google Shape;215;p41"/>
          <p:cNvSpPr txBox="1">
            <a:spLocks noGrp="1"/>
          </p:cNvSpPr>
          <p:nvPr>
            <p:ph type="body" idx="3"/>
          </p:nvPr>
        </p:nvSpPr>
        <p:spPr>
          <a:xfrm>
            <a:off x="685800" y="1600200"/>
            <a:ext cx="7772400" cy="16002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a:solidFill>
                  <a:srgbClr val="6C6463"/>
                </a:solidFill>
              </a:defRPr>
            </a:lvl1pPr>
            <a:lvl2pPr marL="914400" lvl="1" indent="-355600" algn="l">
              <a:lnSpc>
                <a:spcPct val="100000"/>
              </a:lnSpc>
              <a:spcBef>
                <a:spcPts val="1200"/>
              </a:spcBef>
              <a:spcAft>
                <a:spcPts val="0"/>
              </a:spcAft>
              <a:buClr>
                <a:srgbClr val="6C6463"/>
              </a:buClr>
              <a:buSzPts val="2000"/>
              <a:buChar char="–"/>
              <a:defRPr>
                <a:solidFill>
                  <a:srgbClr val="6C6463"/>
                </a:solidFill>
              </a:defRPr>
            </a:lvl2pPr>
            <a:lvl3pPr marL="1371600" lvl="2" indent="-342900" algn="l">
              <a:lnSpc>
                <a:spcPct val="100000"/>
              </a:lnSpc>
              <a:spcBef>
                <a:spcPts val="1200"/>
              </a:spcBef>
              <a:spcAft>
                <a:spcPts val="0"/>
              </a:spcAft>
              <a:buClr>
                <a:srgbClr val="6C6463"/>
              </a:buClr>
              <a:buSzPts val="1800"/>
              <a:buChar char="•"/>
              <a:defRPr>
                <a:solidFill>
                  <a:srgbClr val="6C6463"/>
                </a:solidFill>
              </a:defRPr>
            </a:lvl3pPr>
            <a:lvl4pPr marL="1828800" lvl="3" indent="-330200" algn="l">
              <a:lnSpc>
                <a:spcPct val="100000"/>
              </a:lnSpc>
              <a:spcBef>
                <a:spcPts val="320"/>
              </a:spcBef>
              <a:spcAft>
                <a:spcPts val="0"/>
              </a:spcAft>
              <a:buClr>
                <a:srgbClr val="6C6463"/>
              </a:buClr>
              <a:buSzPts val="1600"/>
              <a:buChar char="–"/>
              <a:defRPr>
                <a:solidFill>
                  <a:srgbClr val="6C6463"/>
                </a:solidFill>
              </a:defRPr>
            </a:lvl4pPr>
            <a:lvl5pPr marL="2286000" lvl="4" indent="-317500" algn="l">
              <a:lnSpc>
                <a:spcPct val="100000"/>
              </a:lnSpc>
              <a:spcBef>
                <a:spcPts val="280"/>
              </a:spcBef>
              <a:spcAft>
                <a:spcPts val="0"/>
              </a:spcAft>
              <a:buClr>
                <a:srgbClr val="FFFFFF"/>
              </a:buClr>
              <a:buSzPts val="1400"/>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16" name="Google Shape;216;p41"/>
          <p:cNvSpPr txBox="1">
            <a:spLocks noGrp="1"/>
          </p:cNvSpPr>
          <p:nvPr>
            <p:ph type="dt" idx="10"/>
          </p:nvPr>
        </p:nvSpPr>
        <p:spPr>
          <a:xfrm>
            <a:off x="152400" y="6520934"/>
            <a:ext cx="2133600" cy="18466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7" name="Google Shape;217;p41"/>
          <p:cNvSpPr txBox="1">
            <a:spLocks noGrp="1"/>
          </p:cNvSpPr>
          <p:nvPr>
            <p:ph type="ftr" idx="11"/>
          </p:nvPr>
        </p:nvSpPr>
        <p:spPr>
          <a:xfrm>
            <a:off x="3124200" y="6520934"/>
            <a:ext cx="2895600" cy="184666"/>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8" name="Google Shape;218;p41"/>
          <p:cNvSpPr txBox="1">
            <a:spLocks noGrp="1"/>
          </p:cNvSpPr>
          <p:nvPr>
            <p:ph type="sldNum" idx="12"/>
          </p:nvPr>
        </p:nvSpPr>
        <p:spPr>
          <a:xfrm>
            <a:off x="6858000" y="6520934"/>
            <a:ext cx="2133600" cy="18466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19" name="Google Shape;219;p41"/>
          <p:cNvSpPr txBox="1">
            <a:spLocks noGrp="1"/>
          </p:cNvSpPr>
          <p:nvPr>
            <p:ph type="title"/>
          </p:nvPr>
        </p:nvSpPr>
        <p:spPr>
          <a:xfrm>
            <a:off x="686104" y="457200"/>
            <a:ext cx="7772400" cy="9144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ue/White 1 Content + Right Photo">
  <p:cSld name="Blue/White 1 Content + Right Photo">
    <p:bg>
      <p:bgPr>
        <a:solidFill>
          <a:schemeClr val="lt1"/>
        </a:solidFill>
        <a:effectLst/>
      </p:bgPr>
    </p:bg>
    <p:spTree>
      <p:nvGrpSpPr>
        <p:cNvPr id="1" name="Shape 220"/>
        <p:cNvGrpSpPr/>
        <p:nvPr/>
      </p:nvGrpSpPr>
      <p:grpSpPr>
        <a:xfrm>
          <a:off x="0" y="0"/>
          <a:ext cx="0" cy="0"/>
          <a:chOff x="0" y="0"/>
          <a:chExt cx="0" cy="0"/>
        </a:xfrm>
      </p:grpSpPr>
      <p:sp>
        <p:nvSpPr>
          <p:cNvPr id="221" name="Google Shape;221;p42"/>
          <p:cNvSpPr>
            <a:spLocks noGrp="1"/>
          </p:cNvSpPr>
          <p:nvPr>
            <p:ph type="pic" idx="2"/>
          </p:nvPr>
        </p:nvSpPr>
        <p:spPr>
          <a:xfrm>
            <a:off x="4572000" y="152400"/>
            <a:ext cx="4419600" cy="6553200"/>
          </a:xfrm>
          <a:prstGeom prst="rect">
            <a:avLst/>
          </a:prstGeom>
          <a:solidFill>
            <a:srgbClr val="E7E7E5"/>
          </a:solidFill>
          <a:ln>
            <a:noFill/>
          </a:ln>
        </p:spPr>
      </p:sp>
      <p:sp>
        <p:nvSpPr>
          <p:cNvPr id="222" name="Google Shape;222;p42"/>
          <p:cNvSpPr txBox="1">
            <a:spLocks noGrp="1"/>
          </p:cNvSpPr>
          <p:nvPr>
            <p:ph type="dt" idx="10"/>
          </p:nvPr>
        </p:nvSpPr>
        <p:spPr>
          <a:xfrm>
            <a:off x="152400" y="6520934"/>
            <a:ext cx="2133600" cy="18466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3" name="Google Shape;223;p42"/>
          <p:cNvSpPr txBox="1">
            <a:spLocks noGrp="1"/>
          </p:cNvSpPr>
          <p:nvPr>
            <p:ph type="sldNum" idx="12"/>
          </p:nvPr>
        </p:nvSpPr>
        <p:spPr>
          <a:xfrm>
            <a:off x="6858000" y="6520934"/>
            <a:ext cx="2133600" cy="18466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24" name="Google Shape;224;p42"/>
          <p:cNvSpPr txBox="1">
            <a:spLocks noGrp="1"/>
          </p:cNvSpPr>
          <p:nvPr>
            <p:ph type="body" idx="1"/>
          </p:nvPr>
        </p:nvSpPr>
        <p:spPr>
          <a:xfrm>
            <a:off x="685800" y="2057400"/>
            <a:ext cx="3657600" cy="41148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17500" algn="l">
              <a:lnSpc>
                <a:spcPct val="100000"/>
              </a:lnSpc>
              <a:spcBef>
                <a:spcPts val="280"/>
              </a:spcBef>
              <a:spcAft>
                <a:spcPts val="0"/>
              </a:spcAft>
              <a:buClr>
                <a:srgbClr val="FFFFFF"/>
              </a:buClr>
              <a:buSzPts val="1400"/>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5" name="Google Shape;225;p42"/>
          <p:cNvSpPr txBox="1">
            <a:spLocks noGrp="1"/>
          </p:cNvSpPr>
          <p:nvPr>
            <p:ph type="title"/>
          </p:nvPr>
        </p:nvSpPr>
        <p:spPr>
          <a:xfrm>
            <a:off x="685800" y="408204"/>
            <a:ext cx="3657296" cy="1389888"/>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6" name="Google Shape;226;p42"/>
          <p:cNvSpPr txBox="1">
            <a:spLocks noGrp="1"/>
          </p:cNvSpPr>
          <p:nvPr>
            <p:ph type="body" idx="3"/>
          </p:nvPr>
        </p:nvSpPr>
        <p:spPr>
          <a:xfrm rot="-5400000">
            <a:off x="7527667" y="1431666"/>
            <a:ext cx="2743200" cy="18466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1200"/>
              </a:spcBef>
              <a:spcAft>
                <a:spcPts val="0"/>
              </a:spcAft>
              <a:buClr>
                <a:schemeClr val="lt1"/>
              </a:buClr>
              <a:buSzPts val="1800"/>
              <a:buNone/>
              <a:defRPr sz="1800">
                <a:solidFill>
                  <a:schemeClr val="lt1"/>
                </a:solidFill>
              </a:defRPr>
            </a:lvl2pPr>
            <a:lvl3pPr marL="1371600" lvl="2" indent="-228600" algn="l">
              <a:lnSpc>
                <a:spcPct val="100000"/>
              </a:lnSpc>
              <a:spcBef>
                <a:spcPts val="12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Red/Gray 1 Content">
  <p:cSld name="Red/Gray 1 Content">
    <p:bg>
      <p:bgPr>
        <a:solidFill>
          <a:srgbClr val="E7E7E5"/>
        </a:solidFill>
        <a:effectLst/>
      </p:bgPr>
    </p:bg>
    <p:spTree>
      <p:nvGrpSpPr>
        <p:cNvPr id="1" name="Shape 31"/>
        <p:cNvGrpSpPr/>
        <p:nvPr/>
      </p:nvGrpSpPr>
      <p:grpSpPr>
        <a:xfrm>
          <a:off x="0" y="0"/>
          <a:ext cx="0" cy="0"/>
          <a:chOff x="0" y="0"/>
          <a:chExt cx="0" cy="0"/>
        </a:xfrm>
      </p:grpSpPr>
      <p:sp>
        <p:nvSpPr>
          <p:cNvPr id="32" name="Google Shape;32;p15"/>
          <p:cNvSpPr txBox="1">
            <a:spLocks noGrp="1"/>
          </p:cNvSpPr>
          <p:nvPr>
            <p:ph type="body" idx="1"/>
          </p:nvPr>
        </p:nvSpPr>
        <p:spPr>
          <a:xfrm>
            <a:off x="685800" y="1600200"/>
            <a:ext cx="7772400" cy="45720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Clr>
                <a:srgbClr val="635C5B"/>
              </a:buClr>
              <a:buSzPts val="1800"/>
              <a:buChar char="•"/>
              <a:defRPr/>
            </a:lvl1pPr>
            <a:lvl2pPr marL="914400" lvl="1" indent="-342900" algn="l">
              <a:lnSpc>
                <a:spcPct val="100000"/>
              </a:lnSpc>
              <a:spcBef>
                <a:spcPts val="1200"/>
              </a:spcBef>
              <a:spcAft>
                <a:spcPts val="0"/>
              </a:spcAft>
              <a:buClr>
                <a:srgbClr val="635C5B"/>
              </a:buClr>
              <a:buSzPts val="1800"/>
              <a:buChar char="–"/>
              <a:defRPr/>
            </a:lvl2pPr>
            <a:lvl3pPr marL="1371600" lvl="2" indent="-342900" algn="l">
              <a:lnSpc>
                <a:spcPct val="100000"/>
              </a:lnSpc>
              <a:spcBef>
                <a:spcPts val="1200"/>
              </a:spcBef>
              <a:spcAft>
                <a:spcPts val="0"/>
              </a:spcAft>
              <a:buClr>
                <a:srgbClr val="6C6463"/>
              </a:buClr>
              <a:buSzPts val="1800"/>
              <a:buChar char="•"/>
              <a:defRPr/>
            </a:lvl3pPr>
            <a:lvl4pPr marL="1828800" lvl="3" indent="-342900" algn="l">
              <a:lnSpc>
                <a:spcPct val="100000"/>
              </a:lnSpc>
              <a:spcBef>
                <a:spcPts val="360"/>
              </a:spcBef>
              <a:spcAft>
                <a:spcPts val="0"/>
              </a:spcAft>
              <a:buClr>
                <a:srgbClr val="6C6463"/>
              </a:buClr>
              <a:buSzPts val="1800"/>
              <a:buChar char="–"/>
              <a:defRPr/>
            </a:lvl4pPr>
            <a:lvl5pPr marL="2286000" lvl="4" indent="-342900" algn="l">
              <a:lnSpc>
                <a:spcPct val="100000"/>
              </a:lnSpc>
              <a:spcBef>
                <a:spcPts val="360"/>
              </a:spcBef>
              <a:spcAft>
                <a:spcPts val="0"/>
              </a:spcAft>
              <a:buClr>
                <a:srgbClr val="6C6463"/>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3" name="Google Shape;33;p15"/>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5"/>
          <p:cNvSpPr txBox="1">
            <a:spLocks noGrp="1"/>
          </p:cNvSpPr>
          <p:nvPr>
            <p:ph type="ftr" idx="11"/>
          </p:nvPr>
        </p:nvSpPr>
        <p:spPr>
          <a:xfrm>
            <a:off x="3124200" y="6520934"/>
            <a:ext cx="2895600" cy="184666"/>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6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5"/>
          <p:cNvSpPr txBox="1">
            <a:spLocks noGrp="1"/>
          </p:cNvSpPr>
          <p:nvPr>
            <p:ph type="sldNum" idx="12"/>
          </p:nvPr>
        </p:nvSpPr>
        <p:spPr>
          <a:xfrm>
            <a:off x="6858000" y="6520934"/>
            <a:ext cx="2133600" cy="18466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36" name="Google Shape;36;p15"/>
          <p:cNvSpPr txBox="1">
            <a:spLocks noGrp="1"/>
          </p:cNvSpPr>
          <p:nvPr>
            <p:ph type="title"/>
          </p:nvPr>
        </p:nvSpPr>
        <p:spPr>
          <a:xfrm>
            <a:off x="686104" y="457200"/>
            <a:ext cx="7772400" cy="9144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BA0C2F"/>
              </a:buClr>
              <a:buSzPts val="28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ue/White Title + Left Photo">
  <p:cSld name="Blue/White Title + Left Photo">
    <p:bg>
      <p:bgPr>
        <a:solidFill>
          <a:schemeClr val="lt1"/>
        </a:solidFill>
        <a:effectLst/>
      </p:bgPr>
    </p:bg>
    <p:spTree>
      <p:nvGrpSpPr>
        <p:cNvPr id="1" name="Shape 227"/>
        <p:cNvGrpSpPr/>
        <p:nvPr/>
      </p:nvGrpSpPr>
      <p:grpSpPr>
        <a:xfrm>
          <a:off x="0" y="0"/>
          <a:ext cx="0" cy="0"/>
          <a:chOff x="0" y="0"/>
          <a:chExt cx="0" cy="0"/>
        </a:xfrm>
      </p:grpSpPr>
      <p:sp>
        <p:nvSpPr>
          <p:cNvPr id="228" name="Google Shape;228;p43"/>
          <p:cNvSpPr>
            <a:spLocks noGrp="1"/>
          </p:cNvSpPr>
          <p:nvPr>
            <p:ph type="pic" idx="2"/>
          </p:nvPr>
        </p:nvSpPr>
        <p:spPr>
          <a:xfrm>
            <a:off x="152400" y="152400"/>
            <a:ext cx="4419600" cy="6553200"/>
          </a:xfrm>
          <a:prstGeom prst="rect">
            <a:avLst/>
          </a:prstGeom>
          <a:solidFill>
            <a:srgbClr val="E7E7E5"/>
          </a:solidFill>
          <a:ln>
            <a:noFill/>
          </a:ln>
        </p:spPr>
      </p:sp>
      <p:sp>
        <p:nvSpPr>
          <p:cNvPr id="229" name="Google Shape;229;p43"/>
          <p:cNvSpPr txBox="1">
            <a:spLocks noGrp="1"/>
          </p:cNvSpPr>
          <p:nvPr>
            <p:ph type="dt" idx="10"/>
          </p:nvPr>
        </p:nvSpPr>
        <p:spPr>
          <a:xfrm>
            <a:off x="152400" y="6520934"/>
            <a:ext cx="2133600" cy="18466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chemeClr val="lt1"/>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0" name="Google Shape;230;p43"/>
          <p:cNvSpPr txBox="1">
            <a:spLocks noGrp="1"/>
          </p:cNvSpPr>
          <p:nvPr>
            <p:ph type="sldNum" idx="12"/>
          </p:nvPr>
        </p:nvSpPr>
        <p:spPr>
          <a:xfrm>
            <a:off x="6858000" y="6520934"/>
            <a:ext cx="2133600" cy="18466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31" name="Google Shape;231;p43"/>
          <p:cNvSpPr txBox="1">
            <a:spLocks noGrp="1"/>
          </p:cNvSpPr>
          <p:nvPr>
            <p:ph type="body" idx="1"/>
          </p:nvPr>
        </p:nvSpPr>
        <p:spPr>
          <a:xfrm rot="-5400000">
            <a:off x="3108067" y="1431666"/>
            <a:ext cx="2743200" cy="18466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1200"/>
              </a:spcBef>
              <a:spcAft>
                <a:spcPts val="0"/>
              </a:spcAft>
              <a:buClr>
                <a:schemeClr val="lt1"/>
              </a:buClr>
              <a:buSzPts val="1800"/>
              <a:buNone/>
              <a:defRPr sz="1800">
                <a:solidFill>
                  <a:schemeClr val="lt1"/>
                </a:solidFill>
              </a:defRPr>
            </a:lvl2pPr>
            <a:lvl3pPr marL="1371600" lvl="2" indent="-228600" algn="l">
              <a:lnSpc>
                <a:spcPct val="100000"/>
              </a:lnSpc>
              <a:spcBef>
                <a:spcPts val="12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2" name="Google Shape;232;p43"/>
          <p:cNvSpPr txBox="1">
            <a:spLocks noGrp="1"/>
          </p:cNvSpPr>
          <p:nvPr>
            <p:ph type="title"/>
          </p:nvPr>
        </p:nvSpPr>
        <p:spPr>
          <a:xfrm>
            <a:off x="4877104" y="2971800"/>
            <a:ext cx="3885896" cy="954107"/>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Red/Gray 1 Content">
  <p:cSld name="Red/Gray 1 Content">
    <p:bg>
      <p:bgPr>
        <a:solidFill>
          <a:srgbClr val="E7E7E5"/>
        </a:solidFill>
        <a:effectLst/>
      </p:bgPr>
    </p:bg>
    <p:spTree>
      <p:nvGrpSpPr>
        <p:cNvPr id="1" name="Shape 240"/>
        <p:cNvGrpSpPr/>
        <p:nvPr/>
      </p:nvGrpSpPr>
      <p:grpSpPr>
        <a:xfrm>
          <a:off x="0" y="0"/>
          <a:ext cx="0" cy="0"/>
          <a:chOff x="0" y="0"/>
          <a:chExt cx="0" cy="0"/>
        </a:xfrm>
      </p:grpSpPr>
      <p:sp>
        <p:nvSpPr>
          <p:cNvPr id="241" name="Google Shape;241;g11e0ae5a757_0_2064"/>
          <p:cNvSpPr txBox="1">
            <a:spLocks noGrp="1"/>
          </p:cNvSpPr>
          <p:nvPr>
            <p:ph type="body" idx="1"/>
          </p:nvPr>
        </p:nvSpPr>
        <p:spPr>
          <a:xfrm>
            <a:off x="685800" y="1600200"/>
            <a:ext cx="7772400" cy="45720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Clr>
                <a:srgbClr val="635C5B"/>
              </a:buClr>
              <a:buSzPts val="1800"/>
              <a:buChar char="•"/>
              <a:defRPr/>
            </a:lvl1pPr>
            <a:lvl2pPr marL="914400" lvl="1" indent="-342900" algn="l">
              <a:lnSpc>
                <a:spcPct val="100000"/>
              </a:lnSpc>
              <a:spcBef>
                <a:spcPts val="1200"/>
              </a:spcBef>
              <a:spcAft>
                <a:spcPts val="0"/>
              </a:spcAft>
              <a:buClr>
                <a:srgbClr val="635C5B"/>
              </a:buClr>
              <a:buSzPts val="1800"/>
              <a:buChar char="–"/>
              <a:defRPr/>
            </a:lvl2pPr>
            <a:lvl3pPr marL="1371600" lvl="2" indent="-342900" algn="l">
              <a:lnSpc>
                <a:spcPct val="100000"/>
              </a:lnSpc>
              <a:spcBef>
                <a:spcPts val="1200"/>
              </a:spcBef>
              <a:spcAft>
                <a:spcPts val="0"/>
              </a:spcAft>
              <a:buClr>
                <a:srgbClr val="6C6463"/>
              </a:buClr>
              <a:buSzPts val="1800"/>
              <a:buChar char="•"/>
              <a:defRPr/>
            </a:lvl3pPr>
            <a:lvl4pPr marL="1828800" lvl="3" indent="-342900" algn="l">
              <a:lnSpc>
                <a:spcPct val="100000"/>
              </a:lnSpc>
              <a:spcBef>
                <a:spcPts val="360"/>
              </a:spcBef>
              <a:spcAft>
                <a:spcPts val="0"/>
              </a:spcAft>
              <a:buClr>
                <a:srgbClr val="6C6463"/>
              </a:buClr>
              <a:buSzPts val="1800"/>
              <a:buChar char="–"/>
              <a:defRPr/>
            </a:lvl4pPr>
            <a:lvl5pPr marL="2286000" lvl="4" indent="-342900" algn="l">
              <a:lnSpc>
                <a:spcPct val="100000"/>
              </a:lnSpc>
              <a:spcBef>
                <a:spcPts val="360"/>
              </a:spcBef>
              <a:spcAft>
                <a:spcPts val="0"/>
              </a:spcAft>
              <a:buClr>
                <a:srgbClr val="6C6463"/>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2" name="Google Shape;242;g11e0ae5a757_0_2064"/>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3" name="Google Shape;243;g11e0ae5a757_0_2064"/>
          <p:cNvSpPr txBox="1">
            <a:spLocks noGrp="1"/>
          </p:cNvSpPr>
          <p:nvPr>
            <p:ph type="ftr" idx="11"/>
          </p:nvPr>
        </p:nvSpPr>
        <p:spPr>
          <a:xfrm>
            <a:off x="3124200" y="6520934"/>
            <a:ext cx="2895600" cy="184800"/>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6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4" name="Google Shape;244;g11e0ae5a757_0_2064"/>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45" name="Google Shape;245;g11e0ae5a757_0_2064"/>
          <p:cNvSpPr txBox="1">
            <a:spLocks noGrp="1"/>
          </p:cNvSpPr>
          <p:nvPr>
            <p:ph type="title"/>
          </p:nvPr>
        </p:nvSpPr>
        <p:spPr>
          <a:xfrm>
            <a:off x="686104" y="457200"/>
            <a:ext cx="7772400" cy="9144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BA0C2F"/>
              </a:buClr>
              <a:buSzPts val="28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ver - Full Red">
  <p:cSld name="Cover - Full Red">
    <p:bg>
      <p:bgPr>
        <a:solidFill>
          <a:srgbClr val="BA0C2F"/>
        </a:solidFill>
        <a:effectLst/>
      </p:bgPr>
    </p:bg>
    <p:spTree>
      <p:nvGrpSpPr>
        <p:cNvPr id="1" name="Shape 246"/>
        <p:cNvGrpSpPr/>
        <p:nvPr/>
      </p:nvGrpSpPr>
      <p:grpSpPr>
        <a:xfrm>
          <a:off x="0" y="0"/>
          <a:ext cx="0" cy="0"/>
          <a:chOff x="0" y="0"/>
          <a:chExt cx="0" cy="0"/>
        </a:xfrm>
      </p:grpSpPr>
      <p:sp>
        <p:nvSpPr>
          <p:cNvPr id="247" name="Google Shape;247;g11e0ae5a757_0_2049"/>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8" name="Google Shape;248;g11e0ae5a757_0_2049"/>
          <p:cNvSpPr txBox="1">
            <a:spLocks noGrp="1"/>
          </p:cNvSpPr>
          <p:nvPr>
            <p:ph type="ftr" idx="11"/>
          </p:nvPr>
        </p:nvSpPr>
        <p:spPr>
          <a:xfrm>
            <a:off x="3124200" y="6520934"/>
            <a:ext cx="2895600" cy="184800"/>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9" name="Google Shape;249;g11e0ae5a757_0_2049"/>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50" name="Google Shape;250;g11e0ae5a757_0_2049"/>
          <p:cNvSpPr txBox="1">
            <a:spLocks noGrp="1"/>
          </p:cNvSpPr>
          <p:nvPr>
            <p:ph type="ctrTitle"/>
          </p:nvPr>
        </p:nvSpPr>
        <p:spPr>
          <a:xfrm>
            <a:off x="685800" y="2133600"/>
            <a:ext cx="5486400" cy="16002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FFFFFF"/>
              </a:buClr>
              <a:buSzPts val="3200"/>
              <a:buFont typeface="Gill Sans"/>
              <a:buNone/>
              <a:defRPr sz="32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1" name="Google Shape;251;g11e0ae5a757_0_2049"/>
          <p:cNvSpPr txBox="1">
            <a:spLocks noGrp="1"/>
          </p:cNvSpPr>
          <p:nvPr>
            <p:ph type="subTitle" idx="1"/>
          </p:nvPr>
        </p:nvSpPr>
        <p:spPr>
          <a:xfrm>
            <a:off x="685800" y="4114800"/>
            <a:ext cx="3429000" cy="16002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FFFFFF"/>
              </a:buClr>
              <a:buSzPts val="1800"/>
              <a:buNone/>
              <a:defRPr sz="1800">
                <a:solidFill>
                  <a:srgbClr val="FFFFFF"/>
                </a:solidFill>
              </a:defRPr>
            </a:lvl1pPr>
            <a:lvl2pPr lvl="1" algn="ctr">
              <a:lnSpc>
                <a:spcPct val="100000"/>
              </a:lnSpc>
              <a:spcBef>
                <a:spcPts val="1200"/>
              </a:spcBef>
              <a:spcAft>
                <a:spcPts val="0"/>
              </a:spcAft>
              <a:buClr>
                <a:srgbClr val="888888"/>
              </a:buClr>
              <a:buSzPts val="2000"/>
              <a:buNone/>
              <a:defRPr>
                <a:solidFill>
                  <a:srgbClr val="888888"/>
                </a:solidFill>
              </a:defRPr>
            </a:lvl2pPr>
            <a:lvl3pPr lvl="2" algn="ctr">
              <a:lnSpc>
                <a:spcPct val="100000"/>
              </a:lnSpc>
              <a:spcBef>
                <a:spcPts val="1200"/>
              </a:spcBef>
              <a:spcAft>
                <a:spcPts val="0"/>
              </a:spcAft>
              <a:buClr>
                <a:srgbClr val="888888"/>
              </a:buClr>
              <a:buSzPts val="1800"/>
              <a:buNone/>
              <a:defRPr>
                <a:solidFill>
                  <a:srgbClr val="888888"/>
                </a:solidFill>
              </a:defRPr>
            </a:lvl3pPr>
            <a:lvl4pPr lvl="3" algn="ctr">
              <a:lnSpc>
                <a:spcPct val="100000"/>
              </a:lnSpc>
              <a:spcBef>
                <a:spcPts val="320"/>
              </a:spcBef>
              <a:spcAft>
                <a:spcPts val="0"/>
              </a:spcAft>
              <a:buClr>
                <a:srgbClr val="888888"/>
              </a:buClr>
              <a:buSzPts val="1600"/>
              <a:buNone/>
              <a:defRPr>
                <a:solidFill>
                  <a:srgbClr val="888888"/>
                </a:solidFill>
              </a:defRPr>
            </a:lvl4pPr>
            <a:lvl5pPr lvl="4" algn="ctr">
              <a:lnSpc>
                <a:spcPct val="100000"/>
              </a:lnSpc>
              <a:spcBef>
                <a:spcPts val="280"/>
              </a:spcBef>
              <a:spcAft>
                <a:spcPts val="0"/>
              </a:spcAft>
              <a:buClr>
                <a:srgbClr val="888888"/>
              </a:buClr>
              <a:buSzPts val="14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cxnSp>
        <p:nvCxnSpPr>
          <p:cNvPr id="252" name="Google Shape;252;g11e0ae5a757_0_2049"/>
          <p:cNvCxnSpPr/>
          <p:nvPr/>
        </p:nvCxnSpPr>
        <p:spPr>
          <a:xfrm>
            <a:off x="762000" y="3886200"/>
            <a:ext cx="320100" cy="0"/>
          </a:xfrm>
          <a:prstGeom prst="straightConnector1">
            <a:avLst/>
          </a:prstGeom>
          <a:noFill/>
          <a:ln w="19050" cap="flat" cmpd="sng">
            <a:solidFill>
              <a:schemeClr val="lt1"/>
            </a:solidFill>
            <a:prstDash val="solid"/>
            <a:round/>
            <a:headEnd type="none" w="sm" len="sm"/>
            <a:tailEnd type="none" w="sm" len="sm"/>
          </a:ln>
        </p:spPr>
      </p:cxnSp>
      <p:pic>
        <p:nvPicPr>
          <p:cNvPr id="253" name="Google Shape;253;g11e0ae5a757_0_2049"/>
          <p:cNvPicPr preferRelativeResize="0"/>
          <p:nvPr/>
        </p:nvPicPr>
        <p:blipFill rotWithShape="1">
          <a:blip r:embed="rId2">
            <a:alphaModFix/>
          </a:blip>
          <a:srcRect/>
          <a:stretch/>
        </p:blipFill>
        <p:spPr>
          <a:xfrm>
            <a:off x="691522" y="685800"/>
            <a:ext cx="1813364" cy="544011"/>
          </a:xfrm>
          <a:prstGeom prst="rect">
            <a:avLst/>
          </a:prstGeom>
          <a:noFill/>
          <a:ln>
            <a:noFill/>
          </a:ln>
          <a:effectLst>
            <a:outerShdw blurRad="254000" algn="tl" rotWithShape="0">
              <a:srgbClr val="000000">
                <a:alpha val="20000"/>
              </a:srgbClr>
            </a:outerShdw>
          </a:effectLst>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Red/Gray 2 Content">
  <p:cSld name="Red/Gray 2 Content">
    <p:bg>
      <p:bgPr>
        <a:solidFill>
          <a:srgbClr val="E7E7E5"/>
        </a:solidFill>
        <a:effectLst/>
      </p:bgPr>
    </p:bg>
    <p:spTree>
      <p:nvGrpSpPr>
        <p:cNvPr id="1" name="Shape 254"/>
        <p:cNvGrpSpPr/>
        <p:nvPr/>
      </p:nvGrpSpPr>
      <p:grpSpPr>
        <a:xfrm>
          <a:off x="0" y="0"/>
          <a:ext cx="0" cy="0"/>
          <a:chOff x="0" y="0"/>
          <a:chExt cx="0" cy="0"/>
        </a:xfrm>
      </p:grpSpPr>
      <p:sp>
        <p:nvSpPr>
          <p:cNvPr id="255" name="Google Shape;255;g11e0ae5a757_0_2057"/>
          <p:cNvSpPr txBox="1">
            <a:spLocks noGrp="1"/>
          </p:cNvSpPr>
          <p:nvPr>
            <p:ph type="body" idx="1"/>
          </p:nvPr>
        </p:nvSpPr>
        <p:spPr>
          <a:xfrm>
            <a:off x="686104" y="1600200"/>
            <a:ext cx="3809700"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6C6463"/>
              </a:buClr>
              <a:buSzPts val="1600"/>
              <a:buChar char="»"/>
              <a:defRPr sz="1600">
                <a:solidFill>
                  <a:srgbClr val="6C6463"/>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56" name="Google Shape;256;g11e0ae5a757_0_2057"/>
          <p:cNvSpPr txBox="1">
            <a:spLocks noGrp="1"/>
          </p:cNvSpPr>
          <p:nvPr>
            <p:ph type="body" idx="2"/>
          </p:nvPr>
        </p:nvSpPr>
        <p:spPr>
          <a:xfrm>
            <a:off x="4648200" y="1600200"/>
            <a:ext cx="3810300"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6C6463"/>
              </a:buClr>
              <a:buSzPts val="1600"/>
              <a:buChar char="»"/>
              <a:defRPr sz="1600">
                <a:solidFill>
                  <a:srgbClr val="6C6463"/>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57" name="Google Shape;257;g11e0ae5a757_0_2057"/>
          <p:cNvSpPr txBox="1">
            <a:spLocks noGrp="1"/>
          </p:cNvSpPr>
          <p:nvPr>
            <p:ph type="dt" idx="10"/>
          </p:nvPr>
        </p:nvSpPr>
        <p:spPr>
          <a:xfrm>
            <a:off x="152400" y="6530079"/>
            <a:ext cx="2133600" cy="184800"/>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8" name="Google Shape;258;g11e0ae5a757_0_2057"/>
          <p:cNvSpPr txBox="1">
            <a:spLocks noGrp="1"/>
          </p:cNvSpPr>
          <p:nvPr>
            <p:ph type="ftr" idx="11"/>
          </p:nvPr>
        </p:nvSpPr>
        <p:spPr>
          <a:xfrm>
            <a:off x="3124200" y="6530079"/>
            <a:ext cx="2895600" cy="184800"/>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9" name="Google Shape;259;g11e0ae5a757_0_2057"/>
          <p:cNvSpPr txBox="1">
            <a:spLocks noGrp="1"/>
          </p:cNvSpPr>
          <p:nvPr>
            <p:ph type="sldNum" idx="12"/>
          </p:nvPr>
        </p:nvSpPr>
        <p:spPr>
          <a:xfrm>
            <a:off x="6858000" y="6530079"/>
            <a:ext cx="2133600" cy="184800"/>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60" name="Google Shape;260;g11e0ae5a757_0_2057"/>
          <p:cNvSpPr txBox="1">
            <a:spLocks noGrp="1"/>
          </p:cNvSpPr>
          <p:nvPr>
            <p:ph type="title"/>
          </p:nvPr>
        </p:nvSpPr>
        <p:spPr>
          <a:xfrm>
            <a:off x="686104" y="457200"/>
            <a:ext cx="7772400" cy="9144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BA0C2F"/>
              </a:buClr>
              <a:buSzPts val="28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Red/Gray 1 Content + Bottom Photo">
  <p:cSld name="Red/Gray 1 Content + Bottom Photo">
    <p:bg>
      <p:bgPr>
        <a:solidFill>
          <a:srgbClr val="E7E7E5"/>
        </a:solidFill>
        <a:effectLst/>
      </p:bgPr>
    </p:bg>
    <p:spTree>
      <p:nvGrpSpPr>
        <p:cNvPr id="1" name="Shape 261"/>
        <p:cNvGrpSpPr/>
        <p:nvPr/>
      </p:nvGrpSpPr>
      <p:grpSpPr>
        <a:xfrm>
          <a:off x="0" y="0"/>
          <a:ext cx="0" cy="0"/>
          <a:chOff x="0" y="0"/>
          <a:chExt cx="0" cy="0"/>
        </a:xfrm>
      </p:grpSpPr>
      <p:sp>
        <p:nvSpPr>
          <p:cNvPr id="262" name="Google Shape;262;g11e0ae5a757_0_2070"/>
          <p:cNvSpPr>
            <a:spLocks noGrp="1"/>
          </p:cNvSpPr>
          <p:nvPr>
            <p:ph type="pic" idx="2"/>
          </p:nvPr>
        </p:nvSpPr>
        <p:spPr>
          <a:xfrm>
            <a:off x="152400" y="3429000"/>
            <a:ext cx="8839200" cy="3276600"/>
          </a:xfrm>
          <a:prstGeom prst="rect">
            <a:avLst/>
          </a:prstGeom>
          <a:solidFill>
            <a:schemeClr val="lt1"/>
          </a:solidFill>
          <a:ln>
            <a:noFill/>
          </a:ln>
        </p:spPr>
      </p:sp>
      <p:sp>
        <p:nvSpPr>
          <p:cNvPr id="263" name="Google Shape;263;g11e0ae5a757_0_2070"/>
          <p:cNvSpPr txBox="1">
            <a:spLocks noGrp="1"/>
          </p:cNvSpPr>
          <p:nvPr>
            <p:ph type="body" idx="1"/>
          </p:nvPr>
        </p:nvSpPr>
        <p:spPr>
          <a:xfrm>
            <a:off x="685800" y="1600200"/>
            <a:ext cx="7772400" cy="16002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a:solidFill>
                  <a:srgbClr val="6C6463"/>
                </a:solidFill>
              </a:defRPr>
            </a:lvl1pPr>
            <a:lvl2pPr marL="914400" lvl="1" indent="-355600" algn="l">
              <a:lnSpc>
                <a:spcPct val="100000"/>
              </a:lnSpc>
              <a:spcBef>
                <a:spcPts val="1200"/>
              </a:spcBef>
              <a:spcAft>
                <a:spcPts val="0"/>
              </a:spcAft>
              <a:buClr>
                <a:srgbClr val="6C6463"/>
              </a:buClr>
              <a:buSzPts val="2000"/>
              <a:buChar char="–"/>
              <a:defRPr>
                <a:solidFill>
                  <a:srgbClr val="6C6463"/>
                </a:solidFill>
              </a:defRPr>
            </a:lvl2pPr>
            <a:lvl3pPr marL="1371600" lvl="2" indent="-342900" algn="l">
              <a:lnSpc>
                <a:spcPct val="100000"/>
              </a:lnSpc>
              <a:spcBef>
                <a:spcPts val="1200"/>
              </a:spcBef>
              <a:spcAft>
                <a:spcPts val="0"/>
              </a:spcAft>
              <a:buClr>
                <a:srgbClr val="6C6463"/>
              </a:buClr>
              <a:buSzPts val="1800"/>
              <a:buChar char="•"/>
              <a:defRPr>
                <a:solidFill>
                  <a:srgbClr val="6C6463"/>
                </a:solidFill>
              </a:defRPr>
            </a:lvl3pPr>
            <a:lvl4pPr marL="1828800" lvl="3" indent="-330200" algn="l">
              <a:lnSpc>
                <a:spcPct val="100000"/>
              </a:lnSpc>
              <a:spcBef>
                <a:spcPts val="320"/>
              </a:spcBef>
              <a:spcAft>
                <a:spcPts val="0"/>
              </a:spcAft>
              <a:buClr>
                <a:srgbClr val="6C6463"/>
              </a:buClr>
              <a:buSzPts val="1600"/>
              <a:buChar char="–"/>
              <a:defRPr>
                <a:solidFill>
                  <a:srgbClr val="6C6463"/>
                </a:solidFill>
              </a:defRPr>
            </a:lvl4pPr>
            <a:lvl5pPr marL="2286000" lvl="4" indent="-317500" algn="l">
              <a:lnSpc>
                <a:spcPct val="100000"/>
              </a:lnSpc>
              <a:spcBef>
                <a:spcPts val="280"/>
              </a:spcBef>
              <a:spcAft>
                <a:spcPts val="0"/>
              </a:spcAft>
              <a:buClr>
                <a:srgbClr val="FFFFFF"/>
              </a:buClr>
              <a:buSzPts val="1400"/>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64" name="Google Shape;264;g11e0ae5a757_0_2070"/>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5" name="Google Shape;265;g11e0ae5a757_0_2070"/>
          <p:cNvSpPr txBox="1">
            <a:spLocks noGrp="1"/>
          </p:cNvSpPr>
          <p:nvPr>
            <p:ph type="ftr" idx="11"/>
          </p:nvPr>
        </p:nvSpPr>
        <p:spPr>
          <a:xfrm>
            <a:off x="3124200" y="6520934"/>
            <a:ext cx="2895600" cy="184800"/>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6" name="Google Shape;266;g11e0ae5a757_0_2070"/>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67" name="Google Shape;267;g11e0ae5a757_0_2070"/>
          <p:cNvSpPr txBox="1">
            <a:spLocks noGrp="1"/>
          </p:cNvSpPr>
          <p:nvPr>
            <p:ph type="title"/>
          </p:nvPr>
        </p:nvSpPr>
        <p:spPr>
          <a:xfrm>
            <a:off x="686104" y="457200"/>
            <a:ext cx="7772400" cy="9144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BA0C2F"/>
              </a:buClr>
              <a:buSzPts val="28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8" name="Google Shape;268;g11e0ae5a757_0_2070"/>
          <p:cNvSpPr txBox="1">
            <a:spLocks noGrp="1"/>
          </p:cNvSpPr>
          <p:nvPr>
            <p:ph type="body" idx="3"/>
          </p:nvPr>
        </p:nvSpPr>
        <p:spPr>
          <a:xfrm rot="-5400000">
            <a:off x="7527734" y="4708199"/>
            <a:ext cx="2743200" cy="184800"/>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1200"/>
              </a:spcBef>
              <a:spcAft>
                <a:spcPts val="0"/>
              </a:spcAft>
              <a:buClr>
                <a:schemeClr val="lt1"/>
              </a:buClr>
              <a:buSzPts val="1800"/>
              <a:buNone/>
              <a:defRPr sz="1800">
                <a:solidFill>
                  <a:schemeClr val="lt1"/>
                </a:solidFill>
              </a:defRPr>
            </a:lvl2pPr>
            <a:lvl3pPr marL="1371600" lvl="2" indent="-228600" algn="l">
              <a:lnSpc>
                <a:spcPct val="100000"/>
              </a:lnSpc>
              <a:spcBef>
                <a:spcPts val="12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ver - Full Photo">
  <p:cSld name="Cover - Full Photo">
    <p:bg>
      <p:bgPr>
        <a:solidFill>
          <a:schemeClr val="dk1"/>
        </a:solidFill>
        <a:effectLst/>
      </p:bgPr>
    </p:bg>
    <p:spTree>
      <p:nvGrpSpPr>
        <p:cNvPr id="1" name="Shape 269"/>
        <p:cNvGrpSpPr/>
        <p:nvPr/>
      </p:nvGrpSpPr>
      <p:grpSpPr>
        <a:xfrm>
          <a:off x="0" y="0"/>
          <a:ext cx="0" cy="0"/>
          <a:chOff x="0" y="0"/>
          <a:chExt cx="0" cy="0"/>
        </a:xfrm>
      </p:grpSpPr>
      <p:pic>
        <p:nvPicPr>
          <p:cNvPr id="270" name="Google Shape;270;g11e0ae5a757_0_2078"/>
          <p:cNvPicPr preferRelativeResize="0"/>
          <p:nvPr/>
        </p:nvPicPr>
        <p:blipFill rotWithShape="1">
          <a:blip r:embed="rId2">
            <a:alphaModFix/>
          </a:blip>
          <a:srcRect l="2238" b="2238"/>
          <a:stretch/>
        </p:blipFill>
        <p:spPr>
          <a:xfrm>
            <a:off x="152400" y="152399"/>
            <a:ext cx="8839198" cy="6555325"/>
          </a:xfrm>
          <a:prstGeom prst="rect">
            <a:avLst/>
          </a:prstGeom>
          <a:solidFill>
            <a:srgbClr val="CFCDC9"/>
          </a:solidFill>
          <a:ln>
            <a:noFill/>
          </a:ln>
        </p:spPr>
      </p:pic>
      <p:sp>
        <p:nvSpPr>
          <p:cNvPr id="271" name="Google Shape;271;g11e0ae5a757_0_2078"/>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2" name="Google Shape;272;g11e0ae5a757_0_2078"/>
          <p:cNvSpPr txBox="1">
            <a:spLocks noGrp="1"/>
          </p:cNvSpPr>
          <p:nvPr>
            <p:ph type="ftr" idx="11"/>
          </p:nvPr>
        </p:nvSpPr>
        <p:spPr>
          <a:xfrm>
            <a:off x="3124200" y="6520934"/>
            <a:ext cx="2895600" cy="184800"/>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3" name="Google Shape;273;g11e0ae5a757_0_2078"/>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74" name="Google Shape;274;g11e0ae5a757_0_2078"/>
          <p:cNvSpPr txBox="1">
            <a:spLocks noGrp="1"/>
          </p:cNvSpPr>
          <p:nvPr>
            <p:ph type="ctrTitle"/>
          </p:nvPr>
        </p:nvSpPr>
        <p:spPr>
          <a:xfrm>
            <a:off x="685800" y="2133600"/>
            <a:ext cx="5486400" cy="1600200"/>
          </a:xfrm>
          <a:prstGeom prst="rect">
            <a:avLst/>
          </a:prstGeom>
          <a:noFill/>
          <a:ln>
            <a:noFill/>
          </a:ln>
          <a:effectLst>
            <a:outerShdw blurRad="254000" algn="tl" rotWithShape="0">
              <a:srgbClr val="000000">
                <a:alpha val="20000"/>
              </a:srgbClr>
            </a:outerShdw>
          </a:effectLst>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3200"/>
              <a:buFont typeface="Gill Sans"/>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5" name="Google Shape;275;g11e0ae5a757_0_2078"/>
          <p:cNvSpPr txBox="1">
            <a:spLocks noGrp="1"/>
          </p:cNvSpPr>
          <p:nvPr>
            <p:ph type="subTitle" idx="1"/>
          </p:nvPr>
        </p:nvSpPr>
        <p:spPr>
          <a:xfrm>
            <a:off x="685800" y="4114800"/>
            <a:ext cx="3429000" cy="1600200"/>
          </a:xfrm>
          <a:prstGeom prst="rect">
            <a:avLst/>
          </a:prstGeom>
          <a:noFill/>
          <a:ln>
            <a:noFill/>
          </a:ln>
          <a:effectLst>
            <a:outerShdw blurRad="254000" algn="tl" rotWithShape="0">
              <a:srgbClr val="000000">
                <a:alpha val="40000"/>
              </a:srgbClr>
            </a:outerShdw>
          </a:effectLst>
        </p:spPr>
        <p:txBody>
          <a:bodyPr spcFirstLastPara="1" wrap="square" lIns="91425" tIns="45700" rIns="91425" bIns="45700" anchor="t" anchorCtr="0">
            <a:normAutofit/>
          </a:bodyPr>
          <a:lstStyle>
            <a:lvl1pPr lvl="0" algn="l">
              <a:lnSpc>
                <a:spcPct val="100000"/>
              </a:lnSpc>
              <a:spcBef>
                <a:spcPts val="0"/>
              </a:spcBef>
              <a:spcAft>
                <a:spcPts val="0"/>
              </a:spcAft>
              <a:buClr>
                <a:schemeClr val="lt1"/>
              </a:buClr>
              <a:buSzPts val="1800"/>
              <a:buNone/>
              <a:defRPr sz="1800">
                <a:solidFill>
                  <a:schemeClr val="lt1"/>
                </a:solidFill>
              </a:defRPr>
            </a:lvl1pPr>
            <a:lvl2pPr lvl="1" algn="ctr">
              <a:lnSpc>
                <a:spcPct val="100000"/>
              </a:lnSpc>
              <a:spcBef>
                <a:spcPts val="1200"/>
              </a:spcBef>
              <a:spcAft>
                <a:spcPts val="0"/>
              </a:spcAft>
              <a:buClr>
                <a:srgbClr val="888888"/>
              </a:buClr>
              <a:buSzPts val="2000"/>
              <a:buNone/>
              <a:defRPr>
                <a:solidFill>
                  <a:srgbClr val="888888"/>
                </a:solidFill>
              </a:defRPr>
            </a:lvl2pPr>
            <a:lvl3pPr lvl="2" algn="ctr">
              <a:lnSpc>
                <a:spcPct val="100000"/>
              </a:lnSpc>
              <a:spcBef>
                <a:spcPts val="1200"/>
              </a:spcBef>
              <a:spcAft>
                <a:spcPts val="0"/>
              </a:spcAft>
              <a:buClr>
                <a:srgbClr val="888888"/>
              </a:buClr>
              <a:buSzPts val="1800"/>
              <a:buNone/>
              <a:defRPr>
                <a:solidFill>
                  <a:srgbClr val="888888"/>
                </a:solidFill>
              </a:defRPr>
            </a:lvl3pPr>
            <a:lvl4pPr lvl="3" algn="ctr">
              <a:lnSpc>
                <a:spcPct val="100000"/>
              </a:lnSpc>
              <a:spcBef>
                <a:spcPts val="320"/>
              </a:spcBef>
              <a:spcAft>
                <a:spcPts val="0"/>
              </a:spcAft>
              <a:buClr>
                <a:srgbClr val="888888"/>
              </a:buClr>
              <a:buSzPts val="1600"/>
              <a:buNone/>
              <a:defRPr>
                <a:solidFill>
                  <a:srgbClr val="888888"/>
                </a:solidFill>
              </a:defRPr>
            </a:lvl4pPr>
            <a:lvl5pPr lvl="4" algn="ctr">
              <a:lnSpc>
                <a:spcPct val="100000"/>
              </a:lnSpc>
              <a:spcBef>
                <a:spcPts val="280"/>
              </a:spcBef>
              <a:spcAft>
                <a:spcPts val="0"/>
              </a:spcAft>
              <a:buClr>
                <a:srgbClr val="888888"/>
              </a:buClr>
              <a:buSzPts val="14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cxnSp>
        <p:nvCxnSpPr>
          <p:cNvPr id="276" name="Google Shape;276;g11e0ae5a757_0_2078"/>
          <p:cNvCxnSpPr/>
          <p:nvPr/>
        </p:nvCxnSpPr>
        <p:spPr>
          <a:xfrm>
            <a:off x="762000" y="3886200"/>
            <a:ext cx="32010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
        <p:nvSpPr>
          <p:cNvPr id="277" name="Google Shape;277;g11e0ae5a757_0_2078"/>
          <p:cNvSpPr txBox="1">
            <a:spLocks noGrp="1"/>
          </p:cNvSpPr>
          <p:nvPr>
            <p:ph type="body" idx="2"/>
          </p:nvPr>
        </p:nvSpPr>
        <p:spPr>
          <a:xfrm rot="-5400000">
            <a:off x="7527734" y="1431599"/>
            <a:ext cx="2743200" cy="184800"/>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chemeClr val="lt1"/>
              </a:buClr>
              <a:buSzPts val="600"/>
              <a:buNone/>
              <a:defRPr sz="600">
                <a:solidFill>
                  <a:schemeClr val="lt1"/>
                </a:solidFill>
              </a:defRPr>
            </a:lvl1pPr>
            <a:lvl2pPr marL="914400" lvl="1" indent="-228600" algn="l">
              <a:lnSpc>
                <a:spcPct val="100000"/>
              </a:lnSpc>
              <a:spcBef>
                <a:spcPts val="1200"/>
              </a:spcBef>
              <a:spcAft>
                <a:spcPts val="0"/>
              </a:spcAft>
              <a:buClr>
                <a:schemeClr val="lt1"/>
              </a:buClr>
              <a:buSzPts val="1800"/>
              <a:buNone/>
              <a:defRPr sz="1800">
                <a:solidFill>
                  <a:schemeClr val="lt1"/>
                </a:solidFill>
              </a:defRPr>
            </a:lvl2pPr>
            <a:lvl3pPr marL="1371600" lvl="2" indent="-228600" algn="l">
              <a:lnSpc>
                <a:spcPct val="100000"/>
              </a:lnSpc>
              <a:spcBef>
                <a:spcPts val="12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278" name="Google Shape;278;g11e0ae5a757_0_2078"/>
          <p:cNvPicPr preferRelativeResize="0"/>
          <p:nvPr/>
        </p:nvPicPr>
        <p:blipFill rotWithShape="1">
          <a:blip r:embed="rId3">
            <a:alphaModFix/>
          </a:blip>
          <a:srcRect/>
          <a:stretch/>
        </p:blipFill>
        <p:spPr>
          <a:xfrm>
            <a:off x="691522" y="685800"/>
            <a:ext cx="1813364" cy="544011"/>
          </a:xfrm>
          <a:prstGeom prst="rect">
            <a:avLst/>
          </a:prstGeom>
          <a:noFill/>
          <a:ln>
            <a:noFill/>
          </a:ln>
          <a:effectLst>
            <a:outerShdw blurRad="254000" algn="tl" rotWithShape="0">
              <a:srgbClr val="000000">
                <a:alpha val="20000"/>
              </a:srgbClr>
            </a:outerShdw>
          </a:effectLst>
        </p:spPr>
      </p:pic>
      <p:sp>
        <p:nvSpPr>
          <p:cNvPr id="279" name="Google Shape;279;g11e0ae5a757_0_2078"/>
          <p:cNvSpPr/>
          <p:nvPr/>
        </p:nvSpPr>
        <p:spPr>
          <a:xfrm>
            <a:off x="5159633" y="3726360"/>
            <a:ext cx="3396600" cy="2739600"/>
          </a:xfrm>
          <a:prstGeom prst="roundRect">
            <a:avLst>
              <a:gd name="adj" fmla="val 4893"/>
            </a:avLst>
          </a:prstGeom>
          <a:solidFill>
            <a:schemeClr val="lt1">
              <a:alpha val="80000"/>
            </a:schemeClr>
          </a:solidFill>
          <a:ln w="9525" cap="flat" cmpd="sng">
            <a:solidFill>
              <a:srgbClr val="6C6463"/>
            </a:solidFill>
            <a:prstDash val="solid"/>
            <a:round/>
            <a:headEnd type="none" w="sm" len="sm"/>
            <a:tailEnd type="none" w="sm" len="sm"/>
          </a:ln>
        </p:spPr>
        <p:txBody>
          <a:bodyPr spcFirstLastPara="1" wrap="square" lIns="91425" tIns="137150" rIns="182875" bIns="137150" anchor="ctr" anchorCtr="0">
            <a:noAutofit/>
          </a:bodyPr>
          <a:lstStyle/>
          <a:p>
            <a:pPr marL="58736" marR="0" lvl="0" indent="0" algn="l" rtl="0">
              <a:lnSpc>
                <a:spcPct val="100000"/>
              </a:lnSpc>
              <a:spcBef>
                <a:spcPts val="0"/>
              </a:spcBef>
              <a:spcAft>
                <a:spcPts val="0"/>
              </a:spcAft>
              <a:buClr>
                <a:schemeClr val="dk1"/>
              </a:buClr>
              <a:buSzPts val="1000"/>
              <a:buFont typeface="Gill Sans"/>
              <a:buNone/>
            </a:pPr>
            <a:r>
              <a:rPr lang="en-US" sz="1000" b="0" i="0" u="none" strike="noStrike" cap="none">
                <a:solidFill>
                  <a:schemeClr val="dk1"/>
                </a:solidFill>
                <a:latin typeface="Gill Sans"/>
                <a:ea typeface="Gill Sans"/>
                <a:cs typeface="Gill Sans"/>
                <a:sym typeface="Gill Sans"/>
              </a:rPr>
              <a:t>To change this cover photo: </a:t>
            </a:r>
            <a:endParaRPr sz="1400" b="0" i="0" u="none" strike="noStrike" cap="none">
              <a:solidFill>
                <a:srgbClr val="000000"/>
              </a:solidFill>
              <a:latin typeface="Arial"/>
              <a:ea typeface="Arial"/>
              <a:cs typeface="Arial"/>
              <a:sym typeface="Arial"/>
            </a:endParaRPr>
          </a:p>
          <a:p>
            <a:pPr marL="171450" marR="0" lvl="0" indent="-112711" algn="l" rtl="0">
              <a:lnSpc>
                <a:spcPct val="100000"/>
              </a:lnSpc>
              <a:spcBef>
                <a:spcPts val="600"/>
              </a:spcBef>
              <a:spcAft>
                <a:spcPts val="0"/>
              </a:spcAft>
              <a:buClr>
                <a:schemeClr val="dk1"/>
              </a:buClr>
              <a:buSzPts val="1000"/>
              <a:buFont typeface="Arial"/>
              <a:buChar char="•"/>
            </a:pPr>
            <a:r>
              <a:rPr lang="en-US" sz="1000" b="0" i="0" u="none" strike="noStrike" cap="none">
                <a:solidFill>
                  <a:schemeClr val="dk1"/>
                </a:solidFill>
                <a:latin typeface="Gill Sans"/>
                <a:ea typeface="Gill Sans"/>
                <a:cs typeface="Gill Sans"/>
                <a:sym typeface="Gill Sans"/>
              </a:rPr>
              <a:t>Click on View &gt; Slide Master.</a:t>
            </a:r>
            <a:endParaRPr sz="1400" b="0" i="0" u="none" strike="noStrike" cap="none">
              <a:solidFill>
                <a:srgbClr val="000000"/>
              </a:solidFill>
              <a:latin typeface="Arial"/>
              <a:ea typeface="Arial"/>
              <a:cs typeface="Arial"/>
              <a:sym typeface="Arial"/>
            </a:endParaRPr>
          </a:p>
          <a:p>
            <a:pPr marL="171450" marR="0" lvl="0" indent="-112711" algn="l" rtl="0">
              <a:lnSpc>
                <a:spcPct val="100000"/>
              </a:lnSpc>
              <a:spcBef>
                <a:spcPts val="600"/>
              </a:spcBef>
              <a:spcAft>
                <a:spcPts val="0"/>
              </a:spcAft>
              <a:buClr>
                <a:schemeClr val="dk1"/>
              </a:buClr>
              <a:buSzPts val="1000"/>
              <a:buFont typeface="Arial"/>
              <a:buChar char="•"/>
            </a:pPr>
            <a:r>
              <a:rPr lang="en-US" sz="1000" b="0" i="0" u="none" strike="noStrike" cap="none">
                <a:solidFill>
                  <a:schemeClr val="dk1"/>
                </a:solidFill>
                <a:latin typeface="Gill Sans"/>
                <a:ea typeface="Gill Sans"/>
                <a:cs typeface="Gill Sans"/>
                <a:sym typeface="Gill Sans"/>
              </a:rPr>
              <a:t>Right click on this photo &gt; Change Picture… &gt; Choose a Picture &gt; Insert.</a:t>
            </a:r>
            <a:endParaRPr sz="1000" b="0" i="0" u="none" strike="noStrike" cap="none">
              <a:solidFill>
                <a:schemeClr val="dk1"/>
              </a:solidFill>
              <a:latin typeface="Gill Sans"/>
              <a:ea typeface="Gill Sans"/>
              <a:cs typeface="Gill Sans"/>
              <a:sym typeface="Gill Sans"/>
            </a:endParaRPr>
          </a:p>
          <a:p>
            <a:pPr marL="171450" marR="0" lvl="0" indent="-112711" algn="l" rtl="0">
              <a:lnSpc>
                <a:spcPct val="100000"/>
              </a:lnSpc>
              <a:spcBef>
                <a:spcPts val="600"/>
              </a:spcBef>
              <a:spcAft>
                <a:spcPts val="0"/>
              </a:spcAft>
              <a:buClr>
                <a:schemeClr val="dk1"/>
              </a:buClr>
              <a:buSzPts val="1000"/>
              <a:buFont typeface="Arial"/>
              <a:buChar char="•"/>
            </a:pPr>
            <a:r>
              <a:rPr lang="en-US" sz="1000" b="0" i="0" u="none" strike="noStrike" cap="none">
                <a:solidFill>
                  <a:schemeClr val="dk1"/>
                </a:solidFill>
                <a:latin typeface="Gill Sans"/>
                <a:ea typeface="Gill Sans"/>
                <a:cs typeface="Gill Sans"/>
                <a:sym typeface="Gill Sans"/>
              </a:rPr>
              <a:t>Click on Picture Tools tab &gt; Crop &gt; drag straight cropping handles to inside edges of white frame. You can resize the photo within shape, while locking the photo’s aspect ratio, by holding shift key and dragging the photo’s round corner handle. You can also use the mouse to drag the photo to desired position within the shape. Click outside the photo.</a:t>
            </a:r>
            <a:endParaRPr sz="1400" b="0" i="0" u="none" strike="noStrike" cap="none">
              <a:solidFill>
                <a:srgbClr val="000000"/>
              </a:solidFill>
              <a:latin typeface="Arial"/>
              <a:ea typeface="Arial"/>
              <a:cs typeface="Arial"/>
              <a:sym typeface="Arial"/>
            </a:endParaRPr>
          </a:p>
          <a:p>
            <a:pPr marL="171450" marR="0" lvl="0" indent="-112711" algn="l" rtl="0">
              <a:lnSpc>
                <a:spcPct val="100000"/>
              </a:lnSpc>
              <a:spcBef>
                <a:spcPts val="600"/>
              </a:spcBef>
              <a:spcAft>
                <a:spcPts val="0"/>
              </a:spcAft>
              <a:buClr>
                <a:schemeClr val="dk1"/>
              </a:buClr>
              <a:buSzPts val="1000"/>
              <a:buFont typeface="Arial"/>
              <a:buChar char="•"/>
            </a:pPr>
            <a:r>
              <a:rPr lang="en-US" sz="1000" b="0" i="0" u="none" strike="noStrike" cap="none">
                <a:solidFill>
                  <a:schemeClr val="dk1"/>
                </a:solidFill>
                <a:latin typeface="Gill Sans"/>
                <a:ea typeface="Gill Sans"/>
                <a:cs typeface="Gill Sans"/>
                <a:sym typeface="Gill Sans"/>
              </a:rPr>
              <a:t>Add photo credit to the text box at top right of page.</a:t>
            </a:r>
            <a:endParaRPr sz="1400" b="0" i="0" u="none" strike="noStrike" cap="none">
              <a:solidFill>
                <a:srgbClr val="000000"/>
              </a:solidFill>
              <a:latin typeface="Arial"/>
              <a:ea typeface="Arial"/>
              <a:cs typeface="Arial"/>
              <a:sym typeface="Arial"/>
            </a:endParaRPr>
          </a:p>
          <a:p>
            <a:pPr marL="171450" marR="0" lvl="0" indent="-112711" algn="l" rtl="0">
              <a:lnSpc>
                <a:spcPct val="100000"/>
              </a:lnSpc>
              <a:spcBef>
                <a:spcPts val="600"/>
              </a:spcBef>
              <a:spcAft>
                <a:spcPts val="0"/>
              </a:spcAft>
              <a:buClr>
                <a:schemeClr val="dk1"/>
              </a:buClr>
              <a:buSzPts val="1000"/>
              <a:buFont typeface="Arial"/>
              <a:buChar char="•"/>
            </a:pPr>
            <a:r>
              <a:rPr lang="en-US" sz="1000" b="0" i="0" u="none" strike="noStrike" cap="none">
                <a:solidFill>
                  <a:schemeClr val="dk1"/>
                </a:solidFill>
                <a:latin typeface="Gill Sans"/>
                <a:ea typeface="Gill Sans"/>
                <a:cs typeface="Gill Sans"/>
                <a:sym typeface="Gill Sans"/>
              </a:rPr>
              <a:t>Delete this instruction text box.</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Divider - Full Red" type="titleOnly">
  <p:cSld name="TITLE_ONLY">
    <p:bg>
      <p:bgPr>
        <a:solidFill>
          <a:srgbClr val="BA0C2F"/>
        </a:solidFill>
        <a:effectLst/>
      </p:bgPr>
    </p:bg>
    <p:spTree>
      <p:nvGrpSpPr>
        <p:cNvPr id="1" name="Shape 280"/>
        <p:cNvGrpSpPr/>
        <p:nvPr/>
      </p:nvGrpSpPr>
      <p:grpSpPr>
        <a:xfrm>
          <a:off x="0" y="0"/>
          <a:ext cx="0" cy="0"/>
          <a:chOff x="0" y="0"/>
          <a:chExt cx="0" cy="0"/>
        </a:xfrm>
      </p:grpSpPr>
      <p:sp>
        <p:nvSpPr>
          <p:cNvPr id="281" name="Google Shape;281;g11e0ae5a757_0_2089"/>
          <p:cNvSpPr txBox="1">
            <a:spLocks noGrp="1"/>
          </p:cNvSpPr>
          <p:nvPr>
            <p:ph type="title"/>
          </p:nvPr>
        </p:nvSpPr>
        <p:spPr>
          <a:xfrm>
            <a:off x="1143000" y="827782"/>
            <a:ext cx="5486400" cy="1077300"/>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FFFFFF"/>
              </a:buClr>
              <a:buSzPts val="3200"/>
              <a:buFont typeface="Gill Sans"/>
              <a:buNone/>
              <a:defRPr sz="32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2" name="Google Shape;282;g11e0ae5a757_0_2089"/>
          <p:cNvSpPr txBox="1">
            <a:spLocks noGrp="1"/>
          </p:cNvSpPr>
          <p:nvPr>
            <p:ph type="dt" idx="10"/>
          </p:nvPr>
        </p:nvSpPr>
        <p:spPr>
          <a:xfrm>
            <a:off x="152400" y="6530079"/>
            <a:ext cx="2133600" cy="184800"/>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3" name="Google Shape;283;g11e0ae5a757_0_2089"/>
          <p:cNvSpPr txBox="1">
            <a:spLocks noGrp="1"/>
          </p:cNvSpPr>
          <p:nvPr>
            <p:ph type="ftr" idx="11"/>
          </p:nvPr>
        </p:nvSpPr>
        <p:spPr>
          <a:xfrm>
            <a:off x="3124200" y="6530079"/>
            <a:ext cx="2895600" cy="184800"/>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4" name="Google Shape;284;g11e0ae5a757_0_2089"/>
          <p:cNvSpPr txBox="1">
            <a:spLocks noGrp="1"/>
          </p:cNvSpPr>
          <p:nvPr>
            <p:ph type="sldNum" idx="12"/>
          </p:nvPr>
        </p:nvSpPr>
        <p:spPr>
          <a:xfrm>
            <a:off x="6858000" y="6530079"/>
            <a:ext cx="2133600" cy="184800"/>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pic>
        <p:nvPicPr>
          <p:cNvPr id="285" name="Google Shape;285;g11e0ae5a757_0_2089"/>
          <p:cNvPicPr preferRelativeResize="0"/>
          <p:nvPr/>
        </p:nvPicPr>
        <p:blipFill rotWithShape="1">
          <a:blip r:embed="rId2">
            <a:alphaModFix/>
          </a:blip>
          <a:srcRect/>
          <a:stretch/>
        </p:blipFill>
        <p:spPr>
          <a:xfrm>
            <a:off x="692285" y="5943600"/>
            <a:ext cx="1523998" cy="457200"/>
          </a:xfrm>
          <a:prstGeom prst="rect">
            <a:avLst/>
          </a:prstGeom>
          <a:noFill/>
          <a:ln>
            <a:noFill/>
          </a:ln>
        </p:spPr>
      </p:pic>
      <p:cxnSp>
        <p:nvCxnSpPr>
          <p:cNvPr id="286" name="Google Shape;286;g11e0ae5a757_0_2089"/>
          <p:cNvCxnSpPr/>
          <p:nvPr/>
        </p:nvCxnSpPr>
        <p:spPr>
          <a:xfrm>
            <a:off x="746760" y="990600"/>
            <a:ext cx="320100" cy="0"/>
          </a:xfrm>
          <a:prstGeom prst="straightConnector1">
            <a:avLst/>
          </a:prstGeom>
          <a:noFill/>
          <a:ln w="19050" cap="flat" cmpd="sng">
            <a:solidFill>
              <a:srgbClr val="FFFFFF"/>
            </a:solidFill>
            <a:prstDash val="solid"/>
            <a:round/>
            <a:headEnd type="none" w="sm" len="sm"/>
            <a:tailEnd type="none" w="sm" len="sm"/>
          </a:ln>
        </p:spPr>
      </p:cxn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Red/Gray 3 Content">
  <p:cSld name="Red/Gray 3 Content">
    <p:bg>
      <p:bgPr>
        <a:solidFill>
          <a:srgbClr val="E7E7E5"/>
        </a:solidFill>
        <a:effectLst/>
      </p:bgPr>
    </p:bg>
    <p:spTree>
      <p:nvGrpSpPr>
        <p:cNvPr id="1" name="Shape 287"/>
        <p:cNvGrpSpPr/>
        <p:nvPr/>
      </p:nvGrpSpPr>
      <p:grpSpPr>
        <a:xfrm>
          <a:off x="0" y="0"/>
          <a:ext cx="0" cy="0"/>
          <a:chOff x="0" y="0"/>
          <a:chExt cx="0" cy="0"/>
        </a:xfrm>
      </p:grpSpPr>
      <p:sp>
        <p:nvSpPr>
          <p:cNvPr id="288" name="Google Shape;288;g11e0ae5a757_0_2096"/>
          <p:cNvSpPr txBox="1">
            <a:spLocks noGrp="1"/>
          </p:cNvSpPr>
          <p:nvPr>
            <p:ph type="body" idx="1"/>
          </p:nvPr>
        </p:nvSpPr>
        <p:spPr>
          <a:xfrm>
            <a:off x="686104" y="1600200"/>
            <a:ext cx="2514300"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89" name="Google Shape;289;g11e0ae5a757_0_2096"/>
          <p:cNvSpPr txBox="1">
            <a:spLocks noGrp="1"/>
          </p:cNvSpPr>
          <p:nvPr>
            <p:ph type="body" idx="2"/>
          </p:nvPr>
        </p:nvSpPr>
        <p:spPr>
          <a:xfrm>
            <a:off x="5943600" y="1600200"/>
            <a:ext cx="2514900"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90" name="Google Shape;290;g11e0ae5a757_0_2096"/>
          <p:cNvSpPr txBox="1">
            <a:spLocks noGrp="1"/>
          </p:cNvSpPr>
          <p:nvPr>
            <p:ph type="dt" idx="10"/>
          </p:nvPr>
        </p:nvSpPr>
        <p:spPr>
          <a:xfrm>
            <a:off x="152400" y="6530079"/>
            <a:ext cx="2133600" cy="184800"/>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1" name="Google Shape;291;g11e0ae5a757_0_2096"/>
          <p:cNvSpPr txBox="1">
            <a:spLocks noGrp="1"/>
          </p:cNvSpPr>
          <p:nvPr>
            <p:ph type="ftr" idx="11"/>
          </p:nvPr>
        </p:nvSpPr>
        <p:spPr>
          <a:xfrm>
            <a:off x="3124200" y="6530079"/>
            <a:ext cx="2895600" cy="184800"/>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2" name="Google Shape;292;g11e0ae5a757_0_2096"/>
          <p:cNvSpPr txBox="1">
            <a:spLocks noGrp="1"/>
          </p:cNvSpPr>
          <p:nvPr>
            <p:ph type="sldNum" idx="12"/>
          </p:nvPr>
        </p:nvSpPr>
        <p:spPr>
          <a:xfrm>
            <a:off x="6858000" y="6530079"/>
            <a:ext cx="2133600" cy="184800"/>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93" name="Google Shape;293;g11e0ae5a757_0_2096"/>
          <p:cNvSpPr txBox="1">
            <a:spLocks noGrp="1"/>
          </p:cNvSpPr>
          <p:nvPr>
            <p:ph type="title"/>
          </p:nvPr>
        </p:nvSpPr>
        <p:spPr>
          <a:xfrm>
            <a:off x="686104" y="457200"/>
            <a:ext cx="7772400" cy="9144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BA0C2F"/>
              </a:buClr>
              <a:buSzPts val="28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4" name="Google Shape;294;g11e0ae5a757_0_2096"/>
          <p:cNvSpPr txBox="1">
            <a:spLocks noGrp="1"/>
          </p:cNvSpPr>
          <p:nvPr>
            <p:ph type="body" idx="3"/>
          </p:nvPr>
        </p:nvSpPr>
        <p:spPr>
          <a:xfrm>
            <a:off x="3314548" y="1600200"/>
            <a:ext cx="2514900"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Red/Gray 1 Content + Right Photo">
  <p:cSld name="Red/Gray 1 Content + Right Photo">
    <p:bg>
      <p:bgPr>
        <a:solidFill>
          <a:srgbClr val="E7E7E5"/>
        </a:solidFill>
        <a:effectLst/>
      </p:bgPr>
    </p:bg>
    <p:spTree>
      <p:nvGrpSpPr>
        <p:cNvPr id="1" name="Shape 295"/>
        <p:cNvGrpSpPr/>
        <p:nvPr/>
      </p:nvGrpSpPr>
      <p:grpSpPr>
        <a:xfrm>
          <a:off x="0" y="0"/>
          <a:ext cx="0" cy="0"/>
          <a:chOff x="0" y="0"/>
          <a:chExt cx="0" cy="0"/>
        </a:xfrm>
      </p:grpSpPr>
      <p:sp>
        <p:nvSpPr>
          <p:cNvPr id="296" name="Google Shape;296;g11e0ae5a757_0_2104"/>
          <p:cNvSpPr>
            <a:spLocks noGrp="1"/>
          </p:cNvSpPr>
          <p:nvPr>
            <p:ph type="pic" idx="2"/>
          </p:nvPr>
        </p:nvSpPr>
        <p:spPr>
          <a:xfrm>
            <a:off x="4572000" y="152400"/>
            <a:ext cx="4419600" cy="6553200"/>
          </a:xfrm>
          <a:prstGeom prst="rect">
            <a:avLst/>
          </a:prstGeom>
          <a:solidFill>
            <a:srgbClr val="FFFFFF"/>
          </a:solidFill>
          <a:ln>
            <a:noFill/>
          </a:ln>
        </p:spPr>
      </p:sp>
      <p:sp>
        <p:nvSpPr>
          <p:cNvPr id="297" name="Google Shape;297;g11e0ae5a757_0_2104"/>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8" name="Google Shape;298;g11e0ae5a757_0_2104"/>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99" name="Google Shape;299;g11e0ae5a757_0_2104"/>
          <p:cNvSpPr txBox="1">
            <a:spLocks noGrp="1"/>
          </p:cNvSpPr>
          <p:nvPr>
            <p:ph type="body" idx="1"/>
          </p:nvPr>
        </p:nvSpPr>
        <p:spPr>
          <a:xfrm>
            <a:off x="685800" y="2057401"/>
            <a:ext cx="3657600" cy="41148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17500" algn="l">
              <a:lnSpc>
                <a:spcPct val="100000"/>
              </a:lnSpc>
              <a:spcBef>
                <a:spcPts val="280"/>
              </a:spcBef>
              <a:spcAft>
                <a:spcPts val="0"/>
              </a:spcAft>
              <a:buClr>
                <a:srgbClr val="FFFFFF"/>
              </a:buClr>
              <a:buSzPts val="1400"/>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0" name="Google Shape;300;g11e0ae5a757_0_2104"/>
          <p:cNvSpPr txBox="1">
            <a:spLocks noGrp="1"/>
          </p:cNvSpPr>
          <p:nvPr>
            <p:ph type="title"/>
          </p:nvPr>
        </p:nvSpPr>
        <p:spPr>
          <a:xfrm>
            <a:off x="685800" y="408204"/>
            <a:ext cx="3657300" cy="13899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BA0C2F"/>
              </a:buClr>
              <a:buSzPts val="28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1" name="Google Shape;301;g11e0ae5a757_0_2104"/>
          <p:cNvSpPr txBox="1">
            <a:spLocks noGrp="1"/>
          </p:cNvSpPr>
          <p:nvPr>
            <p:ph type="body" idx="3"/>
          </p:nvPr>
        </p:nvSpPr>
        <p:spPr>
          <a:xfrm rot="-5400000">
            <a:off x="7527734" y="1431599"/>
            <a:ext cx="2743200" cy="184800"/>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1200"/>
              </a:spcBef>
              <a:spcAft>
                <a:spcPts val="0"/>
              </a:spcAft>
              <a:buClr>
                <a:schemeClr val="lt1"/>
              </a:buClr>
              <a:buSzPts val="1800"/>
              <a:buNone/>
              <a:defRPr sz="1800">
                <a:solidFill>
                  <a:schemeClr val="lt1"/>
                </a:solidFill>
              </a:defRPr>
            </a:lvl2pPr>
            <a:lvl3pPr marL="1371600" lvl="2" indent="-228600" algn="l">
              <a:lnSpc>
                <a:spcPct val="100000"/>
              </a:lnSpc>
              <a:spcBef>
                <a:spcPts val="12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Red/Gray Title Only">
  <p:cSld name="Red/Gray Title Only">
    <p:bg>
      <p:bgPr>
        <a:solidFill>
          <a:srgbClr val="E7E7E5"/>
        </a:solidFill>
        <a:effectLst/>
      </p:bgPr>
    </p:bg>
    <p:spTree>
      <p:nvGrpSpPr>
        <p:cNvPr id="1" name="Shape 302"/>
        <p:cNvGrpSpPr/>
        <p:nvPr/>
      </p:nvGrpSpPr>
      <p:grpSpPr>
        <a:xfrm>
          <a:off x="0" y="0"/>
          <a:ext cx="0" cy="0"/>
          <a:chOff x="0" y="0"/>
          <a:chExt cx="0" cy="0"/>
        </a:xfrm>
      </p:grpSpPr>
      <p:sp>
        <p:nvSpPr>
          <p:cNvPr id="303" name="Google Shape;303;g11e0ae5a757_0_2111"/>
          <p:cNvSpPr>
            <a:spLocks noGrp="1"/>
          </p:cNvSpPr>
          <p:nvPr>
            <p:ph type="pic" idx="2"/>
          </p:nvPr>
        </p:nvSpPr>
        <p:spPr>
          <a:xfrm>
            <a:off x="152400" y="152400"/>
            <a:ext cx="4419600" cy="6553200"/>
          </a:xfrm>
          <a:prstGeom prst="rect">
            <a:avLst/>
          </a:prstGeom>
          <a:solidFill>
            <a:srgbClr val="FFFFFF"/>
          </a:solidFill>
          <a:ln>
            <a:noFill/>
          </a:ln>
        </p:spPr>
      </p:sp>
      <p:sp>
        <p:nvSpPr>
          <p:cNvPr id="304" name="Google Shape;304;g11e0ae5a757_0_2111"/>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chemeClr val="lt1"/>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5" name="Google Shape;305;g11e0ae5a757_0_2111"/>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306" name="Google Shape;306;g11e0ae5a757_0_2111"/>
          <p:cNvSpPr txBox="1">
            <a:spLocks noGrp="1"/>
          </p:cNvSpPr>
          <p:nvPr>
            <p:ph type="body" idx="1"/>
          </p:nvPr>
        </p:nvSpPr>
        <p:spPr>
          <a:xfrm rot="-5400000">
            <a:off x="3108134" y="1431599"/>
            <a:ext cx="2743200" cy="184800"/>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1200"/>
              </a:spcBef>
              <a:spcAft>
                <a:spcPts val="0"/>
              </a:spcAft>
              <a:buClr>
                <a:schemeClr val="lt1"/>
              </a:buClr>
              <a:buSzPts val="1800"/>
              <a:buNone/>
              <a:defRPr sz="1800">
                <a:solidFill>
                  <a:schemeClr val="lt1"/>
                </a:solidFill>
              </a:defRPr>
            </a:lvl2pPr>
            <a:lvl3pPr marL="1371600" lvl="2" indent="-228600" algn="l">
              <a:lnSpc>
                <a:spcPct val="100000"/>
              </a:lnSpc>
              <a:spcBef>
                <a:spcPts val="12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7" name="Google Shape;307;g11e0ae5a757_0_2111"/>
          <p:cNvSpPr txBox="1">
            <a:spLocks noGrp="1"/>
          </p:cNvSpPr>
          <p:nvPr>
            <p:ph type="title"/>
          </p:nvPr>
        </p:nvSpPr>
        <p:spPr>
          <a:xfrm>
            <a:off x="4877104" y="2971800"/>
            <a:ext cx="3885900" cy="954000"/>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Clr>
                <a:srgbClr val="BA0C2F"/>
              </a:buClr>
              <a:buSzPts val="28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Red/Gray 1 Content + Bottom Photo">
  <p:cSld name="Red/Gray 1 Content + Bottom Photo">
    <p:bg>
      <p:bgPr>
        <a:solidFill>
          <a:srgbClr val="E7E7E5"/>
        </a:solidFill>
        <a:effectLst/>
      </p:bgPr>
    </p:bg>
    <p:spTree>
      <p:nvGrpSpPr>
        <p:cNvPr id="1" name="Shape 37"/>
        <p:cNvGrpSpPr/>
        <p:nvPr/>
      </p:nvGrpSpPr>
      <p:grpSpPr>
        <a:xfrm>
          <a:off x="0" y="0"/>
          <a:ext cx="0" cy="0"/>
          <a:chOff x="0" y="0"/>
          <a:chExt cx="0" cy="0"/>
        </a:xfrm>
      </p:grpSpPr>
      <p:sp>
        <p:nvSpPr>
          <p:cNvPr id="38" name="Google Shape;38;p17"/>
          <p:cNvSpPr>
            <a:spLocks noGrp="1"/>
          </p:cNvSpPr>
          <p:nvPr>
            <p:ph type="pic" idx="2"/>
          </p:nvPr>
        </p:nvSpPr>
        <p:spPr>
          <a:xfrm>
            <a:off x="152400" y="3429000"/>
            <a:ext cx="8839200" cy="3276600"/>
          </a:xfrm>
          <a:prstGeom prst="rect">
            <a:avLst/>
          </a:prstGeom>
          <a:solidFill>
            <a:schemeClr val="lt1"/>
          </a:solidFill>
          <a:ln>
            <a:noFill/>
          </a:ln>
        </p:spPr>
      </p:sp>
      <p:sp>
        <p:nvSpPr>
          <p:cNvPr id="39" name="Google Shape;39;p17"/>
          <p:cNvSpPr txBox="1">
            <a:spLocks noGrp="1"/>
          </p:cNvSpPr>
          <p:nvPr>
            <p:ph type="body" idx="1"/>
          </p:nvPr>
        </p:nvSpPr>
        <p:spPr>
          <a:xfrm>
            <a:off x="685800" y="1600200"/>
            <a:ext cx="7772400" cy="16002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a:solidFill>
                  <a:srgbClr val="6C6463"/>
                </a:solidFill>
              </a:defRPr>
            </a:lvl1pPr>
            <a:lvl2pPr marL="914400" lvl="1" indent="-355600" algn="l">
              <a:lnSpc>
                <a:spcPct val="100000"/>
              </a:lnSpc>
              <a:spcBef>
                <a:spcPts val="1200"/>
              </a:spcBef>
              <a:spcAft>
                <a:spcPts val="0"/>
              </a:spcAft>
              <a:buClr>
                <a:srgbClr val="6C6463"/>
              </a:buClr>
              <a:buSzPts val="2000"/>
              <a:buChar char="–"/>
              <a:defRPr>
                <a:solidFill>
                  <a:srgbClr val="6C6463"/>
                </a:solidFill>
              </a:defRPr>
            </a:lvl2pPr>
            <a:lvl3pPr marL="1371600" lvl="2" indent="-342900" algn="l">
              <a:lnSpc>
                <a:spcPct val="100000"/>
              </a:lnSpc>
              <a:spcBef>
                <a:spcPts val="1200"/>
              </a:spcBef>
              <a:spcAft>
                <a:spcPts val="0"/>
              </a:spcAft>
              <a:buClr>
                <a:srgbClr val="6C6463"/>
              </a:buClr>
              <a:buSzPts val="1800"/>
              <a:buChar char="•"/>
              <a:defRPr>
                <a:solidFill>
                  <a:srgbClr val="6C6463"/>
                </a:solidFill>
              </a:defRPr>
            </a:lvl3pPr>
            <a:lvl4pPr marL="1828800" lvl="3" indent="-330200" algn="l">
              <a:lnSpc>
                <a:spcPct val="100000"/>
              </a:lnSpc>
              <a:spcBef>
                <a:spcPts val="320"/>
              </a:spcBef>
              <a:spcAft>
                <a:spcPts val="0"/>
              </a:spcAft>
              <a:buClr>
                <a:srgbClr val="6C6463"/>
              </a:buClr>
              <a:buSzPts val="1600"/>
              <a:buChar char="–"/>
              <a:defRPr>
                <a:solidFill>
                  <a:srgbClr val="6C6463"/>
                </a:solidFill>
              </a:defRPr>
            </a:lvl4pPr>
            <a:lvl5pPr marL="2286000" lvl="4" indent="-317500" algn="l">
              <a:lnSpc>
                <a:spcPct val="100000"/>
              </a:lnSpc>
              <a:spcBef>
                <a:spcPts val="280"/>
              </a:spcBef>
              <a:spcAft>
                <a:spcPts val="0"/>
              </a:spcAft>
              <a:buClr>
                <a:srgbClr val="FFFFFF"/>
              </a:buClr>
              <a:buSzPts val="1400"/>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0" name="Google Shape;40;p17"/>
          <p:cNvSpPr txBox="1">
            <a:spLocks noGrp="1"/>
          </p:cNvSpPr>
          <p:nvPr>
            <p:ph type="dt" idx="10"/>
          </p:nvPr>
        </p:nvSpPr>
        <p:spPr>
          <a:xfrm>
            <a:off x="152400" y="6520934"/>
            <a:ext cx="2133600" cy="18466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7"/>
          <p:cNvSpPr txBox="1">
            <a:spLocks noGrp="1"/>
          </p:cNvSpPr>
          <p:nvPr>
            <p:ph type="ftr" idx="11"/>
          </p:nvPr>
        </p:nvSpPr>
        <p:spPr>
          <a:xfrm>
            <a:off x="3124200" y="6520934"/>
            <a:ext cx="2895600" cy="184666"/>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7"/>
          <p:cNvSpPr txBox="1">
            <a:spLocks noGrp="1"/>
          </p:cNvSpPr>
          <p:nvPr>
            <p:ph type="sldNum" idx="12"/>
          </p:nvPr>
        </p:nvSpPr>
        <p:spPr>
          <a:xfrm>
            <a:off x="6858000" y="6520934"/>
            <a:ext cx="2133600" cy="18466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43" name="Google Shape;43;p17"/>
          <p:cNvSpPr txBox="1">
            <a:spLocks noGrp="1"/>
          </p:cNvSpPr>
          <p:nvPr>
            <p:ph type="title"/>
          </p:nvPr>
        </p:nvSpPr>
        <p:spPr>
          <a:xfrm>
            <a:off x="686104" y="457200"/>
            <a:ext cx="7772400" cy="9144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BA0C2F"/>
              </a:buClr>
              <a:buSzPts val="28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7"/>
          <p:cNvSpPr txBox="1">
            <a:spLocks noGrp="1"/>
          </p:cNvSpPr>
          <p:nvPr>
            <p:ph type="body" idx="3"/>
          </p:nvPr>
        </p:nvSpPr>
        <p:spPr>
          <a:xfrm rot="-5400000">
            <a:off x="7527667" y="4708266"/>
            <a:ext cx="2743200" cy="18466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1200"/>
              </a:spcBef>
              <a:spcAft>
                <a:spcPts val="0"/>
              </a:spcAft>
              <a:buClr>
                <a:schemeClr val="lt1"/>
              </a:buClr>
              <a:buSzPts val="1800"/>
              <a:buNone/>
              <a:defRPr sz="1800">
                <a:solidFill>
                  <a:schemeClr val="lt1"/>
                </a:solidFill>
              </a:defRPr>
            </a:lvl2pPr>
            <a:lvl3pPr marL="1371600" lvl="2" indent="-228600" algn="l">
              <a:lnSpc>
                <a:spcPct val="100000"/>
              </a:lnSpc>
              <a:spcBef>
                <a:spcPts val="12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Red/White 1 Content">
  <p:cSld name="Red/White 1 Content">
    <p:bg>
      <p:bgPr>
        <a:solidFill>
          <a:schemeClr val="lt1"/>
        </a:solidFill>
        <a:effectLst/>
      </p:bgPr>
    </p:bg>
    <p:spTree>
      <p:nvGrpSpPr>
        <p:cNvPr id="1" name="Shape 308"/>
        <p:cNvGrpSpPr/>
        <p:nvPr/>
      </p:nvGrpSpPr>
      <p:grpSpPr>
        <a:xfrm>
          <a:off x="0" y="0"/>
          <a:ext cx="0" cy="0"/>
          <a:chOff x="0" y="0"/>
          <a:chExt cx="0" cy="0"/>
        </a:xfrm>
      </p:grpSpPr>
      <p:sp>
        <p:nvSpPr>
          <p:cNvPr id="309" name="Google Shape;309;g11e0ae5a757_0_2117"/>
          <p:cNvSpPr txBox="1">
            <a:spLocks noGrp="1"/>
          </p:cNvSpPr>
          <p:nvPr>
            <p:ph type="body" idx="1"/>
          </p:nvPr>
        </p:nvSpPr>
        <p:spPr>
          <a:xfrm>
            <a:off x="685800" y="1600200"/>
            <a:ext cx="7772400" cy="45720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Clr>
                <a:srgbClr val="635C5B"/>
              </a:buClr>
              <a:buSzPts val="1800"/>
              <a:buChar char="•"/>
              <a:defRPr/>
            </a:lvl1pPr>
            <a:lvl2pPr marL="914400" lvl="1" indent="-342900" algn="l">
              <a:lnSpc>
                <a:spcPct val="100000"/>
              </a:lnSpc>
              <a:spcBef>
                <a:spcPts val="1200"/>
              </a:spcBef>
              <a:spcAft>
                <a:spcPts val="0"/>
              </a:spcAft>
              <a:buClr>
                <a:srgbClr val="635C5B"/>
              </a:buClr>
              <a:buSzPts val="1800"/>
              <a:buChar char="–"/>
              <a:defRPr/>
            </a:lvl2pPr>
            <a:lvl3pPr marL="1371600" lvl="2" indent="-342900" algn="l">
              <a:lnSpc>
                <a:spcPct val="100000"/>
              </a:lnSpc>
              <a:spcBef>
                <a:spcPts val="1200"/>
              </a:spcBef>
              <a:spcAft>
                <a:spcPts val="0"/>
              </a:spcAft>
              <a:buClr>
                <a:srgbClr val="6C6463"/>
              </a:buClr>
              <a:buSzPts val="1800"/>
              <a:buChar char="•"/>
              <a:defRPr/>
            </a:lvl3pPr>
            <a:lvl4pPr marL="1828800" lvl="3" indent="-342900" algn="l">
              <a:lnSpc>
                <a:spcPct val="100000"/>
              </a:lnSpc>
              <a:spcBef>
                <a:spcPts val="360"/>
              </a:spcBef>
              <a:spcAft>
                <a:spcPts val="0"/>
              </a:spcAft>
              <a:buClr>
                <a:srgbClr val="6C6463"/>
              </a:buClr>
              <a:buSzPts val="1800"/>
              <a:buChar char="–"/>
              <a:defRPr/>
            </a:lvl4pPr>
            <a:lvl5pPr marL="2286000" lvl="4" indent="-342900" algn="l">
              <a:lnSpc>
                <a:spcPct val="100000"/>
              </a:lnSpc>
              <a:spcBef>
                <a:spcPts val="360"/>
              </a:spcBef>
              <a:spcAft>
                <a:spcPts val="0"/>
              </a:spcAft>
              <a:buClr>
                <a:srgbClr val="6C6463"/>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10" name="Google Shape;310;g11e0ae5a757_0_2117"/>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1" name="Google Shape;311;g11e0ae5a757_0_2117"/>
          <p:cNvSpPr txBox="1">
            <a:spLocks noGrp="1"/>
          </p:cNvSpPr>
          <p:nvPr>
            <p:ph type="ftr" idx="11"/>
          </p:nvPr>
        </p:nvSpPr>
        <p:spPr>
          <a:xfrm>
            <a:off x="3124200" y="6520934"/>
            <a:ext cx="2895600" cy="184800"/>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6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2" name="Google Shape;312;g11e0ae5a757_0_2117"/>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313" name="Google Shape;313;g11e0ae5a757_0_2117"/>
          <p:cNvSpPr txBox="1">
            <a:spLocks noGrp="1"/>
          </p:cNvSpPr>
          <p:nvPr>
            <p:ph type="title"/>
          </p:nvPr>
        </p:nvSpPr>
        <p:spPr>
          <a:xfrm>
            <a:off x="686104" y="457200"/>
            <a:ext cx="7772400" cy="9144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BA0C2F"/>
              </a:buClr>
              <a:buSzPts val="28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Red/White 2 Content">
  <p:cSld name="Red/White 2 Content">
    <p:bg>
      <p:bgPr>
        <a:solidFill>
          <a:schemeClr val="lt1"/>
        </a:solidFill>
        <a:effectLst/>
      </p:bgPr>
    </p:bg>
    <p:spTree>
      <p:nvGrpSpPr>
        <p:cNvPr id="1" name="Shape 314"/>
        <p:cNvGrpSpPr/>
        <p:nvPr/>
      </p:nvGrpSpPr>
      <p:grpSpPr>
        <a:xfrm>
          <a:off x="0" y="0"/>
          <a:ext cx="0" cy="0"/>
          <a:chOff x="0" y="0"/>
          <a:chExt cx="0" cy="0"/>
        </a:xfrm>
      </p:grpSpPr>
      <p:sp>
        <p:nvSpPr>
          <p:cNvPr id="315" name="Google Shape;315;g11e0ae5a757_0_2123"/>
          <p:cNvSpPr txBox="1">
            <a:spLocks noGrp="1"/>
          </p:cNvSpPr>
          <p:nvPr>
            <p:ph type="body" idx="1"/>
          </p:nvPr>
        </p:nvSpPr>
        <p:spPr>
          <a:xfrm>
            <a:off x="686104" y="1600200"/>
            <a:ext cx="3809700"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6C6463"/>
              </a:buClr>
              <a:buSzPts val="1600"/>
              <a:buChar char="»"/>
              <a:defRPr sz="1600">
                <a:solidFill>
                  <a:srgbClr val="6C6463"/>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16" name="Google Shape;316;g11e0ae5a757_0_2123"/>
          <p:cNvSpPr txBox="1">
            <a:spLocks noGrp="1"/>
          </p:cNvSpPr>
          <p:nvPr>
            <p:ph type="body" idx="2"/>
          </p:nvPr>
        </p:nvSpPr>
        <p:spPr>
          <a:xfrm>
            <a:off x="4648200" y="1600200"/>
            <a:ext cx="3810300"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6C6463"/>
              </a:buClr>
              <a:buSzPts val="1600"/>
              <a:buChar char="»"/>
              <a:defRPr sz="1600">
                <a:solidFill>
                  <a:srgbClr val="6C6463"/>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17" name="Google Shape;317;g11e0ae5a757_0_2123"/>
          <p:cNvSpPr txBox="1">
            <a:spLocks noGrp="1"/>
          </p:cNvSpPr>
          <p:nvPr>
            <p:ph type="dt" idx="10"/>
          </p:nvPr>
        </p:nvSpPr>
        <p:spPr>
          <a:xfrm>
            <a:off x="152400" y="6530079"/>
            <a:ext cx="2133600" cy="184800"/>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8" name="Google Shape;318;g11e0ae5a757_0_2123"/>
          <p:cNvSpPr txBox="1">
            <a:spLocks noGrp="1"/>
          </p:cNvSpPr>
          <p:nvPr>
            <p:ph type="ftr" idx="11"/>
          </p:nvPr>
        </p:nvSpPr>
        <p:spPr>
          <a:xfrm>
            <a:off x="3124200" y="6530079"/>
            <a:ext cx="2895600" cy="184800"/>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9" name="Google Shape;319;g11e0ae5a757_0_2123"/>
          <p:cNvSpPr txBox="1">
            <a:spLocks noGrp="1"/>
          </p:cNvSpPr>
          <p:nvPr>
            <p:ph type="sldNum" idx="12"/>
          </p:nvPr>
        </p:nvSpPr>
        <p:spPr>
          <a:xfrm>
            <a:off x="6858000" y="6530079"/>
            <a:ext cx="2133600" cy="184800"/>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320" name="Google Shape;320;g11e0ae5a757_0_2123"/>
          <p:cNvSpPr txBox="1">
            <a:spLocks noGrp="1"/>
          </p:cNvSpPr>
          <p:nvPr>
            <p:ph type="title"/>
          </p:nvPr>
        </p:nvSpPr>
        <p:spPr>
          <a:xfrm>
            <a:off x="686104" y="457200"/>
            <a:ext cx="7772400" cy="9144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BA0C2F"/>
              </a:buClr>
              <a:buSzPts val="28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Red/White 3 Content">
  <p:cSld name="Red/White 3 Content">
    <p:bg>
      <p:bgPr>
        <a:solidFill>
          <a:schemeClr val="lt1"/>
        </a:solidFill>
        <a:effectLst/>
      </p:bgPr>
    </p:bg>
    <p:spTree>
      <p:nvGrpSpPr>
        <p:cNvPr id="1" name="Shape 321"/>
        <p:cNvGrpSpPr/>
        <p:nvPr/>
      </p:nvGrpSpPr>
      <p:grpSpPr>
        <a:xfrm>
          <a:off x="0" y="0"/>
          <a:ext cx="0" cy="0"/>
          <a:chOff x="0" y="0"/>
          <a:chExt cx="0" cy="0"/>
        </a:xfrm>
      </p:grpSpPr>
      <p:sp>
        <p:nvSpPr>
          <p:cNvPr id="322" name="Google Shape;322;g11e0ae5a757_0_2130"/>
          <p:cNvSpPr txBox="1">
            <a:spLocks noGrp="1"/>
          </p:cNvSpPr>
          <p:nvPr>
            <p:ph type="body" idx="1"/>
          </p:nvPr>
        </p:nvSpPr>
        <p:spPr>
          <a:xfrm>
            <a:off x="686104" y="1600200"/>
            <a:ext cx="2514300"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23" name="Google Shape;323;g11e0ae5a757_0_2130"/>
          <p:cNvSpPr txBox="1">
            <a:spLocks noGrp="1"/>
          </p:cNvSpPr>
          <p:nvPr>
            <p:ph type="body" idx="2"/>
          </p:nvPr>
        </p:nvSpPr>
        <p:spPr>
          <a:xfrm>
            <a:off x="5943600" y="1600200"/>
            <a:ext cx="2514900"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24" name="Google Shape;324;g11e0ae5a757_0_2130"/>
          <p:cNvSpPr txBox="1">
            <a:spLocks noGrp="1"/>
          </p:cNvSpPr>
          <p:nvPr>
            <p:ph type="dt" idx="10"/>
          </p:nvPr>
        </p:nvSpPr>
        <p:spPr>
          <a:xfrm>
            <a:off x="152400" y="6530079"/>
            <a:ext cx="2133600" cy="184800"/>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5" name="Google Shape;325;g11e0ae5a757_0_2130"/>
          <p:cNvSpPr txBox="1">
            <a:spLocks noGrp="1"/>
          </p:cNvSpPr>
          <p:nvPr>
            <p:ph type="ftr" idx="11"/>
          </p:nvPr>
        </p:nvSpPr>
        <p:spPr>
          <a:xfrm>
            <a:off x="3124200" y="6530079"/>
            <a:ext cx="2895600" cy="184800"/>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6" name="Google Shape;326;g11e0ae5a757_0_2130"/>
          <p:cNvSpPr txBox="1">
            <a:spLocks noGrp="1"/>
          </p:cNvSpPr>
          <p:nvPr>
            <p:ph type="sldNum" idx="12"/>
          </p:nvPr>
        </p:nvSpPr>
        <p:spPr>
          <a:xfrm>
            <a:off x="6858000" y="6530079"/>
            <a:ext cx="2133600" cy="184800"/>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327" name="Google Shape;327;g11e0ae5a757_0_2130"/>
          <p:cNvSpPr txBox="1">
            <a:spLocks noGrp="1"/>
          </p:cNvSpPr>
          <p:nvPr>
            <p:ph type="title"/>
          </p:nvPr>
        </p:nvSpPr>
        <p:spPr>
          <a:xfrm>
            <a:off x="686104" y="457200"/>
            <a:ext cx="7772400" cy="9144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BA0C2F"/>
              </a:buClr>
              <a:buSzPts val="28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8" name="Google Shape;328;g11e0ae5a757_0_2130"/>
          <p:cNvSpPr txBox="1">
            <a:spLocks noGrp="1"/>
          </p:cNvSpPr>
          <p:nvPr>
            <p:ph type="body" idx="3"/>
          </p:nvPr>
        </p:nvSpPr>
        <p:spPr>
          <a:xfrm>
            <a:off x="3314548" y="1600200"/>
            <a:ext cx="2514900"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Red/White 1 Content + Bottom Photo">
  <p:cSld name="Red/White 1 Content + Bottom Photo">
    <p:bg>
      <p:bgPr>
        <a:solidFill>
          <a:schemeClr val="lt1"/>
        </a:solidFill>
        <a:effectLst/>
      </p:bgPr>
    </p:bg>
    <p:spTree>
      <p:nvGrpSpPr>
        <p:cNvPr id="1" name="Shape 329"/>
        <p:cNvGrpSpPr/>
        <p:nvPr/>
      </p:nvGrpSpPr>
      <p:grpSpPr>
        <a:xfrm>
          <a:off x="0" y="0"/>
          <a:ext cx="0" cy="0"/>
          <a:chOff x="0" y="0"/>
          <a:chExt cx="0" cy="0"/>
        </a:xfrm>
      </p:grpSpPr>
      <p:sp>
        <p:nvSpPr>
          <p:cNvPr id="330" name="Google Shape;330;g11e0ae5a757_0_2138"/>
          <p:cNvSpPr>
            <a:spLocks noGrp="1"/>
          </p:cNvSpPr>
          <p:nvPr>
            <p:ph type="pic" idx="2"/>
          </p:nvPr>
        </p:nvSpPr>
        <p:spPr>
          <a:xfrm>
            <a:off x="152400" y="3429000"/>
            <a:ext cx="8839200" cy="3276600"/>
          </a:xfrm>
          <a:prstGeom prst="rect">
            <a:avLst/>
          </a:prstGeom>
          <a:solidFill>
            <a:srgbClr val="E7E7E5"/>
          </a:solidFill>
          <a:ln>
            <a:noFill/>
          </a:ln>
        </p:spPr>
      </p:sp>
      <p:sp>
        <p:nvSpPr>
          <p:cNvPr id="331" name="Google Shape;331;g11e0ae5a757_0_2138"/>
          <p:cNvSpPr txBox="1">
            <a:spLocks noGrp="1"/>
          </p:cNvSpPr>
          <p:nvPr>
            <p:ph type="body" idx="1"/>
          </p:nvPr>
        </p:nvSpPr>
        <p:spPr>
          <a:xfrm>
            <a:off x="685800" y="1600200"/>
            <a:ext cx="7772400" cy="16002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a:solidFill>
                  <a:srgbClr val="6C6463"/>
                </a:solidFill>
              </a:defRPr>
            </a:lvl1pPr>
            <a:lvl2pPr marL="914400" lvl="1" indent="-355600" algn="l">
              <a:lnSpc>
                <a:spcPct val="100000"/>
              </a:lnSpc>
              <a:spcBef>
                <a:spcPts val="1200"/>
              </a:spcBef>
              <a:spcAft>
                <a:spcPts val="0"/>
              </a:spcAft>
              <a:buClr>
                <a:srgbClr val="6C6463"/>
              </a:buClr>
              <a:buSzPts val="2000"/>
              <a:buChar char="–"/>
              <a:defRPr>
                <a:solidFill>
                  <a:srgbClr val="6C6463"/>
                </a:solidFill>
              </a:defRPr>
            </a:lvl2pPr>
            <a:lvl3pPr marL="1371600" lvl="2" indent="-342900" algn="l">
              <a:lnSpc>
                <a:spcPct val="100000"/>
              </a:lnSpc>
              <a:spcBef>
                <a:spcPts val="1200"/>
              </a:spcBef>
              <a:spcAft>
                <a:spcPts val="0"/>
              </a:spcAft>
              <a:buClr>
                <a:srgbClr val="6C6463"/>
              </a:buClr>
              <a:buSzPts val="1800"/>
              <a:buChar char="•"/>
              <a:defRPr>
                <a:solidFill>
                  <a:srgbClr val="6C6463"/>
                </a:solidFill>
              </a:defRPr>
            </a:lvl3pPr>
            <a:lvl4pPr marL="1828800" lvl="3" indent="-330200" algn="l">
              <a:lnSpc>
                <a:spcPct val="100000"/>
              </a:lnSpc>
              <a:spcBef>
                <a:spcPts val="320"/>
              </a:spcBef>
              <a:spcAft>
                <a:spcPts val="0"/>
              </a:spcAft>
              <a:buClr>
                <a:srgbClr val="6C6463"/>
              </a:buClr>
              <a:buSzPts val="1600"/>
              <a:buChar char="–"/>
              <a:defRPr>
                <a:solidFill>
                  <a:srgbClr val="6C6463"/>
                </a:solidFill>
              </a:defRPr>
            </a:lvl4pPr>
            <a:lvl5pPr marL="2286000" lvl="4" indent="-317500" algn="l">
              <a:lnSpc>
                <a:spcPct val="100000"/>
              </a:lnSpc>
              <a:spcBef>
                <a:spcPts val="280"/>
              </a:spcBef>
              <a:spcAft>
                <a:spcPts val="0"/>
              </a:spcAft>
              <a:buClr>
                <a:srgbClr val="FFFFFF"/>
              </a:buClr>
              <a:buSzPts val="1400"/>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32" name="Google Shape;332;g11e0ae5a757_0_2138"/>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3" name="Google Shape;333;g11e0ae5a757_0_2138"/>
          <p:cNvSpPr txBox="1">
            <a:spLocks noGrp="1"/>
          </p:cNvSpPr>
          <p:nvPr>
            <p:ph type="ftr" idx="11"/>
          </p:nvPr>
        </p:nvSpPr>
        <p:spPr>
          <a:xfrm>
            <a:off x="3124200" y="6520934"/>
            <a:ext cx="2895600" cy="184800"/>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4" name="Google Shape;334;g11e0ae5a757_0_2138"/>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335" name="Google Shape;335;g11e0ae5a757_0_2138"/>
          <p:cNvSpPr txBox="1">
            <a:spLocks noGrp="1"/>
          </p:cNvSpPr>
          <p:nvPr>
            <p:ph type="title"/>
          </p:nvPr>
        </p:nvSpPr>
        <p:spPr>
          <a:xfrm>
            <a:off x="686104" y="457200"/>
            <a:ext cx="7772400" cy="9144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BA0C2F"/>
              </a:buClr>
              <a:buSzPts val="28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6" name="Google Shape;336;g11e0ae5a757_0_2138"/>
          <p:cNvSpPr txBox="1">
            <a:spLocks noGrp="1"/>
          </p:cNvSpPr>
          <p:nvPr>
            <p:ph type="body" idx="3"/>
          </p:nvPr>
        </p:nvSpPr>
        <p:spPr>
          <a:xfrm rot="-5400000">
            <a:off x="7527734" y="4708199"/>
            <a:ext cx="2743200" cy="184800"/>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1200"/>
              </a:spcBef>
              <a:spcAft>
                <a:spcPts val="0"/>
              </a:spcAft>
              <a:buClr>
                <a:schemeClr val="lt1"/>
              </a:buClr>
              <a:buSzPts val="1800"/>
              <a:buNone/>
              <a:defRPr sz="1800">
                <a:solidFill>
                  <a:schemeClr val="lt1"/>
                </a:solidFill>
              </a:defRPr>
            </a:lvl2pPr>
            <a:lvl3pPr marL="1371600" lvl="2" indent="-228600" algn="l">
              <a:lnSpc>
                <a:spcPct val="100000"/>
              </a:lnSpc>
              <a:spcBef>
                <a:spcPts val="12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Red/White 1 Content + Right Photo">
  <p:cSld name="Red/White 1 Content + Right Photo">
    <p:bg>
      <p:bgPr>
        <a:solidFill>
          <a:schemeClr val="lt1"/>
        </a:solidFill>
        <a:effectLst/>
      </p:bgPr>
    </p:bg>
    <p:spTree>
      <p:nvGrpSpPr>
        <p:cNvPr id="1" name="Shape 337"/>
        <p:cNvGrpSpPr/>
        <p:nvPr/>
      </p:nvGrpSpPr>
      <p:grpSpPr>
        <a:xfrm>
          <a:off x="0" y="0"/>
          <a:ext cx="0" cy="0"/>
          <a:chOff x="0" y="0"/>
          <a:chExt cx="0" cy="0"/>
        </a:xfrm>
      </p:grpSpPr>
      <p:sp>
        <p:nvSpPr>
          <p:cNvPr id="338" name="Google Shape;338;g11e0ae5a757_0_2146"/>
          <p:cNvSpPr>
            <a:spLocks noGrp="1"/>
          </p:cNvSpPr>
          <p:nvPr>
            <p:ph type="pic" idx="2"/>
          </p:nvPr>
        </p:nvSpPr>
        <p:spPr>
          <a:xfrm>
            <a:off x="4572000" y="152400"/>
            <a:ext cx="4419600" cy="6553200"/>
          </a:xfrm>
          <a:prstGeom prst="rect">
            <a:avLst/>
          </a:prstGeom>
          <a:solidFill>
            <a:srgbClr val="E7E7E5"/>
          </a:solidFill>
          <a:ln>
            <a:noFill/>
          </a:ln>
        </p:spPr>
      </p:sp>
      <p:sp>
        <p:nvSpPr>
          <p:cNvPr id="339" name="Google Shape;339;g11e0ae5a757_0_2146"/>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0" name="Google Shape;340;g11e0ae5a757_0_2146"/>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341" name="Google Shape;341;g11e0ae5a757_0_2146"/>
          <p:cNvSpPr txBox="1">
            <a:spLocks noGrp="1"/>
          </p:cNvSpPr>
          <p:nvPr>
            <p:ph type="body" idx="1"/>
          </p:nvPr>
        </p:nvSpPr>
        <p:spPr>
          <a:xfrm>
            <a:off x="685800" y="2057401"/>
            <a:ext cx="3657600" cy="41148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17500" algn="l">
              <a:lnSpc>
                <a:spcPct val="100000"/>
              </a:lnSpc>
              <a:spcBef>
                <a:spcPts val="280"/>
              </a:spcBef>
              <a:spcAft>
                <a:spcPts val="0"/>
              </a:spcAft>
              <a:buClr>
                <a:srgbClr val="FFFFFF"/>
              </a:buClr>
              <a:buSzPts val="1400"/>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42" name="Google Shape;342;g11e0ae5a757_0_2146"/>
          <p:cNvSpPr txBox="1">
            <a:spLocks noGrp="1"/>
          </p:cNvSpPr>
          <p:nvPr>
            <p:ph type="title"/>
          </p:nvPr>
        </p:nvSpPr>
        <p:spPr>
          <a:xfrm>
            <a:off x="685800" y="408204"/>
            <a:ext cx="3657300" cy="13899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BA0C2F"/>
              </a:buClr>
              <a:buSzPts val="28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3" name="Google Shape;343;g11e0ae5a757_0_2146"/>
          <p:cNvSpPr txBox="1">
            <a:spLocks noGrp="1"/>
          </p:cNvSpPr>
          <p:nvPr>
            <p:ph type="body" idx="3"/>
          </p:nvPr>
        </p:nvSpPr>
        <p:spPr>
          <a:xfrm rot="-5400000">
            <a:off x="7527734" y="1431599"/>
            <a:ext cx="2743200" cy="184800"/>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1200"/>
              </a:spcBef>
              <a:spcAft>
                <a:spcPts val="0"/>
              </a:spcAft>
              <a:buClr>
                <a:schemeClr val="lt1"/>
              </a:buClr>
              <a:buSzPts val="1800"/>
              <a:buNone/>
              <a:defRPr sz="1800">
                <a:solidFill>
                  <a:schemeClr val="lt1"/>
                </a:solidFill>
              </a:defRPr>
            </a:lvl2pPr>
            <a:lvl3pPr marL="1371600" lvl="2" indent="-228600" algn="l">
              <a:lnSpc>
                <a:spcPct val="100000"/>
              </a:lnSpc>
              <a:spcBef>
                <a:spcPts val="12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Red/White Title Only">
  <p:cSld name="Red/White Title Only">
    <p:bg>
      <p:bgPr>
        <a:solidFill>
          <a:schemeClr val="lt1"/>
        </a:solidFill>
        <a:effectLst/>
      </p:bgPr>
    </p:bg>
    <p:spTree>
      <p:nvGrpSpPr>
        <p:cNvPr id="1" name="Shape 344"/>
        <p:cNvGrpSpPr/>
        <p:nvPr/>
      </p:nvGrpSpPr>
      <p:grpSpPr>
        <a:xfrm>
          <a:off x="0" y="0"/>
          <a:ext cx="0" cy="0"/>
          <a:chOff x="0" y="0"/>
          <a:chExt cx="0" cy="0"/>
        </a:xfrm>
      </p:grpSpPr>
      <p:sp>
        <p:nvSpPr>
          <p:cNvPr id="345" name="Google Shape;345;g11e0ae5a757_0_2153"/>
          <p:cNvSpPr>
            <a:spLocks noGrp="1"/>
          </p:cNvSpPr>
          <p:nvPr>
            <p:ph type="pic" idx="2"/>
          </p:nvPr>
        </p:nvSpPr>
        <p:spPr>
          <a:xfrm>
            <a:off x="152400" y="152400"/>
            <a:ext cx="4419600" cy="6553200"/>
          </a:xfrm>
          <a:prstGeom prst="rect">
            <a:avLst/>
          </a:prstGeom>
          <a:solidFill>
            <a:srgbClr val="E7E7E5"/>
          </a:solidFill>
          <a:ln>
            <a:noFill/>
          </a:ln>
        </p:spPr>
      </p:sp>
      <p:sp>
        <p:nvSpPr>
          <p:cNvPr id="346" name="Google Shape;346;g11e0ae5a757_0_2153"/>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chemeClr val="lt1"/>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7" name="Google Shape;347;g11e0ae5a757_0_2153"/>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348" name="Google Shape;348;g11e0ae5a757_0_2153"/>
          <p:cNvSpPr txBox="1">
            <a:spLocks noGrp="1"/>
          </p:cNvSpPr>
          <p:nvPr>
            <p:ph type="body" idx="1"/>
          </p:nvPr>
        </p:nvSpPr>
        <p:spPr>
          <a:xfrm rot="-5400000">
            <a:off x="3108134" y="1431599"/>
            <a:ext cx="2743200" cy="184800"/>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1200"/>
              </a:spcBef>
              <a:spcAft>
                <a:spcPts val="0"/>
              </a:spcAft>
              <a:buClr>
                <a:schemeClr val="lt1"/>
              </a:buClr>
              <a:buSzPts val="1800"/>
              <a:buNone/>
              <a:defRPr sz="1800">
                <a:solidFill>
                  <a:schemeClr val="lt1"/>
                </a:solidFill>
              </a:defRPr>
            </a:lvl2pPr>
            <a:lvl3pPr marL="1371600" lvl="2" indent="-228600" algn="l">
              <a:lnSpc>
                <a:spcPct val="100000"/>
              </a:lnSpc>
              <a:spcBef>
                <a:spcPts val="12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49" name="Google Shape;349;g11e0ae5a757_0_2153"/>
          <p:cNvSpPr txBox="1">
            <a:spLocks noGrp="1"/>
          </p:cNvSpPr>
          <p:nvPr>
            <p:ph type="title"/>
          </p:nvPr>
        </p:nvSpPr>
        <p:spPr>
          <a:xfrm>
            <a:off x="4877104" y="2971800"/>
            <a:ext cx="3885900" cy="954000"/>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Clr>
                <a:srgbClr val="BA0C2F"/>
              </a:buClr>
              <a:buSzPts val="28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ontact Info">
  <p:cSld name="Contact Info">
    <p:spTree>
      <p:nvGrpSpPr>
        <p:cNvPr id="1" name="Shape 350"/>
        <p:cNvGrpSpPr/>
        <p:nvPr/>
      </p:nvGrpSpPr>
      <p:grpSpPr>
        <a:xfrm>
          <a:off x="0" y="0"/>
          <a:ext cx="0" cy="0"/>
          <a:chOff x="0" y="0"/>
          <a:chExt cx="0" cy="0"/>
        </a:xfrm>
      </p:grpSpPr>
      <p:pic>
        <p:nvPicPr>
          <p:cNvPr id="351" name="Google Shape;351;g11e0ae5a757_0_2159"/>
          <p:cNvPicPr preferRelativeResize="0"/>
          <p:nvPr/>
        </p:nvPicPr>
        <p:blipFill rotWithShape="1">
          <a:blip r:embed="rId2">
            <a:alphaModFix/>
          </a:blip>
          <a:srcRect/>
          <a:stretch/>
        </p:blipFill>
        <p:spPr>
          <a:xfrm>
            <a:off x="152400" y="126997"/>
            <a:ext cx="8839201" cy="6578605"/>
          </a:xfrm>
          <a:prstGeom prst="rect">
            <a:avLst/>
          </a:prstGeom>
          <a:noFill/>
          <a:ln>
            <a:noFill/>
          </a:ln>
        </p:spPr>
      </p:pic>
      <p:sp>
        <p:nvSpPr>
          <p:cNvPr id="352" name="Google Shape;352;g11e0ae5a757_0_2159"/>
          <p:cNvSpPr txBox="1">
            <a:spLocks noGrp="1"/>
          </p:cNvSpPr>
          <p:nvPr>
            <p:ph type="body" idx="1"/>
          </p:nvPr>
        </p:nvSpPr>
        <p:spPr>
          <a:xfrm rot="-5400000">
            <a:off x="7527734" y="1431599"/>
            <a:ext cx="2743200" cy="184800"/>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1200"/>
              </a:spcBef>
              <a:spcAft>
                <a:spcPts val="0"/>
              </a:spcAft>
              <a:buClr>
                <a:schemeClr val="lt1"/>
              </a:buClr>
              <a:buSzPts val="1800"/>
              <a:buNone/>
              <a:defRPr sz="1800">
                <a:solidFill>
                  <a:schemeClr val="lt1"/>
                </a:solidFill>
              </a:defRPr>
            </a:lvl2pPr>
            <a:lvl3pPr marL="1371600" lvl="2" indent="-228600" algn="l">
              <a:lnSpc>
                <a:spcPct val="100000"/>
              </a:lnSpc>
              <a:spcBef>
                <a:spcPts val="12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53" name="Google Shape;353;g11e0ae5a757_0_2159"/>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4" name="Google Shape;354;g11e0ae5a757_0_2159"/>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pic>
        <p:nvPicPr>
          <p:cNvPr id="355" name="Google Shape;355;g11e0ae5a757_0_2159"/>
          <p:cNvPicPr preferRelativeResize="0"/>
          <p:nvPr/>
        </p:nvPicPr>
        <p:blipFill rotWithShape="1">
          <a:blip r:embed="rId3">
            <a:alphaModFix/>
          </a:blip>
          <a:srcRect/>
          <a:stretch/>
        </p:blipFill>
        <p:spPr>
          <a:xfrm>
            <a:off x="692285" y="5943600"/>
            <a:ext cx="1523998" cy="457200"/>
          </a:xfrm>
          <a:prstGeom prst="rect">
            <a:avLst/>
          </a:prstGeom>
          <a:noFill/>
          <a:ln>
            <a:noFill/>
          </a:ln>
        </p:spPr>
      </p:pic>
      <p:sp>
        <p:nvSpPr>
          <p:cNvPr id="356" name="Google Shape;356;g11e0ae5a757_0_2159"/>
          <p:cNvSpPr txBox="1">
            <a:spLocks noGrp="1"/>
          </p:cNvSpPr>
          <p:nvPr>
            <p:ph type="subTitle" idx="2"/>
          </p:nvPr>
        </p:nvSpPr>
        <p:spPr>
          <a:xfrm>
            <a:off x="685800" y="4114800"/>
            <a:ext cx="3429000" cy="1600200"/>
          </a:xfrm>
          <a:prstGeom prst="rect">
            <a:avLst/>
          </a:prstGeom>
          <a:noFill/>
          <a:ln>
            <a:noFill/>
          </a:ln>
          <a:effectLst>
            <a:outerShdw blurRad="254000" algn="tl" rotWithShape="0">
              <a:srgbClr val="000000">
                <a:alpha val="40000"/>
              </a:srgbClr>
            </a:outerShdw>
          </a:effectLst>
        </p:spPr>
        <p:txBody>
          <a:bodyPr spcFirstLastPara="1" wrap="square" lIns="91425" tIns="45700" rIns="91425" bIns="45700" anchor="t" anchorCtr="0">
            <a:normAutofit/>
          </a:bodyPr>
          <a:lstStyle>
            <a:lvl1pPr lvl="0" algn="l">
              <a:lnSpc>
                <a:spcPct val="100000"/>
              </a:lnSpc>
              <a:spcBef>
                <a:spcPts val="0"/>
              </a:spcBef>
              <a:spcAft>
                <a:spcPts val="0"/>
              </a:spcAft>
              <a:buClr>
                <a:schemeClr val="lt1"/>
              </a:buClr>
              <a:buSzPts val="1800"/>
              <a:buNone/>
              <a:defRPr sz="1800">
                <a:solidFill>
                  <a:schemeClr val="lt1"/>
                </a:solidFill>
              </a:defRPr>
            </a:lvl1pPr>
            <a:lvl2pPr lvl="1" algn="ctr">
              <a:lnSpc>
                <a:spcPct val="100000"/>
              </a:lnSpc>
              <a:spcBef>
                <a:spcPts val="1200"/>
              </a:spcBef>
              <a:spcAft>
                <a:spcPts val="0"/>
              </a:spcAft>
              <a:buClr>
                <a:srgbClr val="888888"/>
              </a:buClr>
              <a:buSzPts val="2000"/>
              <a:buNone/>
              <a:defRPr>
                <a:solidFill>
                  <a:srgbClr val="888888"/>
                </a:solidFill>
              </a:defRPr>
            </a:lvl2pPr>
            <a:lvl3pPr lvl="2" algn="ctr">
              <a:lnSpc>
                <a:spcPct val="100000"/>
              </a:lnSpc>
              <a:spcBef>
                <a:spcPts val="1200"/>
              </a:spcBef>
              <a:spcAft>
                <a:spcPts val="0"/>
              </a:spcAft>
              <a:buClr>
                <a:srgbClr val="888888"/>
              </a:buClr>
              <a:buSzPts val="1800"/>
              <a:buNone/>
              <a:defRPr>
                <a:solidFill>
                  <a:srgbClr val="888888"/>
                </a:solidFill>
              </a:defRPr>
            </a:lvl3pPr>
            <a:lvl4pPr lvl="3" algn="ctr">
              <a:lnSpc>
                <a:spcPct val="100000"/>
              </a:lnSpc>
              <a:spcBef>
                <a:spcPts val="320"/>
              </a:spcBef>
              <a:spcAft>
                <a:spcPts val="0"/>
              </a:spcAft>
              <a:buClr>
                <a:srgbClr val="888888"/>
              </a:buClr>
              <a:buSzPts val="1600"/>
              <a:buNone/>
              <a:defRPr>
                <a:solidFill>
                  <a:srgbClr val="888888"/>
                </a:solidFill>
              </a:defRPr>
            </a:lvl4pPr>
            <a:lvl5pPr lvl="4" algn="ctr">
              <a:lnSpc>
                <a:spcPct val="100000"/>
              </a:lnSpc>
              <a:spcBef>
                <a:spcPts val="280"/>
              </a:spcBef>
              <a:spcAft>
                <a:spcPts val="0"/>
              </a:spcAft>
              <a:buClr>
                <a:srgbClr val="888888"/>
              </a:buClr>
              <a:buSzPts val="14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cxnSp>
        <p:nvCxnSpPr>
          <p:cNvPr id="357" name="Google Shape;357;g11e0ae5a757_0_2159"/>
          <p:cNvCxnSpPr/>
          <p:nvPr/>
        </p:nvCxnSpPr>
        <p:spPr>
          <a:xfrm>
            <a:off x="762000" y="3886200"/>
            <a:ext cx="32010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over - Full Blue">
  <p:cSld name="Cover - Full Blue">
    <p:bg>
      <p:bgPr>
        <a:solidFill>
          <a:srgbClr val="002F6C"/>
        </a:solidFill>
        <a:effectLst/>
      </p:bgPr>
    </p:bg>
    <p:spTree>
      <p:nvGrpSpPr>
        <p:cNvPr id="1" name="Shape 358"/>
        <p:cNvGrpSpPr/>
        <p:nvPr/>
      </p:nvGrpSpPr>
      <p:grpSpPr>
        <a:xfrm>
          <a:off x="0" y="0"/>
          <a:ext cx="0" cy="0"/>
          <a:chOff x="0" y="0"/>
          <a:chExt cx="0" cy="0"/>
        </a:xfrm>
      </p:grpSpPr>
      <p:pic>
        <p:nvPicPr>
          <p:cNvPr id="359" name="Google Shape;359;g11e0ae5a757_0_2167"/>
          <p:cNvPicPr preferRelativeResize="0"/>
          <p:nvPr/>
        </p:nvPicPr>
        <p:blipFill rotWithShape="1">
          <a:blip r:embed="rId2">
            <a:alphaModFix/>
          </a:blip>
          <a:srcRect/>
          <a:stretch/>
        </p:blipFill>
        <p:spPr>
          <a:xfrm>
            <a:off x="691522" y="685800"/>
            <a:ext cx="1813364" cy="544011"/>
          </a:xfrm>
          <a:prstGeom prst="rect">
            <a:avLst/>
          </a:prstGeom>
          <a:noFill/>
          <a:ln>
            <a:noFill/>
          </a:ln>
        </p:spPr>
      </p:pic>
      <p:sp>
        <p:nvSpPr>
          <p:cNvPr id="360" name="Google Shape;360;g11e0ae5a757_0_2167"/>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1" name="Google Shape;361;g11e0ae5a757_0_2167"/>
          <p:cNvSpPr txBox="1">
            <a:spLocks noGrp="1"/>
          </p:cNvSpPr>
          <p:nvPr>
            <p:ph type="ftr" idx="11"/>
          </p:nvPr>
        </p:nvSpPr>
        <p:spPr>
          <a:xfrm>
            <a:off x="3124200" y="6520934"/>
            <a:ext cx="2895600" cy="184800"/>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2" name="Google Shape;362;g11e0ae5a757_0_2167"/>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363" name="Google Shape;363;g11e0ae5a757_0_2167"/>
          <p:cNvSpPr txBox="1">
            <a:spLocks noGrp="1"/>
          </p:cNvSpPr>
          <p:nvPr>
            <p:ph type="ctrTitle"/>
          </p:nvPr>
        </p:nvSpPr>
        <p:spPr>
          <a:xfrm>
            <a:off x="685800" y="2133600"/>
            <a:ext cx="5486400" cy="16002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FFFFFF"/>
              </a:buClr>
              <a:buSzPts val="3200"/>
              <a:buFont typeface="Gill Sans"/>
              <a:buNone/>
              <a:defRPr sz="32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4" name="Google Shape;364;g11e0ae5a757_0_2167"/>
          <p:cNvSpPr txBox="1">
            <a:spLocks noGrp="1"/>
          </p:cNvSpPr>
          <p:nvPr>
            <p:ph type="subTitle" idx="1"/>
          </p:nvPr>
        </p:nvSpPr>
        <p:spPr>
          <a:xfrm>
            <a:off x="685800" y="4114800"/>
            <a:ext cx="3429000" cy="16002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FFFFFF"/>
              </a:buClr>
              <a:buSzPts val="1800"/>
              <a:buNone/>
              <a:defRPr sz="1800">
                <a:solidFill>
                  <a:srgbClr val="FFFFFF"/>
                </a:solidFill>
              </a:defRPr>
            </a:lvl1pPr>
            <a:lvl2pPr lvl="1" algn="ctr">
              <a:lnSpc>
                <a:spcPct val="100000"/>
              </a:lnSpc>
              <a:spcBef>
                <a:spcPts val="1200"/>
              </a:spcBef>
              <a:spcAft>
                <a:spcPts val="0"/>
              </a:spcAft>
              <a:buClr>
                <a:srgbClr val="888888"/>
              </a:buClr>
              <a:buSzPts val="2000"/>
              <a:buNone/>
              <a:defRPr>
                <a:solidFill>
                  <a:srgbClr val="888888"/>
                </a:solidFill>
              </a:defRPr>
            </a:lvl2pPr>
            <a:lvl3pPr lvl="2" algn="ctr">
              <a:lnSpc>
                <a:spcPct val="100000"/>
              </a:lnSpc>
              <a:spcBef>
                <a:spcPts val="1200"/>
              </a:spcBef>
              <a:spcAft>
                <a:spcPts val="0"/>
              </a:spcAft>
              <a:buClr>
                <a:srgbClr val="888888"/>
              </a:buClr>
              <a:buSzPts val="1800"/>
              <a:buNone/>
              <a:defRPr>
                <a:solidFill>
                  <a:srgbClr val="888888"/>
                </a:solidFill>
              </a:defRPr>
            </a:lvl3pPr>
            <a:lvl4pPr lvl="3" algn="ctr">
              <a:lnSpc>
                <a:spcPct val="100000"/>
              </a:lnSpc>
              <a:spcBef>
                <a:spcPts val="320"/>
              </a:spcBef>
              <a:spcAft>
                <a:spcPts val="0"/>
              </a:spcAft>
              <a:buClr>
                <a:srgbClr val="888888"/>
              </a:buClr>
              <a:buSzPts val="1600"/>
              <a:buNone/>
              <a:defRPr>
                <a:solidFill>
                  <a:srgbClr val="888888"/>
                </a:solidFill>
              </a:defRPr>
            </a:lvl4pPr>
            <a:lvl5pPr lvl="4" algn="ctr">
              <a:lnSpc>
                <a:spcPct val="100000"/>
              </a:lnSpc>
              <a:spcBef>
                <a:spcPts val="280"/>
              </a:spcBef>
              <a:spcAft>
                <a:spcPts val="0"/>
              </a:spcAft>
              <a:buClr>
                <a:srgbClr val="888888"/>
              </a:buClr>
              <a:buSzPts val="14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cxnSp>
        <p:nvCxnSpPr>
          <p:cNvPr id="365" name="Google Shape;365;g11e0ae5a757_0_2167"/>
          <p:cNvCxnSpPr/>
          <p:nvPr/>
        </p:nvCxnSpPr>
        <p:spPr>
          <a:xfrm>
            <a:off x="762000" y="3886200"/>
            <a:ext cx="320100" cy="0"/>
          </a:xfrm>
          <a:prstGeom prst="straightConnector1">
            <a:avLst/>
          </a:prstGeom>
          <a:noFill/>
          <a:ln w="19050" cap="flat" cmpd="sng">
            <a:solidFill>
              <a:schemeClr val="lt1"/>
            </a:solidFill>
            <a:prstDash val="solid"/>
            <a:round/>
            <a:headEnd type="none" w="sm" len="sm"/>
            <a:tailEnd type="none" w="sm" len="sm"/>
          </a:ln>
        </p:spPr>
      </p:cxn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Divider - Full Blue">
  <p:cSld name="Divider - Full Blue">
    <p:bg>
      <p:bgPr>
        <a:solidFill>
          <a:srgbClr val="002F6C"/>
        </a:solidFill>
        <a:effectLst/>
      </p:bgPr>
    </p:bg>
    <p:spTree>
      <p:nvGrpSpPr>
        <p:cNvPr id="1" name="Shape 366"/>
        <p:cNvGrpSpPr/>
        <p:nvPr/>
      </p:nvGrpSpPr>
      <p:grpSpPr>
        <a:xfrm>
          <a:off x="0" y="0"/>
          <a:ext cx="0" cy="0"/>
          <a:chOff x="0" y="0"/>
          <a:chExt cx="0" cy="0"/>
        </a:xfrm>
      </p:grpSpPr>
      <p:sp>
        <p:nvSpPr>
          <p:cNvPr id="367" name="Google Shape;367;g11e0ae5a757_0_2175"/>
          <p:cNvSpPr txBox="1">
            <a:spLocks noGrp="1"/>
          </p:cNvSpPr>
          <p:nvPr>
            <p:ph type="title"/>
          </p:nvPr>
        </p:nvSpPr>
        <p:spPr>
          <a:xfrm>
            <a:off x="1143000" y="827782"/>
            <a:ext cx="5486400" cy="1077300"/>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FFFFFF"/>
              </a:buClr>
              <a:buSzPts val="3200"/>
              <a:buFont typeface="Gill Sans"/>
              <a:buNone/>
              <a:defRPr sz="32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8" name="Google Shape;368;g11e0ae5a757_0_2175"/>
          <p:cNvSpPr txBox="1">
            <a:spLocks noGrp="1"/>
          </p:cNvSpPr>
          <p:nvPr>
            <p:ph type="dt" idx="10"/>
          </p:nvPr>
        </p:nvSpPr>
        <p:spPr>
          <a:xfrm>
            <a:off x="152400" y="6530079"/>
            <a:ext cx="2133600" cy="184800"/>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9" name="Google Shape;369;g11e0ae5a757_0_2175"/>
          <p:cNvSpPr txBox="1">
            <a:spLocks noGrp="1"/>
          </p:cNvSpPr>
          <p:nvPr>
            <p:ph type="ftr" idx="11"/>
          </p:nvPr>
        </p:nvSpPr>
        <p:spPr>
          <a:xfrm>
            <a:off x="3124200" y="6530079"/>
            <a:ext cx="2895600" cy="184800"/>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0" name="Google Shape;370;g11e0ae5a757_0_2175"/>
          <p:cNvSpPr txBox="1">
            <a:spLocks noGrp="1"/>
          </p:cNvSpPr>
          <p:nvPr>
            <p:ph type="sldNum" idx="12"/>
          </p:nvPr>
        </p:nvSpPr>
        <p:spPr>
          <a:xfrm>
            <a:off x="6858000" y="6530079"/>
            <a:ext cx="2133600" cy="184800"/>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pic>
        <p:nvPicPr>
          <p:cNvPr id="371" name="Google Shape;371;g11e0ae5a757_0_2175"/>
          <p:cNvPicPr preferRelativeResize="0"/>
          <p:nvPr/>
        </p:nvPicPr>
        <p:blipFill rotWithShape="1">
          <a:blip r:embed="rId2">
            <a:alphaModFix/>
          </a:blip>
          <a:srcRect/>
          <a:stretch/>
        </p:blipFill>
        <p:spPr>
          <a:xfrm>
            <a:off x="692285" y="5943600"/>
            <a:ext cx="1523998" cy="457200"/>
          </a:xfrm>
          <a:prstGeom prst="rect">
            <a:avLst/>
          </a:prstGeom>
          <a:noFill/>
          <a:ln>
            <a:noFill/>
          </a:ln>
        </p:spPr>
      </p:pic>
      <p:cxnSp>
        <p:nvCxnSpPr>
          <p:cNvPr id="372" name="Google Shape;372;g11e0ae5a757_0_2175"/>
          <p:cNvCxnSpPr/>
          <p:nvPr/>
        </p:nvCxnSpPr>
        <p:spPr>
          <a:xfrm>
            <a:off x="746760" y="990600"/>
            <a:ext cx="320100" cy="0"/>
          </a:xfrm>
          <a:prstGeom prst="straightConnector1">
            <a:avLst/>
          </a:prstGeom>
          <a:noFill/>
          <a:ln w="19050" cap="flat" cmpd="sng">
            <a:solidFill>
              <a:srgbClr val="FFFFFF"/>
            </a:solidFill>
            <a:prstDash val="solid"/>
            <a:round/>
            <a:headEnd type="none" w="sm" len="sm"/>
            <a:tailEnd type="none" w="sm" len="sm"/>
          </a:ln>
        </p:spPr>
      </p:cxn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lue/Gray 1 Content">
  <p:cSld name="Blue/Gray 1 Content">
    <p:bg>
      <p:bgPr>
        <a:solidFill>
          <a:srgbClr val="E7E7E5"/>
        </a:solidFill>
        <a:effectLst/>
      </p:bgPr>
    </p:bg>
    <p:spTree>
      <p:nvGrpSpPr>
        <p:cNvPr id="1" name="Shape 373"/>
        <p:cNvGrpSpPr/>
        <p:nvPr/>
      </p:nvGrpSpPr>
      <p:grpSpPr>
        <a:xfrm>
          <a:off x="0" y="0"/>
          <a:ext cx="0" cy="0"/>
          <a:chOff x="0" y="0"/>
          <a:chExt cx="0" cy="0"/>
        </a:xfrm>
      </p:grpSpPr>
      <p:sp>
        <p:nvSpPr>
          <p:cNvPr id="374" name="Google Shape;374;g11e0ae5a757_0_2182"/>
          <p:cNvSpPr txBox="1">
            <a:spLocks noGrp="1"/>
          </p:cNvSpPr>
          <p:nvPr>
            <p:ph type="body" idx="1"/>
          </p:nvPr>
        </p:nvSpPr>
        <p:spPr>
          <a:xfrm>
            <a:off x="685800" y="1600200"/>
            <a:ext cx="7772400" cy="45720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Clr>
                <a:srgbClr val="635C5B"/>
              </a:buClr>
              <a:buSzPts val="1800"/>
              <a:buChar char="•"/>
              <a:defRPr/>
            </a:lvl1pPr>
            <a:lvl2pPr marL="914400" lvl="1" indent="-342900" algn="l">
              <a:lnSpc>
                <a:spcPct val="100000"/>
              </a:lnSpc>
              <a:spcBef>
                <a:spcPts val="1200"/>
              </a:spcBef>
              <a:spcAft>
                <a:spcPts val="0"/>
              </a:spcAft>
              <a:buClr>
                <a:srgbClr val="635C5B"/>
              </a:buClr>
              <a:buSzPts val="1800"/>
              <a:buChar char="–"/>
              <a:defRPr/>
            </a:lvl2pPr>
            <a:lvl3pPr marL="1371600" lvl="2" indent="-342900" algn="l">
              <a:lnSpc>
                <a:spcPct val="100000"/>
              </a:lnSpc>
              <a:spcBef>
                <a:spcPts val="1200"/>
              </a:spcBef>
              <a:spcAft>
                <a:spcPts val="0"/>
              </a:spcAft>
              <a:buClr>
                <a:srgbClr val="6C6463"/>
              </a:buClr>
              <a:buSzPts val="1800"/>
              <a:buChar char="•"/>
              <a:defRPr/>
            </a:lvl3pPr>
            <a:lvl4pPr marL="1828800" lvl="3" indent="-342900" algn="l">
              <a:lnSpc>
                <a:spcPct val="100000"/>
              </a:lnSpc>
              <a:spcBef>
                <a:spcPts val="360"/>
              </a:spcBef>
              <a:spcAft>
                <a:spcPts val="0"/>
              </a:spcAft>
              <a:buClr>
                <a:srgbClr val="6C6463"/>
              </a:buClr>
              <a:buSzPts val="1800"/>
              <a:buChar char="–"/>
              <a:defRPr/>
            </a:lvl4pPr>
            <a:lvl5pPr marL="2286000" lvl="4" indent="-342900" algn="l">
              <a:lnSpc>
                <a:spcPct val="100000"/>
              </a:lnSpc>
              <a:spcBef>
                <a:spcPts val="360"/>
              </a:spcBef>
              <a:spcAft>
                <a:spcPts val="0"/>
              </a:spcAft>
              <a:buClr>
                <a:srgbClr val="6C6463"/>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75" name="Google Shape;375;g11e0ae5a757_0_2182"/>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6" name="Google Shape;376;g11e0ae5a757_0_2182"/>
          <p:cNvSpPr txBox="1">
            <a:spLocks noGrp="1"/>
          </p:cNvSpPr>
          <p:nvPr>
            <p:ph type="ftr" idx="11"/>
          </p:nvPr>
        </p:nvSpPr>
        <p:spPr>
          <a:xfrm>
            <a:off x="3124200" y="6520934"/>
            <a:ext cx="2895600" cy="184800"/>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6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7" name="Google Shape;377;g11e0ae5a757_0_2182"/>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378" name="Google Shape;378;g11e0ae5a757_0_2182"/>
          <p:cNvSpPr txBox="1">
            <a:spLocks noGrp="1"/>
          </p:cNvSpPr>
          <p:nvPr>
            <p:ph type="title"/>
          </p:nvPr>
        </p:nvSpPr>
        <p:spPr>
          <a:xfrm>
            <a:off x="686104" y="457200"/>
            <a:ext cx="7772400" cy="9144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ver - Full Photo">
  <p:cSld name="Cover - Full Photo">
    <p:bg>
      <p:bgPr>
        <a:solidFill>
          <a:schemeClr val="dk1"/>
        </a:solidFill>
        <a:effectLst/>
      </p:bgPr>
    </p:bg>
    <p:spTree>
      <p:nvGrpSpPr>
        <p:cNvPr id="1" name="Shape 45"/>
        <p:cNvGrpSpPr/>
        <p:nvPr/>
      </p:nvGrpSpPr>
      <p:grpSpPr>
        <a:xfrm>
          <a:off x="0" y="0"/>
          <a:ext cx="0" cy="0"/>
          <a:chOff x="0" y="0"/>
          <a:chExt cx="0" cy="0"/>
        </a:xfrm>
      </p:grpSpPr>
      <p:pic>
        <p:nvPicPr>
          <p:cNvPr id="46" name="Google Shape;46;p18"/>
          <p:cNvPicPr preferRelativeResize="0"/>
          <p:nvPr/>
        </p:nvPicPr>
        <p:blipFill rotWithShape="1">
          <a:blip r:embed="rId2">
            <a:alphaModFix/>
          </a:blip>
          <a:srcRect l="2241" b="2240"/>
          <a:stretch/>
        </p:blipFill>
        <p:spPr>
          <a:xfrm>
            <a:off x="152400" y="152399"/>
            <a:ext cx="8839200" cy="6555326"/>
          </a:xfrm>
          <a:prstGeom prst="rect">
            <a:avLst/>
          </a:prstGeom>
          <a:solidFill>
            <a:srgbClr val="CFCDC9"/>
          </a:solidFill>
          <a:ln>
            <a:noFill/>
          </a:ln>
        </p:spPr>
      </p:pic>
      <p:sp>
        <p:nvSpPr>
          <p:cNvPr id="47" name="Google Shape;47;p18"/>
          <p:cNvSpPr txBox="1">
            <a:spLocks noGrp="1"/>
          </p:cNvSpPr>
          <p:nvPr>
            <p:ph type="dt" idx="10"/>
          </p:nvPr>
        </p:nvSpPr>
        <p:spPr>
          <a:xfrm>
            <a:off x="152400" y="6520934"/>
            <a:ext cx="2133600" cy="18466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8"/>
          <p:cNvSpPr txBox="1">
            <a:spLocks noGrp="1"/>
          </p:cNvSpPr>
          <p:nvPr>
            <p:ph type="ftr" idx="11"/>
          </p:nvPr>
        </p:nvSpPr>
        <p:spPr>
          <a:xfrm>
            <a:off x="3124200" y="6520934"/>
            <a:ext cx="2895600" cy="184666"/>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8"/>
          <p:cNvSpPr txBox="1">
            <a:spLocks noGrp="1"/>
          </p:cNvSpPr>
          <p:nvPr>
            <p:ph type="sldNum" idx="12"/>
          </p:nvPr>
        </p:nvSpPr>
        <p:spPr>
          <a:xfrm>
            <a:off x="6858000" y="6520934"/>
            <a:ext cx="2133600" cy="18466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50" name="Google Shape;50;p18"/>
          <p:cNvSpPr txBox="1">
            <a:spLocks noGrp="1"/>
          </p:cNvSpPr>
          <p:nvPr>
            <p:ph type="ctrTitle"/>
          </p:nvPr>
        </p:nvSpPr>
        <p:spPr>
          <a:xfrm>
            <a:off x="685800" y="2133600"/>
            <a:ext cx="5486400" cy="1600200"/>
          </a:xfrm>
          <a:prstGeom prst="rect">
            <a:avLst/>
          </a:prstGeom>
          <a:noFill/>
          <a:ln>
            <a:noFill/>
          </a:ln>
          <a:effectLst>
            <a:outerShdw blurRad="254000" algn="tl" rotWithShape="0">
              <a:srgbClr val="000000">
                <a:alpha val="20000"/>
              </a:srgbClr>
            </a:outerShdw>
          </a:effectLst>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3200"/>
              <a:buFont typeface="Gill Sans"/>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8"/>
          <p:cNvSpPr txBox="1">
            <a:spLocks noGrp="1"/>
          </p:cNvSpPr>
          <p:nvPr>
            <p:ph type="subTitle" idx="1"/>
          </p:nvPr>
        </p:nvSpPr>
        <p:spPr>
          <a:xfrm>
            <a:off x="685800" y="4114800"/>
            <a:ext cx="3429000" cy="1600200"/>
          </a:xfrm>
          <a:prstGeom prst="rect">
            <a:avLst/>
          </a:prstGeom>
          <a:noFill/>
          <a:ln>
            <a:noFill/>
          </a:ln>
          <a:effectLst>
            <a:outerShdw blurRad="254000" algn="tl" rotWithShape="0">
              <a:srgbClr val="000000">
                <a:alpha val="40000"/>
              </a:srgbClr>
            </a:outerShdw>
          </a:effectLst>
        </p:spPr>
        <p:txBody>
          <a:bodyPr spcFirstLastPara="1" wrap="square" lIns="91425" tIns="45700" rIns="91425" bIns="45700" anchor="t" anchorCtr="0">
            <a:normAutofit/>
          </a:bodyPr>
          <a:lstStyle>
            <a:lvl1pPr lvl="0" algn="l">
              <a:lnSpc>
                <a:spcPct val="100000"/>
              </a:lnSpc>
              <a:spcBef>
                <a:spcPts val="0"/>
              </a:spcBef>
              <a:spcAft>
                <a:spcPts val="0"/>
              </a:spcAft>
              <a:buClr>
                <a:schemeClr val="lt1"/>
              </a:buClr>
              <a:buSzPts val="1800"/>
              <a:buNone/>
              <a:defRPr sz="1800">
                <a:solidFill>
                  <a:schemeClr val="lt1"/>
                </a:solidFill>
              </a:defRPr>
            </a:lvl1pPr>
            <a:lvl2pPr lvl="1" algn="ctr">
              <a:lnSpc>
                <a:spcPct val="100000"/>
              </a:lnSpc>
              <a:spcBef>
                <a:spcPts val="1200"/>
              </a:spcBef>
              <a:spcAft>
                <a:spcPts val="0"/>
              </a:spcAft>
              <a:buClr>
                <a:srgbClr val="888888"/>
              </a:buClr>
              <a:buSzPts val="2000"/>
              <a:buNone/>
              <a:defRPr>
                <a:solidFill>
                  <a:srgbClr val="888888"/>
                </a:solidFill>
              </a:defRPr>
            </a:lvl2pPr>
            <a:lvl3pPr lvl="2" algn="ctr">
              <a:lnSpc>
                <a:spcPct val="100000"/>
              </a:lnSpc>
              <a:spcBef>
                <a:spcPts val="1200"/>
              </a:spcBef>
              <a:spcAft>
                <a:spcPts val="0"/>
              </a:spcAft>
              <a:buClr>
                <a:srgbClr val="888888"/>
              </a:buClr>
              <a:buSzPts val="1800"/>
              <a:buNone/>
              <a:defRPr>
                <a:solidFill>
                  <a:srgbClr val="888888"/>
                </a:solidFill>
              </a:defRPr>
            </a:lvl3pPr>
            <a:lvl4pPr lvl="3" algn="ctr">
              <a:lnSpc>
                <a:spcPct val="100000"/>
              </a:lnSpc>
              <a:spcBef>
                <a:spcPts val="320"/>
              </a:spcBef>
              <a:spcAft>
                <a:spcPts val="0"/>
              </a:spcAft>
              <a:buClr>
                <a:srgbClr val="888888"/>
              </a:buClr>
              <a:buSzPts val="1600"/>
              <a:buNone/>
              <a:defRPr>
                <a:solidFill>
                  <a:srgbClr val="888888"/>
                </a:solidFill>
              </a:defRPr>
            </a:lvl4pPr>
            <a:lvl5pPr lvl="4" algn="ctr">
              <a:lnSpc>
                <a:spcPct val="100000"/>
              </a:lnSpc>
              <a:spcBef>
                <a:spcPts val="280"/>
              </a:spcBef>
              <a:spcAft>
                <a:spcPts val="0"/>
              </a:spcAft>
              <a:buClr>
                <a:srgbClr val="888888"/>
              </a:buClr>
              <a:buSzPts val="14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cxnSp>
        <p:nvCxnSpPr>
          <p:cNvPr id="52" name="Google Shape;52;p18"/>
          <p:cNvCxnSpPr/>
          <p:nvPr/>
        </p:nvCxnSpPr>
        <p:spPr>
          <a:xfrm>
            <a:off x="762000" y="3886200"/>
            <a:ext cx="32004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
        <p:nvSpPr>
          <p:cNvPr id="53" name="Google Shape;53;p18"/>
          <p:cNvSpPr txBox="1">
            <a:spLocks noGrp="1"/>
          </p:cNvSpPr>
          <p:nvPr>
            <p:ph type="body" idx="2"/>
          </p:nvPr>
        </p:nvSpPr>
        <p:spPr>
          <a:xfrm rot="-5400000">
            <a:off x="7527667" y="1431666"/>
            <a:ext cx="2743200" cy="18466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chemeClr val="lt1"/>
              </a:buClr>
              <a:buSzPts val="600"/>
              <a:buNone/>
              <a:defRPr sz="600">
                <a:solidFill>
                  <a:schemeClr val="lt1"/>
                </a:solidFill>
              </a:defRPr>
            </a:lvl1pPr>
            <a:lvl2pPr marL="914400" lvl="1" indent="-228600" algn="l">
              <a:lnSpc>
                <a:spcPct val="100000"/>
              </a:lnSpc>
              <a:spcBef>
                <a:spcPts val="1200"/>
              </a:spcBef>
              <a:spcAft>
                <a:spcPts val="0"/>
              </a:spcAft>
              <a:buClr>
                <a:schemeClr val="lt1"/>
              </a:buClr>
              <a:buSzPts val="1800"/>
              <a:buNone/>
              <a:defRPr sz="1800">
                <a:solidFill>
                  <a:schemeClr val="lt1"/>
                </a:solidFill>
              </a:defRPr>
            </a:lvl2pPr>
            <a:lvl3pPr marL="1371600" lvl="2" indent="-228600" algn="l">
              <a:lnSpc>
                <a:spcPct val="100000"/>
              </a:lnSpc>
              <a:spcBef>
                <a:spcPts val="12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54" name="Google Shape;54;p18"/>
          <p:cNvPicPr preferRelativeResize="0"/>
          <p:nvPr/>
        </p:nvPicPr>
        <p:blipFill rotWithShape="1">
          <a:blip r:embed="rId3">
            <a:alphaModFix/>
          </a:blip>
          <a:srcRect/>
          <a:stretch/>
        </p:blipFill>
        <p:spPr>
          <a:xfrm>
            <a:off x="691522" y="685800"/>
            <a:ext cx="1813366" cy="544010"/>
          </a:xfrm>
          <a:prstGeom prst="rect">
            <a:avLst/>
          </a:prstGeom>
          <a:noFill/>
          <a:ln>
            <a:noFill/>
          </a:ln>
          <a:effectLst>
            <a:outerShdw blurRad="254000" algn="tl" rotWithShape="0">
              <a:srgbClr val="000000">
                <a:alpha val="20000"/>
              </a:srgbClr>
            </a:outerShdw>
          </a:effectLst>
        </p:spPr>
      </p:pic>
      <p:sp>
        <p:nvSpPr>
          <p:cNvPr id="55" name="Google Shape;55;p18"/>
          <p:cNvSpPr/>
          <p:nvPr/>
        </p:nvSpPr>
        <p:spPr>
          <a:xfrm>
            <a:off x="5159633" y="3726360"/>
            <a:ext cx="3396734" cy="2739509"/>
          </a:xfrm>
          <a:prstGeom prst="roundRect">
            <a:avLst>
              <a:gd name="adj" fmla="val 4893"/>
            </a:avLst>
          </a:prstGeom>
          <a:solidFill>
            <a:schemeClr val="lt1">
              <a:alpha val="80000"/>
            </a:schemeClr>
          </a:solidFill>
          <a:ln w="9525" cap="flat" cmpd="sng">
            <a:solidFill>
              <a:srgbClr val="6C6463"/>
            </a:solidFill>
            <a:prstDash val="solid"/>
            <a:round/>
            <a:headEnd type="none" w="sm" len="sm"/>
            <a:tailEnd type="none" w="sm" len="sm"/>
          </a:ln>
        </p:spPr>
        <p:txBody>
          <a:bodyPr spcFirstLastPara="1" wrap="square" lIns="91425" tIns="137150" rIns="182875" bIns="137150" anchor="ctr" anchorCtr="0">
            <a:spAutoFit/>
          </a:bodyPr>
          <a:lstStyle/>
          <a:p>
            <a:pPr marL="58736" marR="0" lvl="0" indent="0" algn="l" rtl="0">
              <a:lnSpc>
                <a:spcPct val="100000"/>
              </a:lnSpc>
              <a:spcBef>
                <a:spcPts val="0"/>
              </a:spcBef>
              <a:spcAft>
                <a:spcPts val="0"/>
              </a:spcAft>
              <a:buClr>
                <a:schemeClr val="dk1"/>
              </a:buClr>
              <a:buSzPts val="1000"/>
              <a:buFont typeface="Gill Sans"/>
              <a:buNone/>
            </a:pPr>
            <a:r>
              <a:rPr lang="en-US" sz="1000" b="0" i="0" u="none" strike="noStrike" cap="none">
                <a:solidFill>
                  <a:schemeClr val="dk1"/>
                </a:solidFill>
                <a:latin typeface="Gill Sans"/>
                <a:ea typeface="Gill Sans"/>
                <a:cs typeface="Gill Sans"/>
                <a:sym typeface="Gill Sans"/>
              </a:rPr>
              <a:t>To change this cover photo: </a:t>
            </a:r>
            <a:endParaRPr sz="1400" b="0" i="0" u="none" strike="noStrike" cap="none">
              <a:solidFill>
                <a:srgbClr val="000000"/>
              </a:solidFill>
              <a:latin typeface="Arial"/>
              <a:ea typeface="Arial"/>
              <a:cs typeface="Arial"/>
              <a:sym typeface="Arial"/>
            </a:endParaRPr>
          </a:p>
          <a:p>
            <a:pPr marL="171450" marR="0" lvl="0" indent="-112713" algn="l" rtl="0">
              <a:lnSpc>
                <a:spcPct val="100000"/>
              </a:lnSpc>
              <a:spcBef>
                <a:spcPts val="600"/>
              </a:spcBef>
              <a:spcAft>
                <a:spcPts val="0"/>
              </a:spcAft>
              <a:buClr>
                <a:schemeClr val="dk1"/>
              </a:buClr>
              <a:buSzPts val="1000"/>
              <a:buFont typeface="Arial"/>
              <a:buChar char="•"/>
            </a:pPr>
            <a:r>
              <a:rPr lang="en-US" sz="1000" b="0" i="0" u="none" strike="noStrike" cap="none">
                <a:solidFill>
                  <a:schemeClr val="dk1"/>
                </a:solidFill>
                <a:latin typeface="Gill Sans"/>
                <a:ea typeface="Gill Sans"/>
                <a:cs typeface="Gill Sans"/>
                <a:sym typeface="Gill Sans"/>
              </a:rPr>
              <a:t>Click on View &gt; Slide Master.</a:t>
            </a:r>
            <a:endParaRPr sz="1400" b="0" i="0" u="none" strike="noStrike" cap="none">
              <a:solidFill>
                <a:srgbClr val="000000"/>
              </a:solidFill>
              <a:latin typeface="Arial"/>
              <a:ea typeface="Arial"/>
              <a:cs typeface="Arial"/>
              <a:sym typeface="Arial"/>
            </a:endParaRPr>
          </a:p>
          <a:p>
            <a:pPr marL="171450" marR="0" lvl="0" indent="-112713" algn="l" rtl="0">
              <a:lnSpc>
                <a:spcPct val="100000"/>
              </a:lnSpc>
              <a:spcBef>
                <a:spcPts val="600"/>
              </a:spcBef>
              <a:spcAft>
                <a:spcPts val="0"/>
              </a:spcAft>
              <a:buClr>
                <a:schemeClr val="dk1"/>
              </a:buClr>
              <a:buSzPts val="1000"/>
              <a:buFont typeface="Arial"/>
              <a:buChar char="•"/>
            </a:pPr>
            <a:r>
              <a:rPr lang="en-US" sz="1000" b="0" i="0" u="none" strike="noStrike" cap="none">
                <a:solidFill>
                  <a:schemeClr val="dk1"/>
                </a:solidFill>
                <a:latin typeface="Gill Sans"/>
                <a:ea typeface="Gill Sans"/>
                <a:cs typeface="Gill Sans"/>
                <a:sym typeface="Gill Sans"/>
              </a:rPr>
              <a:t>Right click on this photo &gt; Change Picture… &gt; Choose a Picture &gt; Insert.</a:t>
            </a:r>
            <a:endParaRPr sz="1000" b="0" i="0" u="none" strike="noStrike" cap="none">
              <a:solidFill>
                <a:schemeClr val="dk1"/>
              </a:solidFill>
              <a:latin typeface="Gill Sans"/>
              <a:ea typeface="Gill Sans"/>
              <a:cs typeface="Gill Sans"/>
              <a:sym typeface="Gill Sans"/>
            </a:endParaRPr>
          </a:p>
          <a:p>
            <a:pPr marL="171450" marR="0" lvl="0" indent="-112713" algn="l" rtl="0">
              <a:lnSpc>
                <a:spcPct val="100000"/>
              </a:lnSpc>
              <a:spcBef>
                <a:spcPts val="600"/>
              </a:spcBef>
              <a:spcAft>
                <a:spcPts val="0"/>
              </a:spcAft>
              <a:buClr>
                <a:schemeClr val="dk1"/>
              </a:buClr>
              <a:buSzPts val="1000"/>
              <a:buFont typeface="Arial"/>
              <a:buChar char="•"/>
            </a:pPr>
            <a:r>
              <a:rPr lang="en-US" sz="1000" b="0" i="0" u="none" strike="noStrike" cap="none">
                <a:solidFill>
                  <a:schemeClr val="dk1"/>
                </a:solidFill>
                <a:latin typeface="Gill Sans"/>
                <a:ea typeface="Gill Sans"/>
                <a:cs typeface="Gill Sans"/>
                <a:sym typeface="Gill Sans"/>
              </a:rPr>
              <a:t>Click on Picture Tools tab &gt; Crop &gt; drag straight cropping handles to inside edges of white frame. You can resize the photo within shape, while locking the photo’s aspect ratio, by holding shift key and dragging the photo’s round corner handle. You can also use the mouse to drag the photo to desired position within the shape. Click outside the photo.</a:t>
            </a:r>
            <a:endParaRPr sz="1400" b="0" i="0" u="none" strike="noStrike" cap="none">
              <a:solidFill>
                <a:srgbClr val="000000"/>
              </a:solidFill>
              <a:latin typeface="Arial"/>
              <a:ea typeface="Arial"/>
              <a:cs typeface="Arial"/>
              <a:sym typeface="Arial"/>
            </a:endParaRPr>
          </a:p>
          <a:p>
            <a:pPr marL="171450" marR="0" lvl="0" indent="-112713" algn="l" rtl="0">
              <a:lnSpc>
                <a:spcPct val="100000"/>
              </a:lnSpc>
              <a:spcBef>
                <a:spcPts val="600"/>
              </a:spcBef>
              <a:spcAft>
                <a:spcPts val="0"/>
              </a:spcAft>
              <a:buClr>
                <a:schemeClr val="dk1"/>
              </a:buClr>
              <a:buSzPts val="1000"/>
              <a:buFont typeface="Arial"/>
              <a:buChar char="•"/>
            </a:pPr>
            <a:r>
              <a:rPr lang="en-US" sz="1000" b="0" i="0" u="none" strike="noStrike" cap="none">
                <a:solidFill>
                  <a:schemeClr val="dk1"/>
                </a:solidFill>
                <a:latin typeface="Gill Sans"/>
                <a:ea typeface="Gill Sans"/>
                <a:cs typeface="Gill Sans"/>
                <a:sym typeface="Gill Sans"/>
              </a:rPr>
              <a:t>Add photo credit to the text box at top right of page.</a:t>
            </a:r>
            <a:endParaRPr sz="1400" b="0" i="0" u="none" strike="noStrike" cap="none">
              <a:solidFill>
                <a:srgbClr val="000000"/>
              </a:solidFill>
              <a:latin typeface="Arial"/>
              <a:ea typeface="Arial"/>
              <a:cs typeface="Arial"/>
              <a:sym typeface="Arial"/>
            </a:endParaRPr>
          </a:p>
          <a:p>
            <a:pPr marL="171450" marR="0" lvl="0" indent="-112713" algn="l" rtl="0">
              <a:lnSpc>
                <a:spcPct val="100000"/>
              </a:lnSpc>
              <a:spcBef>
                <a:spcPts val="600"/>
              </a:spcBef>
              <a:spcAft>
                <a:spcPts val="0"/>
              </a:spcAft>
              <a:buClr>
                <a:schemeClr val="dk1"/>
              </a:buClr>
              <a:buSzPts val="1000"/>
              <a:buFont typeface="Arial"/>
              <a:buChar char="•"/>
            </a:pPr>
            <a:r>
              <a:rPr lang="en-US" sz="1000" b="0" i="0" u="none" strike="noStrike" cap="none">
                <a:solidFill>
                  <a:schemeClr val="dk1"/>
                </a:solidFill>
                <a:latin typeface="Gill Sans"/>
                <a:ea typeface="Gill Sans"/>
                <a:cs typeface="Gill Sans"/>
                <a:sym typeface="Gill Sans"/>
              </a:rPr>
              <a:t>Delete this instruction text box.</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lue/Gray 2 Content">
  <p:cSld name="Blue/Gray 2 Content">
    <p:spTree>
      <p:nvGrpSpPr>
        <p:cNvPr id="1" name="Shape 379"/>
        <p:cNvGrpSpPr/>
        <p:nvPr/>
      </p:nvGrpSpPr>
      <p:grpSpPr>
        <a:xfrm>
          <a:off x="0" y="0"/>
          <a:ext cx="0" cy="0"/>
          <a:chOff x="0" y="0"/>
          <a:chExt cx="0" cy="0"/>
        </a:xfrm>
      </p:grpSpPr>
      <p:sp>
        <p:nvSpPr>
          <p:cNvPr id="380" name="Google Shape;380;g11e0ae5a757_0_2188"/>
          <p:cNvSpPr txBox="1">
            <a:spLocks noGrp="1"/>
          </p:cNvSpPr>
          <p:nvPr>
            <p:ph type="body" idx="1"/>
          </p:nvPr>
        </p:nvSpPr>
        <p:spPr>
          <a:xfrm>
            <a:off x="686104" y="1600200"/>
            <a:ext cx="3809700"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6C6463"/>
              </a:buClr>
              <a:buSzPts val="1600"/>
              <a:buChar char="»"/>
              <a:defRPr sz="1600">
                <a:solidFill>
                  <a:srgbClr val="6C6463"/>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81" name="Google Shape;381;g11e0ae5a757_0_2188"/>
          <p:cNvSpPr txBox="1">
            <a:spLocks noGrp="1"/>
          </p:cNvSpPr>
          <p:nvPr>
            <p:ph type="body" idx="2"/>
          </p:nvPr>
        </p:nvSpPr>
        <p:spPr>
          <a:xfrm>
            <a:off x="4648200" y="1600200"/>
            <a:ext cx="3810300"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6C6463"/>
              </a:buClr>
              <a:buSzPts val="1600"/>
              <a:buChar char="»"/>
              <a:defRPr sz="1600">
                <a:solidFill>
                  <a:srgbClr val="6C6463"/>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82" name="Google Shape;382;g11e0ae5a757_0_2188"/>
          <p:cNvSpPr txBox="1">
            <a:spLocks noGrp="1"/>
          </p:cNvSpPr>
          <p:nvPr>
            <p:ph type="dt" idx="10"/>
          </p:nvPr>
        </p:nvSpPr>
        <p:spPr>
          <a:xfrm>
            <a:off x="152400" y="6530079"/>
            <a:ext cx="2133600" cy="184800"/>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3" name="Google Shape;383;g11e0ae5a757_0_2188"/>
          <p:cNvSpPr txBox="1">
            <a:spLocks noGrp="1"/>
          </p:cNvSpPr>
          <p:nvPr>
            <p:ph type="ftr" idx="11"/>
          </p:nvPr>
        </p:nvSpPr>
        <p:spPr>
          <a:xfrm>
            <a:off x="3124200" y="6530079"/>
            <a:ext cx="2895600" cy="184800"/>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4" name="Google Shape;384;g11e0ae5a757_0_2188"/>
          <p:cNvSpPr txBox="1">
            <a:spLocks noGrp="1"/>
          </p:cNvSpPr>
          <p:nvPr>
            <p:ph type="sldNum" idx="12"/>
          </p:nvPr>
        </p:nvSpPr>
        <p:spPr>
          <a:xfrm>
            <a:off x="6858000" y="6530079"/>
            <a:ext cx="2133600" cy="184800"/>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385" name="Google Shape;385;g11e0ae5a757_0_2188"/>
          <p:cNvSpPr txBox="1">
            <a:spLocks noGrp="1"/>
          </p:cNvSpPr>
          <p:nvPr>
            <p:ph type="title"/>
          </p:nvPr>
        </p:nvSpPr>
        <p:spPr>
          <a:xfrm>
            <a:off x="686104" y="457200"/>
            <a:ext cx="7772400" cy="9144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lue/Gray 3 Content">
  <p:cSld name="Blue/Gray 3 Content">
    <p:bg>
      <p:bgPr>
        <a:solidFill>
          <a:srgbClr val="E7E7E5"/>
        </a:solidFill>
        <a:effectLst/>
      </p:bgPr>
    </p:bg>
    <p:spTree>
      <p:nvGrpSpPr>
        <p:cNvPr id="1" name="Shape 386"/>
        <p:cNvGrpSpPr/>
        <p:nvPr/>
      </p:nvGrpSpPr>
      <p:grpSpPr>
        <a:xfrm>
          <a:off x="0" y="0"/>
          <a:ext cx="0" cy="0"/>
          <a:chOff x="0" y="0"/>
          <a:chExt cx="0" cy="0"/>
        </a:xfrm>
      </p:grpSpPr>
      <p:sp>
        <p:nvSpPr>
          <p:cNvPr id="387" name="Google Shape;387;g11e0ae5a757_0_2195"/>
          <p:cNvSpPr txBox="1">
            <a:spLocks noGrp="1"/>
          </p:cNvSpPr>
          <p:nvPr>
            <p:ph type="body" idx="1"/>
          </p:nvPr>
        </p:nvSpPr>
        <p:spPr>
          <a:xfrm>
            <a:off x="686104" y="1600200"/>
            <a:ext cx="2514300"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88" name="Google Shape;388;g11e0ae5a757_0_2195"/>
          <p:cNvSpPr txBox="1">
            <a:spLocks noGrp="1"/>
          </p:cNvSpPr>
          <p:nvPr>
            <p:ph type="body" idx="2"/>
          </p:nvPr>
        </p:nvSpPr>
        <p:spPr>
          <a:xfrm>
            <a:off x="5943600" y="1600200"/>
            <a:ext cx="2514900"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89" name="Google Shape;389;g11e0ae5a757_0_2195"/>
          <p:cNvSpPr txBox="1">
            <a:spLocks noGrp="1"/>
          </p:cNvSpPr>
          <p:nvPr>
            <p:ph type="dt" idx="10"/>
          </p:nvPr>
        </p:nvSpPr>
        <p:spPr>
          <a:xfrm>
            <a:off x="152400" y="6530079"/>
            <a:ext cx="2133600" cy="184800"/>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0" name="Google Shape;390;g11e0ae5a757_0_2195"/>
          <p:cNvSpPr txBox="1">
            <a:spLocks noGrp="1"/>
          </p:cNvSpPr>
          <p:nvPr>
            <p:ph type="ftr" idx="11"/>
          </p:nvPr>
        </p:nvSpPr>
        <p:spPr>
          <a:xfrm>
            <a:off x="3124200" y="6530079"/>
            <a:ext cx="2895600" cy="184800"/>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1" name="Google Shape;391;g11e0ae5a757_0_2195"/>
          <p:cNvSpPr txBox="1">
            <a:spLocks noGrp="1"/>
          </p:cNvSpPr>
          <p:nvPr>
            <p:ph type="sldNum" idx="12"/>
          </p:nvPr>
        </p:nvSpPr>
        <p:spPr>
          <a:xfrm>
            <a:off x="6858000" y="6530079"/>
            <a:ext cx="2133600" cy="184800"/>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392" name="Google Shape;392;g11e0ae5a757_0_2195"/>
          <p:cNvSpPr txBox="1">
            <a:spLocks noGrp="1"/>
          </p:cNvSpPr>
          <p:nvPr>
            <p:ph type="title"/>
          </p:nvPr>
        </p:nvSpPr>
        <p:spPr>
          <a:xfrm>
            <a:off x="686104" y="457200"/>
            <a:ext cx="7772400" cy="9144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3" name="Google Shape;393;g11e0ae5a757_0_2195"/>
          <p:cNvSpPr txBox="1">
            <a:spLocks noGrp="1"/>
          </p:cNvSpPr>
          <p:nvPr>
            <p:ph type="body" idx="3"/>
          </p:nvPr>
        </p:nvSpPr>
        <p:spPr>
          <a:xfrm>
            <a:off x="3314548" y="1600200"/>
            <a:ext cx="2514900"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lue/Gray 1 Content + Bottom Photo">
  <p:cSld name="Blue/Gray 1 Content + Bottom Photo">
    <p:bg>
      <p:bgPr>
        <a:solidFill>
          <a:srgbClr val="E7E7E5"/>
        </a:solidFill>
        <a:effectLst/>
      </p:bgPr>
    </p:bg>
    <p:spTree>
      <p:nvGrpSpPr>
        <p:cNvPr id="1" name="Shape 394"/>
        <p:cNvGrpSpPr/>
        <p:nvPr/>
      </p:nvGrpSpPr>
      <p:grpSpPr>
        <a:xfrm>
          <a:off x="0" y="0"/>
          <a:ext cx="0" cy="0"/>
          <a:chOff x="0" y="0"/>
          <a:chExt cx="0" cy="0"/>
        </a:xfrm>
      </p:grpSpPr>
      <p:sp>
        <p:nvSpPr>
          <p:cNvPr id="395" name="Google Shape;395;g11e0ae5a757_0_2203"/>
          <p:cNvSpPr>
            <a:spLocks noGrp="1"/>
          </p:cNvSpPr>
          <p:nvPr>
            <p:ph type="pic" idx="2"/>
          </p:nvPr>
        </p:nvSpPr>
        <p:spPr>
          <a:xfrm>
            <a:off x="152400" y="3429000"/>
            <a:ext cx="8839200" cy="3276600"/>
          </a:xfrm>
          <a:prstGeom prst="rect">
            <a:avLst/>
          </a:prstGeom>
          <a:solidFill>
            <a:schemeClr val="lt1"/>
          </a:solidFill>
          <a:ln>
            <a:noFill/>
          </a:ln>
        </p:spPr>
      </p:sp>
      <p:sp>
        <p:nvSpPr>
          <p:cNvPr id="396" name="Google Shape;396;g11e0ae5a757_0_2203"/>
          <p:cNvSpPr txBox="1">
            <a:spLocks noGrp="1"/>
          </p:cNvSpPr>
          <p:nvPr>
            <p:ph type="body" idx="1"/>
          </p:nvPr>
        </p:nvSpPr>
        <p:spPr>
          <a:xfrm rot="-5400000">
            <a:off x="7527734" y="4708199"/>
            <a:ext cx="2743200" cy="184800"/>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1200"/>
              </a:spcBef>
              <a:spcAft>
                <a:spcPts val="0"/>
              </a:spcAft>
              <a:buClr>
                <a:schemeClr val="lt1"/>
              </a:buClr>
              <a:buSzPts val="1800"/>
              <a:buNone/>
              <a:defRPr sz="1800">
                <a:solidFill>
                  <a:schemeClr val="lt1"/>
                </a:solidFill>
              </a:defRPr>
            </a:lvl2pPr>
            <a:lvl3pPr marL="1371600" lvl="2" indent="-228600" algn="l">
              <a:lnSpc>
                <a:spcPct val="100000"/>
              </a:lnSpc>
              <a:spcBef>
                <a:spcPts val="12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97" name="Google Shape;397;g11e0ae5a757_0_2203"/>
          <p:cNvSpPr txBox="1">
            <a:spLocks noGrp="1"/>
          </p:cNvSpPr>
          <p:nvPr>
            <p:ph type="body" idx="3"/>
          </p:nvPr>
        </p:nvSpPr>
        <p:spPr>
          <a:xfrm>
            <a:off x="685800" y="1600200"/>
            <a:ext cx="7772400" cy="16002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a:solidFill>
                  <a:srgbClr val="6C6463"/>
                </a:solidFill>
              </a:defRPr>
            </a:lvl1pPr>
            <a:lvl2pPr marL="914400" lvl="1" indent="-355600" algn="l">
              <a:lnSpc>
                <a:spcPct val="100000"/>
              </a:lnSpc>
              <a:spcBef>
                <a:spcPts val="1200"/>
              </a:spcBef>
              <a:spcAft>
                <a:spcPts val="0"/>
              </a:spcAft>
              <a:buClr>
                <a:srgbClr val="6C6463"/>
              </a:buClr>
              <a:buSzPts val="2000"/>
              <a:buChar char="–"/>
              <a:defRPr>
                <a:solidFill>
                  <a:srgbClr val="6C6463"/>
                </a:solidFill>
              </a:defRPr>
            </a:lvl2pPr>
            <a:lvl3pPr marL="1371600" lvl="2" indent="-342900" algn="l">
              <a:lnSpc>
                <a:spcPct val="100000"/>
              </a:lnSpc>
              <a:spcBef>
                <a:spcPts val="1200"/>
              </a:spcBef>
              <a:spcAft>
                <a:spcPts val="0"/>
              </a:spcAft>
              <a:buClr>
                <a:srgbClr val="6C6463"/>
              </a:buClr>
              <a:buSzPts val="1800"/>
              <a:buChar char="•"/>
              <a:defRPr>
                <a:solidFill>
                  <a:srgbClr val="6C6463"/>
                </a:solidFill>
              </a:defRPr>
            </a:lvl3pPr>
            <a:lvl4pPr marL="1828800" lvl="3" indent="-330200" algn="l">
              <a:lnSpc>
                <a:spcPct val="100000"/>
              </a:lnSpc>
              <a:spcBef>
                <a:spcPts val="320"/>
              </a:spcBef>
              <a:spcAft>
                <a:spcPts val="0"/>
              </a:spcAft>
              <a:buClr>
                <a:srgbClr val="6C6463"/>
              </a:buClr>
              <a:buSzPts val="1600"/>
              <a:buChar char="–"/>
              <a:defRPr>
                <a:solidFill>
                  <a:srgbClr val="6C6463"/>
                </a:solidFill>
              </a:defRPr>
            </a:lvl4pPr>
            <a:lvl5pPr marL="2286000" lvl="4" indent="-317500" algn="l">
              <a:lnSpc>
                <a:spcPct val="100000"/>
              </a:lnSpc>
              <a:spcBef>
                <a:spcPts val="280"/>
              </a:spcBef>
              <a:spcAft>
                <a:spcPts val="0"/>
              </a:spcAft>
              <a:buClr>
                <a:srgbClr val="FFFFFF"/>
              </a:buClr>
              <a:buSzPts val="1400"/>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98" name="Google Shape;398;g11e0ae5a757_0_2203"/>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9" name="Google Shape;399;g11e0ae5a757_0_2203"/>
          <p:cNvSpPr txBox="1">
            <a:spLocks noGrp="1"/>
          </p:cNvSpPr>
          <p:nvPr>
            <p:ph type="ftr" idx="11"/>
          </p:nvPr>
        </p:nvSpPr>
        <p:spPr>
          <a:xfrm>
            <a:off x="3124200" y="6520934"/>
            <a:ext cx="2895600" cy="184800"/>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0" name="Google Shape;400;g11e0ae5a757_0_2203"/>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401" name="Google Shape;401;g11e0ae5a757_0_2203"/>
          <p:cNvSpPr txBox="1">
            <a:spLocks noGrp="1"/>
          </p:cNvSpPr>
          <p:nvPr>
            <p:ph type="title"/>
          </p:nvPr>
        </p:nvSpPr>
        <p:spPr>
          <a:xfrm>
            <a:off x="686104" y="457200"/>
            <a:ext cx="7772400" cy="9144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lue/Gray 1 Content + Right Photo">
  <p:cSld name="Blue/Gray 1 Content + Right Photo">
    <p:bg>
      <p:bgPr>
        <a:solidFill>
          <a:srgbClr val="E7E7E5"/>
        </a:solidFill>
        <a:effectLst/>
      </p:bgPr>
    </p:bg>
    <p:spTree>
      <p:nvGrpSpPr>
        <p:cNvPr id="1" name="Shape 402"/>
        <p:cNvGrpSpPr/>
        <p:nvPr/>
      </p:nvGrpSpPr>
      <p:grpSpPr>
        <a:xfrm>
          <a:off x="0" y="0"/>
          <a:ext cx="0" cy="0"/>
          <a:chOff x="0" y="0"/>
          <a:chExt cx="0" cy="0"/>
        </a:xfrm>
      </p:grpSpPr>
      <p:sp>
        <p:nvSpPr>
          <p:cNvPr id="403" name="Google Shape;403;g11e0ae5a757_0_2211"/>
          <p:cNvSpPr>
            <a:spLocks noGrp="1"/>
          </p:cNvSpPr>
          <p:nvPr>
            <p:ph type="pic" idx="2"/>
          </p:nvPr>
        </p:nvSpPr>
        <p:spPr>
          <a:xfrm>
            <a:off x="4572000" y="152400"/>
            <a:ext cx="4419600" cy="6553200"/>
          </a:xfrm>
          <a:prstGeom prst="rect">
            <a:avLst/>
          </a:prstGeom>
          <a:solidFill>
            <a:srgbClr val="FFFFFF"/>
          </a:solidFill>
          <a:ln>
            <a:noFill/>
          </a:ln>
        </p:spPr>
      </p:sp>
      <p:sp>
        <p:nvSpPr>
          <p:cNvPr id="404" name="Google Shape;404;g11e0ae5a757_0_2211"/>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5" name="Google Shape;405;g11e0ae5a757_0_2211"/>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406" name="Google Shape;406;g11e0ae5a757_0_2211"/>
          <p:cNvSpPr txBox="1">
            <a:spLocks noGrp="1"/>
          </p:cNvSpPr>
          <p:nvPr>
            <p:ph type="body" idx="1"/>
          </p:nvPr>
        </p:nvSpPr>
        <p:spPr>
          <a:xfrm>
            <a:off x="685800" y="2057400"/>
            <a:ext cx="3657600" cy="41148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17500" algn="l">
              <a:lnSpc>
                <a:spcPct val="100000"/>
              </a:lnSpc>
              <a:spcBef>
                <a:spcPts val="280"/>
              </a:spcBef>
              <a:spcAft>
                <a:spcPts val="0"/>
              </a:spcAft>
              <a:buClr>
                <a:srgbClr val="FFFFFF"/>
              </a:buClr>
              <a:buSzPts val="1400"/>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07" name="Google Shape;407;g11e0ae5a757_0_2211"/>
          <p:cNvSpPr txBox="1">
            <a:spLocks noGrp="1"/>
          </p:cNvSpPr>
          <p:nvPr>
            <p:ph type="title"/>
          </p:nvPr>
        </p:nvSpPr>
        <p:spPr>
          <a:xfrm>
            <a:off x="685800" y="408204"/>
            <a:ext cx="3657300" cy="13899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8" name="Google Shape;408;g11e0ae5a757_0_2211"/>
          <p:cNvSpPr txBox="1">
            <a:spLocks noGrp="1"/>
          </p:cNvSpPr>
          <p:nvPr>
            <p:ph type="body" idx="3"/>
          </p:nvPr>
        </p:nvSpPr>
        <p:spPr>
          <a:xfrm rot="-5400000">
            <a:off x="7527734" y="1431599"/>
            <a:ext cx="2743200" cy="184800"/>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1200"/>
              </a:spcBef>
              <a:spcAft>
                <a:spcPts val="0"/>
              </a:spcAft>
              <a:buClr>
                <a:schemeClr val="lt1"/>
              </a:buClr>
              <a:buSzPts val="1800"/>
              <a:buNone/>
              <a:defRPr sz="1800">
                <a:solidFill>
                  <a:schemeClr val="lt1"/>
                </a:solidFill>
              </a:defRPr>
            </a:lvl2pPr>
            <a:lvl3pPr marL="1371600" lvl="2" indent="-228600" algn="l">
              <a:lnSpc>
                <a:spcPct val="100000"/>
              </a:lnSpc>
              <a:spcBef>
                <a:spcPts val="12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lue/Gray Title Only">
  <p:cSld name="Blue/Gray Title Only">
    <p:bg>
      <p:bgPr>
        <a:solidFill>
          <a:srgbClr val="E7E7E5"/>
        </a:solidFill>
        <a:effectLst/>
      </p:bgPr>
    </p:bg>
    <p:spTree>
      <p:nvGrpSpPr>
        <p:cNvPr id="1" name="Shape 409"/>
        <p:cNvGrpSpPr/>
        <p:nvPr/>
      </p:nvGrpSpPr>
      <p:grpSpPr>
        <a:xfrm>
          <a:off x="0" y="0"/>
          <a:ext cx="0" cy="0"/>
          <a:chOff x="0" y="0"/>
          <a:chExt cx="0" cy="0"/>
        </a:xfrm>
      </p:grpSpPr>
      <p:sp>
        <p:nvSpPr>
          <p:cNvPr id="410" name="Google Shape;410;g11e0ae5a757_0_2218"/>
          <p:cNvSpPr>
            <a:spLocks noGrp="1"/>
          </p:cNvSpPr>
          <p:nvPr>
            <p:ph type="pic" idx="2"/>
          </p:nvPr>
        </p:nvSpPr>
        <p:spPr>
          <a:xfrm>
            <a:off x="152400" y="152400"/>
            <a:ext cx="4419600" cy="6553200"/>
          </a:xfrm>
          <a:prstGeom prst="rect">
            <a:avLst/>
          </a:prstGeom>
          <a:solidFill>
            <a:srgbClr val="FFFFFF"/>
          </a:solidFill>
          <a:ln>
            <a:noFill/>
          </a:ln>
        </p:spPr>
      </p:sp>
      <p:sp>
        <p:nvSpPr>
          <p:cNvPr id="411" name="Google Shape;411;g11e0ae5a757_0_2218"/>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chemeClr val="lt1"/>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2" name="Google Shape;412;g11e0ae5a757_0_2218"/>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413" name="Google Shape;413;g11e0ae5a757_0_2218"/>
          <p:cNvSpPr txBox="1">
            <a:spLocks noGrp="1"/>
          </p:cNvSpPr>
          <p:nvPr>
            <p:ph type="body" idx="1"/>
          </p:nvPr>
        </p:nvSpPr>
        <p:spPr>
          <a:xfrm rot="-5400000">
            <a:off x="3108134" y="1431599"/>
            <a:ext cx="2743200" cy="184800"/>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1200"/>
              </a:spcBef>
              <a:spcAft>
                <a:spcPts val="0"/>
              </a:spcAft>
              <a:buClr>
                <a:schemeClr val="lt1"/>
              </a:buClr>
              <a:buSzPts val="1800"/>
              <a:buNone/>
              <a:defRPr sz="1800">
                <a:solidFill>
                  <a:schemeClr val="lt1"/>
                </a:solidFill>
              </a:defRPr>
            </a:lvl2pPr>
            <a:lvl3pPr marL="1371600" lvl="2" indent="-228600" algn="l">
              <a:lnSpc>
                <a:spcPct val="100000"/>
              </a:lnSpc>
              <a:spcBef>
                <a:spcPts val="12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14" name="Google Shape;414;g11e0ae5a757_0_2218"/>
          <p:cNvSpPr txBox="1">
            <a:spLocks noGrp="1"/>
          </p:cNvSpPr>
          <p:nvPr>
            <p:ph type="title"/>
          </p:nvPr>
        </p:nvSpPr>
        <p:spPr>
          <a:xfrm>
            <a:off x="4877104" y="2971800"/>
            <a:ext cx="3885900" cy="9540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lue/White 1 Content">
  <p:cSld name="Blue/White 1 Content">
    <p:bg>
      <p:bgPr>
        <a:solidFill>
          <a:schemeClr val="lt1"/>
        </a:solidFill>
        <a:effectLst/>
      </p:bgPr>
    </p:bg>
    <p:spTree>
      <p:nvGrpSpPr>
        <p:cNvPr id="1" name="Shape 415"/>
        <p:cNvGrpSpPr/>
        <p:nvPr/>
      </p:nvGrpSpPr>
      <p:grpSpPr>
        <a:xfrm>
          <a:off x="0" y="0"/>
          <a:ext cx="0" cy="0"/>
          <a:chOff x="0" y="0"/>
          <a:chExt cx="0" cy="0"/>
        </a:xfrm>
      </p:grpSpPr>
      <p:sp>
        <p:nvSpPr>
          <p:cNvPr id="416" name="Google Shape;416;g11e0ae5a757_0_2224"/>
          <p:cNvSpPr txBox="1">
            <a:spLocks noGrp="1"/>
          </p:cNvSpPr>
          <p:nvPr>
            <p:ph type="body" idx="1"/>
          </p:nvPr>
        </p:nvSpPr>
        <p:spPr>
          <a:xfrm>
            <a:off x="685800" y="1600200"/>
            <a:ext cx="7772400" cy="45720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Clr>
                <a:srgbClr val="635C5B"/>
              </a:buClr>
              <a:buSzPts val="1800"/>
              <a:buChar char="•"/>
              <a:defRPr/>
            </a:lvl1pPr>
            <a:lvl2pPr marL="914400" lvl="1" indent="-342900" algn="l">
              <a:lnSpc>
                <a:spcPct val="100000"/>
              </a:lnSpc>
              <a:spcBef>
                <a:spcPts val="1200"/>
              </a:spcBef>
              <a:spcAft>
                <a:spcPts val="0"/>
              </a:spcAft>
              <a:buClr>
                <a:srgbClr val="635C5B"/>
              </a:buClr>
              <a:buSzPts val="1800"/>
              <a:buChar char="–"/>
              <a:defRPr/>
            </a:lvl2pPr>
            <a:lvl3pPr marL="1371600" lvl="2" indent="-342900" algn="l">
              <a:lnSpc>
                <a:spcPct val="100000"/>
              </a:lnSpc>
              <a:spcBef>
                <a:spcPts val="1200"/>
              </a:spcBef>
              <a:spcAft>
                <a:spcPts val="0"/>
              </a:spcAft>
              <a:buClr>
                <a:srgbClr val="6C6463"/>
              </a:buClr>
              <a:buSzPts val="1800"/>
              <a:buChar char="•"/>
              <a:defRPr/>
            </a:lvl3pPr>
            <a:lvl4pPr marL="1828800" lvl="3" indent="-342900" algn="l">
              <a:lnSpc>
                <a:spcPct val="100000"/>
              </a:lnSpc>
              <a:spcBef>
                <a:spcPts val="360"/>
              </a:spcBef>
              <a:spcAft>
                <a:spcPts val="0"/>
              </a:spcAft>
              <a:buClr>
                <a:srgbClr val="6C6463"/>
              </a:buClr>
              <a:buSzPts val="1800"/>
              <a:buChar char="–"/>
              <a:defRPr/>
            </a:lvl4pPr>
            <a:lvl5pPr marL="2286000" lvl="4" indent="-342900" algn="l">
              <a:lnSpc>
                <a:spcPct val="100000"/>
              </a:lnSpc>
              <a:spcBef>
                <a:spcPts val="360"/>
              </a:spcBef>
              <a:spcAft>
                <a:spcPts val="0"/>
              </a:spcAft>
              <a:buClr>
                <a:srgbClr val="6C6463"/>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17" name="Google Shape;417;g11e0ae5a757_0_2224"/>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8" name="Google Shape;418;g11e0ae5a757_0_2224"/>
          <p:cNvSpPr txBox="1">
            <a:spLocks noGrp="1"/>
          </p:cNvSpPr>
          <p:nvPr>
            <p:ph type="ftr" idx="11"/>
          </p:nvPr>
        </p:nvSpPr>
        <p:spPr>
          <a:xfrm>
            <a:off x="3124200" y="6520934"/>
            <a:ext cx="2895600" cy="184800"/>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6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9" name="Google Shape;419;g11e0ae5a757_0_2224"/>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420" name="Google Shape;420;g11e0ae5a757_0_2224"/>
          <p:cNvSpPr txBox="1">
            <a:spLocks noGrp="1"/>
          </p:cNvSpPr>
          <p:nvPr>
            <p:ph type="title"/>
          </p:nvPr>
        </p:nvSpPr>
        <p:spPr>
          <a:xfrm>
            <a:off x="686104" y="457200"/>
            <a:ext cx="7772400" cy="9144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lue/White 2 Content">
  <p:cSld name="Blue/White 2 Content">
    <p:bg>
      <p:bgPr>
        <a:solidFill>
          <a:schemeClr val="lt1"/>
        </a:solidFill>
        <a:effectLst/>
      </p:bgPr>
    </p:bg>
    <p:spTree>
      <p:nvGrpSpPr>
        <p:cNvPr id="1" name="Shape 421"/>
        <p:cNvGrpSpPr/>
        <p:nvPr/>
      </p:nvGrpSpPr>
      <p:grpSpPr>
        <a:xfrm>
          <a:off x="0" y="0"/>
          <a:ext cx="0" cy="0"/>
          <a:chOff x="0" y="0"/>
          <a:chExt cx="0" cy="0"/>
        </a:xfrm>
      </p:grpSpPr>
      <p:sp>
        <p:nvSpPr>
          <p:cNvPr id="422" name="Google Shape;422;g11e0ae5a757_0_2230"/>
          <p:cNvSpPr txBox="1">
            <a:spLocks noGrp="1"/>
          </p:cNvSpPr>
          <p:nvPr>
            <p:ph type="body" idx="1"/>
          </p:nvPr>
        </p:nvSpPr>
        <p:spPr>
          <a:xfrm>
            <a:off x="686104" y="1600200"/>
            <a:ext cx="3809700"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6C6463"/>
              </a:buClr>
              <a:buSzPts val="1600"/>
              <a:buChar char="»"/>
              <a:defRPr sz="1600">
                <a:solidFill>
                  <a:srgbClr val="6C6463"/>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23" name="Google Shape;423;g11e0ae5a757_0_2230"/>
          <p:cNvSpPr txBox="1">
            <a:spLocks noGrp="1"/>
          </p:cNvSpPr>
          <p:nvPr>
            <p:ph type="body" idx="2"/>
          </p:nvPr>
        </p:nvSpPr>
        <p:spPr>
          <a:xfrm>
            <a:off x="4648200" y="1600200"/>
            <a:ext cx="3810300"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6C6463"/>
              </a:buClr>
              <a:buSzPts val="1600"/>
              <a:buChar char="»"/>
              <a:defRPr sz="1600">
                <a:solidFill>
                  <a:srgbClr val="6C6463"/>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24" name="Google Shape;424;g11e0ae5a757_0_2230"/>
          <p:cNvSpPr txBox="1">
            <a:spLocks noGrp="1"/>
          </p:cNvSpPr>
          <p:nvPr>
            <p:ph type="dt" idx="10"/>
          </p:nvPr>
        </p:nvSpPr>
        <p:spPr>
          <a:xfrm>
            <a:off x="152400" y="6530079"/>
            <a:ext cx="2133600" cy="184800"/>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5" name="Google Shape;425;g11e0ae5a757_0_2230"/>
          <p:cNvSpPr txBox="1">
            <a:spLocks noGrp="1"/>
          </p:cNvSpPr>
          <p:nvPr>
            <p:ph type="ftr" idx="11"/>
          </p:nvPr>
        </p:nvSpPr>
        <p:spPr>
          <a:xfrm>
            <a:off x="3124200" y="6530079"/>
            <a:ext cx="2895600" cy="184800"/>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6" name="Google Shape;426;g11e0ae5a757_0_2230"/>
          <p:cNvSpPr txBox="1">
            <a:spLocks noGrp="1"/>
          </p:cNvSpPr>
          <p:nvPr>
            <p:ph type="sldNum" idx="12"/>
          </p:nvPr>
        </p:nvSpPr>
        <p:spPr>
          <a:xfrm>
            <a:off x="6858000" y="6530079"/>
            <a:ext cx="2133600" cy="184800"/>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427" name="Google Shape;427;g11e0ae5a757_0_2230"/>
          <p:cNvSpPr txBox="1">
            <a:spLocks noGrp="1"/>
          </p:cNvSpPr>
          <p:nvPr>
            <p:ph type="title"/>
          </p:nvPr>
        </p:nvSpPr>
        <p:spPr>
          <a:xfrm>
            <a:off x="686104" y="457200"/>
            <a:ext cx="7772400" cy="9144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lue/White 3 Content">
  <p:cSld name="Blue/White 3 Content">
    <p:bg>
      <p:bgPr>
        <a:solidFill>
          <a:schemeClr val="lt1"/>
        </a:solidFill>
        <a:effectLst/>
      </p:bgPr>
    </p:bg>
    <p:spTree>
      <p:nvGrpSpPr>
        <p:cNvPr id="1" name="Shape 428"/>
        <p:cNvGrpSpPr/>
        <p:nvPr/>
      </p:nvGrpSpPr>
      <p:grpSpPr>
        <a:xfrm>
          <a:off x="0" y="0"/>
          <a:ext cx="0" cy="0"/>
          <a:chOff x="0" y="0"/>
          <a:chExt cx="0" cy="0"/>
        </a:xfrm>
      </p:grpSpPr>
      <p:sp>
        <p:nvSpPr>
          <p:cNvPr id="429" name="Google Shape;429;g11e0ae5a757_0_2237"/>
          <p:cNvSpPr txBox="1">
            <a:spLocks noGrp="1"/>
          </p:cNvSpPr>
          <p:nvPr>
            <p:ph type="body" idx="1"/>
          </p:nvPr>
        </p:nvSpPr>
        <p:spPr>
          <a:xfrm>
            <a:off x="686104" y="1600200"/>
            <a:ext cx="2514300"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30" name="Google Shape;430;g11e0ae5a757_0_2237"/>
          <p:cNvSpPr txBox="1">
            <a:spLocks noGrp="1"/>
          </p:cNvSpPr>
          <p:nvPr>
            <p:ph type="body" idx="2"/>
          </p:nvPr>
        </p:nvSpPr>
        <p:spPr>
          <a:xfrm>
            <a:off x="5943600" y="1600200"/>
            <a:ext cx="2514900"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31" name="Google Shape;431;g11e0ae5a757_0_2237"/>
          <p:cNvSpPr txBox="1">
            <a:spLocks noGrp="1"/>
          </p:cNvSpPr>
          <p:nvPr>
            <p:ph type="dt" idx="10"/>
          </p:nvPr>
        </p:nvSpPr>
        <p:spPr>
          <a:xfrm>
            <a:off x="152400" y="6530079"/>
            <a:ext cx="2133600" cy="184800"/>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2" name="Google Shape;432;g11e0ae5a757_0_2237"/>
          <p:cNvSpPr txBox="1">
            <a:spLocks noGrp="1"/>
          </p:cNvSpPr>
          <p:nvPr>
            <p:ph type="ftr" idx="11"/>
          </p:nvPr>
        </p:nvSpPr>
        <p:spPr>
          <a:xfrm>
            <a:off x="3124200" y="6530079"/>
            <a:ext cx="2895600" cy="184800"/>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3" name="Google Shape;433;g11e0ae5a757_0_2237"/>
          <p:cNvSpPr txBox="1">
            <a:spLocks noGrp="1"/>
          </p:cNvSpPr>
          <p:nvPr>
            <p:ph type="sldNum" idx="12"/>
          </p:nvPr>
        </p:nvSpPr>
        <p:spPr>
          <a:xfrm>
            <a:off x="6858000" y="6530079"/>
            <a:ext cx="2133600" cy="184800"/>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434" name="Google Shape;434;g11e0ae5a757_0_2237"/>
          <p:cNvSpPr txBox="1">
            <a:spLocks noGrp="1"/>
          </p:cNvSpPr>
          <p:nvPr>
            <p:ph type="title"/>
          </p:nvPr>
        </p:nvSpPr>
        <p:spPr>
          <a:xfrm>
            <a:off x="686104" y="457200"/>
            <a:ext cx="7772400" cy="9144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5" name="Google Shape;435;g11e0ae5a757_0_2237"/>
          <p:cNvSpPr txBox="1">
            <a:spLocks noGrp="1"/>
          </p:cNvSpPr>
          <p:nvPr>
            <p:ph type="body" idx="3"/>
          </p:nvPr>
        </p:nvSpPr>
        <p:spPr>
          <a:xfrm>
            <a:off x="3314548" y="1600200"/>
            <a:ext cx="2514900"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lue/White 1 Content + Bottom Photo">
  <p:cSld name="Blue/White 1 Content + Bottom Photo">
    <p:bg>
      <p:bgPr>
        <a:solidFill>
          <a:schemeClr val="lt1"/>
        </a:solidFill>
        <a:effectLst/>
      </p:bgPr>
    </p:bg>
    <p:spTree>
      <p:nvGrpSpPr>
        <p:cNvPr id="1" name="Shape 436"/>
        <p:cNvGrpSpPr/>
        <p:nvPr/>
      </p:nvGrpSpPr>
      <p:grpSpPr>
        <a:xfrm>
          <a:off x="0" y="0"/>
          <a:ext cx="0" cy="0"/>
          <a:chOff x="0" y="0"/>
          <a:chExt cx="0" cy="0"/>
        </a:xfrm>
      </p:grpSpPr>
      <p:sp>
        <p:nvSpPr>
          <p:cNvPr id="437" name="Google Shape;437;g11e0ae5a757_0_2245"/>
          <p:cNvSpPr>
            <a:spLocks noGrp="1"/>
          </p:cNvSpPr>
          <p:nvPr>
            <p:ph type="pic" idx="2"/>
          </p:nvPr>
        </p:nvSpPr>
        <p:spPr>
          <a:xfrm>
            <a:off x="152400" y="3429000"/>
            <a:ext cx="8839200" cy="3276600"/>
          </a:xfrm>
          <a:prstGeom prst="rect">
            <a:avLst/>
          </a:prstGeom>
          <a:solidFill>
            <a:srgbClr val="E7E7E5"/>
          </a:solidFill>
          <a:ln>
            <a:noFill/>
          </a:ln>
        </p:spPr>
      </p:sp>
      <p:sp>
        <p:nvSpPr>
          <p:cNvPr id="438" name="Google Shape;438;g11e0ae5a757_0_2245"/>
          <p:cNvSpPr txBox="1">
            <a:spLocks noGrp="1"/>
          </p:cNvSpPr>
          <p:nvPr>
            <p:ph type="body" idx="1"/>
          </p:nvPr>
        </p:nvSpPr>
        <p:spPr>
          <a:xfrm rot="-5400000">
            <a:off x="7527734" y="4708199"/>
            <a:ext cx="2743200" cy="184800"/>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1200"/>
              </a:spcBef>
              <a:spcAft>
                <a:spcPts val="0"/>
              </a:spcAft>
              <a:buClr>
                <a:schemeClr val="lt1"/>
              </a:buClr>
              <a:buSzPts val="1800"/>
              <a:buNone/>
              <a:defRPr sz="1800">
                <a:solidFill>
                  <a:schemeClr val="lt1"/>
                </a:solidFill>
              </a:defRPr>
            </a:lvl2pPr>
            <a:lvl3pPr marL="1371600" lvl="2" indent="-228600" algn="l">
              <a:lnSpc>
                <a:spcPct val="100000"/>
              </a:lnSpc>
              <a:spcBef>
                <a:spcPts val="12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39" name="Google Shape;439;g11e0ae5a757_0_2245"/>
          <p:cNvSpPr txBox="1">
            <a:spLocks noGrp="1"/>
          </p:cNvSpPr>
          <p:nvPr>
            <p:ph type="body" idx="3"/>
          </p:nvPr>
        </p:nvSpPr>
        <p:spPr>
          <a:xfrm>
            <a:off x="685800" y="1600200"/>
            <a:ext cx="7772400" cy="16002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a:solidFill>
                  <a:srgbClr val="6C6463"/>
                </a:solidFill>
              </a:defRPr>
            </a:lvl1pPr>
            <a:lvl2pPr marL="914400" lvl="1" indent="-355600" algn="l">
              <a:lnSpc>
                <a:spcPct val="100000"/>
              </a:lnSpc>
              <a:spcBef>
                <a:spcPts val="1200"/>
              </a:spcBef>
              <a:spcAft>
                <a:spcPts val="0"/>
              </a:spcAft>
              <a:buClr>
                <a:srgbClr val="6C6463"/>
              </a:buClr>
              <a:buSzPts val="2000"/>
              <a:buChar char="–"/>
              <a:defRPr>
                <a:solidFill>
                  <a:srgbClr val="6C6463"/>
                </a:solidFill>
              </a:defRPr>
            </a:lvl2pPr>
            <a:lvl3pPr marL="1371600" lvl="2" indent="-342900" algn="l">
              <a:lnSpc>
                <a:spcPct val="100000"/>
              </a:lnSpc>
              <a:spcBef>
                <a:spcPts val="1200"/>
              </a:spcBef>
              <a:spcAft>
                <a:spcPts val="0"/>
              </a:spcAft>
              <a:buClr>
                <a:srgbClr val="6C6463"/>
              </a:buClr>
              <a:buSzPts val="1800"/>
              <a:buChar char="•"/>
              <a:defRPr>
                <a:solidFill>
                  <a:srgbClr val="6C6463"/>
                </a:solidFill>
              </a:defRPr>
            </a:lvl3pPr>
            <a:lvl4pPr marL="1828800" lvl="3" indent="-330200" algn="l">
              <a:lnSpc>
                <a:spcPct val="100000"/>
              </a:lnSpc>
              <a:spcBef>
                <a:spcPts val="320"/>
              </a:spcBef>
              <a:spcAft>
                <a:spcPts val="0"/>
              </a:spcAft>
              <a:buClr>
                <a:srgbClr val="6C6463"/>
              </a:buClr>
              <a:buSzPts val="1600"/>
              <a:buChar char="–"/>
              <a:defRPr>
                <a:solidFill>
                  <a:srgbClr val="6C6463"/>
                </a:solidFill>
              </a:defRPr>
            </a:lvl4pPr>
            <a:lvl5pPr marL="2286000" lvl="4" indent="-317500" algn="l">
              <a:lnSpc>
                <a:spcPct val="100000"/>
              </a:lnSpc>
              <a:spcBef>
                <a:spcPts val="280"/>
              </a:spcBef>
              <a:spcAft>
                <a:spcPts val="0"/>
              </a:spcAft>
              <a:buClr>
                <a:srgbClr val="FFFFFF"/>
              </a:buClr>
              <a:buSzPts val="1400"/>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40" name="Google Shape;440;g11e0ae5a757_0_2245"/>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1" name="Google Shape;441;g11e0ae5a757_0_2245"/>
          <p:cNvSpPr txBox="1">
            <a:spLocks noGrp="1"/>
          </p:cNvSpPr>
          <p:nvPr>
            <p:ph type="ftr" idx="11"/>
          </p:nvPr>
        </p:nvSpPr>
        <p:spPr>
          <a:xfrm>
            <a:off x="3124200" y="6520934"/>
            <a:ext cx="2895600" cy="184800"/>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2" name="Google Shape;442;g11e0ae5a757_0_2245"/>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443" name="Google Shape;443;g11e0ae5a757_0_2245"/>
          <p:cNvSpPr txBox="1">
            <a:spLocks noGrp="1"/>
          </p:cNvSpPr>
          <p:nvPr>
            <p:ph type="title"/>
          </p:nvPr>
        </p:nvSpPr>
        <p:spPr>
          <a:xfrm>
            <a:off x="686104" y="457200"/>
            <a:ext cx="7772400" cy="9144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Blue/White 1 Content + Right Photo">
  <p:cSld name="Blue/White 1 Content + Right Photo">
    <p:bg>
      <p:bgPr>
        <a:solidFill>
          <a:schemeClr val="lt1"/>
        </a:solidFill>
        <a:effectLst/>
      </p:bgPr>
    </p:bg>
    <p:spTree>
      <p:nvGrpSpPr>
        <p:cNvPr id="1" name="Shape 444"/>
        <p:cNvGrpSpPr/>
        <p:nvPr/>
      </p:nvGrpSpPr>
      <p:grpSpPr>
        <a:xfrm>
          <a:off x="0" y="0"/>
          <a:ext cx="0" cy="0"/>
          <a:chOff x="0" y="0"/>
          <a:chExt cx="0" cy="0"/>
        </a:xfrm>
      </p:grpSpPr>
      <p:sp>
        <p:nvSpPr>
          <p:cNvPr id="445" name="Google Shape;445;g11e0ae5a757_0_2253"/>
          <p:cNvSpPr>
            <a:spLocks noGrp="1"/>
          </p:cNvSpPr>
          <p:nvPr>
            <p:ph type="pic" idx="2"/>
          </p:nvPr>
        </p:nvSpPr>
        <p:spPr>
          <a:xfrm>
            <a:off x="4572000" y="152400"/>
            <a:ext cx="4419600" cy="6553200"/>
          </a:xfrm>
          <a:prstGeom prst="rect">
            <a:avLst/>
          </a:prstGeom>
          <a:solidFill>
            <a:srgbClr val="E7E7E5"/>
          </a:solidFill>
          <a:ln>
            <a:noFill/>
          </a:ln>
        </p:spPr>
      </p:sp>
      <p:sp>
        <p:nvSpPr>
          <p:cNvPr id="446" name="Google Shape;446;g11e0ae5a757_0_2253"/>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7" name="Google Shape;447;g11e0ae5a757_0_2253"/>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448" name="Google Shape;448;g11e0ae5a757_0_2253"/>
          <p:cNvSpPr txBox="1">
            <a:spLocks noGrp="1"/>
          </p:cNvSpPr>
          <p:nvPr>
            <p:ph type="body" idx="1"/>
          </p:nvPr>
        </p:nvSpPr>
        <p:spPr>
          <a:xfrm>
            <a:off x="685800" y="2057400"/>
            <a:ext cx="3657600" cy="41148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17500" algn="l">
              <a:lnSpc>
                <a:spcPct val="100000"/>
              </a:lnSpc>
              <a:spcBef>
                <a:spcPts val="280"/>
              </a:spcBef>
              <a:spcAft>
                <a:spcPts val="0"/>
              </a:spcAft>
              <a:buClr>
                <a:srgbClr val="FFFFFF"/>
              </a:buClr>
              <a:buSzPts val="1400"/>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49" name="Google Shape;449;g11e0ae5a757_0_2253"/>
          <p:cNvSpPr txBox="1">
            <a:spLocks noGrp="1"/>
          </p:cNvSpPr>
          <p:nvPr>
            <p:ph type="title"/>
          </p:nvPr>
        </p:nvSpPr>
        <p:spPr>
          <a:xfrm>
            <a:off x="685800" y="408204"/>
            <a:ext cx="3657300" cy="13899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0" name="Google Shape;450;g11e0ae5a757_0_2253"/>
          <p:cNvSpPr txBox="1">
            <a:spLocks noGrp="1"/>
          </p:cNvSpPr>
          <p:nvPr>
            <p:ph type="body" idx="3"/>
          </p:nvPr>
        </p:nvSpPr>
        <p:spPr>
          <a:xfrm rot="-5400000">
            <a:off x="7527734" y="1431599"/>
            <a:ext cx="2743200" cy="184800"/>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1200"/>
              </a:spcBef>
              <a:spcAft>
                <a:spcPts val="0"/>
              </a:spcAft>
              <a:buClr>
                <a:schemeClr val="lt1"/>
              </a:buClr>
              <a:buSzPts val="1800"/>
              <a:buNone/>
              <a:defRPr sz="1800">
                <a:solidFill>
                  <a:schemeClr val="lt1"/>
                </a:solidFill>
              </a:defRPr>
            </a:lvl2pPr>
            <a:lvl3pPr marL="1371600" lvl="2" indent="-228600" algn="l">
              <a:lnSpc>
                <a:spcPct val="100000"/>
              </a:lnSpc>
              <a:spcBef>
                <a:spcPts val="12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vider - Full Red" type="titleOnly">
  <p:cSld name="TITLE_ONLY">
    <p:bg>
      <p:bgPr>
        <a:solidFill>
          <a:srgbClr val="BA0C2F"/>
        </a:solidFill>
        <a:effectLst/>
      </p:bgPr>
    </p:bg>
    <p:spTree>
      <p:nvGrpSpPr>
        <p:cNvPr id="1" name="Shape 56"/>
        <p:cNvGrpSpPr/>
        <p:nvPr/>
      </p:nvGrpSpPr>
      <p:grpSpPr>
        <a:xfrm>
          <a:off x="0" y="0"/>
          <a:ext cx="0" cy="0"/>
          <a:chOff x="0" y="0"/>
          <a:chExt cx="0" cy="0"/>
        </a:xfrm>
      </p:grpSpPr>
      <p:sp>
        <p:nvSpPr>
          <p:cNvPr id="57" name="Google Shape;57;p19"/>
          <p:cNvSpPr txBox="1">
            <a:spLocks noGrp="1"/>
          </p:cNvSpPr>
          <p:nvPr>
            <p:ph type="title"/>
          </p:nvPr>
        </p:nvSpPr>
        <p:spPr>
          <a:xfrm>
            <a:off x="1143000" y="827782"/>
            <a:ext cx="5486400" cy="107721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FFFFFF"/>
              </a:buClr>
              <a:buSzPts val="3200"/>
              <a:buFont typeface="Gill Sans"/>
              <a:buNone/>
              <a:defRPr sz="32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9"/>
          <p:cNvSpPr txBox="1">
            <a:spLocks noGrp="1"/>
          </p:cNvSpPr>
          <p:nvPr>
            <p:ph type="dt" idx="10"/>
          </p:nvPr>
        </p:nvSpPr>
        <p:spPr>
          <a:xfrm>
            <a:off x="152400" y="6530079"/>
            <a:ext cx="2133600" cy="18466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9"/>
          <p:cNvSpPr txBox="1">
            <a:spLocks noGrp="1"/>
          </p:cNvSpPr>
          <p:nvPr>
            <p:ph type="ftr" idx="11"/>
          </p:nvPr>
        </p:nvSpPr>
        <p:spPr>
          <a:xfrm>
            <a:off x="3124200" y="6530079"/>
            <a:ext cx="2895600" cy="184666"/>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9"/>
          <p:cNvSpPr txBox="1">
            <a:spLocks noGrp="1"/>
          </p:cNvSpPr>
          <p:nvPr>
            <p:ph type="sldNum" idx="12"/>
          </p:nvPr>
        </p:nvSpPr>
        <p:spPr>
          <a:xfrm>
            <a:off x="6858000" y="6530079"/>
            <a:ext cx="2133600" cy="18466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pic>
        <p:nvPicPr>
          <p:cNvPr id="61" name="Google Shape;61;p19"/>
          <p:cNvPicPr preferRelativeResize="0"/>
          <p:nvPr/>
        </p:nvPicPr>
        <p:blipFill rotWithShape="1">
          <a:blip r:embed="rId2">
            <a:alphaModFix/>
          </a:blip>
          <a:srcRect/>
          <a:stretch/>
        </p:blipFill>
        <p:spPr>
          <a:xfrm>
            <a:off x="692285" y="5943600"/>
            <a:ext cx="1524000" cy="457200"/>
          </a:xfrm>
          <a:prstGeom prst="rect">
            <a:avLst/>
          </a:prstGeom>
          <a:noFill/>
          <a:ln>
            <a:noFill/>
          </a:ln>
        </p:spPr>
      </p:pic>
      <p:cxnSp>
        <p:nvCxnSpPr>
          <p:cNvPr id="62" name="Google Shape;62;p19"/>
          <p:cNvCxnSpPr/>
          <p:nvPr/>
        </p:nvCxnSpPr>
        <p:spPr>
          <a:xfrm>
            <a:off x="746760" y="990600"/>
            <a:ext cx="320040" cy="0"/>
          </a:xfrm>
          <a:prstGeom prst="straightConnector1">
            <a:avLst/>
          </a:prstGeom>
          <a:noFill/>
          <a:ln w="19050" cap="flat" cmpd="sng">
            <a:solidFill>
              <a:srgbClr val="FFFFFF"/>
            </a:solidFill>
            <a:prstDash val="solid"/>
            <a:round/>
            <a:headEnd type="none" w="sm" len="sm"/>
            <a:tailEnd type="none" w="sm" len="sm"/>
          </a:ln>
        </p:spPr>
      </p:cxn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Blue/White Title + Left Photo">
  <p:cSld name="Blue/White Title + Left Photo">
    <p:bg>
      <p:bgPr>
        <a:solidFill>
          <a:schemeClr val="lt1"/>
        </a:solidFill>
        <a:effectLst/>
      </p:bgPr>
    </p:bg>
    <p:spTree>
      <p:nvGrpSpPr>
        <p:cNvPr id="1" name="Shape 451"/>
        <p:cNvGrpSpPr/>
        <p:nvPr/>
      </p:nvGrpSpPr>
      <p:grpSpPr>
        <a:xfrm>
          <a:off x="0" y="0"/>
          <a:ext cx="0" cy="0"/>
          <a:chOff x="0" y="0"/>
          <a:chExt cx="0" cy="0"/>
        </a:xfrm>
      </p:grpSpPr>
      <p:sp>
        <p:nvSpPr>
          <p:cNvPr id="452" name="Google Shape;452;g11e0ae5a757_0_2260"/>
          <p:cNvSpPr>
            <a:spLocks noGrp="1"/>
          </p:cNvSpPr>
          <p:nvPr>
            <p:ph type="pic" idx="2"/>
          </p:nvPr>
        </p:nvSpPr>
        <p:spPr>
          <a:xfrm>
            <a:off x="152400" y="152400"/>
            <a:ext cx="4419600" cy="6553200"/>
          </a:xfrm>
          <a:prstGeom prst="rect">
            <a:avLst/>
          </a:prstGeom>
          <a:solidFill>
            <a:srgbClr val="E7E7E5"/>
          </a:solidFill>
          <a:ln>
            <a:noFill/>
          </a:ln>
        </p:spPr>
      </p:sp>
      <p:sp>
        <p:nvSpPr>
          <p:cNvPr id="453" name="Google Shape;453;g11e0ae5a757_0_2260"/>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chemeClr val="lt1"/>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4" name="Google Shape;454;g11e0ae5a757_0_2260"/>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455" name="Google Shape;455;g11e0ae5a757_0_2260"/>
          <p:cNvSpPr txBox="1">
            <a:spLocks noGrp="1"/>
          </p:cNvSpPr>
          <p:nvPr>
            <p:ph type="body" idx="1"/>
          </p:nvPr>
        </p:nvSpPr>
        <p:spPr>
          <a:xfrm rot="-5400000">
            <a:off x="3108134" y="1431599"/>
            <a:ext cx="2743200" cy="184800"/>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1200"/>
              </a:spcBef>
              <a:spcAft>
                <a:spcPts val="0"/>
              </a:spcAft>
              <a:buClr>
                <a:schemeClr val="lt1"/>
              </a:buClr>
              <a:buSzPts val="1800"/>
              <a:buNone/>
              <a:defRPr sz="1800">
                <a:solidFill>
                  <a:schemeClr val="lt1"/>
                </a:solidFill>
              </a:defRPr>
            </a:lvl2pPr>
            <a:lvl3pPr marL="1371600" lvl="2" indent="-228600" algn="l">
              <a:lnSpc>
                <a:spcPct val="100000"/>
              </a:lnSpc>
              <a:spcBef>
                <a:spcPts val="12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56" name="Google Shape;456;g11e0ae5a757_0_2260"/>
          <p:cNvSpPr txBox="1">
            <a:spLocks noGrp="1"/>
          </p:cNvSpPr>
          <p:nvPr>
            <p:ph type="title"/>
          </p:nvPr>
        </p:nvSpPr>
        <p:spPr>
          <a:xfrm>
            <a:off x="4877104" y="2971800"/>
            <a:ext cx="3885900" cy="954000"/>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Red/Gray 1 Content">
  <p:cSld name="Red/Gray 1 Content">
    <p:bg>
      <p:bgPr>
        <a:solidFill>
          <a:srgbClr val="E7E7E5"/>
        </a:solidFill>
        <a:effectLst/>
      </p:bgPr>
    </p:bg>
    <p:spTree>
      <p:nvGrpSpPr>
        <p:cNvPr id="1" name="Shape 464"/>
        <p:cNvGrpSpPr/>
        <p:nvPr/>
      </p:nvGrpSpPr>
      <p:grpSpPr>
        <a:xfrm>
          <a:off x="0" y="0"/>
          <a:ext cx="0" cy="0"/>
          <a:chOff x="0" y="0"/>
          <a:chExt cx="0" cy="0"/>
        </a:xfrm>
      </p:grpSpPr>
      <p:sp>
        <p:nvSpPr>
          <p:cNvPr id="465" name="Google Shape;465;g119cbae77c1_0_1235"/>
          <p:cNvSpPr txBox="1">
            <a:spLocks noGrp="1"/>
          </p:cNvSpPr>
          <p:nvPr>
            <p:ph type="body" idx="1"/>
          </p:nvPr>
        </p:nvSpPr>
        <p:spPr>
          <a:xfrm>
            <a:off x="685800" y="1600200"/>
            <a:ext cx="7772400" cy="45720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Clr>
                <a:srgbClr val="635C5B"/>
              </a:buClr>
              <a:buSzPts val="1800"/>
              <a:buChar char="•"/>
              <a:defRPr/>
            </a:lvl1pPr>
            <a:lvl2pPr marL="914400" lvl="1" indent="-342900" algn="l">
              <a:lnSpc>
                <a:spcPct val="100000"/>
              </a:lnSpc>
              <a:spcBef>
                <a:spcPts val="1200"/>
              </a:spcBef>
              <a:spcAft>
                <a:spcPts val="0"/>
              </a:spcAft>
              <a:buClr>
                <a:srgbClr val="635C5B"/>
              </a:buClr>
              <a:buSzPts val="1800"/>
              <a:buChar char="–"/>
              <a:defRPr/>
            </a:lvl2pPr>
            <a:lvl3pPr marL="1371600" lvl="2" indent="-342900" algn="l">
              <a:lnSpc>
                <a:spcPct val="100000"/>
              </a:lnSpc>
              <a:spcBef>
                <a:spcPts val="1200"/>
              </a:spcBef>
              <a:spcAft>
                <a:spcPts val="0"/>
              </a:spcAft>
              <a:buClr>
                <a:srgbClr val="6C6463"/>
              </a:buClr>
              <a:buSzPts val="1800"/>
              <a:buChar char="•"/>
              <a:defRPr/>
            </a:lvl3pPr>
            <a:lvl4pPr marL="1828800" lvl="3" indent="-342900" algn="l">
              <a:lnSpc>
                <a:spcPct val="100000"/>
              </a:lnSpc>
              <a:spcBef>
                <a:spcPts val="360"/>
              </a:spcBef>
              <a:spcAft>
                <a:spcPts val="0"/>
              </a:spcAft>
              <a:buClr>
                <a:srgbClr val="6C6463"/>
              </a:buClr>
              <a:buSzPts val="1800"/>
              <a:buChar char="–"/>
              <a:defRPr/>
            </a:lvl4pPr>
            <a:lvl5pPr marL="2286000" lvl="4" indent="-342900" algn="l">
              <a:lnSpc>
                <a:spcPct val="100000"/>
              </a:lnSpc>
              <a:spcBef>
                <a:spcPts val="360"/>
              </a:spcBef>
              <a:spcAft>
                <a:spcPts val="0"/>
              </a:spcAft>
              <a:buClr>
                <a:srgbClr val="6C6463"/>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66" name="Google Shape;466;g119cbae77c1_0_1235"/>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7" name="Google Shape;467;g119cbae77c1_0_1235"/>
          <p:cNvSpPr txBox="1">
            <a:spLocks noGrp="1"/>
          </p:cNvSpPr>
          <p:nvPr>
            <p:ph type="ftr" idx="11"/>
          </p:nvPr>
        </p:nvSpPr>
        <p:spPr>
          <a:xfrm>
            <a:off x="3124200" y="6520934"/>
            <a:ext cx="2895600" cy="184800"/>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6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8" name="Google Shape;468;g119cbae77c1_0_1235"/>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469" name="Google Shape;469;g119cbae77c1_0_1235"/>
          <p:cNvSpPr txBox="1">
            <a:spLocks noGrp="1"/>
          </p:cNvSpPr>
          <p:nvPr>
            <p:ph type="title"/>
          </p:nvPr>
        </p:nvSpPr>
        <p:spPr>
          <a:xfrm>
            <a:off x="686104" y="457200"/>
            <a:ext cx="7772400" cy="9144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BA0C2F"/>
              </a:buClr>
              <a:buSzPts val="28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Red/Gray 1 Content + Bottom Photo">
  <p:cSld name="Red/Gray 1 Content + Bottom Photo">
    <p:bg>
      <p:bgPr>
        <a:solidFill>
          <a:srgbClr val="E7E7E5"/>
        </a:solidFill>
        <a:effectLst/>
      </p:bgPr>
    </p:bg>
    <p:spTree>
      <p:nvGrpSpPr>
        <p:cNvPr id="1" name="Shape 470"/>
        <p:cNvGrpSpPr/>
        <p:nvPr/>
      </p:nvGrpSpPr>
      <p:grpSpPr>
        <a:xfrm>
          <a:off x="0" y="0"/>
          <a:ext cx="0" cy="0"/>
          <a:chOff x="0" y="0"/>
          <a:chExt cx="0" cy="0"/>
        </a:xfrm>
      </p:grpSpPr>
      <p:sp>
        <p:nvSpPr>
          <p:cNvPr id="471" name="Google Shape;471;g119cbae77c1_0_1241"/>
          <p:cNvSpPr>
            <a:spLocks noGrp="1"/>
          </p:cNvSpPr>
          <p:nvPr>
            <p:ph type="pic" idx="2"/>
          </p:nvPr>
        </p:nvSpPr>
        <p:spPr>
          <a:xfrm>
            <a:off x="152400" y="3429000"/>
            <a:ext cx="8839200" cy="3276600"/>
          </a:xfrm>
          <a:prstGeom prst="rect">
            <a:avLst/>
          </a:prstGeom>
          <a:solidFill>
            <a:schemeClr val="lt1"/>
          </a:solidFill>
          <a:ln>
            <a:noFill/>
          </a:ln>
        </p:spPr>
      </p:sp>
      <p:sp>
        <p:nvSpPr>
          <p:cNvPr id="472" name="Google Shape;472;g119cbae77c1_0_1241"/>
          <p:cNvSpPr txBox="1">
            <a:spLocks noGrp="1"/>
          </p:cNvSpPr>
          <p:nvPr>
            <p:ph type="body" idx="1"/>
          </p:nvPr>
        </p:nvSpPr>
        <p:spPr>
          <a:xfrm>
            <a:off x="685800" y="1600200"/>
            <a:ext cx="7772400" cy="16002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a:solidFill>
                  <a:srgbClr val="6C6463"/>
                </a:solidFill>
              </a:defRPr>
            </a:lvl1pPr>
            <a:lvl2pPr marL="914400" lvl="1" indent="-355600" algn="l">
              <a:lnSpc>
                <a:spcPct val="100000"/>
              </a:lnSpc>
              <a:spcBef>
                <a:spcPts val="1200"/>
              </a:spcBef>
              <a:spcAft>
                <a:spcPts val="0"/>
              </a:spcAft>
              <a:buClr>
                <a:srgbClr val="6C6463"/>
              </a:buClr>
              <a:buSzPts val="2000"/>
              <a:buChar char="–"/>
              <a:defRPr>
                <a:solidFill>
                  <a:srgbClr val="6C6463"/>
                </a:solidFill>
              </a:defRPr>
            </a:lvl2pPr>
            <a:lvl3pPr marL="1371600" lvl="2" indent="-342900" algn="l">
              <a:lnSpc>
                <a:spcPct val="100000"/>
              </a:lnSpc>
              <a:spcBef>
                <a:spcPts val="1200"/>
              </a:spcBef>
              <a:spcAft>
                <a:spcPts val="0"/>
              </a:spcAft>
              <a:buClr>
                <a:srgbClr val="6C6463"/>
              </a:buClr>
              <a:buSzPts val="1800"/>
              <a:buChar char="•"/>
              <a:defRPr>
                <a:solidFill>
                  <a:srgbClr val="6C6463"/>
                </a:solidFill>
              </a:defRPr>
            </a:lvl3pPr>
            <a:lvl4pPr marL="1828800" lvl="3" indent="-330200" algn="l">
              <a:lnSpc>
                <a:spcPct val="100000"/>
              </a:lnSpc>
              <a:spcBef>
                <a:spcPts val="320"/>
              </a:spcBef>
              <a:spcAft>
                <a:spcPts val="0"/>
              </a:spcAft>
              <a:buClr>
                <a:srgbClr val="6C6463"/>
              </a:buClr>
              <a:buSzPts val="1600"/>
              <a:buChar char="–"/>
              <a:defRPr>
                <a:solidFill>
                  <a:srgbClr val="6C6463"/>
                </a:solidFill>
              </a:defRPr>
            </a:lvl4pPr>
            <a:lvl5pPr marL="2286000" lvl="4" indent="-317500" algn="l">
              <a:lnSpc>
                <a:spcPct val="100000"/>
              </a:lnSpc>
              <a:spcBef>
                <a:spcPts val="280"/>
              </a:spcBef>
              <a:spcAft>
                <a:spcPts val="0"/>
              </a:spcAft>
              <a:buClr>
                <a:srgbClr val="FFFFFF"/>
              </a:buClr>
              <a:buSzPts val="1400"/>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73" name="Google Shape;473;g119cbae77c1_0_1241"/>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4" name="Google Shape;474;g119cbae77c1_0_1241"/>
          <p:cNvSpPr txBox="1">
            <a:spLocks noGrp="1"/>
          </p:cNvSpPr>
          <p:nvPr>
            <p:ph type="ftr" idx="11"/>
          </p:nvPr>
        </p:nvSpPr>
        <p:spPr>
          <a:xfrm>
            <a:off x="3124200" y="6520934"/>
            <a:ext cx="2895600" cy="184800"/>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5" name="Google Shape;475;g119cbae77c1_0_1241"/>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476" name="Google Shape;476;g119cbae77c1_0_1241"/>
          <p:cNvSpPr txBox="1">
            <a:spLocks noGrp="1"/>
          </p:cNvSpPr>
          <p:nvPr>
            <p:ph type="title"/>
          </p:nvPr>
        </p:nvSpPr>
        <p:spPr>
          <a:xfrm>
            <a:off x="686104" y="457200"/>
            <a:ext cx="7772400" cy="9144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BA0C2F"/>
              </a:buClr>
              <a:buSzPts val="28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7" name="Google Shape;477;g119cbae77c1_0_1241"/>
          <p:cNvSpPr txBox="1">
            <a:spLocks noGrp="1"/>
          </p:cNvSpPr>
          <p:nvPr>
            <p:ph type="body" idx="3"/>
          </p:nvPr>
        </p:nvSpPr>
        <p:spPr>
          <a:xfrm rot="-5400000">
            <a:off x="7527734" y="4708199"/>
            <a:ext cx="2743200" cy="184800"/>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1200"/>
              </a:spcBef>
              <a:spcAft>
                <a:spcPts val="0"/>
              </a:spcAft>
              <a:buClr>
                <a:schemeClr val="lt1"/>
              </a:buClr>
              <a:buSzPts val="1800"/>
              <a:buNone/>
              <a:defRPr sz="1800">
                <a:solidFill>
                  <a:schemeClr val="lt1"/>
                </a:solidFill>
              </a:defRPr>
            </a:lvl2pPr>
            <a:lvl3pPr marL="1371600" lvl="2" indent="-228600" algn="l">
              <a:lnSpc>
                <a:spcPct val="100000"/>
              </a:lnSpc>
              <a:spcBef>
                <a:spcPts val="12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Cover - Full Photo">
  <p:cSld name="Cover - Full Photo">
    <p:bg>
      <p:bgPr>
        <a:solidFill>
          <a:schemeClr val="dk1"/>
        </a:solidFill>
        <a:effectLst/>
      </p:bgPr>
    </p:bg>
    <p:spTree>
      <p:nvGrpSpPr>
        <p:cNvPr id="1" name="Shape 478"/>
        <p:cNvGrpSpPr/>
        <p:nvPr/>
      </p:nvGrpSpPr>
      <p:grpSpPr>
        <a:xfrm>
          <a:off x="0" y="0"/>
          <a:ext cx="0" cy="0"/>
          <a:chOff x="0" y="0"/>
          <a:chExt cx="0" cy="0"/>
        </a:xfrm>
      </p:grpSpPr>
      <p:pic>
        <p:nvPicPr>
          <p:cNvPr id="479" name="Google Shape;479;g119cbae77c1_0_1249"/>
          <p:cNvPicPr preferRelativeResize="0"/>
          <p:nvPr/>
        </p:nvPicPr>
        <p:blipFill rotWithShape="1">
          <a:blip r:embed="rId2">
            <a:alphaModFix/>
          </a:blip>
          <a:srcRect l="2238" b="2238"/>
          <a:stretch/>
        </p:blipFill>
        <p:spPr>
          <a:xfrm>
            <a:off x="152400" y="152399"/>
            <a:ext cx="8839198" cy="6555325"/>
          </a:xfrm>
          <a:prstGeom prst="rect">
            <a:avLst/>
          </a:prstGeom>
          <a:solidFill>
            <a:srgbClr val="CFCDC9"/>
          </a:solidFill>
          <a:ln>
            <a:noFill/>
          </a:ln>
        </p:spPr>
      </p:pic>
      <p:sp>
        <p:nvSpPr>
          <p:cNvPr id="480" name="Google Shape;480;g119cbae77c1_0_1249"/>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1" name="Google Shape;481;g119cbae77c1_0_1249"/>
          <p:cNvSpPr txBox="1">
            <a:spLocks noGrp="1"/>
          </p:cNvSpPr>
          <p:nvPr>
            <p:ph type="ftr" idx="11"/>
          </p:nvPr>
        </p:nvSpPr>
        <p:spPr>
          <a:xfrm>
            <a:off x="3124200" y="6520934"/>
            <a:ext cx="2895600" cy="184800"/>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2" name="Google Shape;482;g119cbae77c1_0_1249"/>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483" name="Google Shape;483;g119cbae77c1_0_1249"/>
          <p:cNvSpPr txBox="1">
            <a:spLocks noGrp="1"/>
          </p:cNvSpPr>
          <p:nvPr>
            <p:ph type="ctrTitle"/>
          </p:nvPr>
        </p:nvSpPr>
        <p:spPr>
          <a:xfrm>
            <a:off x="685800" y="2133600"/>
            <a:ext cx="5486400" cy="1600200"/>
          </a:xfrm>
          <a:prstGeom prst="rect">
            <a:avLst/>
          </a:prstGeom>
          <a:noFill/>
          <a:ln>
            <a:noFill/>
          </a:ln>
          <a:effectLst>
            <a:outerShdw blurRad="254000" algn="tl" rotWithShape="0">
              <a:srgbClr val="000000">
                <a:alpha val="20000"/>
              </a:srgbClr>
            </a:outerShdw>
          </a:effectLst>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3200"/>
              <a:buFont typeface="Gill Sans"/>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4" name="Google Shape;484;g119cbae77c1_0_1249"/>
          <p:cNvSpPr txBox="1">
            <a:spLocks noGrp="1"/>
          </p:cNvSpPr>
          <p:nvPr>
            <p:ph type="subTitle" idx="1"/>
          </p:nvPr>
        </p:nvSpPr>
        <p:spPr>
          <a:xfrm>
            <a:off x="685800" y="4114800"/>
            <a:ext cx="3429000" cy="1600200"/>
          </a:xfrm>
          <a:prstGeom prst="rect">
            <a:avLst/>
          </a:prstGeom>
          <a:noFill/>
          <a:ln>
            <a:noFill/>
          </a:ln>
          <a:effectLst>
            <a:outerShdw blurRad="254000" algn="tl" rotWithShape="0">
              <a:srgbClr val="000000">
                <a:alpha val="40000"/>
              </a:srgbClr>
            </a:outerShdw>
          </a:effectLst>
        </p:spPr>
        <p:txBody>
          <a:bodyPr spcFirstLastPara="1" wrap="square" lIns="91425" tIns="45700" rIns="91425" bIns="45700" anchor="t" anchorCtr="0">
            <a:normAutofit/>
          </a:bodyPr>
          <a:lstStyle>
            <a:lvl1pPr lvl="0" algn="l">
              <a:lnSpc>
                <a:spcPct val="100000"/>
              </a:lnSpc>
              <a:spcBef>
                <a:spcPts val="0"/>
              </a:spcBef>
              <a:spcAft>
                <a:spcPts val="0"/>
              </a:spcAft>
              <a:buClr>
                <a:schemeClr val="lt1"/>
              </a:buClr>
              <a:buSzPts val="1800"/>
              <a:buNone/>
              <a:defRPr sz="1800">
                <a:solidFill>
                  <a:schemeClr val="lt1"/>
                </a:solidFill>
              </a:defRPr>
            </a:lvl1pPr>
            <a:lvl2pPr lvl="1" algn="ctr">
              <a:lnSpc>
                <a:spcPct val="100000"/>
              </a:lnSpc>
              <a:spcBef>
                <a:spcPts val="1200"/>
              </a:spcBef>
              <a:spcAft>
                <a:spcPts val="0"/>
              </a:spcAft>
              <a:buClr>
                <a:srgbClr val="888888"/>
              </a:buClr>
              <a:buSzPts val="2000"/>
              <a:buNone/>
              <a:defRPr>
                <a:solidFill>
                  <a:srgbClr val="888888"/>
                </a:solidFill>
              </a:defRPr>
            </a:lvl2pPr>
            <a:lvl3pPr lvl="2" algn="ctr">
              <a:lnSpc>
                <a:spcPct val="100000"/>
              </a:lnSpc>
              <a:spcBef>
                <a:spcPts val="1200"/>
              </a:spcBef>
              <a:spcAft>
                <a:spcPts val="0"/>
              </a:spcAft>
              <a:buClr>
                <a:srgbClr val="888888"/>
              </a:buClr>
              <a:buSzPts val="1800"/>
              <a:buNone/>
              <a:defRPr>
                <a:solidFill>
                  <a:srgbClr val="888888"/>
                </a:solidFill>
              </a:defRPr>
            </a:lvl3pPr>
            <a:lvl4pPr lvl="3" algn="ctr">
              <a:lnSpc>
                <a:spcPct val="100000"/>
              </a:lnSpc>
              <a:spcBef>
                <a:spcPts val="320"/>
              </a:spcBef>
              <a:spcAft>
                <a:spcPts val="0"/>
              </a:spcAft>
              <a:buClr>
                <a:srgbClr val="888888"/>
              </a:buClr>
              <a:buSzPts val="1600"/>
              <a:buNone/>
              <a:defRPr>
                <a:solidFill>
                  <a:srgbClr val="888888"/>
                </a:solidFill>
              </a:defRPr>
            </a:lvl4pPr>
            <a:lvl5pPr lvl="4" algn="ctr">
              <a:lnSpc>
                <a:spcPct val="100000"/>
              </a:lnSpc>
              <a:spcBef>
                <a:spcPts val="280"/>
              </a:spcBef>
              <a:spcAft>
                <a:spcPts val="0"/>
              </a:spcAft>
              <a:buClr>
                <a:srgbClr val="888888"/>
              </a:buClr>
              <a:buSzPts val="14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cxnSp>
        <p:nvCxnSpPr>
          <p:cNvPr id="485" name="Google Shape;485;g119cbae77c1_0_1249"/>
          <p:cNvCxnSpPr/>
          <p:nvPr/>
        </p:nvCxnSpPr>
        <p:spPr>
          <a:xfrm>
            <a:off x="762000" y="3886200"/>
            <a:ext cx="32010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
        <p:nvSpPr>
          <p:cNvPr id="486" name="Google Shape;486;g119cbae77c1_0_1249"/>
          <p:cNvSpPr txBox="1">
            <a:spLocks noGrp="1"/>
          </p:cNvSpPr>
          <p:nvPr>
            <p:ph type="body" idx="2"/>
          </p:nvPr>
        </p:nvSpPr>
        <p:spPr>
          <a:xfrm rot="-5400000">
            <a:off x="7527734" y="1431599"/>
            <a:ext cx="2743200" cy="184800"/>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chemeClr val="lt1"/>
              </a:buClr>
              <a:buSzPts val="600"/>
              <a:buNone/>
              <a:defRPr sz="600">
                <a:solidFill>
                  <a:schemeClr val="lt1"/>
                </a:solidFill>
              </a:defRPr>
            </a:lvl1pPr>
            <a:lvl2pPr marL="914400" lvl="1" indent="-228600" algn="l">
              <a:lnSpc>
                <a:spcPct val="100000"/>
              </a:lnSpc>
              <a:spcBef>
                <a:spcPts val="1200"/>
              </a:spcBef>
              <a:spcAft>
                <a:spcPts val="0"/>
              </a:spcAft>
              <a:buClr>
                <a:schemeClr val="lt1"/>
              </a:buClr>
              <a:buSzPts val="1800"/>
              <a:buNone/>
              <a:defRPr sz="1800">
                <a:solidFill>
                  <a:schemeClr val="lt1"/>
                </a:solidFill>
              </a:defRPr>
            </a:lvl2pPr>
            <a:lvl3pPr marL="1371600" lvl="2" indent="-228600" algn="l">
              <a:lnSpc>
                <a:spcPct val="100000"/>
              </a:lnSpc>
              <a:spcBef>
                <a:spcPts val="12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487" name="Google Shape;487;g119cbae77c1_0_1249"/>
          <p:cNvPicPr preferRelativeResize="0"/>
          <p:nvPr/>
        </p:nvPicPr>
        <p:blipFill rotWithShape="1">
          <a:blip r:embed="rId3">
            <a:alphaModFix/>
          </a:blip>
          <a:srcRect/>
          <a:stretch/>
        </p:blipFill>
        <p:spPr>
          <a:xfrm>
            <a:off x="691522" y="685800"/>
            <a:ext cx="1813364" cy="544011"/>
          </a:xfrm>
          <a:prstGeom prst="rect">
            <a:avLst/>
          </a:prstGeom>
          <a:noFill/>
          <a:ln>
            <a:noFill/>
          </a:ln>
          <a:effectLst>
            <a:outerShdw blurRad="254000" algn="tl" rotWithShape="0">
              <a:srgbClr val="000000">
                <a:alpha val="20000"/>
              </a:srgbClr>
            </a:outerShdw>
          </a:effectLst>
        </p:spPr>
      </p:pic>
      <p:sp>
        <p:nvSpPr>
          <p:cNvPr id="488" name="Google Shape;488;g119cbae77c1_0_1249"/>
          <p:cNvSpPr/>
          <p:nvPr/>
        </p:nvSpPr>
        <p:spPr>
          <a:xfrm>
            <a:off x="5159633" y="3726360"/>
            <a:ext cx="3396600" cy="2739600"/>
          </a:xfrm>
          <a:prstGeom prst="roundRect">
            <a:avLst>
              <a:gd name="adj" fmla="val 4893"/>
            </a:avLst>
          </a:prstGeom>
          <a:solidFill>
            <a:schemeClr val="lt1">
              <a:alpha val="80000"/>
            </a:schemeClr>
          </a:solidFill>
          <a:ln w="9525" cap="flat" cmpd="sng">
            <a:solidFill>
              <a:srgbClr val="6C6463"/>
            </a:solidFill>
            <a:prstDash val="solid"/>
            <a:round/>
            <a:headEnd type="none" w="sm" len="sm"/>
            <a:tailEnd type="none" w="sm" len="sm"/>
          </a:ln>
        </p:spPr>
        <p:txBody>
          <a:bodyPr spcFirstLastPara="1" wrap="square" lIns="91425" tIns="137150" rIns="182875" bIns="137150" anchor="ctr" anchorCtr="0">
            <a:noAutofit/>
          </a:bodyPr>
          <a:lstStyle/>
          <a:p>
            <a:pPr marL="58736" marR="0" lvl="0" indent="0" algn="l" rtl="0">
              <a:lnSpc>
                <a:spcPct val="100000"/>
              </a:lnSpc>
              <a:spcBef>
                <a:spcPts val="0"/>
              </a:spcBef>
              <a:spcAft>
                <a:spcPts val="0"/>
              </a:spcAft>
              <a:buClr>
                <a:schemeClr val="dk1"/>
              </a:buClr>
              <a:buSzPts val="1000"/>
              <a:buFont typeface="Gill Sans"/>
              <a:buNone/>
            </a:pPr>
            <a:r>
              <a:rPr lang="en-US" sz="1000" b="0" i="0" u="none" strike="noStrike" cap="none">
                <a:solidFill>
                  <a:schemeClr val="dk1"/>
                </a:solidFill>
                <a:latin typeface="Gill Sans"/>
                <a:ea typeface="Gill Sans"/>
                <a:cs typeface="Gill Sans"/>
                <a:sym typeface="Gill Sans"/>
              </a:rPr>
              <a:t>To change this cover photo: </a:t>
            </a:r>
            <a:endParaRPr sz="1400" b="0" i="0" u="none" strike="noStrike" cap="none">
              <a:solidFill>
                <a:srgbClr val="000000"/>
              </a:solidFill>
              <a:latin typeface="Arial"/>
              <a:ea typeface="Arial"/>
              <a:cs typeface="Arial"/>
              <a:sym typeface="Arial"/>
            </a:endParaRPr>
          </a:p>
          <a:p>
            <a:pPr marL="171450" marR="0" lvl="0" indent="-112711" algn="l" rtl="0">
              <a:lnSpc>
                <a:spcPct val="100000"/>
              </a:lnSpc>
              <a:spcBef>
                <a:spcPts val="600"/>
              </a:spcBef>
              <a:spcAft>
                <a:spcPts val="0"/>
              </a:spcAft>
              <a:buClr>
                <a:schemeClr val="dk1"/>
              </a:buClr>
              <a:buSzPts val="1000"/>
              <a:buFont typeface="Arial"/>
              <a:buChar char="•"/>
            </a:pPr>
            <a:r>
              <a:rPr lang="en-US" sz="1000" b="0" i="0" u="none" strike="noStrike" cap="none">
                <a:solidFill>
                  <a:schemeClr val="dk1"/>
                </a:solidFill>
                <a:latin typeface="Gill Sans"/>
                <a:ea typeface="Gill Sans"/>
                <a:cs typeface="Gill Sans"/>
                <a:sym typeface="Gill Sans"/>
              </a:rPr>
              <a:t>Click on View &gt; Slide Master.</a:t>
            </a:r>
            <a:endParaRPr sz="1400" b="0" i="0" u="none" strike="noStrike" cap="none">
              <a:solidFill>
                <a:srgbClr val="000000"/>
              </a:solidFill>
              <a:latin typeface="Arial"/>
              <a:ea typeface="Arial"/>
              <a:cs typeface="Arial"/>
              <a:sym typeface="Arial"/>
            </a:endParaRPr>
          </a:p>
          <a:p>
            <a:pPr marL="171450" marR="0" lvl="0" indent="-112711" algn="l" rtl="0">
              <a:lnSpc>
                <a:spcPct val="100000"/>
              </a:lnSpc>
              <a:spcBef>
                <a:spcPts val="600"/>
              </a:spcBef>
              <a:spcAft>
                <a:spcPts val="0"/>
              </a:spcAft>
              <a:buClr>
                <a:schemeClr val="dk1"/>
              </a:buClr>
              <a:buSzPts val="1000"/>
              <a:buFont typeface="Arial"/>
              <a:buChar char="•"/>
            </a:pPr>
            <a:r>
              <a:rPr lang="en-US" sz="1000" b="0" i="0" u="none" strike="noStrike" cap="none">
                <a:solidFill>
                  <a:schemeClr val="dk1"/>
                </a:solidFill>
                <a:latin typeface="Gill Sans"/>
                <a:ea typeface="Gill Sans"/>
                <a:cs typeface="Gill Sans"/>
                <a:sym typeface="Gill Sans"/>
              </a:rPr>
              <a:t>Right click on this photo &gt; Change Picture… &gt; Choose a Picture &gt; Insert.</a:t>
            </a:r>
            <a:endParaRPr sz="1000" b="0" i="0" u="none" strike="noStrike" cap="none">
              <a:solidFill>
                <a:schemeClr val="dk1"/>
              </a:solidFill>
              <a:latin typeface="Gill Sans"/>
              <a:ea typeface="Gill Sans"/>
              <a:cs typeface="Gill Sans"/>
              <a:sym typeface="Gill Sans"/>
            </a:endParaRPr>
          </a:p>
          <a:p>
            <a:pPr marL="171450" marR="0" lvl="0" indent="-112711" algn="l" rtl="0">
              <a:lnSpc>
                <a:spcPct val="100000"/>
              </a:lnSpc>
              <a:spcBef>
                <a:spcPts val="600"/>
              </a:spcBef>
              <a:spcAft>
                <a:spcPts val="0"/>
              </a:spcAft>
              <a:buClr>
                <a:schemeClr val="dk1"/>
              </a:buClr>
              <a:buSzPts val="1000"/>
              <a:buFont typeface="Arial"/>
              <a:buChar char="•"/>
            </a:pPr>
            <a:r>
              <a:rPr lang="en-US" sz="1000" b="0" i="0" u="none" strike="noStrike" cap="none">
                <a:solidFill>
                  <a:schemeClr val="dk1"/>
                </a:solidFill>
                <a:latin typeface="Gill Sans"/>
                <a:ea typeface="Gill Sans"/>
                <a:cs typeface="Gill Sans"/>
                <a:sym typeface="Gill Sans"/>
              </a:rPr>
              <a:t>Click on Picture Tools tab &gt; Crop &gt; drag straight cropping handles to inside edges of white frame. You can resize the photo within shape, while locking the photo’s aspect ratio, by holding shift key and dragging the photo’s round corner handle. You can also use the mouse to drag the photo to desired position within the shape. Click outside the photo.</a:t>
            </a:r>
            <a:endParaRPr sz="1400" b="0" i="0" u="none" strike="noStrike" cap="none">
              <a:solidFill>
                <a:srgbClr val="000000"/>
              </a:solidFill>
              <a:latin typeface="Arial"/>
              <a:ea typeface="Arial"/>
              <a:cs typeface="Arial"/>
              <a:sym typeface="Arial"/>
            </a:endParaRPr>
          </a:p>
          <a:p>
            <a:pPr marL="171450" marR="0" lvl="0" indent="-112711" algn="l" rtl="0">
              <a:lnSpc>
                <a:spcPct val="100000"/>
              </a:lnSpc>
              <a:spcBef>
                <a:spcPts val="600"/>
              </a:spcBef>
              <a:spcAft>
                <a:spcPts val="0"/>
              </a:spcAft>
              <a:buClr>
                <a:schemeClr val="dk1"/>
              </a:buClr>
              <a:buSzPts val="1000"/>
              <a:buFont typeface="Arial"/>
              <a:buChar char="•"/>
            </a:pPr>
            <a:r>
              <a:rPr lang="en-US" sz="1000" b="0" i="0" u="none" strike="noStrike" cap="none">
                <a:solidFill>
                  <a:schemeClr val="dk1"/>
                </a:solidFill>
                <a:latin typeface="Gill Sans"/>
                <a:ea typeface="Gill Sans"/>
                <a:cs typeface="Gill Sans"/>
                <a:sym typeface="Gill Sans"/>
              </a:rPr>
              <a:t>Add photo credit to the text box at top right of page.</a:t>
            </a:r>
            <a:endParaRPr sz="1400" b="0" i="0" u="none" strike="noStrike" cap="none">
              <a:solidFill>
                <a:srgbClr val="000000"/>
              </a:solidFill>
              <a:latin typeface="Arial"/>
              <a:ea typeface="Arial"/>
              <a:cs typeface="Arial"/>
              <a:sym typeface="Arial"/>
            </a:endParaRPr>
          </a:p>
          <a:p>
            <a:pPr marL="171450" marR="0" lvl="0" indent="-112711" algn="l" rtl="0">
              <a:lnSpc>
                <a:spcPct val="100000"/>
              </a:lnSpc>
              <a:spcBef>
                <a:spcPts val="600"/>
              </a:spcBef>
              <a:spcAft>
                <a:spcPts val="0"/>
              </a:spcAft>
              <a:buClr>
                <a:schemeClr val="dk1"/>
              </a:buClr>
              <a:buSzPts val="1000"/>
              <a:buFont typeface="Arial"/>
              <a:buChar char="•"/>
            </a:pPr>
            <a:r>
              <a:rPr lang="en-US" sz="1000" b="0" i="0" u="none" strike="noStrike" cap="none">
                <a:solidFill>
                  <a:schemeClr val="dk1"/>
                </a:solidFill>
                <a:latin typeface="Gill Sans"/>
                <a:ea typeface="Gill Sans"/>
                <a:cs typeface="Gill Sans"/>
                <a:sym typeface="Gill Sans"/>
              </a:rPr>
              <a:t>Delete this instruction text box.</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Divider - Full Red" type="titleOnly">
  <p:cSld name="TITLE_ONLY">
    <p:bg>
      <p:bgPr>
        <a:solidFill>
          <a:srgbClr val="BA0C2F"/>
        </a:solidFill>
        <a:effectLst/>
      </p:bgPr>
    </p:bg>
    <p:spTree>
      <p:nvGrpSpPr>
        <p:cNvPr id="1" name="Shape 489"/>
        <p:cNvGrpSpPr/>
        <p:nvPr/>
      </p:nvGrpSpPr>
      <p:grpSpPr>
        <a:xfrm>
          <a:off x="0" y="0"/>
          <a:ext cx="0" cy="0"/>
          <a:chOff x="0" y="0"/>
          <a:chExt cx="0" cy="0"/>
        </a:xfrm>
      </p:grpSpPr>
      <p:sp>
        <p:nvSpPr>
          <p:cNvPr id="490" name="Google Shape;490;g119cbae77c1_0_1260"/>
          <p:cNvSpPr txBox="1">
            <a:spLocks noGrp="1"/>
          </p:cNvSpPr>
          <p:nvPr>
            <p:ph type="title"/>
          </p:nvPr>
        </p:nvSpPr>
        <p:spPr>
          <a:xfrm>
            <a:off x="1143000" y="827782"/>
            <a:ext cx="5486400" cy="1077300"/>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FFFFFF"/>
              </a:buClr>
              <a:buSzPts val="3200"/>
              <a:buFont typeface="Gill Sans"/>
              <a:buNone/>
              <a:defRPr sz="32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1" name="Google Shape;491;g119cbae77c1_0_1260"/>
          <p:cNvSpPr txBox="1">
            <a:spLocks noGrp="1"/>
          </p:cNvSpPr>
          <p:nvPr>
            <p:ph type="dt" idx="10"/>
          </p:nvPr>
        </p:nvSpPr>
        <p:spPr>
          <a:xfrm>
            <a:off x="152400" y="6530079"/>
            <a:ext cx="2133600" cy="184800"/>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2" name="Google Shape;492;g119cbae77c1_0_1260"/>
          <p:cNvSpPr txBox="1">
            <a:spLocks noGrp="1"/>
          </p:cNvSpPr>
          <p:nvPr>
            <p:ph type="ftr" idx="11"/>
          </p:nvPr>
        </p:nvSpPr>
        <p:spPr>
          <a:xfrm>
            <a:off x="3124200" y="6530079"/>
            <a:ext cx="2895600" cy="184800"/>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3" name="Google Shape;493;g119cbae77c1_0_1260"/>
          <p:cNvSpPr txBox="1">
            <a:spLocks noGrp="1"/>
          </p:cNvSpPr>
          <p:nvPr>
            <p:ph type="sldNum" idx="12"/>
          </p:nvPr>
        </p:nvSpPr>
        <p:spPr>
          <a:xfrm>
            <a:off x="6858000" y="6530079"/>
            <a:ext cx="2133600" cy="184800"/>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pic>
        <p:nvPicPr>
          <p:cNvPr id="494" name="Google Shape;494;g119cbae77c1_0_1260"/>
          <p:cNvPicPr preferRelativeResize="0"/>
          <p:nvPr/>
        </p:nvPicPr>
        <p:blipFill rotWithShape="1">
          <a:blip r:embed="rId2">
            <a:alphaModFix/>
          </a:blip>
          <a:srcRect/>
          <a:stretch/>
        </p:blipFill>
        <p:spPr>
          <a:xfrm>
            <a:off x="692285" y="5943600"/>
            <a:ext cx="1523998" cy="457200"/>
          </a:xfrm>
          <a:prstGeom prst="rect">
            <a:avLst/>
          </a:prstGeom>
          <a:noFill/>
          <a:ln>
            <a:noFill/>
          </a:ln>
        </p:spPr>
      </p:pic>
      <p:cxnSp>
        <p:nvCxnSpPr>
          <p:cNvPr id="495" name="Google Shape;495;g119cbae77c1_0_1260"/>
          <p:cNvCxnSpPr/>
          <p:nvPr/>
        </p:nvCxnSpPr>
        <p:spPr>
          <a:xfrm>
            <a:off x="746760" y="990600"/>
            <a:ext cx="320100" cy="0"/>
          </a:xfrm>
          <a:prstGeom prst="straightConnector1">
            <a:avLst/>
          </a:prstGeom>
          <a:noFill/>
          <a:ln w="19050" cap="flat" cmpd="sng">
            <a:solidFill>
              <a:srgbClr val="FFFFFF"/>
            </a:solidFill>
            <a:prstDash val="solid"/>
            <a:round/>
            <a:headEnd type="none" w="sm" len="sm"/>
            <a:tailEnd type="none" w="sm" len="sm"/>
          </a:ln>
        </p:spPr>
      </p:cxn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Red/Gray 3 Content">
  <p:cSld name="Red/Gray 3 Content">
    <p:bg>
      <p:bgPr>
        <a:solidFill>
          <a:srgbClr val="E7E7E5"/>
        </a:solidFill>
        <a:effectLst/>
      </p:bgPr>
    </p:bg>
    <p:spTree>
      <p:nvGrpSpPr>
        <p:cNvPr id="1" name="Shape 496"/>
        <p:cNvGrpSpPr/>
        <p:nvPr/>
      </p:nvGrpSpPr>
      <p:grpSpPr>
        <a:xfrm>
          <a:off x="0" y="0"/>
          <a:ext cx="0" cy="0"/>
          <a:chOff x="0" y="0"/>
          <a:chExt cx="0" cy="0"/>
        </a:xfrm>
      </p:grpSpPr>
      <p:sp>
        <p:nvSpPr>
          <p:cNvPr id="497" name="Google Shape;497;g119cbae77c1_0_1267"/>
          <p:cNvSpPr txBox="1">
            <a:spLocks noGrp="1"/>
          </p:cNvSpPr>
          <p:nvPr>
            <p:ph type="body" idx="1"/>
          </p:nvPr>
        </p:nvSpPr>
        <p:spPr>
          <a:xfrm>
            <a:off x="686104" y="1600200"/>
            <a:ext cx="2514300"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98" name="Google Shape;498;g119cbae77c1_0_1267"/>
          <p:cNvSpPr txBox="1">
            <a:spLocks noGrp="1"/>
          </p:cNvSpPr>
          <p:nvPr>
            <p:ph type="body" idx="2"/>
          </p:nvPr>
        </p:nvSpPr>
        <p:spPr>
          <a:xfrm>
            <a:off x="5943600" y="1600200"/>
            <a:ext cx="2514900"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99" name="Google Shape;499;g119cbae77c1_0_1267"/>
          <p:cNvSpPr txBox="1">
            <a:spLocks noGrp="1"/>
          </p:cNvSpPr>
          <p:nvPr>
            <p:ph type="dt" idx="10"/>
          </p:nvPr>
        </p:nvSpPr>
        <p:spPr>
          <a:xfrm>
            <a:off x="152400" y="6530079"/>
            <a:ext cx="2133600" cy="184800"/>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0" name="Google Shape;500;g119cbae77c1_0_1267"/>
          <p:cNvSpPr txBox="1">
            <a:spLocks noGrp="1"/>
          </p:cNvSpPr>
          <p:nvPr>
            <p:ph type="ftr" idx="11"/>
          </p:nvPr>
        </p:nvSpPr>
        <p:spPr>
          <a:xfrm>
            <a:off x="3124200" y="6530079"/>
            <a:ext cx="2895600" cy="184800"/>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1" name="Google Shape;501;g119cbae77c1_0_1267"/>
          <p:cNvSpPr txBox="1">
            <a:spLocks noGrp="1"/>
          </p:cNvSpPr>
          <p:nvPr>
            <p:ph type="sldNum" idx="12"/>
          </p:nvPr>
        </p:nvSpPr>
        <p:spPr>
          <a:xfrm>
            <a:off x="6858000" y="6530079"/>
            <a:ext cx="2133600" cy="184800"/>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502" name="Google Shape;502;g119cbae77c1_0_1267"/>
          <p:cNvSpPr txBox="1">
            <a:spLocks noGrp="1"/>
          </p:cNvSpPr>
          <p:nvPr>
            <p:ph type="title"/>
          </p:nvPr>
        </p:nvSpPr>
        <p:spPr>
          <a:xfrm>
            <a:off x="686104" y="457200"/>
            <a:ext cx="7772400" cy="9144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BA0C2F"/>
              </a:buClr>
              <a:buSzPts val="28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3" name="Google Shape;503;g119cbae77c1_0_1267"/>
          <p:cNvSpPr txBox="1">
            <a:spLocks noGrp="1"/>
          </p:cNvSpPr>
          <p:nvPr>
            <p:ph type="body" idx="3"/>
          </p:nvPr>
        </p:nvSpPr>
        <p:spPr>
          <a:xfrm>
            <a:off x="3314548" y="1600200"/>
            <a:ext cx="2514900"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Red/Gray 1 Content + Right Photo">
  <p:cSld name="Red/Gray 1 Content + Right Photo">
    <p:bg>
      <p:bgPr>
        <a:solidFill>
          <a:srgbClr val="E7E7E5"/>
        </a:solidFill>
        <a:effectLst/>
      </p:bgPr>
    </p:bg>
    <p:spTree>
      <p:nvGrpSpPr>
        <p:cNvPr id="1" name="Shape 504"/>
        <p:cNvGrpSpPr/>
        <p:nvPr/>
      </p:nvGrpSpPr>
      <p:grpSpPr>
        <a:xfrm>
          <a:off x="0" y="0"/>
          <a:ext cx="0" cy="0"/>
          <a:chOff x="0" y="0"/>
          <a:chExt cx="0" cy="0"/>
        </a:xfrm>
      </p:grpSpPr>
      <p:sp>
        <p:nvSpPr>
          <p:cNvPr id="505" name="Google Shape;505;g119cbae77c1_0_1275"/>
          <p:cNvSpPr>
            <a:spLocks noGrp="1"/>
          </p:cNvSpPr>
          <p:nvPr>
            <p:ph type="pic" idx="2"/>
          </p:nvPr>
        </p:nvSpPr>
        <p:spPr>
          <a:xfrm>
            <a:off x="4572000" y="152400"/>
            <a:ext cx="4419600" cy="6553200"/>
          </a:xfrm>
          <a:prstGeom prst="rect">
            <a:avLst/>
          </a:prstGeom>
          <a:solidFill>
            <a:srgbClr val="FFFFFF"/>
          </a:solidFill>
          <a:ln>
            <a:noFill/>
          </a:ln>
        </p:spPr>
      </p:sp>
      <p:sp>
        <p:nvSpPr>
          <p:cNvPr id="506" name="Google Shape;506;g119cbae77c1_0_1275"/>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7" name="Google Shape;507;g119cbae77c1_0_1275"/>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508" name="Google Shape;508;g119cbae77c1_0_1275"/>
          <p:cNvSpPr txBox="1">
            <a:spLocks noGrp="1"/>
          </p:cNvSpPr>
          <p:nvPr>
            <p:ph type="body" idx="1"/>
          </p:nvPr>
        </p:nvSpPr>
        <p:spPr>
          <a:xfrm>
            <a:off x="685800" y="2057401"/>
            <a:ext cx="3657600" cy="41148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17500" algn="l">
              <a:lnSpc>
                <a:spcPct val="100000"/>
              </a:lnSpc>
              <a:spcBef>
                <a:spcPts val="280"/>
              </a:spcBef>
              <a:spcAft>
                <a:spcPts val="0"/>
              </a:spcAft>
              <a:buClr>
                <a:srgbClr val="FFFFFF"/>
              </a:buClr>
              <a:buSzPts val="1400"/>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09" name="Google Shape;509;g119cbae77c1_0_1275"/>
          <p:cNvSpPr txBox="1">
            <a:spLocks noGrp="1"/>
          </p:cNvSpPr>
          <p:nvPr>
            <p:ph type="title"/>
          </p:nvPr>
        </p:nvSpPr>
        <p:spPr>
          <a:xfrm>
            <a:off x="685800" y="408204"/>
            <a:ext cx="3657300" cy="13899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BA0C2F"/>
              </a:buClr>
              <a:buSzPts val="28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0" name="Google Shape;510;g119cbae77c1_0_1275"/>
          <p:cNvSpPr txBox="1">
            <a:spLocks noGrp="1"/>
          </p:cNvSpPr>
          <p:nvPr>
            <p:ph type="body" idx="3"/>
          </p:nvPr>
        </p:nvSpPr>
        <p:spPr>
          <a:xfrm rot="-5400000">
            <a:off x="7527734" y="1431599"/>
            <a:ext cx="2743200" cy="184800"/>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1200"/>
              </a:spcBef>
              <a:spcAft>
                <a:spcPts val="0"/>
              </a:spcAft>
              <a:buClr>
                <a:schemeClr val="lt1"/>
              </a:buClr>
              <a:buSzPts val="1800"/>
              <a:buNone/>
              <a:defRPr sz="1800">
                <a:solidFill>
                  <a:schemeClr val="lt1"/>
                </a:solidFill>
              </a:defRPr>
            </a:lvl2pPr>
            <a:lvl3pPr marL="1371600" lvl="2" indent="-228600" algn="l">
              <a:lnSpc>
                <a:spcPct val="100000"/>
              </a:lnSpc>
              <a:spcBef>
                <a:spcPts val="12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Red/Gray Title Only">
  <p:cSld name="Red/Gray Title Only">
    <p:bg>
      <p:bgPr>
        <a:solidFill>
          <a:srgbClr val="E7E7E5"/>
        </a:solidFill>
        <a:effectLst/>
      </p:bgPr>
    </p:bg>
    <p:spTree>
      <p:nvGrpSpPr>
        <p:cNvPr id="1" name="Shape 511"/>
        <p:cNvGrpSpPr/>
        <p:nvPr/>
      </p:nvGrpSpPr>
      <p:grpSpPr>
        <a:xfrm>
          <a:off x="0" y="0"/>
          <a:ext cx="0" cy="0"/>
          <a:chOff x="0" y="0"/>
          <a:chExt cx="0" cy="0"/>
        </a:xfrm>
      </p:grpSpPr>
      <p:sp>
        <p:nvSpPr>
          <p:cNvPr id="512" name="Google Shape;512;g119cbae77c1_0_1282"/>
          <p:cNvSpPr>
            <a:spLocks noGrp="1"/>
          </p:cNvSpPr>
          <p:nvPr>
            <p:ph type="pic" idx="2"/>
          </p:nvPr>
        </p:nvSpPr>
        <p:spPr>
          <a:xfrm>
            <a:off x="152400" y="152400"/>
            <a:ext cx="4419600" cy="6553200"/>
          </a:xfrm>
          <a:prstGeom prst="rect">
            <a:avLst/>
          </a:prstGeom>
          <a:solidFill>
            <a:srgbClr val="FFFFFF"/>
          </a:solidFill>
          <a:ln>
            <a:noFill/>
          </a:ln>
        </p:spPr>
      </p:sp>
      <p:sp>
        <p:nvSpPr>
          <p:cNvPr id="513" name="Google Shape;513;g119cbae77c1_0_1282"/>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chemeClr val="lt1"/>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4" name="Google Shape;514;g119cbae77c1_0_1282"/>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515" name="Google Shape;515;g119cbae77c1_0_1282"/>
          <p:cNvSpPr txBox="1">
            <a:spLocks noGrp="1"/>
          </p:cNvSpPr>
          <p:nvPr>
            <p:ph type="body" idx="1"/>
          </p:nvPr>
        </p:nvSpPr>
        <p:spPr>
          <a:xfrm rot="-5400000">
            <a:off x="3108134" y="1431599"/>
            <a:ext cx="2743200" cy="184800"/>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1200"/>
              </a:spcBef>
              <a:spcAft>
                <a:spcPts val="0"/>
              </a:spcAft>
              <a:buClr>
                <a:schemeClr val="lt1"/>
              </a:buClr>
              <a:buSzPts val="1800"/>
              <a:buNone/>
              <a:defRPr sz="1800">
                <a:solidFill>
                  <a:schemeClr val="lt1"/>
                </a:solidFill>
              </a:defRPr>
            </a:lvl2pPr>
            <a:lvl3pPr marL="1371600" lvl="2" indent="-228600" algn="l">
              <a:lnSpc>
                <a:spcPct val="100000"/>
              </a:lnSpc>
              <a:spcBef>
                <a:spcPts val="12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16" name="Google Shape;516;g119cbae77c1_0_1282"/>
          <p:cNvSpPr txBox="1">
            <a:spLocks noGrp="1"/>
          </p:cNvSpPr>
          <p:nvPr>
            <p:ph type="title"/>
          </p:nvPr>
        </p:nvSpPr>
        <p:spPr>
          <a:xfrm>
            <a:off x="4877104" y="2971800"/>
            <a:ext cx="3885900" cy="954000"/>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Clr>
                <a:srgbClr val="BA0C2F"/>
              </a:buClr>
              <a:buSzPts val="28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Red/White 1 Content">
  <p:cSld name="Red/White 1 Content">
    <p:bg>
      <p:bgPr>
        <a:solidFill>
          <a:schemeClr val="lt1"/>
        </a:solidFill>
        <a:effectLst/>
      </p:bgPr>
    </p:bg>
    <p:spTree>
      <p:nvGrpSpPr>
        <p:cNvPr id="1" name="Shape 517"/>
        <p:cNvGrpSpPr/>
        <p:nvPr/>
      </p:nvGrpSpPr>
      <p:grpSpPr>
        <a:xfrm>
          <a:off x="0" y="0"/>
          <a:ext cx="0" cy="0"/>
          <a:chOff x="0" y="0"/>
          <a:chExt cx="0" cy="0"/>
        </a:xfrm>
      </p:grpSpPr>
      <p:sp>
        <p:nvSpPr>
          <p:cNvPr id="518" name="Google Shape;518;g119cbae77c1_0_1288"/>
          <p:cNvSpPr txBox="1">
            <a:spLocks noGrp="1"/>
          </p:cNvSpPr>
          <p:nvPr>
            <p:ph type="body" idx="1"/>
          </p:nvPr>
        </p:nvSpPr>
        <p:spPr>
          <a:xfrm>
            <a:off x="685800" y="1600200"/>
            <a:ext cx="7772400" cy="45720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Clr>
                <a:srgbClr val="635C5B"/>
              </a:buClr>
              <a:buSzPts val="1800"/>
              <a:buChar char="•"/>
              <a:defRPr/>
            </a:lvl1pPr>
            <a:lvl2pPr marL="914400" lvl="1" indent="-342900" algn="l">
              <a:lnSpc>
                <a:spcPct val="100000"/>
              </a:lnSpc>
              <a:spcBef>
                <a:spcPts val="1200"/>
              </a:spcBef>
              <a:spcAft>
                <a:spcPts val="0"/>
              </a:spcAft>
              <a:buClr>
                <a:srgbClr val="635C5B"/>
              </a:buClr>
              <a:buSzPts val="1800"/>
              <a:buChar char="–"/>
              <a:defRPr/>
            </a:lvl2pPr>
            <a:lvl3pPr marL="1371600" lvl="2" indent="-342900" algn="l">
              <a:lnSpc>
                <a:spcPct val="100000"/>
              </a:lnSpc>
              <a:spcBef>
                <a:spcPts val="1200"/>
              </a:spcBef>
              <a:spcAft>
                <a:spcPts val="0"/>
              </a:spcAft>
              <a:buClr>
                <a:srgbClr val="6C6463"/>
              </a:buClr>
              <a:buSzPts val="1800"/>
              <a:buChar char="•"/>
              <a:defRPr/>
            </a:lvl3pPr>
            <a:lvl4pPr marL="1828800" lvl="3" indent="-342900" algn="l">
              <a:lnSpc>
                <a:spcPct val="100000"/>
              </a:lnSpc>
              <a:spcBef>
                <a:spcPts val="360"/>
              </a:spcBef>
              <a:spcAft>
                <a:spcPts val="0"/>
              </a:spcAft>
              <a:buClr>
                <a:srgbClr val="6C6463"/>
              </a:buClr>
              <a:buSzPts val="1800"/>
              <a:buChar char="–"/>
              <a:defRPr/>
            </a:lvl4pPr>
            <a:lvl5pPr marL="2286000" lvl="4" indent="-342900" algn="l">
              <a:lnSpc>
                <a:spcPct val="100000"/>
              </a:lnSpc>
              <a:spcBef>
                <a:spcPts val="360"/>
              </a:spcBef>
              <a:spcAft>
                <a:spcPts val="0"/>
              </a:spcAft>
              <a:buClr>
                <a:srgbClr val="6C6463"/>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19" name="Google Shape;519;g119cbae77c1_0_1288"/>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0" name="Google Shape;520;g119cbae77c1_0_1288"/>
          <p:cNvSpPr txBox="1">
            <a:spLocks noGrp="1"/>
          </p:cNvSpPr>
          <p:nvPr>
            <p:ph type="ftr" idx="11"/>
          </p:nvPr>
        </p:nvSpPr>
        <p:spPr>
          <a:xfrm>
            <a:off x="3124200" y="6520934"/>
            <a:ext cx="2895600" cy="184800"/>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6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1" name="Google Shape;521;g119cbae77c1_0_1288"/>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522" name="Google Shape;522;g119cbae77c1_0_1288"/>
          <p:cNvSpPr txBox="1">
            <a:spLocks noGrp="1"/>
          </p:cNvSpPr>
          <p:nvPr>
            <p:ph type="title"/>
          </p:nvPr>
        </p:nvSpPr>
        <p:spPr>
          <a:xfrm>
            <a:off x="686104" y="457200"/>
            <a:ext cx="7772400" cy="9144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BA0C2F"/>
              </a:buClr>
              <a:buSzPts val="28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Red/White 2 Content">
  <p:cSld name="Red/White 2 Content">
    <p:bg>
      <p:bgPr>
        <a:solidFill>
          <a:schemeClr val="lt1"/>
        </a:solidFill>
        <a:effectLst/>
      </p:bgPr>
    </p:bg>
    <p:spTree>
      <p:nvGrpSpPr>
        <p:cNvPr id="1" name="Shape 523"/>
        <p:cNvGrpSpPr/>
        <p:nvPr/>
      </p:nvGrpSpPr>
      <p:grpSpPr>
        <a:xfrm>
          <a:off x="0" y="0"/>
          <a:ext cx="0" cy="0"/>
          <a:chOff x="0" y="0"/>
          <a:chExt cx="0" cy="0"/>
        </a:xfrm>
      </p:grpSpPr>
      <p:sp>
        <p:nvSpPr>
          <p:cNvPr id="524" name="Google Shape;524;g119cbae77c1_0_1294"/>
          <p:cNvSpPr txBox="1">
            <a:spLocks noGrp="1"/>
          </p:cNvSpPr>
          <p:nvPr>
            <p:ph type="body" idx="1"/>
          </p:nvPr>
        </p:nvSpPr>
        <p:spPr>
          <a:xfrm>
            <a:off x="686104" y="1600200"/>
            <a:ext cx="3809700"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6C6463"/>
              </a:buClr>
              <a:buSzPts val="1600"/>
              <a:buChar char="»"/>
              <a:defRPr sz="1600">
                <a:solidFill>
                  <a:srgbClr val="6C6463"/>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525" name="Google Shape;525;g119cbae77c1_0_1294"/>
          <p:cNvSpPr txBox="1">
            <a:spLocks noGrp="1"/>
          </p:cNvSpPr>
          <p:nvPr>
            <p:ph type="body" idx="2"/>
          </p:nvPr>
        </p:nvSpPr>
        <p:spPr>
          <a:xfrm>
            <a:off x="4648200" y="1600200"/>
            <a:ext cx="3810300"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6C6463"/>
              </a:buClr>
              <a:buSzPts val="1600"/>
              <a:buChar char="»"/>
              <a:defRPr sz="1600">
                <a:solidFill>
                  <a:srgbClr val="6C6463"/>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526" name="Google Shape;526;g119cbae77c1_0_1294"/>
          <p:cNvSpPr txBox="1">
            <a:spLocks noGrp="1"/>
          </p:cNvSpPr>
          <p:nvPr>
            <p:ph type="dt" idx="10"/>
          </p:nvPr>
        </p:nvSpPr>
        <p:spPr>
          <a:xfrm>
            <a:off x="152400" y="6530079"/>
            <a:ext cx="2133600" cy="184800"/>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7" name="Google Shape;527;g119cbae77c1_0_1294"/>
          <p:cNvSpPr txBox="1">
            <a:spLocks noGrp="1"/>
          </p:cNvSpPr>
          <p:nvPr>
            <p:ph type="ftr" idx="11"/>
          </p:nvPr>
        </p:nvSpPr>
        <p:spPr>
          <a:xfrm>
            <a:off x="3124200" y="6530079"/>
            <a:ext cx="2895600" cy="184800"/>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8" name="Google Shape;528;g119cbae77c1_0_1294"/>
          <p:cNvSpPr txBox="1">
            <a:spLocks noGrp="1"/>
          </p:cNvSpPr>
          <p:nvPr>
            <p:ph type="sldNum" idx="12"/>
          </p:nvPr>
        </p:nvSpPr>
        <p:spPr>
          <a:xfrm>
            <a:off x="6858000" y="6530079"/>
            <a:ext cx="2133600" cy="184800"/>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529" name="Google Shape;529;g119cbae77c1_0_1294"/>
          <p:cNvSpPr txBox="1">
            <a:spLocks noGrp="1"/>
          </p:cNvSpPr>
          <p:nvPr>
            <p:ph type="title"/>
          </p:nvPr>
        </p:nvSpPr>
        <p:spPr>
          <a:xfrm>
            <a:off x="686104" y="457200"/>
            <a:ext cx="7772400" cy="9144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BA0C2F"/>
              </a:buClr>
              <a:buSzPts val="28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Red/Gray 3 Content">
  <p:cSld name="Red/Gray 3 Content">
    <p:bg>
      <p:bgPr>
        <a:solidFill>
          <a:srgbClr val="E7E7E5"/>
        </a:solidFill>
        <a:effectLst/>
      </p:bgPr>
    </p:bg>
    <p:spTree>
      <p:nvGrpSpPr>
        <p:cNvPr id="1" name="Shape 63"/>
        <p:cNvGrpSpPr/>
        <p:nvPr/>
      </p:nvGrpSpPr>
      <p:grpSpPr>
        <a:xfrm>
          <a:off x="0" y="0"/>
          <a:ext cx="0" cy="0"/>
          <a:chOff x="0" y="0"/>
          <a:chExt cx="0" cy="0"/>
        </a:xfrm>
      </p:grpSpPr>
      <p:sp>
        <p:nvSpPr>
          <p:cNvPr id="64" name="Google Shape;64;p20"/>
          <p:cNvSpPr txBox="1">
            <a:spLocks noGrp="1"/>
          </p:cNvSpPr>
          <p:nvPr>
            <p:ph type="body" idx="1"/>
          </p:nvPr>
        </p:nvSpPr>
        <p:spPr>
          <a:xfrm>
            <a:off x="686104" y="1600200"/>
            <a:ext cx="2514296"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65" name="Google Shape;65;p20"/>
          <p:cNvSpPr txBox="1">
            <a:spLocks noGrp="1"/>
          </p:cNvSpPr>
          <p:nvPr>
            <p:ph type="body" idx="2"/>
          </p:nvPr>
        </p:nvSpPr>
        <p:spPr>
          <a:xfrm>
            <a:off x="5943600" y="1600200"/>
            <a:ext cx="2514904"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66" name="Google Shape;66;p20"/>
          <p:cNvSpPr txBox="1">
            <a:spLocks noGrp="1"/>
          </p:cNvSpPr>
          <p:nvPr>
            <p:ph type="dt" idx="10"/>
          </p:nvPr>
        </p:nvSpPr>
        <p:spPr>
          <a:xfrm>
            <a:off x="152400" y="6530079"/>
            <a:ext cx="2133600" cy="18466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0"/>
          <p:cNvSpPr txBox="1">
            <a:spLocks noGrp="1"/>
          </p:cNvSpPr>
          <p:nvPr>
            <p:ph type="ftr" idx="11"/>
          </p:nvPr>
        </p:nvSpPr>
        <p:spPr>
          <a:xfrm>
            <a:off x="3124200" y="6530079"/>
            <a:ext cx="2895600" cy="184666"/>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0"/>
          <p:cNvSpPr txBox="1">
            <a:spLocks noGrp="1"/>
          </p:cNvSpPr>
          <p:nvPr>
            <p:ph type="sldNum" idx="12"/>
          </p:nvPr>
        </p:nvSpPr>
        <p:spPr>
          <a:xfrm>
            <a:off x="6858000" y="6530079"/>
            <a:ext cx="2133600" cy="18466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69" name="Google Shape;69;p20"/>
          <p:cNvSpPr txBox="1">
            <a:spLocks noGrp="1"/>
          </p:cNvSpPr>
          <p:nvPr>
            <p:ph type="title"/>
          </p:nvPr>
        </p:nvSpPr>
        <p:spPr>
          <a:xfrm>
            <a:off x="686104" y="457200"/>
            <a:ext cx="7772400" cy="9144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BA0C2F"/>
              </a:buClr>
              <a:buSzPts val="28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0"/>
          <p:cNvSpPr txBox="1">
            <a:spLocks noGrp="1"/>
          </p:cNvSpPr>
          <p:nvPr>
            <p:ph type="body" idx="3"/>
          </p:nvPr>
        </p:nvSpPr>
        <p:spPr>
          <a:xfrm>
            <a:off x="3314548" y="1600200"/>
            <a:ext cx="2514904"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Red/White 3 Content">
  <p:cSld name="Red/White 3 Content">
    <p:bg>
      <p:bgPr>
        <a:solidFill>
          <a:schemeClr val="lt1"/>
        </a:solidFill>
        <a:effectLst/>
      </p:bgPr>
    </p:bg>
    <p:spTree>
      <p:nvGrpSpPr>
        <p:cNvPr id="1" name="Shape 530"/>
        <p:cNvGrpSpPr/>
        <p:nvPr/>
      </p:nvGrpSpPr>
      <p:grpSpPr>
        <a:xfrm>
          <a:off x="0" y="0"/>
          <a:ext cx="0" cy="0"/>
          <a:chOff x="0" y="0"/>
          <a:chExt cx="0" cy="0"/>
        </a:xfrm>
      </p:grpSpPr>
      <p:sp>
        <p:nvSpPr>
          <p:cNvPr id="531" name="Google Shape;531;g119cbae77c1_0_1301"/>
          <p:cNvSpPr txBox="1">
            <a:spLocks noGrp="1"/>
          </p:cNvSpPr>
          <p:nvPr>
            <p:ph type="body" idx="1"/>
          </p:nvPr>
        </p:nvSpPr>
        <p:spPr>
          <a:xfrm>
            <a:off x="686104" y="1600200"/>
            <a:ext cx="2514300"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532" name="Google Shape;532;g119cbae77c1_0_1301"/>
          <p:cNvSpPr txBox="1">
            <a:spLocks noGrp="1"/>
          </p:cNvSpPr>
          <p:nvPr>
            <p:ph type="body" idx="2"/>
          </p:nvPr>
        </p:nvSpPr>
        <p:spPr>
          <a:xfrm>
            <a:off x="5943600" y="1600200"/>
            <a:ext cx="2514900"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533" name="Google Shape;533;g119cbae77c1_0_1301"/>
          <p:cNvSpPr txBox="1">
            <a:spLocks noGrp="1"/>
          </p:cNvSpPr>
          <p:nvPr>
            <p:ph type="dt" idx="10"/>
          </p:nvPr>
        </p:nvSpPr>
        <p:spPr>
          <a:xfrm>
            <a:off x="152400" y="6530079"/>
            <a:ext cx="2133600" cy="184800"/>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4" name="Google Shape;534;g119cbae77c1_0_1301"/>
          <p:cNvSpPr txBox="1">
            <a:spLocks noGrp="1"/>
          </p:cNvSpPr>
          <p:nvPr>
            <p:ph type="ftr" idx="11"/>
          </p:nvPr>
        </p:nvSpPr>
        <p:spPr>
          <a:xfrm>
            <a:off x="3124200" y="6530079"/>
            <a:ext cx="2895600" cy="184800"/>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5" name="Google Shape;535;g119cbae77c1_0_1301"/>
          <p:cNvSpPr txBox="1">
            <a:spLocks noGrp="1"/>
          </p:cNvSpPr>
          <p:nvPr>
            <p:ph type="sldNum" idx="12"/>
          </p:nvPr>
        </p:nvSpPr>
        <p:spPr>
          <a:xfrm>
            <a:off x="6858000" y="6530079"/>
            <a:ext cx="2133600" cy="184800"/>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536" name="Google Shape;536;g119cbae77c1_0_1301"/>
          <p:cNvSpPr txBox="1">
            <a:spLocks noGrp="1"/>
          </p:cNvSpPr>
          <p:nvPr>
            <p:ph type="title"/>
          </p:nvPr>
        </p:nvSpPr>
        <p:spPr>
          <a:xfrm>
            <a:off x="686104" y="457200"/>
            <a:ext cx="7772400" cy="9144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BA0C2F"/>
              </a:buClr>
              <a:buSzPts val="28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7" name="Google Shape;537;g119cbae77c1_0_1301"/>
          <p:cNvSpPr txBox="1">
            <a:spLocks noGrp="1"/>
          </p:cNvSpPr>
          <p:nvPr>
            <p:ph type="body" idx="3"/>
          </p:nvPr>
        </p:nvSpPr>
        <p:spPr>
          <a:xfrm>
            <a:off x="3314548" y="1600200"/>
            <a:ext cx="2514900"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Red/White 1 Content + Bottom Photo">
  <p:cSld name="Red/White 1 Content + Bottom Photo">
    <p:bg>
      <p:bgPr>
        <a:solidFill>
          <a:schemeClr val="lt1"/>
        </a:solidFill>
        <a:effectLst/>
      </p:bgPr>
    </p:bg>
    <p:spTree>
      <p:nvGrpSpPr>
        <p:cNvPr id="1" name="Shape 538"/>
        <p:cNvGrpSpPr/>
        <p:nvPr/>
      </p:nvGrpSpPr>
      <p:grpSpPr>
        <a:xfrm>
          <a:off x="0" y="0"/>
          <a:ext cx="0" cy="0"/>
          <a:chOff x="0" y="0"/>
          <a:chExt cx="0" cy="0"/>
        </a:xfrm>
      </p:grpSpPr>
      <p:sp>
        <p:nvSpPr>
          <p:cNvPr id="539" name="Google Shape;539;g119cbae77c1_0_1309"/>
          <p:cNvSpPr>
            <a:spLocks noGrp="1"/>
          </p:cNvSpPr>
          <p:nvPr>
            <p:ph type="pic" idx="2"/>
          </p:nvPr>
        </p:nvSpPr>
        <p:spPr>
          <a:xfrm>
            <a:off x="152400" y="3429000"/>
            <a:ext cx="8839200" cy="3276600"/>
          </a:xfrm>
          <a:prstGeom prst="rect">
            <a:avLst/>
          </a:prstGeom>
          <a:solidFill>
            <a:srgbClr val="E7E7E5"/>
          </a:solidFill>
          <a:ln>
            <a:noFill/>
          </a:ln>
        </p:spPr>
      </p:sp>
      <p:sp>
        <p:nvSpPr>
          <p:cNvPr id="540" name="Google Shape;540;g119cbae77c1_0_1309"/>
          <p:cNvSpPr txBox="1">
            <a:spLocks noGrp="1"/>
          </p:cNvSpPr>
          <p:nvPr>
            <p:ph type="body" idx="1"/>
          </p:nvPr>
        </p:nvSpPr>
        <p:spPr>
          <a:xfrm>
            <a:off x="685800" y="1600200"/>
            <a:ext cx="7772400" cy="16002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a:solidFill>
                  <a:srgbClr val="6C6463"/>
                </a:solidFill>
              </a:defRPr>
            </a:lvl1pPr>
            <a:lvl2pPr marL="914400" lvl="1" indent="-355600" algn="l">
              <a:lnSpc>
                <a:spcPct val="100000"/>
              </a:lnSpc>
              <a:spcBef>
                <a:spcPts val="1200"/>
              </a:spcBef>
              <a:spcAft>
                <a:spcPts val="0"/>
              </a:spcAft>
              <a:buClr>
                <a:srgbClr val="6C6463"/>
              </a:buClr>
              <a:buSzPts val="2000"/>
              <a:buChar char="–"/>
              <a:defRPr>
                <a:solidFill>
                  <a:srgbClr val="6C6463"/>
                </a:solidFill>
              </a:defRPr>
            </a:lvl2pPr>
            <a:lvl3pPr marL="1371600" lvl="2" indent="-342900" algn="l">
              <a:lnSpc>
                <a:spcPct val="100000"/>
              </a:lnSpc>
              <a:spcBef>
                <a:spcPts val="1200"/>
              </a:spcBef>
              <a:spcAft>
                <a:spcPts val="0"/>
              </a:spcAft>
              <a:buClr>
                <a:srgbClr val="6C6463"/>
              </a:buClr>
              <a:buSzPts val="1800"/>
              <a:buChar char="•"/>
              <a:defRPr>
                <a:solidFill>
                  <a:srgbClr val="6C6463"/>
                </a:solidFill>
              </a:defRPr>
            </a:lvl3pPr>
            <a:lvl4pPr marL="1828800" lvl="3" indent="-330200" algn="l">
              <a:lnSpc>
                <a:spcPct val="100000"/>
              </a:lnSpc>
              <a:spcBef>
                <a:spcPts val="320"/>
              </a:spcBef>
              <a:spcAft>
                <a:spcPts val="0"/>
              </a:spcAft>
              <a:buClr>
                <a:srgbClr val="6C6463"/>
              </a:buClr>
              <a:buSzPts val="1600"/>
              <a:buChar char="–"/>
              <a:defRPr>
                <a:solidFill>
                  <a:srgbClr val="6C6463"/>
                </a:solidFill>
              </a:defRPr>
            </a:lvl4pPr>
            <a:lvl5pPr marL="2286000" lvl="4" indent="-317500" algn="l">
              <a:lnSpc>
                <a:spcPct val="100000"/>
              </a:lnSpc>
              <a:spcBef>
                <a:spcPts val="280"/>
              </a:spcBef>
              <a:spcAft>
                <a:spcPts val="0"/>
              </a:spcAft>
              <a:buClr>
                <a:srgbClr val="FFFFFF"/>
              </a:buClr>
              <a:buSzPts val="1400"/>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41" name="Google Shape;541;g119cbae77c1_0_1309"/>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2" name="Google Shape;542;g119cbae77c1_0_1309"/>
          <p:cNvSpPr txBox="1">
            <a:spLocks noGrp="1"/>
          </p:cNvSpPr>
          <p:nvPr>
            <p:ph type="ftr" idx="11"/>
          </p:nvPr>
        </p:nvSpPr>
        <p:spPr>
          <a:xfrm>
            <a:off x="3124200" y="6520934"/>
            <a:ext cx="2895600" cy="184800"/>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3" name="Google Shape;543;g119cbae77c1_0_1309"/>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544" name="Google Shape;544;g119cbae77c1_0_1309"/>
          <p:cNvSpPr txBox="1">
            <a:spLocks noGrp="1"/>
          </p:cNvSpPr>
          <p:nvPr>
            <p:ph type="title"/>
          </p:nvPr>
        </p:nvSpPr>
        <p:spPr>
          <a:xfrm>
            <a:off x="686104" y="457200"/>
            <a:ext cx="7772400" cy="9144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BA0C2F"/>
              </a:buClr>
              <a:buSzPts val="28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5" name="Google Shape;545;g119cbae77c1_0_1309"/>
          <p:cNvSpPr txBox="1">
            <a:spLocks noGrp="1"/>
          </p:cNvSpPr>
          <p:nvPr>
            <p:ph type="body" idx="3"/>
          </p:nvPr>
        </p:nvSpPr>
        <p:spPr>
          <a:xfrm rot="-5400000">
            <a:off x="7527734" y="4708199"/>
            <a:ext cx="2743200" cy="184800"/>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1200"/>
              </a:spcBef>
              <a:spcAft>
                <a:spcPts val="0"/>
              </a:spcAft>
              <a:buClr>
                <a:schemeClr val="lt1"/>
              </a:buClr>
              <a:buSzPts val="1800"/>
              <a:buNone/>
              <a:defRPr sz="1800">
                <a:solidFill>
                  <a:schemeClr val="lt1"/>
                </a:solidFill>
              </a:defRPr>
            </a:lvl2pPr>
            <a:lvl3pPr marL="1371600" lvl="2" indent="-228600" algn="l">
              <a:lnSpc>
                <a:spcPct val="100000"/>
              </a:lnSpc>
              <a:spcBef>
                <a:spcPts val="12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Red/White 1 Content + Right Photo">
  <p:cSld name="Red/White 1 Content + Right Photo">
    <p:bg>
      <p:bgPr>
        <a:solidFill>
          <a:schemeClr val="lt1"/>
        </a:solidFill>
        <a:effectLst/>
      </p:bgPr>
    </p:bg>
    <p:spTree>
      <p:nvGrpSpPr>
        <p:cNvPr id="1" name="Shape 546"/>
        <p:cNvGrpSpPr/>
        <p:nvPr/>
      </p:nvGrpSpPr>
      <p:grpSpPr>
        <a:xfrm>
          <a:off x="0" y="0"/>
          <a:ext cx="0" cy="0"/>
          <a:chOff x="0" y="0"/>
          <a:chExt cx="0" cy="0"/>
        </a:xfrm>
      </p:grpSpPr>
      <p:sp>
        <p:nvSpPr>
          <p:cNvPr id="547" name="Google Shape;547;g119cbae77c1_0_1317"/>
          <p:cNvSpPr>
            <a:spLocks noGrp="1"/>
          </p:cNvSpPr>
          <p:nvPr>
            <p:ph type="pic" idx="2"/>
          </p:nvPr>
        </p:nvSpPr>
        <p:spPr>
          <a:xfrm>
            <a:off x="4572000" y="152400"/>
            <a:ext cx="4419600" cy="6553200"/>
          </a:xfrm>
          <a:prstGeom prst="rect">
            <a:avLst/>
          </a:prstGeom>
          <a:solidFill>
            <a:srgbClr val="E7E7E5"/>
          </a:solidFill>
          <a:ln>
            <a:noFill/>
          </a:ln>
        </p:spPr>
      </p:sp>
      <p:sp>
        <p:nvSpPr>
          <p:cNvPr id="548" name="Google Shape;548;g119cbae77c1_0_1317"/>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9" name="Google Shape;549;g119cbae77c1_0_1317"/>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550" name="Google Shape;550;g119cbae77c1_0_1317"/>
          <p:cNvSpPr txBox="1">
            <a:spLocks noGrp="1"/>
          </p:cNvSpPr>
          <p:nvPr>
            <p:ph type="body" idx="1"/>
          </p:nvPr>
        </p:nvSpPr>
        <p:spPr>
          <a:xfrm>
            <a:off x="685800" y="2057401"/>
            <a:ext cx="3657600" cy="41148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17500" algn="l">
              <a:lnSpc>
                <a:spcPct val="100000"/>
              </a:lnSpc>
              <a:spcBef>
                <a:spcPts val="280"/>
              </a:spcBef>
              <a:spcAft>
                <a:spcPts val="0"/>
              </a:spcAft>
              <a:buClr>
                <a:srgbClr val="FFFFFF"/>
              </a:buClr>
              <a:buSzPts val="1400"/>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51" name="Google Shape;551;g119cbae77c1_0_1317"/>
          <p:cNvSpPr txBox="1">
            <a:spLocks noGrp="1"/>
          </p:cNvSpPr>
          <p:nvPr>
            <p:ph type="title"/>
          </p:nvPr>
        </p:nvSpPr>
        <p:spPr>
          <a:xfrm>
            <a:off x="685800" y="408204"/>
            <a:ext cx="3657300" cy="13899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BA0C2F"/>
              </a:buClr>
              <a:buSzPts val="28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2" name="Google Shape;552;g119cbae77c1_0_1317"/>
          <p:cNvSpPr txBox="1">
            <a:spLocks noGrp="1"/>
          </p:cNvSpPr>
          <p:nvPr>
            <p:ph type="body" idx="3"/>
          </p:nvPr>
        </p:nvSpPr>
        <p:spPr>
          <a:xfrm rot="-5400000">
            <a:off x="7527734" y="1431599"/>
            <a:ext cx="2743200" cy="184800"/>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1200"/>
              </a:spcBef>
              <a:spcAft>
                <a:spcPts val="0"/>
              </a:spcAft>
              <a:buClr>
                <a:schemeClr val="lt1"/>
              </a:buClr>
              <a:buSzPts val="1800"/>
              <a:buNone/>
              <a:defRPr sz="1800">
                <a:solidFill>
                  <a:schemeClr val="lt1"/>
                </a:solidFill>
              </a:defRPr>
            </a:lvl2pPr>
            <a:lvl3pPr marL="1371600" lvl="2" indent="-228600" algn="l">
              <a:lnSpc>
                <a:spcPct val="100000"/>
              </a:lnSpc>
              <a:spcBef>
                <a:spcPts val="12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Red/White Title Only">
  <p:cSld name="Red/White Title Only">
    <p:bg>
      <p:bgPr>
        <a:solidFill>
          <a:schemeClr val="lt1"/>
        </a:solidFill>
        <a:effectLst/>
      </p:bgPr>
    </p:bg>
    <p:spTree>
      <p:nvGrpSpPr>
        <p:cNvPr id="1" name="Shape 553"/>
        <p:cNvGrpSpPr/>
        <p:nvPr/>
      </p:nvGrpSpPr>
      <p:grpSpPr>
        <a:xfrm>
          <a:off x="0" y="0"/>
          <a:ext cx="0" cy="0"/>
          <a:chOff x="0" y="0"/>
          <a:chExt cx="0" cy="0"/>
        </a:xfrm>
      </p:grpSpPr>
      <p:sp>
        <p:nvSpPr>
          <p:cNvPr id="554" name="Google Shape;554;g119cbae77c1_0_1324"/>
          <p:cNvSpPr>
            <a:spLocks noGrp="1"/>
          </p:cNvSpPr>
          <p:nvPr>
            <p:ph type="pic" idx="2"/>
          </p:nvPr>
        </p:nvSpPr>
        <p:spPr>
          <a:xfrm>
            <a:off x="152400" y="152400"/>
            <a:ext cx="4419600" cy="6553200"/>
          </a:xfrm>
          <a:prstGeom prst="rect">
            <a:avLst/>
          </a:prstGeom>
          <a:solidFill>
            <a:srgbClr val="E7E7E5"/>
          </a:solidFill>
          <a:ln>
            <a:noFill/>
          </a:ln>
        </p:spPr>
      </p:sp>
      <p:sp>
        <p:nvSpPr>
          <p:cNvPr id="555" name="Google Shape;555;g119cbae77c1_0_1324"/>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chemeClr val="lt1"/>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6" name="Google Shape;556;g119cbae77c1_0_1324"/>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557" name="Google Shape;557;g119cbae77c1_0_1324"/>
          <p:cNvSpPr txBox="1">
            <a:spLocks noGrp="1"/>
          </p:cNvSpPr>
          <p:nvPr>
            <p:ph type="body" idx="1"/>
          </p:nvPr>
        </p:nvSpPr>
        <p:spPr>
          <a:xfrm rot="-5400000">
            <a:off x="3108134" y="1431599"/>
            <a:ext cx="2743200" cy="184800"/>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1200"/>
              </a:spcBef>
              <a:spcAft>
                <a:spcPts val="0"/>
              </a:spcAft>
              <a:buClr>
                <a:schemeClr val="lt1"/>
              </a:buClr>
              <a:buSzPts val="1800"/>
              <a:buNone/>
              <a:defRPr sz="1800">
                <a:solidFill>
                  <a:schemeClr val="lt1"/>
                </a:solidFill>
              </a:defRPr>
            </a:lvl2pPr>
            <a:lvl3pPr marL="1371600" lvl="2" indent="-228600" algn="l">
              <a:lnSpc>
                <a:spcPct val="100000"/>
              </a:lnSpc>
              <a:spcBef>
                <a:spcPts val="12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58" name="Google Shape;558;g119cbae77c1_0_1324"/>
          <p:cNvSpPr txBox="1">
            <a:spLocks noGrp="1"/>
          </p:cNvSpPr>
          <p:nvPr>
            <p:ph type="title"/>
          </p:nvPr>
        </p:nvSpPr>
        <p:spPr>
          <a:xfrm>
            <a:off x="4877104" y="2971800"/>
            <a:ext cx="3885900" cy="954000"/>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Clr>
                <a:srgbClr val="BA0C2F"/>
              </a:buClr>
              <a:buSzPts val="28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Contact Info">
  <p:cSld name="Contact Info">
    <p:spTree>
      <p:nvGrpSpPr>
        <p:cNvPr id="1" name="Shape 559"/>
        <p:cNvGrpSpPr/>
        <p:nvPr/>
      </p:nvGrpSpPr>
      <p:grpSpPr>
        <a:xfrm>
          <a:off x="0" y="0"/>
          <a:ext cx="0" cy="0"/>
          <a:chOff x="0" y="0"/>
          <a:chExt cx="0" cy="0"/>
        </a:xfrm>
      </p:grpSpPr>
      <p:pic>
        <p:nvPicPr>
          <p:cNvPr id="560" name="Google Shape;560;g119cbae77c1_0_1330"/>
          <p:cNvPicPr preferRelativeResize="0"/>
          <p:nvPr/>
        </p:nvPicPr>
        <p:blipFill rotWithShape="1">
          <a:blip r:embed="rId2">
            <a:alphaModFix/>
          </a:blip>
          <a:srcRect/>
          <a:stretch/>
        </p:blipFill>
        <p:spPr>
          <a:xfrm>
            <a:off x="152400" y="126997"/>
            <a:ext cx="8839201" cy="6578605"/>
          </a:xfrm>
          <a:prstGeom prst="rect">
            <a:avLst/>
          </a:prstGeom>
          <a:noFill/>
          <a:ln>
            <a:noFill/>
          </a:ln>
        </p:spPr>
      </p:pic>
      <p:sp>
        <p:nvSpPr>
          <p:cNvPr id="561" name="Google Shape;561;g119cbae77c1_0_1330"/>
          <p:cNvSpPr txBox="1">
            <a:spLocks noGrp="1"/>
          </p:cNvSpPr>
          <p:nvPr>
            <p:ph type="body" idx="1"/>
          </p:nvPr>
        </p:nvSpPr>
        <p:spPr>
          <a:xfrm rot="-5400000">
            <a:off x="7527734" y="1431599"/>
            <a:ext cx="2743200" cy="184800"/>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1200"/>
              </a:spcBef>
              <a:spcAft>
                <a:spcPts val="0"/>
              </a:spcAft>
              <a:buClr>
                <a:schemeClr val="lt1"/>
              </a:buClr>
              <a:buSzPts val="1800"/>
              <a:buNone/>
              <a:defRPr sz="1800">
                <a:solidFill>
                  <a:schemeClr val="lt1"/>
                </a:solidFill>
              </a:defRPr>
            </a:lvl2pPr>
            <a:lvl3pPr marL="1371600" lvl="2" indent="-228600" algn="l">
              <a:lnSpc>
                <a:spcPct val="100000"/>
              </a:lnSpc>
              <a:spcBef>
                <a:spcPts val="12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62" name="Google Shape;562;g119cbae77c1_0_1330"/>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3" name="Google Shape;563;g119cbae77c1_0_1330"/>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pic>
        <p:nvPicPr>
          <p:cNvPr id="564" name="Google Shape;564;g119cbae77c1_0_1330"/>
          <p:cNvPicPr preferRelativeResize="0"/>
          <p:nvPr/>
        </p:nvPicPr>
        <p:blipFill rotWithShape="1">
          <a:blip r:embed="rId3">
            <a:alphaModFix/>
          </a:blip>
          <a:srcRect/>
          <a:stretch/>
        </p:blipFill>
        <p:spPr>
          <a:xfrm>
            <a:off x="692285" y="5943600"/>
            <a:ext cx="1523998" cy="457200"/>
          </a:xfrm>
          <a:prstGeom prst="rect">
            <a:avLst/>
          </a:prstGeom>
          <a:noFill/>
          <a:ln>
            <a:noFill/>
          </a:ln>
        </p:spPr>
      </p:pic>
      <p:sp>
        <p:nvSpPr>
          <p:cNvPr id="565" name="Google Shape;565;g119cbae77c1_0_1330"/>
          <p:cNvSpPr txBox="1">
            <a:spLocks noGrp="1"/>
          </p:cNvSpPr>
          <p:nvPr>
            <p:ph type="subTitle" idx="2"/>
          </p:nvPr>
        </p:nvSpPr>
        <p:spPr>
          <a:xfrm>
            <a:off x="685800" y="4114800"/>
            <a:ext cx="3429000" cy="1600200"/>
          </a:xfrm>
          <a:prstGeom prst="rect">
            <a:avLst/>
          </a:prstGeom>
          <a:noFill/>
          <a:ln>
            <a:noFill/>
          </a:ln>
          <a:effectLst>
            <a:outerShdw blurRad="254000" algn="tl" rotWithShape="0">
              <a:srgbClr val="000000">
                <a:alpha val="40000"/>
              </a:srgbClr>
            </a:outerShdw>
          </a:effectLst>
        </p:spPr>
        <p:txBody>
          <a:bodyPr spcFirstLastPara="1" wrap="square" lIns="91425" tIns="45700" rIns="91425" bIns="45700" anchor="t" anchorCtr="0">
            <a:normAutofit/>
          </a:bodyPr>
          <a:lstStyle>
            <a:lvl1pPr lvl="0" algn="l">
              <a:lnSpc>
                <a:spcPct val="100000"/>
              </a:lnSpc>
              <a:spcBef>
                <a:spcPts val="0"/>
              </a:spcBef>
              <a:spcAft>
                <a:spcPts val="0"/>
              </a:spcAft>
              <a:buClr>
                <a:schemeClr val="lt1"/>
              </a:buClr>
              <a:buSzPts val="1800"/>
              <a:buNone/>
              <a:defRPr sz="1800">
                <a:solidFill>
                  <a:schemeClr val="lt1"/>
                </a:solidFill>
              </a:defRPr>
            </a:lvl1pPr>
            <a:lvl2pPr lvl="1" algn="ctr">
              <a:lnSpc>
                <a:spcPct val="100000"/>
              </a:lnSpc>
              <a:spcBef>
                <a:spcPts val="1200"/>
              </a:spcBef>
              <a:spcAft>
                <a:spcPts val="0"/>
              </a:spcAft>
              <a:buClr>
                <a:srgbClr val="888888"/>
              </a:buClr>
              <a:buSzPts val="2000"/>
              <a:buNone/>
              <a:defRPr>
                <a:solidFill>
                  <a:srgbClr val="888888"/>
                </a:solidFill>
              </a:defRPr>
            </a:lvl2pPr>
            <a:lvl3pPr lvl="2" algn="ctr">
              <a:lnSpc>
                <a:spcPct val="100000"/>
              </a:lnSpc>
              <a:spcBef>
                <a:spcPts val="1200"/>
              </a:spcBef>
              <a:spcAft>
                <a:spcPts val="0"/>
              </a:spcAft>
              <a:buClr>
                <a:srgbClr val="888888"/>
              </a:buClr>
              <a:buSzPts val="1800"/>
              <a:buNone/>
              <a:defRPr>
                <a:solidFill>
                  <a:srgbClr val="888888"/>
                </a:solidFill>
              </a:defRPr>
            </a:lvl3pPr>
            <a:lvl4pPr lvl="3" algn="ctr">
              <a:lnSpc>
                <a:spcPct val="100000"/>
              </a:lnSpc>
              <a:spcBef>
                <a:spcPts val="320"/>
              </a:spcBef>
              <a:spcAft>
                <a:spcPts val="0"/>
              </a:spcAft>
              <a:buClr>
                <a:srgbClr val="888888"/>
              </a:buClr>
              <a:buSzPts val="1600"/>
              <a:buNone/>
              <a:defRPr>
                <a:solidFill>
                  <a:srgbClr val="888888"/>
                </a:solidFill>
              </a:defRPr>
            </a:lvl4pPr>
            <a:lvl5pPr lvl="4" algn="ctr">
              <a:lnSpc>
                <a:spcPct val="100000"/>
              </a:lnSpc>
              <a:spcBef>
                <a:spcPts val="280"/>
              </a:spcBef>
              <a:spcAft>
                <a:spcPts val="0"/>
              </a:spcAft>
              <a:buClr>
                <a:srgbClr val="888888"/>
              </a:buClr>
              <a:buSzPts val="14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cxnSp>
        <p:nvCxnSpPr>
          <p:cNvPr id="566" name="Google Shape;566;g119cbae77c1_0_1330"/>
          <p:cNvCxnSpPr/>
          <p:nvPr/>
        </p:nvCxnSpPr>
        <p:spPr>
          <a:xfrm>
            <a:off x="762000" y="3886200"/>
            <a:ext cx="32010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Cover - Full Blue">
  <p:cSld name="Cover - Full Blue">
    <p:bg>
      <p:bgPr>
        <a:solidFill>
          <a:srgbClr val="002F6C"/>
        </a:solidFill>
        <a:effectLst/>
      </p:bgPr>
    </p:bg>
    <p:spTree>
      <p:nvGrpSpPr>
        <p:cNvPr id="1" name="Shape 567"/>
        <p:cNvGrpSpPr/>
        <p:nvPr/>
      </p:nvGrpSpPr>
      <p:grpSpPr>
        <a:xfrm>
          <a:off x="0" y="0"/>
          <a:ext cx="0" cy="0"/>
          <a:chOff x="0" y="0"/>
          <a:chExt cx="0" cy="0"/>
        </a:xfrm>
      </p:grpSpPr>
      <p:pic>
        <p:nvPicPr>
          <p:cNvPr id="568" name="Google Shape;568;g119cbae77c1_0_1338"/>
          <p:cNvPicPr preferRelativeResize="0"/>
          <p:nvPr/>
        </p:nvPicPr>
        <p:blipFill rotWithShape="1">
          <a:blip r:embed="rId2">
            <a:alphaModFix/>
          </a:blip>
          <a:srcRect/>
          <a:stretch/>
        </p:blipFill>
        <p:spPr>
          <a:xfrm>
            <a:off x="691522" y="685800"/>
            <a:ext cx="1813364" cy="544011"/>
          </a:xfrm>
          <a:prstGeom prst="rect">
            <a:avLst/>
          </a:prstGeom>
          <a:noFill/>
          <a:ln>
            <a:noFill/>
          </a:ln>
        </p:spPr>
      </p:pic>
      <p:sp>
        <p:nvSpPr>
          <p:cNvPr id="569" name="Google Shape;569;g119cbae77c1_0_1338"/>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0" name="Google Shape;570;g119cbae77c1_0_1338"/>
          <p:cNvSpPr txBox="1">
            <a:spLocks noGrp="1"/>
          </p:cNvSpPr>
          <p:nvPr>
            <p:ph type="ftr" idx="11"/>
          </p:nvPr>
        </p:nvSpPr>
        <p:spPr>
          <a:xfrm>
            <a:off x="3124200" y="6520934"/>
            <a:ext cx="2895600" cy="184800"/>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1" name="Google Shape;571;g119cbae77c1_0_1338"/>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572" name="Google Shape;572;g119cbae77c1_0_1338"/>
          <p:cNvSpPr txBox="1">
            <a:spLocks noGrp="1"/>
          </p:cNvSpPr>
          <p:nvPr>
            <p:ph type="ctrTitle"/>
          </p:nvPr>
        </p:nvSpPr>
        <p:spPr>
          <a:xfrm>
            <a:off x="685800" y="2133600"/>
            <a:ext cx="5486400" cy="16002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FFFFFF"/>
              </a:buClr>
              <a:buSzPts val="3200"/>
              <a:buFont typeface="Gill Sans"/>
              <a:buNone/>
              <a:defRPr sz="32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3" name="Google Shape;573;g119cbae77c1_0_1338"/>
          <p:cNvSpPr txBox="1">
            <a:spLocks noGrp="1"/>
          </p:cNvSpPr>
          <p:nvPr>
            <p:ph type="subTitle" idx="1"/>
          </p:nvPr>
        </p:nvSpPr>
        <p:spPr>
          <a:xfrm>
            <a:off x="685800" y="4114800"/>
            <a:ext cx="3429000" cy="16002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FFFFFF"/>
              </a:buClr>
              <a:buSzPts val="1800"/>
              <a:buNone/>
              <a:defRPr sz="1800">
                <a:solidFill>
                  <a:srgbClr val="FFFFFF"/>
                </a:solidFill>
              </a:defRPr>
            </a:lvl1pPr>
            <a:lvl2pPr lvl="1" algn="ctr">
              <a:lnSpc>
                <a:spcPct val="100000"/>
              </a:lnSpc>
              <a:spcBef>
                <a:spcPts val="1200"/>
              </a:spcBef>
              <a:spcAft>
                <a:spcPts val="0"/>
              </a:spcAft>
              <a:buClr>
                <a:srgbClr val="888888"/>
              </a:buClr>
              <a:buSzPts val="2000"/>
              <a:buNone/>
              <a:defRPr>
                <a:solidFill>
                  <a:srgbClr val="888888"/>
                </a:solidFill>
              </a:defRPr>
            </a:lvl2pPr>
            <a:lvl3pPr lvl="2" algn="ctr">
              <a:lnSpc>
                <a:spcPct val="100000"/>
              </a:lnSpc>
              <a:spcBef>
                <a:spcPts val="1200"/>
              </a:spcBef>
              <a:spcAft>
                <a:spcPts val="0"/>
              </a:spcAft>
              <a:buClr>
                <a:srgbClr val="888888"/>
              </a:buClr>
              <a:buSzPts val="1800"/>
              <a:buNone/>
              <a:defRPr>
                <a:solidFill>
                  <a:srgbClr val="888888"/>
                </a:solidFill>
              </a:defRPr>
            </a:lvl3pPr>
            <a:lvl4pPr lvl="3" algn="ctr">
              <a:lnSpc>
                <a:spcPct val="100000"/>
              </a:lnSpc>
              <a:spcBef>
                <a:spcPts val="320"/>
              </a:spcBef>
              <a:spcAft>
                <a:spcPts val="0"/>
              </a:spcAft>
              <a:buClr>
                <a:srgbClr val="888888"/>
              </a:buClr>
              <a:buSzPts val="1600"/>
              <a:buNone/>
              <a:defRPr>
                <a:solidFill>
                  <a:srgbClr val="888888"/>
                </a:solidFill>
              </a:defRPr>
            </a:lvl4pPr>
            <a:lvl5pPr lvl="4" algn="ctr">
              <a:lnSpc>
                <a:spcPct val="100000"/>
              </a:lnSpc>
              <a:spcBef>
                <a:spcPts val="280"/>
              </a:spcBef>
              <a:spcAft>
                <a:spcPts val="0"/>
              </a:spcAft>
              <a:buClr>
                <a:srgbClr val="888888"/>
              </a:buClr>
              <a:buSzPts val="14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cxnSp>
        <p:nvCxnSpPr>
          <p:cNvPr id="574" name="Google Shape;574;g119cbae77c1_0_1338"/>
          <p:cNvCxnSpPr/>
          <p:nvPr/>
        </p:nvCxnSpPr>
        <p:spPr>
          <a:xfrm>
            <a:off x="762000" y="3886200"/>
            <a:ext cx="320100" cy="0"/>
          </a:xfrm>
          <a:prstGeom prst="straightConnector1">
            <a:avLst/>
          </a:prstGeom>
          <a:noFill/>
          <a:ln w="19050" cap="flat" cmpd="sng">
            <a:solidFill>
              <a:schemeClr val="lt1"/>
            </a:solidFill>
            <a:prstDash val="solid"/>
            <a:round/>
            <a:headEnd type="none" w="sm" len="sm"/>
            <a:tailEnd type="none" w="sm" len="sm"/>
          </a:ln>
        </p:spPr>
      </p:cxn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Divider - Full Blue">
  <p:cSld name="Divider - Full Blue">
    <p:bg>
      <p:bgPr>
        <a:solidFill>
          <a:srgbClr val="002F6C"/>
        </a:solidFill>
        <a:effectLst/>
      </p:bgPr>
    </p:bg>
    <p:spTree>
      <p:nvGrpSpPr>
        <p:cNvPr id="1" name="Shape 575"/>
        <p:cNvGrpSpPr/>
        <p:nvPr/>
      </p:nvGrpSpPr>
      <p:grpSpPr>
        <a:xfrm>
          <a:off x="0" y="0"/>
          <a:ext cx="0" cy="0"/>
          <a:chOff x="0" y="0"/>
          <a:chExt cx="0" cy="0"/>
        </a:xfrm>
      </p:grpSpPr>
      <p:sp>
        <p:nvSpPr>
          <p:cNvPr id="576" name="Google Shape;576;g119cbae77c1_0_1346"/>
          <p:cNvSpPr txBox="1">
            <a:spLocks noGrp="1"/>
          </p:cNvSpPr>
          <p:nvPr>
            <p:ph type="title"/>
          </p:nvPr>
        </p:nvSpPr>
        <p:spPr>
          <a:xfrm>
            <a:off x="1143000" y="827782"/>
            <a:ext cx="5486400" cy="1077300"/>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FFFFFF"/>
              </a:buClr>
              <a:buSzPts val="3200"/>
              <a:buFont typeface="Gill Sans"/>
              <a:buNone/>
              <a:defRPr sz="32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7" name="Google Shape;577;g119cbae77c1_0_1346"/>
          <p:cNvSpPr txBox="1">
            <a:spLocks noGrp="1"/>
          </p:cNvSpPr>
          <p:nvPr>
            <p:ph type="dt" idx="10"/>
          </p:nvPr>
        </p:nvSpPr>
        <p:spPr>
          <a:xfrm>
            <a:off x="152400" y="6530079"/>
            <a:ext cx="2133600" cy="184800"/>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8" name="Google Shape;578;g119cbae77c1_0_1346"/>
          <p:cNvSpPr txBox="1">
            <a:spLocks noGrp="1"/>
          </p:cNvSpPr>
          <p:nvPr>
            <p:ph type="ftr" idx="11"/>
          </p:nvPr>
        </p:nvSpPr>
        <p:spPr>
          <a:xfrm>
            <a:off x="3124200" y="6530079"/>
            <a:ext cx="2895600" cy="184800"/>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9" name="Google Shape;579;g119cbae77c1_0_1346"/>
          <p:cNvSpPr txBox="1">
            <a:spLocks noGrp="1"/>
          </p:cNvSpPr>
          <p:nvPr>
            <p:ph type="sldNum" idx="12"/>
          </p:nvPr>
        </p:nvSpPr>
        <p:spPr>
          <a:xfrm>
            <a:off x="6858000" y="6530079"/>
            <a:ext cx="2133600" cy="184800"/>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pic>
        <p:nvPicPr>
          <p:cNvPr id="580" name="Google Shape;580;g119cbae77c1_0_1346"/>
          <p:cNvPicPr preferRelativeResize="0"/>
          <p:nvPr/>
        </p:nvPicPr>
        <p:blipFill rotWithShape="1">
          <a:blip r:embed="rId2">
            <a:alphaModFix/>
          </a:blip>
          <a:srcRect/>
          <a:stretch/>
        </p:blipFill>
        <p:spPr>
          <a:xfrm>
            <a:off x="692285" y="5943600"/>
            <a:ext cx="1523998" cy="457200"/>
          </a:xfrm>
          <a:prstGeom prst="rect">
            <a:avLst/>
          </a:prstGeom>
          <a:noFill/>
          <a:ln>
            <a:noFill/>
          </a:ln>
        </p:spPr>
      </p:pic>
      <p:cxnSp>
        <p:nvCxnSpPr>
          <p:cNvPr id="581" name="Google Shape;581;g119cbae77c1_0_1346"/>
          <p:cNvCxnSpPr/>
          <p:nvPr/>
        </p:nvCxnSpPr>
        <p:spPr>
          <a:xfrm>
            <a:off x="746760" y="990600"/>
            <a:ext cx="320100" cy="0"/>
          </a:xfrm>
          <a:prstGeom prst="straightConnector1">
            <a:avLst/>
          </a:prstGeom>
          <a:noFill/>
          <a:ln w="19050" cap="flat" cmpd="sng">
            <a:solidFill>
              <a:srgbClr val="FFFFFF"/>
            </a:solidFill>
            <a:prstDash val="solid"/>
            <a:round/>
            <a:headEnd type="none" w="sm" len="sm"/>
            <a:tailEnd type="none" w="sm" len="sm"/>
          </a:ln>
        </p:spPr>
      </p:cxn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Blue/Gray 1 Content">
  <p:cSld name="Blue/Gray 1 Content">
    <p:bg>
      <p:bgPr>
        <a:solidFill>
          <a:srgbClr val="E7E7E5"/>
        </a:solidFill>
        <a:effectLst/>
      </p:bgPr>
    </p:bg>
    <p:spTree>
      <p:nvGrpSpPr>
        <p:cNvPr id="1" name="Shape 582"/>
        <p:cNvGrpSpPr/>
        <p:nvPr/>
      </p:nvGrpSpPr>
      <p:grpSpPr>
        <a:xfrm>
          <a:off x="0" y="0"/>
          <a:ext cx="0" cy="0"/>
          <a:chOff x="0" y="0"/>
          <a:chExt cx="0" cy="0"/>
        </a:xfrm>
      </p:grpSpPr>
      <p:sp>
        <p:nvSpPr>
          <p:cNvPr id="583" name="Google Shape;583;g119cbae77c1_0_1353"/>
          <p:cNvSpPr txBox="1">
            <a:spLocks noGrp="1"/>
          </p:cNvSpPr>
          <p:nvPr>
            <p:ph type="body" idx="1"/>
          </p:nvPr>
        </p:nvSpPr>
        <p:spPr>
          <a:xfrm>
            <a:off x="685800" y="1600200"/>
            <a:ext cx="7772400" cy="45720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Clr>
                <a:srgbClr val="635C5B"/>
              </a:buClr>
              <a:buSzPts val="1800"/>
              <a:buChar char="•"/>
              <a:defRPr/>
            </a:lvl1pPr>
            <a:lvl2pPr marL="914400" lvl="1" indent="-342900" algn="l">
              <a:lnSpc>
                <a:spcPct val="100000"/>
              </a:lnSpc>
              <a:spcBef>
                <a:spcPts val="1200"/>
              </a:spcBef>
              <a:spcAft>
                <a:spcPts val="0"/>
              </a:spcAft>
              <a:buClr>
                <a:srgbClr val="635C5B"/>
              </a:buClr>
              <a:buSzPts val="1800"/>
              <a:buChar char="–"/>
              <a:defRPr/>
            </a:lvl2pPr>
            <a:lvl3pPr marL="1371600" lvl="2" indent="-342900" algn="l">
              <a:lnSpc>
                <a:spcPct val="100000"/>
              </a:lnSpc>
              <a:spcBef>
                <a:spcPts val="1200"/>
              </a:spcBef>
              <a:spcAft>
                <a:spcPts val="0"/>
              </a:spcAft>
              <a:buClr>
                <a:srgbClr val="6C6463"/>
              </a:buClr>
              <a:buSzPts val="1800"/>
              <a:buChar char="•"/>
              <a:defRPr/>
            </a:lvl3pPr>
            <a:lvl4pPr marL="1828800" lvl="3" indent="-342900" algn="l">
              <a:lnSpc>
                <a:spcPct val="100000"/>
              </a:lnSpc>
              <a:spcBef>
                <a:spcPts val="360"/>
              </a:spcBef>
              <a:spcAft>
                <a:spcPts val="0"/>
              </a:spcAft>
              <a:buClr>
                <a:srgbClr val="6C6463"/>
              </a:buClr>
              <a:buSzPts val="1800"/>
              <a:buChar char="–"/>
              <a:defRPr/>
            </a:lvl4pPr>
            <a:lvl5pPr marL="2286000" lvl="4" indent="-342900" algn="l">
              <a:lnSpc>
                <a:spcPct val="100000"/>
              </a:lnSpc>
              <a:spcBef>
                <a:spcPts val="360"/>
              </a:spcBef>
              <a:spcAft>
                <a:spcPts val="0"/>
              </a:spcAft>
              <a:buClr>
                <a:srgbClr val="6C6463"/>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84" name="Google Shape;584;g119cbae77c1_0_1353"/>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5" name="Google Shape;585;g119cbae77c1_0_1353"/>
          <p:cNvSpPr txBox="1">
            <a:spLocks noGrp="1"/>
          </p:cNvSpPr>
          <p:nvPr>
            <p:ph type="ftr" idx="11"/>
          </p:nvPr>
        </p:nvSpPr>
        <p:spPr>
          <a:xfrm>
            <a:off x="3124200" y="6520934"/>
            <a:ext cx="2895600" cy="184800"/>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6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6" name="Google Shape;586;g119cbae77c1_0_1353"/>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587" name="Google Shape;587;g119cbae77c1_0_1353"/>
          <p:cNvSpPr txBox="1">
            <a:spLocks noGrp="1"/>
          </p:cNvSpPr>
          <p:nvPr>
            <p:ph type="title"/>
          </p:nvPr>
        </p:nvSpPr>
        <p:spPr>
          <a:xfrm>
            <a:off x="686104" y="457200"/>
            <a:ext cx="7772400" cy="9144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Blue/Gray 2 Content">
  <p:cSld name="Blue/Gray 2 Content">
    <p:spTree>
      <p:nvGrpSpPr>
        <p:cNvPr id="1" name="Shape 588"/>
        <p:cNvGrpSpPr/>
        <p:nvPr/>
      </p:nvGrpSpPr>
      <p:grpSpPr>
        <a:xfrm>
          <a:off x="0" y="0"/>
          <a:ext cx="0" cy="0"/>
          <a:chOff x="0" y="0"/>
          <a:chExt cx="0" cy="0"/>
        </a:xfrm>
      </p:grpSpPr>
      <p:sp>
        <p:nvSpPr>
          <p:cNvPr id="589" name="Google Shape;589;g119cbae77c1_0_1359"/>
          <p:cNvSpPr txBox="1">
            <a:spLocks noGrp="1"/>
          </p:cNvSpPr>
          <p:nvPr>
            <p:ph type="body" idx="1"/>
          </p:nvPr>
        </p:nvSpPr>
        <p:spPr>
          <a:xfrm>
            <a:off x="686104" y="1600200"/>
            <a:ext cx="3809700"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6C6463"/>
              </a:buClr>
              <a:buSzPts val="1600"/>
              <a:buChar char="»"/>
              <a:defRPr sz="1600">
                <a:solidFill>
                  <a:srgbClr val="6C6463"/>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590" name="Google Shape;590;g119cbae77c1_0_1359"/>
          <p:cNvSpPr txBox="1">
            <a:spLocks noGrp="1"/>
          </p:cNvSpPr>
          <p:nvPr>
            <p:ph type="body" idx="2"/>
          </p:nvPr>
        </p:nvSpPr>
        <p:spPr>
          <a:xfrm>
            <a:off x="4648200" y="1600200"/>
            <a:ext cx="3810300"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6C6463"/>
              </a:buClr>
              <a:buSzPts val="1600"/>
              <a:buChar char="»"/>
              <a:defRPr sz="1600">
                <a:solidFill>
                  <a:srgbClr val="6C6463"/>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591" name="Google Shape;591;g119cbae77c1_0_1359"/>
          <p:cNvSpPr txBox="1">
            <a:spLocks noGrp="1"/>
          </p:cNvSpPr>
          <p:nvPr>
            <p:ph type="dt" idx="10"/>
          </p:nvPr>
        </p:nvSpPr>
        <p:spPr>
          <a:xfrm>
            <a:off x="152400" y="6530079"/>
            <a:ext cx="2133600" cy="184800"/>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2" name="Google Shape;592;g119cbae77c1_0_1359"/>
          <p:cNvSpPr txBox="1">
            <a:spLocks noGrp="1"/>
          </p:cNvSpPr>
          <p:nvPr>
            <p:ph type="ftr" idx="11"/>
          </p:nvPr>
        </p:nvSpPr>
        <p:spPr>
          <a:xfrm>
            <a:off x="3124200" y="6530079"/>
            <a:ext cx="2895600" cy="184800"/>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3" name="Google Shape;593;g119cbae77c1_0_1359"/>
          <p:cNvSpPr txBox="1">
            <a:spLocks noGrp="1"/>
          </p:cNvSpPr>
          <p:nvPr>
            <p:ph type="sldNum" idx="12"/>
          </p:nvPr>
        </p:nvSpPr>
        <p:spPr>
          <a:xfrm>
            <a:off x="6858000" y="6530079"/>
            <a:ext cx="2133600" cy="184800"/>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594" name="Google Shape;594;g119cbae77c1_0_1359"/>
          <p:cNvSpPr txBox="1">
            <a:spLocks noGrp="1"/>
          </p:cNvSpPr>
          <p:nvPr>
            <p:ph type="title"/>
          </p:nvPr>
        </p:nvSpPr>
        <p:spPr>
          <a:xfrm>
            <a:off x="686104" y="457200"/>
            <a:ext cx="7772400" cy="9144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Blue/Gray 3 Content">
  <p:cSld name="Blue/Gray 3 Content">
    <p:bg>
      <p:bgPr>
        <a:solidFill>
          <a:srgbClr val="E7E7E5"/>
        </a:solidFill>
        <a:effectLst/>
      </p:bgPr>
    </p:bg>
    <p:spTree>
      <p:nvGrpSpPr>
        <p:cNvPr id="1" name="Shape 595"/>
        <p:cNvGrpSpPr/>
        <p:nvPr/>
      </p:nvGrpSpPr>
      <p:grpSpPr>
        <a:xfrm>
          <a:off x="0" y="0"/>
          <a:ext cx="0" cy="0"/>
          <a:chOff x="0" y="0"/>
          <a:chExt cx="0" cy="0"/>
        </a:xfrm>
      </p:grpSpPr>
      <p:sp>
        <p:nvSpPr>
          <p:cNvPr id="596" name="Google Shape;596;g119cbae77c1_0_1366"/>
          <p:cNvSpPr txBox="1">
            <a:spLocks noGrp="1"/>
          </p:cNvSpPr>
          <p:nvPr>
            <p:ph type="body" idx="1"/>
          </p:nvPr>
        </p:nvSpPr>
        <p:spPr>
          <a:xfrm>
            <a:off x="686104" y="1600200"/>
            <a:ext cx="2514300"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597" name="Google Shape;597;g119cbae77c1_0_1366"/>
          <p:cNvSpPr txBox="1">
            <a:spLocks noGrp="1"/>
          </p:cNvSpPr>
          <p:nvPr>
            <p:ph type="body" idx="2"/>
          </p:nvPr>
        </p:nvSpPr>
        <p:spPr>
          <a:xfrm>
            <a:off x="5943600" y="1600200"/>
            <a:ext cx="2514900"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598" name="Google Shape;598;g119cbae77c1_0_1366"/>
          <p:cNvSpPr txBox="1">
            <a:spLocks noGrp="1"/>
          </p:cNvSpPr>
          <p:nvPr>
            <p:ph type="dt" idx="10"/>
          </p:nvPr>
        </p:nvSpPr>
        <p:spPr>
          <a:xfrm>
            <a:off x="152400" y="6530079"/>
            <a:ext cx="2133600" cy="184800"/>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9" name="Google Shape;599;g119cbae77c1_0_1366"/>
          <p:cNvSpPr txBox="1">
            <a:spLocks noGrp="1"/>
          </p:cNvSpPr>
          <p:nvPr>
            <p:ph type="ftr" idx="11"/>
          </p:nvPr>
        </p:nvSpPr>
        <p:spPr>
          <a:xfrm>
            <a:off x="3124200" y="6530079"/>
            <a:ext cx="2895600" cy="184800"/>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0" name="Google Shape;600;g119cbae77c1_0_1366"/>
          <p:cNvSpPr txBox="1">
            <a:spLocks noGrp="1"/>
          </p:cNvSpPr>
          <p:nvPr>
            <p:ph type="sldNum" idx="12"/>
          </p:nvPr>
        </p:nvSpPr>
        <p:spPr>
          <a:xfrm>
            <a:off x="6858000" y="6530079"/>
            <a:ext cx="2133600" cy="184800"/>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601" name="Google Shape;601;g119cbae77c1_0_1366"/>
          <p:cNvSpPr txBox="1">
            <a:spLocks noGrp="1"/>
          </p:cNvSpPr>
          <p:nvPr>
            <p:ph type="title"/>
          </p:nvPr>
        </p:nvSpPr>
        <p:spPr>
          <a:xfrm>
            <a:off x="686104" y="457200"/>
            <a:ext cx="7772400" cy="9144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2" name="Google Shape;602;g119cbae77c1_0_1366"/>
          <p:cNvSpPr txBox="1">
            <a:spLocks noGrp="1"/>
          </p:cNvSpPr>
          <p:nvPr>
            <p:ph type="body" idx="3"/>
          </p:nvPr>
        </p:nvSpPr>
        <p:spPr>
          <a:xfrm>
            <a:off x="3314548" y="1600200"/>
            <a:ext cx="2514900"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Red/Gray 1 Content + Right Photo">
  <p:cSld name="Red/Gray 1 Content + Right Photo">
    <p:bg>
      <p:bgPr>
        <a:solidFill>
          <a:srgbClr val="E7E7E5"/>
        </a:solidFill>
        <a:effectLst/>
      </p:bgPr>
    </p:bg>
    <p:spTree>
      <p:nvGrpSpPr>
        <p:cNvPr id="1" name="Shape 71"/>
        <p:cNvGrpSpPr/>
        <p:nvPr/>
      </p:nvGrpSpPr>
      <p:grpSpPr>
        <a:xfrm>
          <a:off x="0" y="0"/>
          <a:ext cx="0" cy="0"/>
          <a:chOff x="0" y="0"/>
          <a:chExt cx="0" cy="0"/>
        </a:xfrm>
      </p:grpSpPr>
      <p:sp>
        <p:nvSpPr>
          <p:cNvPr id="72" name="Google Shape;72;p21"/>
          <p:cNvSpPr>
            <a:spLocks noGrp="1"/>
          </p:cNvSpPr>
          <p:nvPr>
            <p:ph type="pic" idx="2"/>
          </p:nvPr>
        </p:nvSpPr>
        <p:spPr>
          <a:xfrm>
            <a:off x="4572000" y="152400"/>
            <a:ext cx="4419600" cy="6553200"/>
          </a:xfrm>
          <a:prstGeom prst="rect">
            <a:avLst/>
          </a:prstGeom>
          <a:solidFill>
            <a:srgbClr val="FFFFFF"/>
          </a:solidFill>
          <a:ln>
            <a:noFill/>
          </a:ln>
        </p:spPr>
      </p:sp>
      <p:sp>
        <p:nvSpPr>
          <p:cNvPr id="73" name="Google Shape;73;p21"/>
          <p:cNvSpPr txBox="1">
            <a:spLocks noGrp="1"/>
          </p:cNvSpPr>
          <p:nvPr>
            <p:ph type="dt" idx="10"/>
          </p:nvPr>
        </p:nvSpPr>
        <p:spPr>
          <a:xfrm>
            <a:off x="152400" y="6520934"/>
            <a:ext cx="2133600" cy="18466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1"/>
          <p:cNvSpPr txBox="1">
            <a:spLocks noGrp="1"/>
          </p:cNvSpPr>
          <p:nvPr>
            <p:ph type="sldNum" idx="12"/>
          </p:nvPr>
        </p:nvSpPr>
        <p:spPr>
          <a:xfrm>
            <a:off x="6858000" y="6520934"/>
            <a:ext cx="2133600" cy="18466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75" name="Google Shape;75;p21"/>
          <p:cNvSpPr txBox="1">
            <a:spLocks noGrp="1"/>
          </p:cNvSpPr>
          <p:nvPr>
            <p:ph type="body" idx="1"/>
          </p:nvPr>
        </p:nvSpPr>
        <p:spPr>
          <a:xfrm>
            <a:off x="685800" y="2057401"/>
            <a:ext cx="3657600" cy="4114799"/>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17500" algn="l">
              <a:lnSpc>
                <a:spcPct val="100000"/>
              </a:lnSpc>
              <a:spcBef>
                <a:spcPts val="280"/>
              </a:spcBef>
              <a:spcAft>
                <a:spcPts val="0"/>
              </a:spcAft>
              <a:buClr>
                <a:srgbClr val="FFFFFF"/>
              </a:buClr>
              <a:buSzPts val="1400"/>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6" name="Google Shape;76;p21"/>
          <p:cNvSpPr txBox="1">
            <a:spLocks noGrp="1"/>
          </p:cNvSpPr>
          <p:nvPr>
            <p:ph type="title"/>
          </p:nvPr>
        </p:nvSpPr>
        <p:spPr>
          <a:xfrm>
            <a:off x="685800" y="408204"/>
            <a:ext cx="3657296" cy="1389888"/>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BA0C2F"/>
              </a:buClr>
              <a:buSzPts val="28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1"/>
          <p:cNvSpPr txBox="1">
            <a:spLocks noGrp="1"/>
          </p:cNvSpPr>
          <p:nvPr>
            <p:ph type="body" idx="3"/>
          </p:nvPr>
        </p:nvSpPr>
        <p:spPr>
          <a:xfrm rot="-5400000">
            <a:off x="7527667" y="1431666"/>
            <a:ext cx="2743200" cy="18466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1200"/>
              </a:spcBef>
              <a:spcAft>
                <a:spcPts val="0"/>
              </a:spcAft>
              <a:buClr>
                <a:schemeClr val="lt1"/>
              </a:buClr>
              <a:buSzPts val="1800"/>
              <a:buNone/>
              <a:defRPr sz="1800">
                <a:solidFill>
                  <a:schemeClr val="lt1"/>
                </a:solidFill>
              </a:defRPr>
            </a:lvl2pPr>
            <a:lvl3pPr marL="1371600" lvl="2" indent="-228600" algn="l">
              <a:lnSpc>
                <a:spcPct val="100000"/>
              </a:lnSpc>
              <a:spcBef>
                <a:spcPts val="12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Blue/Gray 1 Content + Bottom Photo">
  <p:cSld name="Blue/Gray 1 Content + Bottom Photo">
    <p:bg>
      <p:bgPr>
        <a:solidFill>
          <a:srgbClr val="E7E7E5"/>
        </a:solidFill>
        <a:effectLst/>
      </p:bgPr>
    </p:bg>
    <p:spTree>
      <p:nvGrpSpPr>
        <p:cNvPr id="1" name="Shape 603"/>
        <p:cNvGrpSpPr/>
        <p:nvPr/>
      </p:nvGrpSpPr>
      <p:grpSpPr>
        <a:xfrm>
          <a:off x="0" y="0"/>
          <a:ext cx="0" cy="0"/>
          <a:chOff x="0" y="0"/>
          <a:chExt cx="0" cy="0"/>
        </a:xfrm>
      </p:grpSpPr>
      <p:sp>
        <p:nvSpPr>
          <p:cNvPr id="604" name="Google Shape;604;g119cbae77c1_0_1374"/>
          <p:cNvSpPr>
            <a:spLocks noGrp="1"/>
          </p:cNvSpPr>
          <p:nvPr>
            <p:ph type="pic" idx="2"/>
          </p:nvPr>
        </p:nvSpPr>
        <p:spPr>
          <a:xfrm>
            <a:off x="152400" y="3429000"/>
            <a:ext cx="8839200" cy="3276600"/>
          </a:xfrm>
          <a:prstGeom prst="rect">
            <a:avLst/>
          </a:prstGeom>
          <a:solidFill>
            <a:schemeClr val="lt1"/>
          </a:solidFill>
          <a:ln>
            <a:noFill/>
          </a:ln>
        </p:spPr>
      </p:sp>
      <p:sp>
        <p:nvSpPr>
          <p:cNvPr id="605" name="Google Shape;605;g119cbae77c1_0_1374"/>
          <p:cNvSpPr txBox="1">
            <a:spLocks noGrp="1"/>
          </p:cNvSpPr>
          <p:nvPr>
            <p:ph type="body" idx="1"/>
          </p:nvPr>
        </p:nvSpPr>
        <p:spPr>
          <a:xfrm rot="-5400000">
            <a:off x="7527734" y="4708199"/>
            <a:ext cx="2743200" cy="184800"/>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1200"/>
              </a:spcBef>
              <a:spcAft>
                <a:spcPts val="0"/>
              </a:spcAft>
              <a:buClr>
                <a:schemeClr val="lt1"/>
              </a:buClr>
              <a:buSzPts val="1800"/>
              <a:buNone/>
              <a:defRPr sz="1800">
                <a:solidFill>
                  <a:schemeClr val="lt1"/>
                </a:solidFill>
              </a:defRPr>
            </a:lvl2pPr>
            <a:lvl3pPr marL="1371600" lvl="2" indent="-228600" algn="l">
              <a:lnSpc>
                <a:spcPct val="100000"/>
              </a:lnSpc>
              <a:spcBef>
                <a:spcPts val="12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06" name="Google Shape;606;g119cbae77c1_0_1374"/>
          <p:cNvSpPr txBox="1">
            <a:spLocks noGrp="1"/>
          </p:cNvSpPr>
          <p:nvPr>
            <p:ph type="body" idx="3"/>
          </p:nvPr>
        </p:nvSpPr>
        <p:spPr>
          <a:xfrm>
            <a:off x="685800" y="1600200"/>
            <a:ext cx="7772400" cy="16002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a:solidFill>
                  <a:srgbClr val="6C6463"/>
                </a:solidFill>
              </a:defRPr>
            </a:lvl1pPr>
            <a:lvl2pPr marL="914400" lvl="1" indent="-355600" algn="l">
              <a:lnSpc>
                <a:spcPct val="100000"/>
              </a:lnSpc>
              <a:spcBef>
                <a:spcPts val="1200"/>
              </a:spcBef>
              <a:spcAft>
                <a:spcPts val="0"/>
              </a:spcAft>
              <a:buClr>
                <a:srgbClr val="6C6463"/>
              </a:buClr>
              <a:buSzPts val="2000"/>
              <a:buChar char="–"/>
              <a:defRPr>
                <a:solidFill>
                  <a:srgbClr val="6C6463"/>
                </a:solidFill>
              </a:defRPr>
            </a:lvl2pPr>
            <a:lvl3pPr marL="1371600" lvl="2" indent="-342900" algn="l">
              <a:lnSpc>
                <a:spcPct val="100000"/>
              </a:lnSpc>
              <a:spcBef>
                <a:spcPts val="1200"/>
              </a:spcBef>
              <a:spcAft>
                <a:spcPts val="0"/>
              </a:spcAft>
              <a:buClr>
                <a:srgbClr val="6C6463"/>
              </a:buClr>
              <a:buSzPts val="1800"/>
              <a:buChar char="•"/>
              <a:defRPr>
                <a:solidFill>
                  <a:srgbClr val="6C6463"/>
                </a:solidFill>
              </a:defRPr>
            </a:lvl3pPr>
            <a:lvl4pPr marL="1828800" lvl="3" indent="-330200" algn="l">
              <a:lnSpc>
                <a:spcPct val="100000"/>
              </a:lnSpc>
              <a:spcBef>
                <a:spcPts val="320"/>
              </a:spcBef>
              <a:spcAft>
                <a:spcPts val="0"/>
              </a:spcAft>
              <a:buClr>
                <a:srgbClr val="6C6463"/>
              </a:buClr>
              <a:buSzPts val="1600"/>
              <a:buChar char="–"/>
              <a:defRPr>
                <a:solidFill>
                  <a:srgbClr val="6C6463"/>
                </a:solidFill>
              </a:defRPr>
            </a:lvl4pPr>
            <a:lvl5pPr marL="2286000" lvl="4" indent="-317500" algn="l">
              <a:lnSpc>
                <a:spcPct val="100000"/>
              </a:lnSpc>
              <a:spcBef>
                <a:spcPts val="280"/>
              </a:spcBef>
              <a:spcAft>
                <a:spcPts val="0"/>
              </a:spcAft>
              <a:buClr>
                <a:srgbClr val="FFFFFF"/>
              </a:buClr>
              <a:buSzPts val="1400"/>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07" name="Google Shape;607;g119cbae77c1_0_1374"/>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8" name="Google Shape;608;g119cbae77c1_0_1374"/>
          <p:cNvSpPr txBox="1">
            <a:spLocks noGrp="1"/>
          </p:cNvSpPr>
          <p:nvPr>
            <p:ph type="ftr" idx="11"/>
          </p:nvPr>
        </p:nvSpPr>
        <p:spPr>
          <a:xfrm>
            <a:off x="3124200" y="6520934"/>
            <a:ext cx="2895600" cy="184800"/>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9" name="Google Shape;609;g119cbae77c1_0_1374"/>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610" name="Google Shape;610;g119cbae77c1_0_1374"/>
          <p:cNvSpPr txBox="1">
            <a:spLocks noGrp="1"/>
          </p:cNvSpPr>
          <p:nvPr>
            <p:ph type="title"/>
          </p:nvPr>
        </p:nvSpPr>
        <p:spPr>
          <a:xfrm>
            <a:off x="686104" y="457200"/>
            <a:ext cx="7772400" cy="9144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Blue/Gray 1 Content + Right Photo">
  <p:cSld name="Blue/Gray 1 Content + Right Photo">
    <p:bg>
      <p:bgPr>
        <a:solidFill>
          <a:srgbClr val="E7E7E5"/>
        </a:solidFill>
        <a:effectLst/>
      </p:bgPr>
    </p:bg>
    <p:spTree>
      <p:nvGrpSpPr>
        <p:cNvPr id="1" name="Shape 611"/>
        <p:cNvGrpSpPr/>
        <p:nvPr/>
      </p:nvGrpSpPr>
      <p:grpSpPr>
        <a:xfrm>
          <a:off x="0" y="0"/>
          <a:ext cx="0" cy="0"/>
          <a:chOff x="0" y="0"/>
          <a:chExt cx="0" cy="0"/>
        </a:xfrm>
      </p:grpSpPr>
      <p:sp>
        <p:nvSpPr>
          <p:cNvPr id="612" name="Google Shape;612;g119cbae77c1_0_1382"/>
          <p:cNvSpPr>
            <a:spLocks noGrp="1"/>
          </p:cNvSpPr>
          <p:nvPr>
            <p:ph type="pic" idx="2"/>
          </p:nvPr>
        </p:nvSpPr>
        <p:spPr>
          <a:xfrm>
            <a:off x="4572000" y="152400"/>
            <a:ext cx="4419600" cy="6553200"/>
          </a:xfrm>
          <a:prstGeom prst="rect">
            <a:avLst/>
          </a:prstGeom>
          <a:solidFill>
            <a:srgbClr val="FFFFFF"/>
          </a:solidFill>
          <a:ln>
            <a:noFill/>
          </a:ln>
        </p:spPr>
      </p:sp>
      <p:sp>
        <p:nvSpPr>
          <p:cNvPr id="613" name="Google Shape;613;g119cbae77c1_0_1382"/>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4" name="Google Shape;614;g119cbae77c1_0_1382"/>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615" name="Google Shape;615;g119cbae77c1_0_1382"/>
          <p:cNvSpPr txBox="1">
            <a:spLocks noGrp="1"/>
          </p:cNvSpPr>
          <p:nvPr>
            <p:ph type="body" idx="1"/>
          </p:nvPr>
        </p:nvSpPr>
        <p:spPr>
          <a:xfrm>
            <a:off x="685800" y="2057400"/>
            <a:ext cx="3657600" cy="41148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17500" algn="l">
              <a:lnSpc>
                <a:spcPct val="100000"/>
              </a:lnSpc>
              <a:spcBef>
                <a:spcPts val="280"/>
              </a:spcBef>
              <a:spcAft>
                <a:spcPts val="0"/>
              </a:spcAft>
              <a:buClr>
                <a:srgbClr val="FFFFFF"/>
              </a:buClr>
              <a:buSzPts val="1400"/>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16" name="Google Shape;616;g119cbae77c1_0_1382"/>
          <p:cNvSpPr txBox="1">
            <a:spLocks noGrp="1"/>
          </p:cNvSpPr>
          <p:nvPr>
            <p:ph type="title"/>
          </p:nvPr>
        </p:nvSpPr>
        <p:spPr>
          <a:xfrm>
            <a:off x="685800" y="408204"/>
            <a:ext cx="3657300" cy="13899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7" name="Google Shape;617;g119cbae77c1_0_1382"/>
          <p:cNvSpPr txBox="1">
            <a:spLocks noGrp="1"/>
          </p:cNvSpPr>
          <p:nvPr>
            <p:ph type="body" idx="3"/>
          </p:nvPr>
        </p:nvSpPr>
        <p:spPr>
          <a:xfrm rot="-5400000">
            <a:off x="7527734" y="1431599"/>
            <a:ext cx="2743200" cy="184800"/>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1200"/>
              </a:spcBef>
              <a:spcAft>
                <a:spcPts val="0"/>
              </a:spcAft>
              <a:buClr>
                <a:schemeClr val="lt1"/>
              </a:buClr>
              <a:buSzPts val="1800"/>
              <a:buNone/>
              <a:defRPr sz="1800">
                <a:solidFill>
                  <a:schemeClr val="lt1"/>
                </a:solidFill>
              </a:defRPr>
            </a:lvl2pPr>
            <a:lvl3pPr marL="1371600" lvl="2" indent="-228600" algn="l">
              <a:lnSpc>
                <a:spcPct val="100000"/>
              </a:lnSpc>
              <a:spcBef>
                <a:spcPts val="12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Blue/Gray Title Only">
  <p:cSld name="Blue/Gray Title Only">
    <p:bg>
      <p:bgPr>
        <a:solidFill>
          <a:srgbClr val="E7E7E5"/>
        </a:solidFill>
        <a:effectLst/>
      </p:bgPr>
    </p:bg>
    <p:spTree>
      <p:nvGrpSpPr>
        <p:cNvPr id="1" name="Shape 618"/>
        <p:cNvGrpSpPr/>
        <p:nvPr/>
      </p:nvGrpSpPr>
      <p:grpSpPr>
        <a:xfrm>
          <a:off x="0" y="0"/>
          <a:ext cx="0" cy="0"/>
          <a:chOff x="0" y="0"/>
          <a:chExt cx="0" cy="0"/>
        </a:xfrm>
      </p:grpSpPr>
      <p:sp>
        <p:nvSpPr>
          <p:cNvPr id="619" name="Google Shape;619;g119cbae77c1_0_1389"/>
          <p:cNvSpPr>
            <a:spLocks noGrp="1"/>
          </p:cNvSpPr>
          <p:nvPr>
            <p:ph type="pic" idx="2"/>
          </p:nvPr>
        </p:nvSpPr>
        <p:spPr>
          <a:xfrm>
            <a:off x="152400" y="152400"/>
            <a:ext cx="4419600" cy="6553200"/>
          </a:xfrm>
          <a:prstGeom prst="rect">
            <a:avLst/>
          </a:prstGeom>
          <a:solidFill>
            <a:srgbClr val="FFFFFF"/>
          </a:solidFill>
          <a:ln>
            <a:noFill/>
          </a:ln>
        </p:spPr>
      </p:sp>
      <p:sp>
        <p:nvSpPr>
          <p:cNvPr id="620" name="Google Shape;620;g119cbae77c1_0_1389"/>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chemeClr val="lt1"/>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1" name="Google Shape;621;g119cbae77c1_0_1389"/>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622" name="Google Shape;622;g119cbae77c1_0_1389"/>
          <p:cNvSpPr txBox="1">
            <a:spLocks noGrp="1"/>
          </p:cNvSpPr>
          <p:nvPr>
            <p:ph type="body" idx="1"/>
          </p:nvPr>
        </p:nvSpPr>
        <p:spPr>
          <a:xfrm rot="-5400000">
            <a:off x="3108134" y="1431599"/>
            <a:ext cx="2743200" cy="184800"/>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1200"/>
              </a:spcBef>
              <a:spcAft>
                <a:spcPts val="0"/>
              </a:spcAft>
              <a:buClr>
                <a:schemeClr val="lt1"/>
              </a:buClr>
              <a:buSzPts val="1800"/>
              <a:buNone/>
              <a:defRPr sz="1800">
                <a:solidFill>
                  <a:schemeClr val="lt1"/>
                </a:solidFill>
              </a:defRPr>
            </a:lvl2pPr>
            <a:lvl3pPr marL="1371600" lvl="2" indent="-228600" algn="l">
              <a:lnSpc>
                <a:spcPct val="100000"/>
              </a:lnSpc>
              <a:spcBef>
                <a:spcPts val="12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23" name="Google Shape;623;g119cbae77c1_0_1389"/>
          <p:cNvSpPr txBox="1">
            <a:spLocks noGrp="1"/>
          </p:cNvSpPr>
          <p:nvPr>
            <p:ph type="title"/>
          </p:nvPr>
        </p:nvSpPr>
        <p:spPr>
          <a:xfrm>
            <a:off x="4877104" y="2971800"/>
            <a:ext cx="3885900" cy="9540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Blue/White 1 Content">
  <p:cSld name="Blue/White 1 Content">
    <p:bg>
      <p:bgPr>
        <a:solidFill>
          <a:schemeClr val="lt1"/>
        </a:solidFill>
        <a:effectLst/>
      </p:bgPr>
    </p:bg>
    <p:spTree>
      <p:nvGrpSpPr>
        <p:cNvPr id="1" name="Shape 624"/>
        <p:cNvGrpSpPr/>
        <p:nvPr/>
      </p:nvGrpSpPr>
      <p:grpSpPr>
        <a:xfrm>
          <a:off x="0" y="0"/>
          <a:ext cx="0" cy="0"/>
          <a:chOff x="0" y="0"/>
          <a:chExt cx="0" cy="0"/>
        </a:xfrm>
      </p:grpSpPr>
      <p:sp>
        <p:nvSpPr>
          <p:cNvPr id="625" name="Google Shape;625;g119cbae77c1_0_1395"/>
          <p:cNvSpPr txBox="1">
            <a:spLocks noGrp="1"/>
          </p:cNvSpPr>
          <p:nvPr>
            <p:ph type="body" idx="1"/>
          </p:nvPr>
        </p:nvSpPr>
        <p:spPr>
          <a:xfrm>
            <a:off x="685800" y="1600200"/>
            <a:ext cx="7772400" cy="45720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Clr>
                <a:srgbClr val="635C5B"/>
              </a:buClr>
              <a:buSzPts val="1800"/>
              <a:buChar char="•"/>
              <a:defRPr/>
            </a:lvl1pPr>
            <a:lvl2pPr marL="914400" lvl="1" indent="-342900" algn="l">
              <a:lnSpc>
                <a:spcPct val="100000"/>
              </a:lnSpc>
              <a:spcBef>
                <a:spcPts val="1200"/>
              </a:spcBef>
              <a:spcAft>
                <a:spcPts val="0"/>
              </a:spcAft>
              <a:buClr>
                <a:srgbClr val="635C5B"/>
              </a:buClr>
              <a:buSzPts val="1800"/>
              <a:buChar char="–"/>
              <a:defRPr/>
            </a:lvl2pPr>
            <a:lvl3pPr marL="1371600" lvl="2" indent="-342900" algn="l">
              <a:lnSpc>
                <a:spcPct val="100000"/>
              </a:lnSpc>
              <a:spcBef>
                <a:spcPts val="1200"/>
              </a:spcBef>
              <a:spcAft>
                <a:spcPts val="0"/>
              </a:spcAft>
              <a:buClr>
                <a:srgbClr val="6C6463"/>
              </a:buClr>
              <a:buSzPts val="1800"/>
              <a:buChar char="•"/>
              <a:defRPr/>
            </a:lvl3pPr>
            <a:lvl4pPr marL="1828800" lvl="3" indent="-342900" algn="l">
              <a:lnSpc>
                <a:spcPct val="100000"/>
              </a:lnSpc>
              <a:spcBef>
                <a:spcPts val="360"/>
              </a:spcBef>
              <a:spcAft>
                <a:spcPts val="0"/>
              </a:spcAft>
              <a:buClr>
                <a:srgbClr val="6C6463"/>
              </a:buClr>
              <a:buSzPts val="1800"/>
              <a:buChar char="–"/>
              <a:defRPr/>
            </a:lvl4pPr>
            <a:lvl5pPr marL="2286000" lvl="4" indent="-342900" algn="l">
              <a:lnSpc>
                <a:spcPct val="100000"/>
              </a:lnSpc>
              <a:spcBef>
                <a:spcPts val="360"/>
              </a:spcBef>
              <a:spcAft>
                <a:spcPts val="0"/>
              </a:spcAft>
              <a:buClr>
                <a:srgbClr val="6C6463"/>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26" name="Google Shape;626;g119cbae77c1_0_1395"/>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7" name="Google Shape;627;g119cbae77c1_0_1395"/>
          <p:cNvSpPr txBox="1">
            <a:spLocks noGrp="1"/>
          </p:cNvSpPr>
          <p:nvPr>
            <p:ph type="ftr" idx="11"/>
          </p:nvPr>
        </p:nvSpPr>
        <p:spPr>
          <a:xfrm>
            <a:off x="3124200" y="6520934"/>
            <a:ext cx="2895600" cy="184800"/>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6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8" name="Google Shape;628;g119cbae77c1_0_1395"/>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629" name="Google Shape;629;g119cbae77c1_0_1395"/>
          <p:cNvSpPr txBox="1">
            <a:spLocks noGrp="1"/>
          </p:cNvSpPr>
          <p:nvPr>
            <p:ph type="title"/>
          </p:nvPr>
        </p:nvSpPr>
        <p:spPr>
          <a:xfrm>
            <a:off x="686104" y="457200"/>
            <a:ext cx="7772400" cy="9144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Blue/White 2 Content">
  <p:cSld name="Blue/White 2 Content">
    <p:bg>
      <p:bgPr>
        <a:solidFill>
          <a:schemeClr val="lt1"/>
        </a:solidFill>
        <a:effectLst/>
      </p:bgPr>
    </p:bg>
    <p:spTree>
      <p:nvGrpSpPr>
        <p:cNvPr id="1" name="Shape 630"/>
        <p:cNvGrpSpPr/>
        <p:nvPr/>
      </p:nvGrpSpPr>
      <p:grpSpPr>
        <a:xfrm>
          <a:off x="0" y="0"/>
          <a:ext cx="0" cy="0"/>
          <a:chOff x="0" y="0"/>
          <a:chExt cx="0" cy="0"/>
        </a:xfrm>
      </p:grpSpPr>
      <p:sp>
        <p:nvSpPr>
          <p:cNvPr id="631" name="Google Shape;631;g119cbae77c1_0_1401"/>
          <p:cNvSpPr txBox="1">
            <a:spLocks noGrp="1"/>
          </p:cNvSpPr>
          <p:nvPr>
            <p:ph type="body" idx="1"/>
          </p:nvPr>
        </p:nvSpPr>
        <p:spPr>
          <a:xfrm>
            <a:off x="686104" y="1600200"/>
            <a:ext cx="3809700"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6C6463"/>
              </a:buClr>
              <a:buSzPts val="1600"/>
              <a:buChar char="»"/>
              <a:defRPr sz="1600">
                <a:solidFill>
                  <a:srgbClr val="6C6463"/>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632" name="Google Shape;632;g119cbae77c1_0_1401"/>
          <p:cNvSpPr txBox="1">
            <a:spLocks noGrp="1"/>
          </p:cNvSpPr>
          <p:nvPr>
            <p:ph type="body" idx="2"/>
          </p:nvPr>
        </p:nvSpPr>
        <p:spPr>
          <a:xfrm>
            <a:off x="4648200" y="1600200"/>
            <a:ext cx="3810300"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6C6463"/>
              </a:buClr>
              <a:buSzPts val="1600"/>
              <a:buChar char="»"/>
              <a:defRPr sz="1600">
                <a:solidFill>
                  <a:srgbClr val="6C6463"/>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633" name="Google Shape;633;g119cbae77c1_0_1401"/>
          <p:cNvSpPr txBox="1">
            <a:spLocks noGrp="1"/>
          </p:cNvSpPr>
          <p:nvPr>
            <p:ph type="dt" idx="10"/>
          </p:nvPr>
        </p:nvSpPr>
        <p:spPr>
          <a:xfrm>
            <a:off x="152400" y="6530079"/>
            <a:ext cx="2133600" cy="184800"/>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4" name="Google Shape;634;g119cbae77c1_0_1401"/>
          <p:cNvSpPr txBox="1">
            <a:spLocks noGrp="1"/>
          </p:cNvSpPr>
          <p:nvPr>
            <p:ph type="ftr" idx="11"/>
          </p:nvPr>
        </p:nvSpPr>
        <p:spPr>
          <a:xfrm>
            <a:off x="3124200" y="6530079"/>
            <a:ext cx="2895600" cy="184800"/>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5" name="Google Shape;635;g119cbae77c1_0_1401"/>
          <p:cNvSpPr txBox="1">
            <a:spLocks noGrp="1"/>
          </p:cNvSpPr>
          <p:nvPr>
            <p:ph type="sldNum" idx="12"/>
          </p:nvPr>
        </p:nvSpPr>
        <p:spPr>
          <a:xfrm>
            <a:off x="6858000" y="6530079"/>
            <a:ext cx="2133600" cy="184800"/>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636" name="Google Shape;636;g119cbae77c1_0_1401"/>
          <p:cNvSpPr txBox="1">
            <a:spLocks noGrp="1"/>
          </p:cNvSpPr>
          <p:nvPr>
            <p:ph type="title"/>
          </p:nvPr>
        </p:nvSpPr>
        <p:spPr>
          <a:xfrm>
            <a:off x="686104" y="457200"/>
            <a:ext cx="7772400" cy="9144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Blue/White 3 Content">
  <p:cSld name="Blue/White 3 Content">
    <p:bg>
      <p:bgPr>
        <a:solidFill>
          <a:schemeClr val="lt1"/>
        </a:solidFill>
        <a:effectLst/>
      </p:bgPr>
    </p:bg>
    <p:spTree>
      <p:nvGrpSpPr>
        <p:cNvPr id="1" name="Shape 637"/>
        <p:cNvGrpSpPr/>
        <p:nvPr/>
      </p:nvGrpSpPr>
      <p:grpSpPr>
        <a:xfrm>
          <a:off x="0" y="0"/>
          <a:ext cx="0" cy="0"/>
          <a:chOff x="0" y="0"/>
          <a:chExt cx="0" cy="0"/>
        </a:xfrm>
      </p:grpSpPr>
      <p:sp>
        <p:nvSpPr>
          <p:cNvPr id="638" name="Google Shape;638;g119cbae77c1_0_1408"/>
          <p:cNvSpPr txBox="1">
            <a:spLocks noGrp="1"/>
          </p:cNvSpPr>
          <p:nvPr>
            <p:ph type="body" idx="1"/>
          </p:nvPr>
        </p:nvSpPr>
        <p:spPr>
          <a:xfrm>
            <a:off x="686104" y="1600200"/>
            <a:ext cx="2514300"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639" name="Google Shape;639;g119cbae77c1_0_1408"/>
          <p:cNvSpPr txBox="1">
            <a:spLocks noGrp="1"/>
          </p:cNvSpPr>
          <p:nvPr>
            <p:ph type="body" idx="2"/>
          </p:nvPr>
        </p:nvSpPr>
        <p:spPr>
          <a:xfrm>
            <a:off x="5943600" y="1600200"/>
            <a:ext cx="2514900"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640" name="Google Shape;640;g119cbae77c1_0_1408"/>
          <p:cNvSpPr txBox="1">
            <a:spLocks noGrp="1"/>
          </p:cNvSpPr>
          <p:nvPr>
            <p:ph type="dt" idx="10"/>
          </p:nvPr>
        </p:nvSpPr>
        <p:spPr>
          <a:xfrm>
            <a:off x="152400" y="6530079"/>
            <a:ext cx="2133600" cy="184800"/>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1" name="Google Shape;641;g119cbae77c1_0_1408"/>
          <p:cNvSpPr txBox="1">
            <a:spLocks noGrp="1"/>
          </p:cNvSpPr>
          <p:nvPr>
            <p:ph type="ftr" idx="11"/>
          </p:nvPr>
        </p:nvSpPr>
        <p:spPr>
          <a:xfrm>
            <a:off x="3124200" y="6530079"/>
            <a:ext cx="2895600" cy="184800"/>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2" name="Google Shape;642;g119cbae77c1_0_1408"/>
          <p:cNvSpPr txBox="1">
            <a:spLocks noGrp="1"/>
          </p:cNvSpPr>
          <p:nvPr>
            <p:ph type="sldNum" idx="12"/>
          </p:nvPr>
        </p:nvSpPr>
        <p:spPr>
          <a:xfrm>
            <a:off x="6858000" y="6530079"/>
            <a:ext cx="2133600" cy="184800"/>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643" name="Google Shape;643;g119cbae77c1_0_1408"/>
          <p:cNvSpPr txBox="1">
            <a:spLocks noGrp="1"/>
          </p:cNvSpPr>
          <p:nvPr>
            <p:ph type="title"/>
          </p:nvPr>
        </p:nvSpPr>
        <p:spPr>
          <a:xfrm>
            <a:off x="686104" y="457200"/>
            <a:ext cx="7772400" cy="9144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4" name="Google Shape;644;g119cbae77c1_0_1408"/>
          <p:cNvSpPr txBox="1">
            <a:spLocks noGrp="1"/>
          </p:cNvSpPr>
          <p:nvPr>
            <p:ph type="body" idx="3"/>
          </p:nvPr>
        </p:nvSpPr>
        <p:spPr>
          <a:xfrm>
            <a:off x="3314548" y="1600200"/>
            <a:ext cx="2514900"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Blue/White 1 Content + Bottom Photo">
  <p:cSld name="Blue/White 1 Content + Bottom Photo">
    <p:bg>
      <p:bgPr>
        <a:solidFill>
          <a:schemeClr val="lt1"/>
        </a:solidFill>
        <a:effectLst/>
      </p:bgPr>
    </p:bg>
    <p:spTree>
      <p:nvGrpSpPr>
        <p:cNvPr id="1" name="Shape 645"/>
        <p:cNvGrpSpPr/>
        <p:nvPr/>
      </p:nvGrpSpPr>
      <p:grpSpPr>
        <a:xfrm>
          <a:off x="0" y="0"/>
          <a:ext cx="0" cy="0"/>
          <a:chOff x="0" y="0"/>
          <a:chExt cx="0" cy="0"/>
        </a:xfrm>
      </p:grpSpPr>
      <p:sp>
        <p:nvSpPr>
          <p:cNvPr id="646" name="Google Shape;646;g119cbae77c1_0_1416"/>
          <p:cNvSpPr>
            <a:spLocks noGrp="1"/>
          </p:cNvSpPr>
          <p:nvPr>
            <p:ph type="pic" idx="2"/>
          </p:nvPr>
        </p:nvSpPr>
        <p:spPr>
          <a:xfrm>
            <a:off x="152400" y="3429000"/>
            <a:ext cx="8839200" cy="3276600"/>
          </a:xfrm>
          <a:prstGeom prst="rect">
            <a:avLst/>
          </a:prstGeom>
          <a:solidFill>
            <a:srgbClr val="E7E7E5"/>
          </a:solidFill>
          <a:ln>
            <a:noFill/>
          </a:ln>
        </p:spPr>
      </p:sp>
      <p:sp>
        <p:nvSpPr>
          <p:cNvPr id="647" name="Google Shape;647;g119cbae77c1_0_1416"/>
          <p:cNvSpPr txBox="1">
            <a:spLocks noGrp="1"/>
          </p:cNvSpPr>
          <p:nvPr>
            <p:ph type="body" idx="1"/>
          </p:nvPr>
        </p:nvSpPr>
        <p:spPr>
          <a:xfrm rot="-5400000">
            <a:off x="7527734" y="4708199"/>
            <a:ext cx="2743200" cy="184800"/>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1200"/>
              </a:spcBef>
              <a:spcAft>
                <a:spcPts val="0"/>
              </a:spcAft>
              <a:buClr>
                <a:schemeClr val="lt1"/>
              </a:buClr>
              <a:buSzPts val="1800"/>
              <a:buNone/>
              <a:defRPr sz="1800">
                <a:solidFill>
                  <a:schemeClr val="lt1"/>
                </a:solidFill>
              </a:defRPr>
            </a:lvl2pPr>
            <a:lvl3pPr marL="1371600" lvl="2" indent="-228600" algn="l">
              <a:lnSpc>
                <a:spcPct val="100000"/>
              </a:lnSpc>
              <a:spcBef>
                <a:spcPts val="12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48" name="Google Shape;648;g119cbae77c1_0_1416"/>
          <p:cNvSpPr txBox="1">
            <a:spLocks noGrp="1"/>
          </p:cNvSpPr>
          <p:nvPr>
            <p:ph type="body" idx="3"/>
          </p:nvPr>
        </p:nvSpPr>
        <p:spPr>
          <a:xfrm>
            <a:off x="685800" y="1600200"/>
            <a:ext cx="7772400" cy="16002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a:solidFill>
                  <a:srgbClr val="6C6463"/>
                </a:solidFill>
              </a:defRPr>
            </a:lvl1pPr>
            <a:lvl2pPr marL="914400" lvl="1" indent="-355600" algn="l">
              <a:lnSpc>
                <a:spcPct val="100000"/>
              </a:lnSpc>
              <a:spcBef>
                <a:spcPts val="1200"/>
              </a:spcBef>
              <a:spcAft>
                <a:spcPts val="0"/>
              </a:spcAft>
              <a:buClr>
                <a:srgbClr val="6C6463"/>
              </a:buClr>
              <a:buSzPts val="2000"/>
              <a:buChar char="–"/>
              <a:defRPr>
                <a:solidFill>
                  <a:srgbClr val="6C6463"/>
                </a:solidFill>
              </a:defRPr>
            </a:lvl2pPr>
            <a:lvl3pPr marL="1371600" lvl="2" indent="-342900" algn="l">
              <a:lnSpc>
                <a:spcPct val="100000"/>
              </a:lnSpc>
              <a:spcBef>
                <a:spcPts val="1200"/>
              </a:spcBef>
              <a:spcAft>
                <a:spcPts val="0"/>
              </a:spcAft>
              <a:buClr>
                <a:srgbClr val="6C6463"/>
              </a:buClr>
              <a:buSzPts val="1800"/>
              <a:buChar char="•"/>
              <a:defRPr>
                <a:solidFill>
                  <a:srgbClr val="6C6463"/>
                </a:solidFill>
              </a:defRPr>
            </a:lvl3pPr>
            <a:lvl4pPr marL="1828800" lvl="3" indent="-330200" algn="l">
              <a:lnSpc>
                <a:spcPct val="100000"/>
              </a:lnSpc>
              <a:spcBef>
                <a:spcPts val="320"/>
              </a:spcBef>
              <a:spcAft>
                <a:spcPts val="0"/>
              </a:spcAft>
              <a:buClr>
                <a:srgbClr val="6C6463"/>
              </a:buClr>
              <a:buSzPts val="1600"/>
              <a:buChar char="–"/>
              <a:defRPr>
                <a:solidFill>
                  <a:srgbClr val="6C6463"/>
                </a:solidFill>
              </a:defRPr>
            </a:lvl4pPr>
            <a:lvl5pPr marL="2286000" lvl="4" indent="-317500" algn="l">
              <a:lnSpc>
                <a:spcPct val="100000"/>
              </a:lnSpc>
              <a:spcBef>
                <a:spcPts val="280"/>
              </a:spcBef>
              <a:spcAft>
                <a:spcPts val="0"/>
              </a:spcAft>
              <a:buClr>
                <a:srgbClr val="FFFFFF"/>
              </a:buClr>
              <a:buSzPts val="1400"/>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49" name="Google Shape;649;g119cbae77c1_0_1416"/>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0" name="Google Shape;650;g119cbae77c1_0_1416"/>
          <p:cNvSpPr txBox="1">
            <a:spLocks noGrp="1"/>
          </p:cNvSpPr>
          <p:nvPr>
            <p:ph type="ftr" idx="11"/>
          </p:nvPr>
        </p:nvSpPr>
        <p:spPr>
          <a:xfrm>
            <a:off x="3124200" y="6520934"/>
            <a:ext cx="2895600" cy="184800"/>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1" name="Google Shape;651;g119cbae77c1_0_1416"/>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652" name="Google Shape;652;g119cbae77c1_0_1416"/>
          <p:cNvSpPr txBox="1">
            <a:spLocks noGrp="1"/>
          </p:cNvSpPr>
          <p:nvPr>
            <p:ph type="title"/>
          </p:nvPr>
        </p:nvSpPr>
        <p:spPr>
          <a:xfrm>
            <a:off x="686104" y="457200"/>
            <a:ext cx="7772400" cy="9144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Blue/White 1 Content + Right Photo">
  <p:cSld name="Blue/White 1 Content + Right Photo">
    <p:bg>
      <p:bgPr>
        <a:solidFill>
          <a:schemeClr val="lt1"/>
        </a:solidFill>
        <a:effectLst/>
      </p:bgPr>
    </p:bg>
    <p:spTree>
      <p:nvGrpSpPr>
        <p:cNvPr id="1" name="Shape 653"/>
        <p:cNvGrpSpPr/>
        <p:nvPr/>
      </p:nvGrpSpPr>
      <p:grpSpPr>
        <a:xfrm>
          <a:off x="0" y="0"/>
          <a:ext cx="0" cy="0"/>
          <a:chOff x="0" y="0"/>
          <a:chExt cx="0" cy="0"/>
        </a:xfrm>
      </p:grpSpPr>
      <p:sp>
        <p:nvSpPr>
          <p:cNvPr id="654" name="Google Shape;654;g119cbae77c1_0_1424"/>
          <p:cNvSpPr>
            <a:spLocks noGrp="1"/>
          </p:cNvSpPr>
          <p:nvPr>
            <p:ph type="pic" idx="2"/>
          </p:nvPr>
        </p:nvSpPr>
        <p:spPr>
          <a:xfrm>
            <a:off x="4572000" y="152400"/>
            <a:ext cx="4419600" cy="6553200"/>
          </a:xfrm>
          <a:prstGeom prst="rect">
            <a:avLst/>
          </a:prstGeom>
          <a:solidFill>
            <a:srgbClr val="E7E7E5"/>
          </a:solidFill>
          <a:ln>
            <a:noFill/>
          </a:ln>
        </p:spPr>
      </p:sp>
      <p:sp>
        <p:nvSpPr>
          <p:cNvPr id="655" name="Google Shape;655;g119cbae77c1_0_1424"/>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6" name="Google Shape;656;g119cbae77c1_0_1424"/>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657" name="Google Shape;657;g119cbae77c1_0_1424"/>
          <p:cNvSpPr txBox="1">
            <a:spLocks noGrp="1"/>
          </p:cNvSpPr>
          <p:nvPr>
            <p:ph type="body" idx="1"/>
          </p:nvPr>
        </p:nvSpPr>
        <p:spPr>
          <a:xfrm>
            <a:off x="685800" y="2057400"/>
            <a:ext cx="3657600" cy="41148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17500" algn="l">
              <a:lnSpc>
                <a:spcPct val="100000"/>
              </a:lnSpc>
              <a:spcBef>
                <a:spcPts val="280"/>
              </a:spcBef>
              <a:spcAft>
                <a:spcPts val="0"/>
              </a:spcAft>
              <a:buClr>
                <a:srgbClr val="FFFFFF"/>
              </a:buClr>
              <a:buSzPts val="1400"/>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58" name="Google Shape;658;g119cbae77c1_0_1424"/>
          <p:cNvSpPr txBox="1">
            <a:spLocks noGrp="1"/>
          </p:cNvSpPr>
          <p:nvPr>
            <p:ph type="title"/>
          </p:nvPr>
        </p:nvSpPr>
        <p:spPr>
          <a:xfrm>
            <a:off x="685800" y="408204"/>
            <a:ext cx="3657300" cy="13899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9" name="Google Shape;659;g119cbae77c1_0_1424"/>
          <p:cNvSpPr txBox="1">
            <a:spLocks noGrp="1"/>
          </p:cNvSpPr>
          <p:nvPr>
            <p:ph type="body" idx="3"/>
          </p:nvPr>
        </p:nvSpPr>
        <p:spPr>
          <a:xfrm rot="-5400000">
            <a:off x="7527734" y="1431599"/>
            <a:ext cx="2743200" cy="184800"/>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1200"/>
              </a:spcBef>
              <a:spcAft>
                <a:spcPts val="0"/>
              </a:spcAft>
              <a:buClr>
                <a:schemeClr val="lt1"/>
              </a:buClr>
              <a:buSzPts val="1800"/>
              <a:buNone/>
              <a:defRPr sz="1800">
                <a:solidFill>
                  <a:schemeClr val="lt1"/>
                </a:solidFill>
              </a:defRPr>
            </a:lvl2pPr>
            <a:lvl3pPr marL="1371600" lvl="2" indent="-228600" algn="l">
              <a:lnSpc>
                <a:spcPct val="100000"/>
              </a:lnSpc>
              <a:spcBef>
                <a:spcPts val="12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Blue/White Title + Left Photo">
  <p:cSld name="Blue/White Title + Left Photo">
    <p:bg>
      <p:bgPr>
        <a:solidFill>
          <a:schemeClr val="lt1"/>
        </a:solidFill>
        <a:effectLst/>
      </p:bgPr>
    </p:bg>
    <p:spTree>
      <p:nvGrpSpPr>
        <p:cNvPr id="1" name="Shape 660"/>
        <p:cNvGrpSpPr/>
        <p:nvPr/>
      </p:nvGrpSpPr>
      <p:grpSpPr>
        <a:xfrm>
          <a:off x="0" y="0"/>
          <a:ext cx="0" cy="0"/>
          <a:chOff x="0" y="0"/>
          <a:chExt cx="0" cy="0"/>
        </a:xfrm>
      </p:grpSpPr>
      <p:sp>
        <p:nvSpPr>
          <p:cNvPr id="661" name="Google Shape;661;g119cbae77c1_0_1431"/>
          <p:cNvSpPr>
            <a:spLocks noGrp="1"/>
          </p:cNvSpPr>
          <p:nvPr>
            <p:ph type="pic" idx="2"/>
          </p:nvPr>
        </p:nvSpPr>
        <p:spPr>
          <a:xfrm>
            <a:off x="152400" y="152400"/>
            <a:ext cx="4419600" cy="6553200"/>
          </a:xfrm>
          <a:prstGeom prst="rect">
            <a:avLst/>
          </a:prstGeom>
          <a:solidFill>
            <a:srgbClr val="E7E7E5"/>
          </a:solidFill>
          <a:ln>
            <a:noFill/>
          </a:ln>
        </p:spPr>
      </p:sp>
      <p:sp>
        <p:nvSpPr>
          <p:cNvPr id="662" name="Google Shape;662;g119cbae77c1_0_1431"/>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chemeClr val="lt1"/>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3" name="Google Shape;663;g119cbae77c1_0_1431"/>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664" name="Google Shape;664;g119cbae77c1_0_1431"/>
          <p:cNvSpPr txBox="1">
            <a:spLocks noGrp="1"/>
          </p:cNvSpPr>
          <p:nvPr>
            <p:ph type="body" idx="1"/>
          </p:nvPr>
        </p:nvSpPr>
        <p:spPr>
          <a:xfrm rot="-5400000">
            <a:off x="3108134" y="1431599"/>
            <a:ext cx="2743200" cy="184800"/>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1200"/>
              </a:spcBef>
              <a:spcAft>
                <a:spcPts val="0"/>
              </a:spcAft>
              <a:buClr>
                <a:schemeClr val="lt1"/>
              </a:buClr>
              <a:buSzPts val="1800"/>
              <a:buNone/>
              <a:defRPr sz="1800">
                <a:solidFill>
                  <a:schemeClr val="lt1"/>
                </a:solidFill>
              </a:defRPr>
            </a:lvl2pPr>
            <a:lvl3pPr marL="1371600" lvl="2" indent="-228600" algn="l">
              <a:lnSpc>
                <a:spcPct val="100000"/>
              </a:lnSpc>
              <a:spcBef>
                <a:spcPts val="12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65" name="Google Shape;665;g119cbae77c1_0_1431"/>
          <p:cNvSpPr txBox="1">
            <a:spLocks noGrp="1"/>
          </p:cNvSpPr>
          <p:nvPr>
            <p:ph type="title"/>
          </p:nvPr>
        </p:nvSpPr>
        <p:spPr>
          <a:xfrm>
            <a:off x="4877104" y="2971800"/>
            <a:ext cx="3885900" cy="954000"/>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Clr>
                <a:srgbClr val="0067B9"/>
              </a:buClr>
              <a:buSzPts val="28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Red/Gray 1 Content">
  <p:cSld name="Red/Gray 1 Content">
    <p:bg>
      <p:bgPr>
        <a:solidFill>
          <a:srgbClr val="E7E7E5"/>
        </a:solidFill>
        <a:effectLst/>
      </p:bgPr>
    </p:bg>
    <p:spTree>
      <p:nvGrpSpPr>
        <p:cNvPr id="1" name="Shape 673"/>
        <p:cNvGrpSpPr/>
        <p:nvPr/>
      </p:nvGrpSpPr>
      <p:grpSpPr>
        <a:xfrm>
          <a:off x="0" y="0"/>
          <a:ext cx="0" cy="0"/>
          <a:chOff x="0" y="0"/>
          <a:chExt cx="0" cy="0"/>
        </a:xfrm>
      </p:grpSpPr>
      <p:sp>
        <p:nvSpPr>
          <p:cNvPr id="674" name="Google Shape;674;g11e0ae5a757_0_1374"/>
          <p:cNvSpPr txBox="1">
            <a:spLocks noGrp="1"/>
          </p:cNvSpPr>
          <p:nvPr>
            <p:ph type="body" idx="1"/>
          </p:nvPr>
        </p:nvSpPr>
        <p:spPr>
          <a:xfrm>
            <a:off x="685800" y="1600200"/>
            <a:ext cx="7772400" cy="45720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Clr>
                <a:srgbClr val="635C5B"/>
              </a:buClr>
              <a:buSzPts val="1800"/>
              <a:buChar char="•"/>
              <a:defRPr/>
            </a:lvl1pPr>
            <a:lvl2pPr marL="914400" lvl="1" indent="-342900" algn="l">
              <a:lnSpc>
                <a:spcPct val="100000"/>
              </a:lnSpc>
              <a:spcBef>
                <a:spcPts val="1200"/>
              </a:spcBef>
              <a:spcAft>
                <a:spcPts val="0"/>
              </a:spcAft>
              <a:buClr>
                <a:srgbClr val="635C5B"/>
              </a:buClr>
              <a:buSzPts val="1800"/>
              <a:buChar char="–"/>
              <a:defRPr/>
            </a:lvl2pPr>
            <a:lvl3pPr marL="1371600" lvl="2" indent="-342900" algn="l">
              <a:lnSpc>
                <a:spcPct val="100000"/>
              </a:lnSpc>
              <a:spcBef>
                <a:spcPts val="1200"/>
              </a:spcBef>
              <a:spcAft>
                <a:spcPts val="0"/>
              </a:spcAft>
              <a:buClr>
                <a:srgbClr val="6C6463"/>
              </a:buClr>
              <a:buSzPts val="1800"/>
              <a:buChar char="•"/>
              <a:defRPr/>
            </a:lvl3pPr>
            <a:lvl4pPr marL="1828800" lvl="3" indent="-342900" algn="l">
              <a:lnSpc>
                <a:spcPct val="100000"/>
              </a:lnSpc>
              <a:spcBef>
                <a:spcPts val="360"/>
              </a:spcBef>
              <a:spcAft>
                <a:spcPts val="0"/>
              </a:spcAft>
              <a:buClr>
                <a:srgbClr val="6C6463"/>
              </a:buClr>
              <a:buSzPts val="1800"/>
              <a:buChar char="–"/>
              <a:defRPr/>
            </a:lvl4pPr>
            <a:lvl5pPr marL="2286000" lvl="4" indent="-342900" algn="l">
              <a:lnSpc>
                <a:spcPct val="100000"/>
              </a:lnSpc>
              <a:spcBef>
                <a:spcPts val="360"/>
              </a:spcBef>
              <a:spcAft>
                <a:spcPts val="0"/>
              </a:spcAft>
              <a:buClr>
                <a:srgbClr val="6C6463"/>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75" name="Google Shape;675;g11e0ae5a757_0_1374"/>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6" name="Google Shape;676;g11e0ae5a757_0_1374"/>
          <p:cNvSpPr txBox="1">
            <a:spLocks noGrp="1"/>
          </p:cNvSpPr>
          <p:nvPr>
            <p:ph type="ftr" idx="11"/>
          </p:nvPr>
        </p:nvSpPr>
        <p:spPr>
          <a:xfrm>
            <a:off x="3124200" y="6520934"/>
            <a:ext cx="2895600" cy="184800"/>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6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7" name="Google Shape;677;g11e0ae5a757_0_1374"/>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678" name="Google Shape;678;g11e0ae5a757_0_1374"/>
          <p:cNvSpPr txBox="1">
            <a:spLocks noGrp="1"/>
          </p:cNvSpPr>
          <p:nvPr>
            <p:ph type="title"/>
          </p:nvPr>
        </p:nvSpPr>
        <p:spPr>
          <a:xfrm>
            <a:off x="686104" y="457200"/>
            <a:ext cx="7772400" cy="9144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BA0C2F"/>
              </a:buClr>
              <a:buSzPts val="28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Red/Gray Title Only">
  <p:cSld name="Red/Gray Title Only">
    <p:bg>
      <p:bgPr>
        <a:solidFill>
          <a:srgbClr val="E7E7E5"/>
        </a:solidFill>
        <a:effectLst/>
      </p:bgPr>
    </p:bg>
    <p:spTree>
      <p:nvGrpSpPr>
        <p:cNvPr id="1" name="Shape 78"/>
        <p:cNvGrpSpPr/>
        <p:nvPr/>
      </p:nvGrpSpPr>
      <p:grpSpPr>
        <a:xfrm>
          <a:off x="0" y="0"/>
          <a:ext cx="0" cy="0"/>
          <a:chOff x="0" y="0"/>
          <a:chExt cx="0" cy="0"/>
        </a:xfrm>
      </p:grpSpPr>
      <p:sp>
        <p:nvSpPr>
          <p:cNvPr id="79" name="Google Shape;79;p22"/>
          <p:cNvSpPr>
            <a:spLocks noGrp="1"/>
          </p:cNvSpPr>
          <p:nvPr>
            <p:ph type="pic" idx="2"/>
          </p:nvPr>
        </p:nvSpPr>
        <p:spPr>
          <a:xfrm>
            <a:off x="152400" y="152400"/>
            <a:ext cx="4419600" cy="6553200"/>
          </a:xfrm>
          <a:prstGeom prst="rect">
            <a:avLst/>
          </a:prstGeom>
          <a:solidFill>
            <a:srgbClr val="FFFFFF"/>
          </a:solidFill>
          <a:ln>
            <a:noFill/>
          </a:ln>
        </p:spPr>
      </p:sp>
      <p:sp>
        <p:nvSpPr>
          <p:cNvPr id="80" name="Google Shape;80;p22"/>
          <p:cNvSpPr txBox="1">
            <a:spLocks noGrp="1"/>
          </p:cNvSpPr>
          <p:nvPr>
            <p:ph type="dt" idx="10"/>
          </p:nvPr>
        </p:nvSpPr>
        <p:spPr>
          <a:xfrm>
            <a:off x="152400" y="6520934"/>
            <a:ext cx="2133600" cy="184666"/>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chemeClr val="lt1"/>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22"/>
          <p:cNvSpPr txBox="1">
            <a:spLocks noGrp="1"/>
          </p:cNvSpPr>
          <p:nvPr>
            <p:ph type="sldNum" idx="12"/>
          </p:nvPr>
        </p:nvSpPr>
        <p:spPr>
          <a:xfrm>
            <a:off x="6858000" y="6520934"/>
            <a:ext cx="2133600" cy="184666"/>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82" name="Google Shape;82;p22"/>
          <p:cNvSpPr txBox="1">
            <a:spLocks noGrp="1"/>
          </p:cNvSpPr>
          <p:nvPr>
            <p:ph type="body" idx="1"/>
          </p:nvPr>
        </p:nvSpPr>
        <p:spPr>
          <a:xfrm rot="-5400000">
            <a:off x="3108067" y="1431666"/>
            <a:ext cx="2743200" cy="184666"/>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1200"/>
              </a:spcBef>
              <a:spcAft>
                <a:spcPts val="0"/>
              </a:spcAft>
              <a:buClr>
                <a:schemeClr val="lt1"/>
              </a:buClr>
              <a:buSzPts val="1800"/>
              <a:buNone/>
              <a:defRPr sz="1800">
                <a:solidFill>
                  <a:schemeClr val="lt1"/>
                </a:solidFill>
              </a:defRPr>
            </a:lvl2pPr>
            <a:lvl3pPr marL="1371600" lvl="2" indent="-228600" algn="l">
              <a:lnSpc>
                <a:spcPct val="100000"/>
              </a:lnSpc>
              <a:spcBef>
                <a:spcPts val="12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3" name="Google Shape;83;p22"/>
          <p:cNvSpPr txBox="1">
            <a:spLocks noGrp="1"/>
          </p:cNvSpPr>
          <p:nvPr>
            <p:ph type="title"/>
          </p:nvPr>
        </p:nvSpPr>
        <p:spPr>
          <a:xfrm>
            <a:off x="4877104" y="2971800"/>
            <a:ext cx="3885896" cy="954107"/>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Clr>
                <a:srgbClr val="BA0C2F"/>
              </a:buClr>
              <a:buSzPts val="28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Red/Gray 1 Content + Bottom Photo">
  <p:cSld name="Red/Gray 1 Content + Bottom Photo">
    <p:bg>
      <p:bgPr>
        <a:solidFill>
          <a:srgbClr val="E7E7E5"/>
        </a:solidFill>
        <a:effectLst/>
      </p:bgPr>
    </p:bg>
    <p:spTree>
      <p:nvGrpSpPr>
        <p:cNvPr id="1" name="Shape 679"/>
        <p:cNvGrpSpPr/>
        <p:nvPr/>
      </p:nvGrpSpPr>
      <p:grpSpPr>
        <a:xfrm>
          <a:off x="0" y="0"/>
          <a:ext cx="0" cy="0"/>
          <a:chOff x="0" y="0"/>
          <a:chExt cx="0" cy="0"/>
        </a:xfrm>
      </p:grpSpPr>
      <p:sp>
        <p:nvSpPr>
          <p:cNvPr id="680" name="Google Shape;680;g11e0ae5a757_0_1380"/>
          <p:cNvSpPr>
            <a:spLocks noGrp="1"/>
          </p:cNvSpPr>
          <p:nvPr>
            <p:ph type="pic" idx="2"/>
          </p:nvPr>
        </p:nvSpPr>
        <p:spPr>
          <a:xfrm>
            <a:off x="152400" y="3429000"/>
            <a:ext cx="8839200" cy="3276600"/>
          </a:xfrm>
          <a:prstGeom prst="rect">
            <a:avLst/>
          </a:prstGeom>
          <a:solidFill>
            <a:schemeClr val="lt1"/>
          </a:solidFill>
          <a:ln>
            <a:noFill/>
          </a:ln>
        </p:spPr>
      </p:sp>
      <p:sp>
        <p:nvSpPr>
          <p:cNvPr id="681" name="Google Shape;681;g11e0ae5a757_0_1380"/>
          <p:cNvSpPr txBox="1">
            <a:spLocks noGrp="1"/>
          </p:cNvSpPr>
          <p:nvPr>
            <p:ph type="body" idx="1"/>
          </p:nvPr>
        </p:nvSpPr>
        <p:spPr>
          <a:xfrm>
            <a:off x="685800" y="1600200"/>
            <a:ext cx="7772400" cy="16002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a:solidFill>
                  <a:srgbClr val="6C6463"/>
                </a:solidFill>
              </a:defRPr>
            </a:lvl1pPr>
            <a:lvl2pPr marL="914400" lvl="1" indent="-355600" algn="l">
              <a:lnSpc>
                <a:spcPct val="100000"/>
              </a:lnSpc>
              <a:spcBef>
                <a:spcPts val="1200"/>
              </a:spcBef>
              <a:spcAft>
                <a:spcPts val="0"/>
              </a:spcAft>
              <a:buClr>
                <a:srgbClr val="6C6463"/>
              </a:buClr>
              <a:buSzPts val="2000"/>
              <a:buChar char="–"/>
              <a:defRPr>
                <a:solidFill>
                  <a:srgbClr val="6C6463"/>
                </a:solidFill>
              </a:defRPr>
            </a:lvl2pPr>
            <a:lvl3pPr marL="1371600" lvl="2" indent="-342900" algn="l">
              <a:lnSpc>
                <a:spcPct val="100000"/>
              </a:lnSpc>
              <a:spcBef>
                <a:spcPts val="1200"/>
              </a:spcBef>
              <a:spcAft>
                <a:spcPts val="0"/>
              </a:spcAft>
              <a:buClr>
                <a:srgbClr val="6C6463"/>
              </a:buClr>
              <a:buSzPts val="1800"/>
              <a:buChar char="•"/>
              <a:defRPr>
                <a:solidFill>
                  <a:srgbClr val="6C6463"/>
                </a:solidFill>
              </a:defRPr>
            </a:lvl3pPr>
            <a:lvl4pPr marL="1828800" lvl="3" indent="-330200" algn="l">
              <a:lnSpc>
                <a:spcPct val="100000"/>
              </a:lnSpc>
              <a:spcBef>
                <a:spcPts val="320"/>
              </a:spcBef>
              <a:spcAft>
                <a:spcPts val="0"/>
              </a:spcAft>
              <a:buClr>
                <a:srgbClr val="6C6463"/>
              </a:buClr>
              <a:buSzPts val="1600"/>
              <a:buChar char="–"/>
              <a:defRPr>
                <a:solidFill>
                  <a:srgbClr val="6C6463"/>
                </a:solidFill>
              </a:defRPr>
            </a:lvl4pPr>
            <a:lvl5pPr marL="2286000" lvl="4" indent="-317500" algn="l">
              <a:lnSpc>
                <a:spcPct val="100000"/>
              </a:lnSpc>
              <a:spcBef>
                <a:spcPts val="280"/>
              </a:spcBef>
              <a:spcAft>
                <a:spcPts val="0"/>
              </a:spcAft>
              <a:buClr>
                <a:srgbClr val="FFFFFF"/>
              </a:buClr>
              <a:buSzPts val="1400"/>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82" name="Google Shape;682;g11e0ae5a757_0_1380"/>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3" name="Google Shape;683;g11e0ae5a757_0_1380"/>
          <p:cNvSpPr txBox="1">
            <a:spLocks noGrp="1"/>
          </p:cNvSpPr>
          <p:nvPr>
            <p:ph type="ftr" idx="11"/>
          </p:nvPr>
        </p:nvSpPr>
        <p:spPr>
          <a:xfrm>
            <a:off x="3124200" y="6520934"/>
            <a:ext cx="2895600" cy="184800"/>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4" name="Google Shape;684;g11e0ae5a757_0_1380"/>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685" name="Google Shape;685;g11e0ae5a757_0_1380"/>
          <p:cNvSpPr txBox="1">
            <a:spLocks noGrp="1"/>
          </p:cNvSpPr>
          <p:nvPr>
            <p:ph type="title"/>
          </p:nvPr>
        </p:nvSpPr>
        <p:spPr>
          <a:xfrm>
            <a:off x="686104" y="457200"/>
            <a:ext cx="7772400" cy="9144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BA0C2F"/>
              </a:buClr>
              <a:buSzPts val="28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6" name="Google Shape;686;g11e0ae5a757_0_1380"/>
          <p:cNvSpPr txBox="1">
            <a:spLocks noGrp="1"/>
          </p:cNvSpPr>
          <p:nvPr>
            <p:ph type="body" idx="3"/>
          </p:nvPr>
        </p:nvSpPr>
        <p:spPr>
          <a:xfrm rot="-5400000">
            <a:off x="7527734" y="4708199"/>
            <a:ext cx="2743200" cy="184800"/>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1200"/>
              </a:spcBef>
              <a:spcAft>
                <a:spcPts val="0"/>
              </a:spcAft>
              <a:buClr>
                <a:schemeClr val="lt1"/>
              </a:buClr>
              <a:buSzPts val="1800"/>
              <a:buNone/>
              <a:defRPr sz="1800">
                <a:solidFill>
                  <a:schemeClr val="lt1"/>
                </a:solidFill>
              </a:defRPr>
            </a:lvl2pPr>
            <a:lvl3pPr marL="1371600" lvl="2" indent="-228600" algn="l">
              <a:lnSpc>
                <a:spcPct val="100000"/>
              </a:lnSpc>
              <a:spcBef>
                <a:spcPts val="12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Cover - Full Photo">
  <p:cSld name="Cover - Full Photo">
    <p:bg>
      <p:bgPr>
        <a:solidFill>
          <a:schemeClr val="dk1"/>
        </a:solidFill>
        <a:effectLst/>
      </p:bgPr>
    </p:bg>
    <p:spTree>
      <p:nvGrpSpPr>
        <p:cNvPr id="1" name="Shape 687"/>
        <p:cNvGrpSpPr/>
        <p:nvPr/>
      </p:nvGrpSpPr>
      <p:grpSpPr>
        <a:xfrm>
          <a:off x="0" y="0"/>
          <a:ext cx="0" cy="0"/>
          <a:chOff x="0" y="0"/>
          <a:chExt cx="0" cy="0"/>
        </a:xfrm>
      </p:grpSpPr>
      <p:pic>
        <p:nvPicPr>
          <p:cNvPr id="688" name="Google Shape;688;g11e0ae5a757_0_1388"/>
          <p:cNvPicPr preferRelativeResize="0"/>
          <p:nvPr/>
        </p:nvPicPr>
        <p:blipFill rotWithShape="1">
          <a:blip r:embed="rId2">
            <a:alphaModFix/>
          </a:blip>
          <a:srcRect l="2238" b="2238"/>
          <a:stretch/>
        </p:blipFill>
        <p:spPr>
          <a:xfrm>
            <a:off x="152400" y="152399"/>
            <a:ext cx="8839198" cy="6555325"/>
          </a:xfrm>
          <a:prstGeom prst="rect">
            <a:avLst/>
          </a:prstGeom>
          <a:solidFill>
            <a:srgbClr val="CFCDC9"/>
          </a:solidFill>
          <a:ln>
            <a:noFill/>
          </a:ln>
        </p:spPr>
      </p:pic>
      <p:sp>
        <p:nvSpPr>
          <p:cNvPr id="689" name="Google Shape;689;g11e0ae5a757_0_1388"/>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0" name="Google Shape;690;g11e0ae5a757_0_1388"/>
          <p:cNvSpPr txBox="1">
            <a:spLocks noGrp="1"/>
          </p:cNvSpPr>
          <p:nvPr>
            <p:ph type="ftr" idx="11"/>
          </p:nvPr>
        </p:nvSpPr>
        <p:spPr>
          <a:xfrm>
            <a:off x="3124200" y="6520934"/>
            <a:ext cx="2895600" cy="184800"/>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1" name="Google Shape;691;g11e0ae5a757_0_1388"/>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692" name="Google Shape;692;g11e0ae5a757_0_1388"/>
          <p:cNvSpPr txBox="1">
            <a:spLocks noGrp="1"/>
          </p:cNvSpPr>
          <p:nvPr>
            <p:ph type="ctrTitle"/>
          </p:nvPr>
        </p:nvSpPr>
        <p:spPr>
          <a:xfrm>
            <a:off x="685800" y="2133600"/>
            <a:ext cx="5486400" cy="1600200"/>
          </a:xfrm>
          <a:prstGeom prst="rect">
            <a:avLst/>
          </a:prstGeom>
          <a:noFill/>
          <a:ln>
            <a:noFill/>
          </a:ln>
          <a:effectLst>
            <a:outerShdw blurRad="254000" algn="tl" rotWithShape="0">
              <a:srgbClr val="000000">
                <a:alpha val="20000"/>
              </a:srgbClr>
            </a:outerShdw>
          </a:effectLst>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3200"/>
              <a:buFont typeface="Gill Sans"/>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3" name="Google Shape;693;g11e0ae5a757_0_1388"/>
          <p:cNvSpPr txBox="1">
            <a:spLocks noGrp="1"/>
          </p:cNvSpPr>
          <p:nvPr>
            <p:ph type="subTitle" idx="1"/>
          </p:nvPr>
        </p:nvSpPr>
        <p:spPr>
          <a:xfrm>
            <a:off x="685800" y="4114800"/>
            <a:ext cx="3429000" cy="1600200"/>
          </a:xfrm>
          <a:prstGeom prst="rect">
            <a:avLst/>
          </a:prstGeom>
          <a:noFill/>
          <a:ln>
            <a:noFill/>
          </a:ln>
          <a:effectLst>
            <a:outerShdw blurRad="254000" algn="tl" rotWithShape="0">
              <a:srgbClr val="000000">
                <a:alpha val="40000"/>
              </a:srgbClr>
            </a:outerShdw>
          </a:effectLst>
        </p:spPr>
        <p:txBody>
          <a:bodyPr spcFirstLastPara="1" wrap="square" lIns="91425" tIns="45700" rIns="91425" bIns="45700" anchor="t" anchorCtr="0">
            <a:normAutofit/>
          </a:bodyPr>
          <a:lstStyle>
            <a:lvl1pPr lvl="0" algn="l">
              <a:lnSpc>
                <a:spcPct val="100000"/>
              </a:lnSpc>
              <a:spcBef>
                <a:spcPts val="0"/>
              </a:spcBef>
              <a:spcAft>
                <a:spcPts val="0"/>
              </a:spcAft>
              <a:buClr>
                <a:schemeClr val="lt1"/>
              </a:buClr>
              <a:buSzPts val="1800"/>
              <a:buNone/>
              <a:defRPr sz="1800">
                <a:solidFill>
                  <a:schemeClr val="lt1"/>
                </a:solidFill>
              </a:defRPr>
            </a:lvl1pPr>
            <a:lvl2pPr lvl="1" algn="ctr">
              <a:lnSpc>
                <a:spcPct val="100000"/>
              </a:lnSpc>
              <a:spcBef>
                <a:spcPts val="1200"/>
              </a:spcBef>
              <a:spcAft>
                <a:spcPts val="0"/>
              </a:spcAft>
              <a:buClr>
                <a:srgbClr val="888888"/>
              </a:buClr>
              <a:buSzPts val="2000"/>
              <a:buNone/>
              <a:defRPr>
                <a:solidFill>
                  <a:srgbClr val="888888"/>
                </a:solidFill>
              </a:defRPr>
            </a:lvl2pPr>
            <a:lvl3pPr lvl="2" algn="ctr">
              <a:lnSpc>
                <a:spcPct val="100000"/>
              </a:lnSpc>
              <a:spcBef>
                <a:spcPts val="1200"/>
              </a:spcBef>
              <a:spcAft>
                <a:spcPts val="0"/>
              </a:spcAft>
              <a:buClr>
                <a:srgbClr val="888888"/>
              </a:buClr>
              <a:buSzPts val="1800"/>
              <a:buNone/>
              <a:defRPr>
                <a:solidFill>
                  <a:srgbClr val="888888"/>
                </a:solidFill>
              </a:defRPr>
            </a:lvl3pPr>
            <a:lvl4pPr lvl="3" algn="ctr">
              <a:lnSpc>
                <a:spcPct val="100000"/>
              </a:lnSpc>
              <a:spcBef>
                <a:spcPts val="320"/>
              </a:spcBef>
              <a:spcAft>
                <a:spcPts val="0"/>
              </a:spcAft>
              <a:buClr>
                <a:srgbClr val="888888"/>
              </a:buClr>
              <a:buSzPts val="1600"/>
              <a:buNone/>
              <a:defRPr>
                <a:solidFill>
                  <a:srgbClr val="888888"/>
                </a:solidFill>
              </a:defRPr>
            </a:lvl4pPr>
            <a:lvl5pPr lvl="4" algn="ctr">
              <a:lnSpc>
                <a:spcPct val="100000"/>
              </a:lnSpc>
              <a:spcBef>
                <a:spcPts val="280"/>
              </a:spcBef>
              <a:spcAft>
                <a:spcPts val="0"/>
              </a:spcAft>
              <a:buClr>
                <a:srgbClr val="888888"/>
              </a:buClr>
              <a:buSzPts val="14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cxnSp>
        <p:nvCxnSpPr>
          <p:cNvPr id="694" name="Google Shape;694;g11e0ae5a757_0_1388"/>
          <p:cNvCxnSpPr/>
          <p:nvPr/>
        </p:nvCxnSpPr>
        <p:spPr>
          <a:xfrm>
            <a:off x="762000" y="3886200"/>
            <a:ext cx="32010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
        <p:nvSpPr>
          <p:cNvPr id="695" name="Google Shape;695;g11e0ae5a757_0_1388"/>
          <p:cNvSpPr txBox="1">
            <a:spLocks noGrp="1"/>
          </p:cNvSpPr>
          <p:nvPr>
            <p:ph type="body" idx="2"/>
          </p:nvPr>
        </p:nvSpPr>
        <p:spPr>
          <a:xfrm rot="-5400000">
            <a:off x="7527734" y="1431599"/>
            <a:ext cx="2743200" cy="184800"/>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chemeClr val="lt1"/>
              </a:buClr>
              <a:buSzPts val="600"/>
              <a:buNone/>
              <a:defRPr sz="600">
                <a:solidFill>
                  <a:schemeClr val="lt1"/>
                </a:solidFill>
              </a:defRPr>
            </a:lvl1pPr>
            <a:lvl2pPr marL="914400" lvl="1" indent="-228600" algn="l">
              <a:lnSpc>
                <a:spcPct val="100000"/>
              </a:lnSpc>
              <a:spcBef>
                <a:spcPts val="1200"/>
              </a:spcBef>
              <a:spcAft>
                <a:spcPts val="0"/>
              </a:spcAft>
              <a:buClr>
                <a:schemeClr val="lt1"/>
              </a:buClr>
              <a:buSzPts val="1800"/>
              <a:buNone/>
              <a:defRPr sz="1800">
                <a:solidFill>
                  <a:schemeClr val="lt1"/>
                </a:solidFill>
              </a:defRPr>
            </a:lvl2pPr>
            <a:lvl3pPr marL="1371600" lvl="2" indent="-228600" algn="l">
              <a:lnSpc>
                <a:spcPct val="100000"/>
              </a:lnSpc>
              <a:spcBef>
                <a:spcPts val="12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696" name="Google Shape;696;g11e0ae5a757_0_1388"/>
          <p:cNvPicPr preferRelativeResize="0"/>
          <p:nvPr/>
        </p:nvPicPr>
        <p:blipFill rotWithShape="1">
          <a:blip r:embed="rId3">
            <a:alphaModFix/>
          </a:blip>
          <a:srcRect/>
          <a:stretch/>
        </p:blipFill>
        <p:spPr>
          <a:xfrm>
            <a:off x="691522" y="685800"/>
            <a:ext cx="1813364" cy="544011"/>
          </a:xfrm>
          <a:prstGeom prst="rect">
            <a:avLst/>
          </a:prstGeom>
          <a:noFill/>
          <a:ln>
            <a:noFill/>
          </a:ln>
          <a:effectLst>
            <a:outerShdw blurRad="254000" algn="tl" rotWithShape="0">
              <a:srgbClr val="000000">
                <a:alpha val="20000"/>
              </a:srgbClr>
            </a:outerShdw>
          </a:effectLst>
        </p:spPr>
      </p:pic>
      <p:sp>
        <p:nvSpPr>
          <p:cNvPr id="697" name="Google Shape;697;g11e0ae5a757_0_1388"/>
          <p:cNvSpPr/>
          <p:nvPr/>
        </p:nvSpPr>
        <p:spPr>
          <a:xfrm>
            <a:off x="5159633" y="3726360"/>
            <a:ext cx="3396600" cy="2739600"/>
          </a:xfrm>
          <a:prstGeom prst="roundRect">
            <a:avLst>
              <a:gd name="adj" fmla="val 4893"/>
            </a:avLst>
          </a:prstGeom>
          <a:solidFill>
            <a:schemeClr val="lt1">
              <a:alpha val="80000"/>
            </a:schemeClr>
          </a:solidFill>
          <a:ln w="9525" cap="flat" cmpd="sng">
            <a:solidFill>
              <a:srgbClr val="6C6463"/>
            </a:solidFill>
            <a:prstDash val="solid"/>
            <a:round/>
            <a:headEnd type="none" w="sm" len="sm"/>
            <a:tailEnd type="none" w="sm" len="sm"/>
          </a:ln>
        </p:spPr>
        <p:txBody>
          <a:bodyPr spcFirstLastPara="1" wrap="square" lIns="91425" tIns="137150" rIns="182875" bIns="137150" anchor="ctr" anchorCtr="0">
            <a:noAutofit/>
          </a:bodyPr>
          <a:lstStyle/>
          <a:p>
            <a:pPr marL="58736" marR="0" lvl="0" indent="0" algn="l" rtl="0">
              <a:lnSpc>
                <a:spcPct val="100000"/>
              </a:lnSpc>
              <a:spcBef>
                <a:spcPts val="0"/>
              </a:spcBef>
              <a:spcAft>
                <a:spcPts val="0"/>
              </a:spcAft>
              <a:buClr>
                <a:schemeClr val="dk1"/>
              </a:buClr>
              <a:buSzPts val="1000"/>
              <a:buFont typeface="Gill Sans"/>
              <a:buNone/>
            </a:pPr>
            <a:r>
              <a:rPr lang="en-US" sz="1000" b="0" i="0" u="none" strike="noStrike" cap="none">
                <a:solidFill>
                  <a:schemeClr val="dk1"/>
                </a:solidFill>
                <a:latin typeface="Gill Sans"/>
                <a:ea typeface="Gill Sans"/>
                <a:cs typeface="Gill Sans"/>
                <a:sym typeface="Gill Sans"/>
              </a:rPr>
              <a:t>To change this cover photo: </a:t>
            </a:r>
            <a:endParaRPr sz="1400" b="0" i="0" u="none" strike="noStrike" cap="none">
              <a:solidFill>
                <a:srgbClr val="000000"/>
              </a:solidFill>
              <a:latin typeface="Arial"/>
              <a:ea typeface="Arial"/>
              <a:cs typeface="Arial"/>
              <a:sym typeface="Arial"/>
            </a:endParaRPr>
          </a:p>
          <a:p>
            <a:pPr marL="171450" marR="0" lvl="0" indent="-112711" algn="l" rtl="0">
              <a:lnSpc>
                <a:spcPct val="100000"/>
              </a:lnSpc>
              <a:spcBef>
                <a:spcPts val="600"/>
              </a:spcBef>
              <a:spcAft>
                <a:spcPts val="0"/>
              </a:spcAft>
              <a:buClr>
                <a:schemeClr val="dk1"/>
              </a:buClr>
              <a:buSzPts val="1000"/>
              <a:buFont typeface="Arial"/>
              <a:buChar char="•"/>
            </a:pPr>
            <a:r>
              <a:rPr lang="en-US" sz="1000" b="0" i="0" u="none" strike="noStrike" cap="none">
                <a:solidFill>
                  <a:schemeClr val="dk1"/>
                </a:solidFill>
                <a:latin typeface="Gill Sans"/>
                <a:ea typeface="Gill Sans"/>
                <a:cs typeface="Gill Sans"/>
                <a:sym typeface="Gill Sans"/>
              </a:rPr>
              <a:t>Click on View &gt; Slide Master.</a:t>
            </a:r>
            <a:endParaRPr sz="1400" b="0" i="0" u="none" strike="noStrike" cap="none">
              <a:solidFill>
                <a:srgbClr val="000000"/>
              </a:solidFill>
              <a:latin typeface="Arial"/>
              <a:ea typeface="Arial"/>
              <a:cs typeface="Arial"/>
              <a:sym typeface="Arial"/>
            </a:endParaRPr>
          </a:p>
          <a:p>
            <a:pPr marL="171450" marR="0" lvl="0" indent="-112711" algn="l" rtl="0">
              <a:lnSpc>
                <a:spcPct val="100000"/>
              </a:lnSpc>
              <a:spcBef>
                <a:spcPts val="600"/>
              </a:spcBef>
              <a:spcAft>
                <a:spcPts val="0"/>
              </a:spcAft>
              <a:buClr>
                <a:schemeClr val="dk1"/>
              </a:buClr>
              <a:buSzPts val="1000"/>
              <a:buFont typeface="Arial"/>
              <a:buChar char="•"/>
            </a:pPr>
            <a:r>
              <a:rPr lang="en-US" sz="1000" b="0" i="0" u="none" strike="noStrike" cap="none">
                <a:solidFill>
                  <a:schemeClr val="dk1"/>
                </a:solidFill>
                <a:latin typeface="Gill Sans"/>
                <a:ea typeface="Gill Sans"/>
                <a:cs typeface="Gill Sans"/>
                <a:sym typeface="Gill Sans"/>
              </a:rPr>
              <a:t>Right click on this photo &gt; Change Picture… &gt; Choose a Picture &gt; Insert.</a:t>
            </a:r>
            <a:endParaRPr sz="1000" b="0" i="0" u="none" strike="noStrike" cap="none">
              <a:solidFill>
                <a:schemeClr val="dk1"/>
              </a:solidFill>
              <a:latin typeface="Gill Sans"/>
              <a:ea typeface="Gill Sans"/>
              <a:cs typeface="Gill Sans"/>
              <a:sym typeface="Gill Sans"/>
            </a:endParaRPr>
          </a:p>
          <a:p>
            <a:pPr marL="171450" marR="0" lvl="0" indent="-112711" algn="l" rtl="0">
              <a:lnSpc>
                <a:spcPct val="100000"/>
              </a:lnSpc>
              <a:spcBef>
                <a:spcPts val="600"/>
              </a:spcBef>
              <a:spcAft>
                <a:spcPts val="0"/>
              </a:spcAft>
              <a:buClr>
                <a:schemeClr val="dk1"/>
              </a:buClr>
              <a:buSzPts val="1000"/>
              <a:buFont typeface="Arial"/>
              <a:buChar char="•"/>
            </a:pPr>
            <a:r>
              <a:rPr lang="en-US" sz="1000" b="0" i="0" u="none" strike="noStrike" cap="none">
                <a:solidFill>
                  <a:schemeClr val="dk1"/>
                </a:solidFill>
                <a:latin typeface="Gill Sans"/>
                <a:ea typeface="Gill Sans"/>
                <a:cs typeface="Gill Sans"/>
                <a:sym typeface="Gill Sans"/>
              </a:rPr>
              <a:t>Click on Picture Tools tab &gt; Crop &gt; drag straight cropping handles to inside edges of white frame. You can resize the photo within shape, while locking the photo’s aspect ratio, by holding shift key and dragging the photo’s round corner handle. You can also use the mouse to drag the photo to desired position within the shape. Click outside the photo.</a:t>
            </a:r>
            <a:endParaRPr sz="1400" b="0" i="0" u="none" strike="noStrike" cap="none">
              <a:solidFill>
                <a:srgbClr val="000000"/>
              </a:solidFill>
              <a:latin typeface="Arial"/>
              <a:ea typeface="Arial"/>
              <a:cs typeface="Arial"/>
              <a:sym typeface="Arial"/>
            </a:endParaRPr>
          </a:p>
          <a:p>
            <a:pPr marL="171450" marR="0" lvl="0" indent="-112711" algn="l" rtl="0">
              <a:lnSpc>
                <a:spcPct val="100000"/>
              </a:lnSpc>
              <a:spcBef>
                <a:spcPts val="600"/>
              </a:spcBef>
              <a:spcAft>
                <a:spcPts val="0"/>
              </a:spcAft>
              <a:buClr>
                <a:schemeClr val="dk1"/>
              </a:buClr>
              <a:buSzPts val="1000"/>
              <a:buFont typeface="Arial"/>
              <a:buChar char="•"/>
            </a:pPr>
            <a:r>
              <a:rPr lang="en-US" sz="1000" b="0" i="0" u="none" strike="noStrike" cap="none">
                <a:solidFill>
                  <a:schemeClr val="dk1"/>
                </a:solidFill>
                <a:latin typeface="Gill Sans"/>
                <a:ea typeface="Gill Sans"/>
                <a:cs typeface="Gill Sans"/>
                <a:sym typeface="Gill Sans"/>
              </a:rPr>
              <a:t>Add photo credit to the text box at top right of page.</a:t>
            </a:r>
            <a:endParaRPr sz="1400" b="0" i="0" u="none" strike="noStrike" cap="none">
              <a:solidFill>
                <a:srgbClr val="000000"/>
              </a:solidFill>
              <a:latin typeface="Arial"/>
              <a:ea typeface="Arial"/>
              <a:cs typeface="Arial"/>
              <a:sym typeface="Arial"/>
            </a:endParaRPr>
          </a:p>
          <a:p>
            <a:pPr marL="171450" marR="0" lvl="0" indent="-112711" algn="l" rtl="0">
              <a:lnSpc>
                <a:spcPct val="100000"/>
              </a:lnSpc>
              <a:spcBef>
                <a:spcPts val="600"/>
              </a:spcBef>
              <a:spcAft>
                <a:spcPts val="0"/>
              </a:spcAft>
              <a:buClr>
                <a:schemeClr val="dk1"/>
              </a:buClr>
              <a:buSzPts val="1000"/>
              <a:buFont typeface="Arial"/>
              <a:buChar char="•"/>
            </a:pPr>
            <a:r>
              <a:rPr lang="en-US" sz="1000" b="0" i="0" u="none" strike="noStrike" cap="none">
                <a:solidFill>
                  <a:schemeClr val="dk1"/>
                </a:solidFill>
                <a:latin typeface="Gill Sans"/>
                <a:ea typeface="Gill Sans"/>
                <a:cs typeface="Gill Sans"/>
                <a:sym typeface="Gill Sans"/>
              </a:rPr>
              <a:t>Delete this instruction text box.</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Divider - Full Red" type="titleOnly">
  <p:cSld name="TITLE_ONLY">
    <p:bg>
      <p:bgPr>
        <a:solidFill>
          <a:srgbClr val="BA0C2F"/>
        </a:solidFill>
        <a:effectLst/>
      </p:bgPr>
    </p:bg>
    <p:spTree>
      <p:nvGrpSpPr>
        <p:cNvPr id="1" name="Shape 698"/>
        <p:cNvGrpSpPr/>
        <p:nvPr/>
      </p:nvGrpSpPr>
      <p:grpSpPr>
        <a:xfrm>
          <a:off x="0" y="0"/>
          <a:ext cx="0" cy="0"/>
          <a:chOff x="0" y="0"/>
          <a:chExt cx="0" cy="0"/>
        </a:xfrm>
      </p:grpSpPr>
      <p:sp>
        <p:nvSpPr>
          <p:cNvPr id="699" name="Google Shape;699;g11e0ae5a757_0_1399"/>
          <p:cNvSpPr txBox="1">
            <a:spLocks noGrp="1"/>
          </p:cNvSpPr>
          <p:nvPr>
            <p:ph type="title"/>
          </p:nvPr>
        </p:nvSpPr>
        <p:spPr>
          <a:xfrm>
            <a:off x="1143000" y="827782"/>
            <a:ext cx="5486400" cy="1077300"/>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FFFFFF"/>
              </a:buClr>
              <a:buSzPts val="3200"/>
              <a:buFont typeface="Gill Sans"/>
              <a:buNone/>
              <a:defRPr sz="32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0" name="Google Shape;700;g11e0ae5a757_0_1399"/>
          <p:cNvSpPr txBox="1">
            <a:spLocks noGrp="1"/>
          </p:cNvSpPr>
          <p:nvPr>
            <p:ph type="dt" idx="10"/>
          </p:nvPr>
        </p:nvSpPr>
        <p:spPr>
          <a:xfrm>
            <a:off x="152400" y="6530079"/>
            <a:ext cx="2133600" cy="184800"/>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1" name="Google Shape;701;g11e0ae5a757_0_1399"/>
          <p:cNvSpPr txBox="1">
            <a:spLocks noGrp="1"/>
          </p:cNvSpPr>
          <p:nvPr>
            <p:ph type="ftr" idx="11"/>
          </p:nvPr>
        </p:nvSpPr>
        <p:spPr>
          <a:xfrm>
            <a:off x="3124200" y="6530079"/>
            <a:ext cx="2895600" cy="184800"/>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2" name="Google Shape;702;g11e0ae5a757_0_1399"/>
          <p:cNvSpPr txBox="1">
            <a:spLocks noGrp="1"/>
          </p:cNvSpPr>
          <p:nvPr>
            <p:ph type="sldNum" idx="12"/>
          </p:nvPr>
        </p:nvSpPr>
        <p:spPr>
          <a:xfrm>
            <a:off x="6858000" y="6530079"/>
            <a:ext cx="2133600" cy="184800"/>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pic>
        <p:nvPicPr>
          <p:cNvPr id="703" name="Google Shape;703;g11e0ae5a757_0_1399"/>
          <p:cNvPicPr preferRelativeResize="0"/>
          <p:nvPr/>
        </p:nvPicPr>
        <p:blipFill rotWithShape="1">
          <a:blip r:embed="rId2">
            <a:alphaModFix/>
          </a:blip>
          <a:srcRect/>
          <a:stretch/>
        </p:blipFill>
        <p:spPr>
          <a:xfrm>
            <a:off x="692285" y="5943600"/>
            <a:ext cx="1523998" cy="457200"/>
          </a:xfrm>
          <a:prstGeom prst="rect">
            <a:avLst/>
          </a:prstGeom>
          <a:noFill/>
          <a:ln>
            <a:noFill/>
          </a:ln>
        </p:spPr>
      </p:pic>
      <p:cxnSp>
        <p:nvCxnSpPr>
          <p:cNvPr id="704" name="Google Shape;704;g11e0ae5a757_0_1399"/>
          <p:cNvCxnSpPr/>
          <p:nvPr/>
        </p:nvCxnSpPr>
        <p:spPr>
          <a:xfrm>
            <a:off x="746760" y="990600"/>
            <a:ext cx="320100" cy="0"/>
          </a:xfrm>
          <a:prstGeom prst="straightConnector1">
            <a:avLst/>
          </a:prstGeom>
          <a:noFill/>
          <a:ln w="19050" cap="flat" cmpd="sng">
            <a:solidFill>
              <a:srgbClr val="FFFFFF"/>
            </a:solidFill>
            <a:prstDash val="solid"/>
            <a:round/>
            <a:headEnd type="none" w="sm" len="sm"/>
            <a:tailEnd type="none" w="sm" len="sm"/>
          </a:ln>
        </p:spPr>
      </p:cxn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Red/Gray 3 Content">
  <p:cSld name="Red/Gray 3 Content">
    <p:bg>
      <p:bgPr>
        <a:solidFill>
          <a:srgbClr val="E7E7E5"/>
        </a:solidFill>
        <a:effectLst/>
      </p:bgPr>
    </p:bg>
    <p:spTree>
      <p:nvGrpSpPr>
        <p:cNvPr id="1" name="Shape 705"/>
        <p:cNvGrpSpPr/>
        <p:nvPr/>
      </p:nvGrpSpPr>
      <p:grpSpPr>
        <a:xfrm>
          <a:off x="0" y="0"/>
          <a:ext cx="0" cy="0"/>
          <a:chOff x="0" y="0"/>
          <a:chExt cx="0" cy="0"/>
        </a:xfrm>
      </p:grpSpPr>
      <p:sp>
        <p:nvSpPr>
          <p:cNvPr id="706" name="Google Shape;706;g11e0ae5a757_0_1406"/>
          <p:cNvSpPr txBox="1">
            <a:spLocks noGrp="1"/>
          </p:cNvSpPr>
          <p:nvPr>
            <p:ph type="body" idx="1"/>
          </p:nvPr>
        </p:nvSpPr>
        <p:spPr>
          <a:xfrm>
            <a:off x="686104" y="1600200"/>
            <a:ext cx="2514300"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707" name="Google Shape;707;g11e0ae5a757_0_1406"/>
          <p:cNvSpPr txBox="1">
            <a:spLocks noGrp="1"/>
          </p:cNvSpPr>
          <p:nvPr>
            <p:ph type="body" idx="2"/>
          </p:nvPr>
        </p:nvSpPr>
        <p:spPr>
          <a:xfrm>
            <a:off x="5943600" y="1600200"/>
            <a:ext cx="2514900"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708" name="Google Shape;708;g11e0ae5a757_0_1406"/>
          <p:cNvSpPr txBox="1">
            <a:spLocks noGrp="1"/>
          </p:cNvSpPr>
          <p:nvPr>
            <p:ph type="dt" idx="10"/>
          </p:nvPr>
        </p:nvSpPr>
        <p:spPr>
          <a:xfrm>
            <a:off x="152400" y="6530079"/>
            <a:ext cx="2133600" cy="184800"/>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9" name="Google Shape;709;g11e0ae5a757_0_1406"/>
          <p:cNvSpPr txBox="1">
            <a:spLocks noGrp="1"/>
          </p:cNvSpPr>
          <p:nvPr>
            <p:ph type="ftr" idx="11"/>
          </p:nvPr>
        </p:nvSpPr>
        <p:spPr>
          <a:xfrm>
            <a:off x="3124200" y="6530079"/>
            <a:ext cx="2895600" cy="184800"/>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0" name="Google Shape;710;g11e0ae5a757_0_1406"/>
          <p:cNvSpPr txBox="1">
            <a:spLocks noGrp="1"/>
          </p:cNvSpPr>
          <p:nvPr>
            <p:ph type="sldNum" idx="12"/>
          </p:nvPr>
        </p:nvSpPr>
        <p:spPr>
          <a:xfrm>
            <a:off x="6858000" y="6530079"/>
            <a:ext cx="2133600" cy="184800"/>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711" name="Google Shape;711;g11e0ae5a757_0_1406"/>
          <p:cNvSpPr txBox="1">
            <a:spLocks noGrp="1"/>
          </p:cNvSpPr>
          <p:nvPr>
            <p:ph type="title"/>
          </p:nvPr>
        </p:nvSpPr>
        <p:spPr>
          <a:xfrm>
            <a:off x="686104" y="457200"/>
            <a:ext cx="7772400" cy="9144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BA0C2F"/>
              </a:buClr>
              <a:buSzPts val="28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2" name="Google Shape;712;g11e0ae5a757_0_1406"/>
          <p:cNvSpPr txBox="1">
            <a:spLocks noGrp="1"/>
          </p:cNvSpPr>
          <p:nvPr>
            <p:ph type="body" idx="3"/>
          </p:nvPr>
        </p:nvSpPr>
        <p:spPr>
          <a:xfrm>
            <a:off x="3314548" y="1600200"/>
            <a:ext cx="2514900"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Red/Gray 1 Content + Right Photo">
  <p:cSld name="Red/Gray 1 Content + Right Photo">
    <p:bg>
      <p:bgPr>
        <a:solidFill>
          <a:srgbClr val="E7E7E5"/>
        </a:solidFill>
        <a:effectLst/>
      </p:bgPr>
    </p:bg>
    <p:spTree>
      <p:nvGrpSpPr>
        <p:cNvPr id="1" name="Shape 713"/>
        <p:cNvGrpSpPr/>
        <p:nvPr/>
      </p:nvGrpSpPr>
      <p:grpSpPr>
        <a:xfrm>
          <a:off x="0" y="0"/>
          <a:ext cx="0" cy="0"/>
          <a:chOff x="0" y="0"/>
          <a:chExt cx="0" cy="0"/>
        </a:xfrm>
      </p:grpSpPr>
      <p:sp>
        <p:nvSpPr>
          <p:cNvPr id="714" name="Google Shape;714;g11e0ae5a757_0_1414"/>
          <p:cNvSpPr>
            <a:spLocks noGrp="1"/>
          </p:cNvSpPr>
          <p:nvPr>
            <p:ph type="pic" idx="2"/>
          </p:nvPr>
        </p:nvSpPr>
        <p:spPr>
          <a:xfrm>
            <a:off x="4572000" y="152400"/>
            <a:ext cx="4419600" cy="6553200"/>
          </a:xfrm>
          <a:prstGeom prst="rect">
            <a:avLst/>
          </a:prstGeom>
          <a:solidFill>
            <a:srgbClr val="FFFFFF"/>
          </a:solidFill>
          <a:ln>
            <a:noFill/>
          </a:ln>
        </p:spPr>
      </p:sp>
      <p:sp>
        <p:nvSpPr>
          <p:cNvPr id="715" name="Google Shape;715;g11e0ae5a757_0_1414"/>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6" name="Google Shape;716;g11e0ae5a757_0_1414"/>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717" name="Google Shape;717;g11e0ae5a757_0_1414"/>
          <p:cNvSpPr txBox="1">
            <a:spLocks noGrp="1"/>
          </p:cNvSpPr>
          <p:nvPr>
            <p:ph type="body" idx="1"/>
          </p:nvPr>
        </p:nvSpPr>
        <p:spPr>
          <a:xfrm>
            <a:off x="685800" y="2057401"/>
            <a:ext cx="3657600" cy="41148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17500" algn="l">
              <a:lnSpc>
                <a:spcPct val="100000"/>
              </a:lnSpc>
              <a:spcBef>
                <a:spcPts val="280"/>
              </a:spcBef>
              <a:spcAft>
                <a:spcPts val="0"/>
              </a:spcAft>
              <a:buClr>
                <a:srgbClr val="FFFFFF"/>
              </a:buClr>
              <a:buSzPts val="1400"/>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8" name="Google Shape;718;g11e0ae5a757_0_1414"/>
          <p:cNvSpPr txBox="1">
            <a:spLocks noGrp="1"/>
          </p:cNvSpPr>
          <p:nvPr>
            <p:ph type="title"/>
          </p:nvPr>
        </p:nvSpPr>
        <p:spPr>
          <a:xfrm>
            <a:off x="685800" y="408204"/>
            <a:ext cx="3657300" cy="13899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BA0C2F"/>
              </a:buClr>
              <a:buSzPts val="28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9" name="Google Shape;719;g11e0ae5a757_0_1414"/>
          <p:cNvSpPr txBox="1">
            <a:spLocks noGrp="1"/>
          </p:cNvSpPr>
          <p:nvPr>
            <p:ph type="body" idx="3"/>
          </p:nvPr>
        </p:nvSpPr>
        <p:spPr>
          <a:xfrm rot="-5400000">
            <a:off x="7527734" y="1431599"/>
            <a:ext cx="2743200" cy="184800"/>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1200"/>
              </a:spcBef>
              <a:spcAft>
                <a:spcPts val="0"/>
              </a:spcAft>
              <a:buClr>
                <a:schemeClr val="lt1"/>
              </a:buClr>
              <a:buSzPts val="1800"/>
              <a:buNone/>
              <a:defRPr sz="1800">
                <a:solidFill>
                  <a:schemeClr val="lt1"/>
                </a:solidFill>
              </a:defRPr>
            </a:lvl2pPr>
            <a:lvl3pPr marL="1371600" lvl="2" indent="-228600" algn="l">
              <a:lnSpc>
                <a:spcPct val="100000"/>
              </a:lnSpc>
              <a:spcBef>
                <a:spcPts val="12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Red/Gray Title Only">
  <p:cSld name="Red/Gray Title Only">
    <p:bg>
      <p:bgPr>
        <a:solidFill>
          <a:srgbClr val="E7E7E5"/>
        </a:solidFill>
        <a:effectLst/>
      </p:bgPr>
    </p:bg>
    <p:spTree>
      <p:nvGrpSpPr>
        <p:cNvPr id="1" name="Shape 720"/>
        <p:cNvGrpSpPr/>
        <p:nvPr/>
      </p:nvGrpSpPr>
      <p:grpSpPr>
        <a:xfrm>
          <a:off x="0" y="0"/>
          <a:ext cx="0" cy="0"/>
          <a:chOff x="0" y="0"/>
          <a:chExt cx="0" cy="0"/>
        </a:xfrm>
      </p:grpSpPr>
      <p:sp>
        <p:nvSpPr>
          <p:cNvPr id="721" name="Google Shape;721;g11e0ae5a757_0_1421"/>
          <p:cNvSpPr>
            <a:spLocks noGrp="1"/>
          </p:cNvSpPr>
          <p:nvPr>
            <p:ph type="pic" idx="2"/>
          </p:nvPr>
        </p:nvSpPr>
        <p:spPr>
          <a:xfrm>
            <a:off x="152400" y="152400"/>
            <a:ext cx="4419600" cy="6553200"/>
          </a:xfrm>
          <a:prstGeom prst="rect">
            <a:avLst/>
          </a:prstGeom>
          <a:solidFill>
            <a:srgbClr val="FFFFFF"/>
          </a:solidFill>
          <a:ln>
            <a:noFill/>
          </a:ln>
        </p:spPr>
      </p:sp>
      <p:sp>
        <p:nvSpPr>
          <p:cNvPr id="722" name="Google Shape;722;g11e0ae5a757_0_1421"/>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chemeClr val="lt1"/>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3" name="Google Shape;723;g11e0ae5a757_0_1421"/>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724" name="Google Shape;724;g11e0ae5a757_0_1421"/>
          <p:cNvSpPr txBox="1">
            <a:spLocks noGrp="1"/>
          </p:cNvSpPr>
          <p:nvPr>
            <p:ph type="body" idx="1"/>
          </p:nvPr>
        </p:nvSpPr>
        <p:spPr>
          <a:xfrm rot="-5400000">
            <a:off x="3108134" y="1431599"/>
            <a:ext cx="2743200" cy="184800"/>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1200"/>
              </a:spcBef>
              <a:spcAft>
                <a:spcPts val="0"/>
              </a:spcAft>
              <a:buClr>
                <a:schemeClr val="lt1"/>
              </a:buClr>
              <a:buSzPts val="1800"/>
              <a:buNone/>
              <a:defRPr sz="1800">
                <a:solidFill>
                  <a:schemeClr val="lt1"/>
                </a:solidFill>
              </a:defRPr>
            </a:lvl2pPr>
            <a:lvl3pPr marL="1371600" lvl="2" indent="-228600" algn="l">
              <a:lnSpc>
                <a:spcPct val="100000"/>
              </a:lnSpc>
              <a:spcBef>
                <a:spcPts val="12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25" name="Google Shape;725;g11e0ae5a757_0_1421"/>
          <p:cNvSpPr txBox="1">
            <a:spLocks noGrp="1"/>
          </p:cNvSpPr>
          <p:nvPr>
            <p:ph type="title"/>
          </p:nvPr>
        </p:nvSpPr>
        <p:spPr>
          <a:xfrm>
            <a:off x="4877104" y="2971800"/>
            <a:ext cx="3885900" cy="954000"/>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Clr>
                <a:srgbClr val="BA0C2F"/>
              </a:buClr>
              <a:buSzPts val="28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Red/White 1 Content">
  <p:cSld name="Red/White 1 Content">
    <p:bg>
      <p:bgPr>
        <a:solidFill>
          <a:schemeClr val="lt1"/>
        </a:solidFill>
        <a:effectLst/>
      </p:bgPr>
    </p:bg>
    <p:spTree>
      <p:nvGrpSpPr>
        <p:cNvPr id="1" name="Shape 726"/>
        <p:cNvGrpSpPr/>
        <p:nvPr/>
      </p:nvGrpSpPr>
      <p:grpSpPr>
        <a:xfrm>
          <a:off x="0" y="0"/>
          <a:ext cx="0" cy="0"/>
          <a:chOff x="0" y="0"/>
          <a:chExt cx="0" cy="0"/>
        </a:xfrm>
      </p:grpSpPr>
      <p:sp>
        <p:nvSpPr>
          <p:cNvPr id="727" name="Google Shape;727;g11e0ae5a757_0_1427"/>
          <p:cNvSpPr txBox="1">
            <a:spLocks noGrp="1"/>
          </p:cNvSpPr>
          <p:nvPr>
            <p:ph type="body" idx="1"/>
          </p:nvPr>
        </p:nvSpPr>
        <p:spPr>
          <a:xfrm>
            <a:off x="685800" y="1600200"/>
            <a:ext cx="7772400" cy="45720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Clr>
                <a:srgbClr val="635C5B"/>
              </a:buClr>
              <a:buSzPts val="1800"/>
              <a:buChar char="•"/>
              <a:defRPr/>
            </a:lvl1pPr>
            <a:lvl2pPr marL="914400" lvl="1" indent="-342900" algn="l">
              <a:lnSpc>
                <a:spcPct val="100000"/>
              </a:lnSpc>
              <a:spcBef>
                <a:spcPts val="1200"/>
              </a:spcBef>
              <a:spcAft>
                <a:spcPts val="0"/>
              </a:spcAft>
              <a:buClr>
                <a:srgbClr val="635C5B"/>
              </a:buClr>
              <a:buSzPts val="1800"/>
              <a:buChar char="–"/>
              <a:defRPr/>
            </a:lvl2pPr>
            <a:lvl3pPr marL="1371600" lvl="2" indent="-342900" algn="l">
              <a:lnSpc>
                <a:spcPct val="100000"/>
              </a:lnSpc>
              <a:spcBef>
                <a:spcPts val="1200"/>
              </a:spcBef>
              <a:spcAft>
                <a:spcPts val="0"/>
              </a:spcAft>
              <a:buClr>
                <a:srgbClr val="6C6463"/>
              </a:buClr>
              <a:buSzPts val="1800"/>
              <a:buChar char="•"/>
              <a:defRPr/>
            </a:lvl3pPr>
            <a:lvl4pPr marL="1828800" lvl="3" indent="-342900" algn="l">
              <a:lnSpc>
                <a:spcPct val="100000"/>
              </a:lnSpc>
              <a:spcBef>
                <a:spcPts val="360"/>
              </a:spcBef>
              <a:spcAft>
                <a:spcPts val="0"/>
              </a:spcAft>
              <a:buClr>
                <a:srgbClr val="6C6463"/>
              </a:buClr>
              <a:buSzPts val="1800"/>
              <a:buChar char="–"/>
              <a:defRPr/>
            </a:lvl4pPr>
            <a:lvl5pPr marL="2286000" lvl="4" indent="-342900" algn="l">
              <a:lnSpc>
                <a:spcPct val="100000"/>
              </a:lnSpc>
              <a:spcBef>
                <a:spcPts val="360"/>
              </a:spcBef>
              <a:spcAft>
                <a:spcPts val="0"/>
              </a:spcAft>
              <a:buClr>
                <a:srgbClr val="6C6463"/>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28" name="Google Shape;728;g11e0ae5a757_0_1427"/>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9" name="Google Shape;729;g11e0ae5a757_0_1427"/>
          <p:cNvSpPr txBox="1">
            <a:spLocks noGrp="1"/>
          </p:cNvSpPr>
          <p:nvPr>
            <p:ph type="ftr" idx="11"/>
          </p:nvPr>
        </p:nvSpPr>
        <p:spPr>
          <a:xfrm>
            <a:off x="3124200" y="6520934"/>
            <a:ext cx="2895600" cy="184800"/>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6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0" name="Google Shape;730;g11e0ae5a757_0_1427"/>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731" name="Google Shape;731;g11e0ae5a757_0_1427"/>
          <p:cNvSpPr txBox="1">
            <a:spLocks noGrp="1"/>
          </p:cNvSpPr>
          <p:nvPr>
            <p:ph type="title"/>
          </p:nvPr>
        </p:nvSpPr>
        <p:spPr>
          <a:xfrm>
            <a:off x="686104" y="457200"/>
            <a:ext cx="7772400" cy="9144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BA0C2F"/>
              </a:buClr>
              <a:buSzPts val="28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Red/White 2 Content">
  <p:cSld name="Red/White 2 Content">
    <p:bg>
      <p:bgPr>
        <a:solidFill>
          <a:schemeClr val="lt1"/>
        </a:solidFill>
        <a:effectLst/>
      </p:bgPr>
    </p:bg>
    <p:spTree>
      <p:nvGrpSpPr>
        <p:cNvPr id="1" name="Shape 732"/>
        <p:cNvGrpSpPr/>
        <p:nvPr/>
      </p:nvGrpSpPr>
      <p:grpSpPr>
        <a:xfrm>
          <a:off x="0" y="0"/>
          <a:ext cx="0" cy="0"/>
          <a:chOff x="0" y="0"/>
          <a:chExt cx="0" cy="0"/>
        </a:xfrm>
      </p:grpSpPr>
      <p:sp>
        <p:nvSpPr>
          <p:cNvPr id="733" name="Google Shape;733;g11e0ae5a757_0_1433"/>
          <p:cNvSpPr txBox="1">
            <a:spLocks noGrp="1"/>
          </p:cNvSpPr>
          <p:nvPr>
            <p:ph type="body" idx="1"/>
          </p:nvPr>
        </p:nvSpPr>
        <p:spPr>
          <a:xfrm>
            <a:off x="686104" y="1600200"/>
            <a:ext cx="3809700"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6C6463"/>
              </a:buClr>
              <a:buSzPts val="1600"/>
              <a:buChar char="»"/>
              <a:defRPr sz="1600">
                <a:solidFill>
                  <a:srgbClr val="6C6463"/>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734" name="Google Shape;734;g11e0ae5a757_0_1433"/>
          <p:cNvSpPr txBox="1">
            <a:spLocks noGrp="1"/>
          </p:cNvSpPr>
          <p:nvPr>
            <p:ph type="body" idx="2"/>
          </p:nvPr>
        </p:nvSpPr>
        <p:spPr>
          <a:xfrm>
            <a:off x="4648200" y="1600200"/>
            <a:ext cx="3810300"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6C6463"/>
              </a:buClr>
              <a:buSzPts val="1600"/>
              <a:buChar char="»"/>
              <a:defRPr sz="1600">
                <a:solidFill>
                  <a:srgbClr val="6C6463"/>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735" name="Google Shape;735;g11e0ae5a757_0_1433"/>
          <p:cNvSpPr txBox="1">
            <a:spLocks noGrp="1"/>
          </p:cNvSpPr>
          <p:nvPr>
            <p:ph type="dt" idx="10"/>
          </p:nvPr>
        </p:nvSpPr>
        <p:spPr>
          <a:xfrm>
            <a:off x="152400" y="6530079"/>
            <a:ext cx="2133600" cy="184800"/>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6" name="Google Shape;736;g11e0ae5a757_0_1433"/>
          <p:cNvSpPr txBox="1">
            <a:spLocks noGrp="1"/>
          </p:cNvSpPr>
          <p:nvPr>
            <p:ph type="ftr" idx="11"/>
          </p:nvPr>
        </p:nvSpPr>
        <p:spPr>
          <a:xfrm>
            <a:off x="3124200" y="6530079"/>
            <a:ext cx="2895600" cy="184800"/>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7" name="Google Shape;737;g11e0ae5a757_0_1433"/>
          <p:cNvSpPr txBox="1">
            <a:spLocks noGrp="1"/>
          </p:cNvSpPr>
          <p:nvPr>
            <p:ph type="sldNum" idx="12"/>
          </p:nvPr>
        </p:nvSpPr>
        <p:spPr>
          <a:xfrm>
            <a:off x="6858000" y="6530079"/>
            <a:ext cx="2133600" cy="184800"/>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738" name="Google Shape;738;g11e0ae5a757_0_1433"/>
          <p:cNvSpPr txBox="1">
            <a:spLocks noGrp="1"/>
          </p:cNvSpPr>
          <p:nvPr>
            <p:ph type="title"/>
          </p:nvPr>
        </p:nvSpPr>
        <p:spPr>
          <a:xfrm>
            <a:off x="686104" y="457200"/>
            <a:ext cx="7772400" cy="9144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BA0C2F"/>
              </a:buClr>
              <a:buSzPts val="28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Red/White 3 Content">
  <p:cSld name="Red/White 3 Content">
    <p:bg>
      <p:bgPr>
        <a:solidFill>
          <a:schemeClr val="lt1"/>
        </a:solidFill>
        <a:effectLst/>
      </p:bgPr>
    </p:bg>
    <p:spTree>
      <p:nvGrpSpPr>
        <p:cNvPr id="1" name="Shape 739"/>
        <p:cNvGrpSpPr/>
        <p:nvPr/>
      </p:nvGrpSpPr>
      <p:grpSpPr>
        <a:xfrm>
          <a:off x="0" y="0"/>
          <a:ext cx="0" cy="0"/>
          <a:chOff x="0" y="0"/>
          <a:chExt cx="0" cy="0"/>
        </a:xfrm>
      </p:grpSpPr>
      <p:sp>
        <p:nvSpPr>
          <p:cNvPr id="740" name="Google Shape;740;g11e0ae5a757_0_1440"/>
          <p:cNvSpPr txBox="1">
            <a:spLocks noGrp="1"/>
          </p:cNvSpPr>
          <p:nvPr>
            <p:ph type="body" idx="1"/>
          </p:nvPr>
        </p:nvSpPr>
        <p:spPr>
          <a:xfrm>
            <a:off x="686104" y="1600200"/>
            <a:ext cx="2514300"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741" name="Google Shape;741;g11e0ae5a757_0_1440"/>
          <p:cNvSpPr txBox="1">
            <a:spLocks noGrp="1"/>
          </p:cNvSpPr>
          <p:nvPr>
            <p:ph type="body" idx="2"/>
          </p:nvPr>
        </p:nvSpPr>
        <p:spPr>
          <a:xfrm>
            <a:off x="5943600" y="1600200"/>
            <a:ext cx="2514900"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742" name="Google Shape;742;g11e0ae5a757_0_1440"/>
          <p:cNvSpPr txBox="1">
            <a:spLocks noGrp="1"/>
          </p:cNvSpPr>
          <p:nvPr>
            <p:ph type="dt" idx="10"/>
          </p:nvPr>
        </p:nvSpPr>
        <p:spPr>
          <a:xfrm>
            <a:off x="152400" y="6530079"/>
            <a:ext cx="2133600" cy="184800"/>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3" name="Google Shape;743;g11e0ae5a757_0_1440"/>
          <p:cNvSpPr txBox="1">
            <a:spLocks noGrp="1"/>
          </p:cNvSpPr>
          <p:nvPr>
            <p:ph type="ftr" idx="11"/>
          </p:nvPr>
        </p:nvSpPr>
        <p:spPr>
          <a:xfrm>
            <a:off x="3124200" y="6530079"/>
            <a:ext cx="2895600" cy="184800"/>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4" name="Google Shape;744;g11e0ae5a757_0_1440"/>
          <p:cNvSpPr txBox="1">
            <a:spLocks noGrp="1"/>
          </p:cNvSpPr>
          <p:nvPr>
            <p:ph type="sldNum" idx="12"/>
          </p:nvPr>
        </p:nvSpPr>
        <p:spPr>
          <a:xfrm>
            <a:off x="6858000" y="6530079"/>
            <a:ext cx="2133600" cy="184800"/>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745" name="Google Shape;745;g11e0ae5a757_0_1440"/>
          <p:cNvSpPr txBox="1">
            <a:spLocks noGrp="1"/>
          </p:cNvSpPr>
          <p:nvPr>
            <p:ph type="title"/>
          </p:nvPr>
        </p:nvSpPr>
        <p:spPr>
          <a:xfrm>
            <a:off x="686104" y="457200"/>
            <a:ext cx="7772400" cy="9144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BA0C2F"/>
              </a:buClr>
              <a:buSzPts val="28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6" name="Google Shape;746;g11e0ae5a757_0_1440"/>
          <p:cNvSpPr txBox="1">
            <a:spLocks noGrp="1"/>
          </p:cNvSpPr>
          <p:nvPr>
            <p:ph type="body" idx="3"/>
          </p:nvPr>
        </p:nvSpPr>
        <p:spPr>
          <a:xfrm>
            <a:off x="3314548" y="1600200"/>
            <a:ext cx="2514900" cy="45720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sz="2000">
                <a:solidFill>
                  <a:srgbClr val="6C6463"/>
                </a:solidFill>
              </a:defRPr>
            </a:lvl1pPr>
            <a:lvl2pPr marL="914400" lvl="1" indent="-342900" algn="l">
              <a:lnSpc>
                <a:spcPct val="100000"/>
              </a:lnSpc>
              <a:spcBef>
                <a:spcPts val="1200"/>
              </a:spcBef>
              <a:spcAft>
                <a:spcPts val="0"/>
              </a:spcAft>
              <a:buClr>
                <a:srgbClr val="6C6463"/>
              </a:buClr>
              <a:buSzPts val="1800"/>
              <a:buChar char="–"/>
              <a:defRPr sz="1800">
                <a:solidFill>
                  <a:srgbClr val="6C6463"/>
                </a:solidFill>
              </a:defRPr>
            </a:lvl2pPr>
            <a:lvl3pPr marL="1371600" lvl="2" indent="-330200" algn="l">
              <a:lnSpc>
                <a:spcPct val="100000"/>
              </a:lnSpc>
              <a:spcBef>
                <a:spcPts val="12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Red/White 1 Content + Bottom Photo">
  <p:cSld name="Red/White 1 Content + Bottom Photo">
    <p:bg>
      <p:bgPr>
        <a:solidFill>
          <a:schemeClr val="lt1"/>
        </a:solidFill>
        <a:effectLst/>
      </p:bgPr>
    </p:bg>
    <p:spTree>
      <p:nvGrpSpPr>
        <p:cNvPr id="1" name="Shape 747"/>
        <p:cNvGrpSpPr/>
        <p:nvPr/>
      </p:nvGrpSpPr>
      <p:grpSpPr>
        <a:xfrm>
          <a:off x="0" y="0"/>
          <a:ext cx="0" cy="0"/>
          <a:chOff x="0" y="0"/>
          <a:chExt cx="0" cy="0"/>
        </a:xfrm>
      </p:grpSpPr>
      <p:sp>
        <p:nvSpPr>
          <p:cNvPr id="748" name="Google Shape;748;g11e0ae5a757_0_1448"/>
          <p:cNvSpPr>
            <a:spLocks noGrp="1"/>
          </p:cNvSpPr>
          <p:nvPr>
            <p:ph type="pic" idx="2"/>
          </p:nvPr>
        </p:nvSpPr>
        <p:spPr>
          <a:xfrm>
            <a:off x="152400" y="3429000"/>
            <a:ext cx="8839200" cy="3276600"/>
          </a:xfrm>
          <a:prstGeom prst="rect">
            <a:avLst/>
          </a:prstGeom>
          <a:solidFill>
            <a:srgbClr val="E7E7E5"/>
          </a:solidFill>
          <a:ln>
            <a:noFill/>
          </a:ln>
        </p:spPr>
      </p:sp>
      <p:sp>
        <p:nvSpPr>
          <p:cNvPr id="749" name="Google Shape;749;g11e0ae5a757_0_1448"/>
          <p:cNvSpPr txBox="1">
            <a:spLocks noGrp="1"/>
          </p:cNvSpPr>
          <p:nvPr>
            <p:ph type="body" idx="1"/>
          </p:nvPr>
        </p:nvSpPr>
        <p:spPr>
          <a:xfrm>
            <a:off x="685800" y="1600200"/>
            <a:ext cx="7772400" cy="16002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0"/>
              </a:spcBef>
              <a:spcAft>
                <a:spcPts val="0"/>
              </a:spcAft>
              <a:buClr>
                <a:srgbClr val="6C6463"/>
              </a:buClr>
              <a:buSzPts val="2000"/>
              <a:buChar char="•"/>
              <a:defRPr>
                <a:solidFill>
                  <a:srgbClr val="6C6463"/>
                </a:solidFill>
              </a:defRPr>
            </a:lvl1pPr>
            <a:lvl2pPr marL="914400" lvl="1" indent="-355600" algn="l">
              <a:lnSpc>
                <a:spcPct val="100000"/>
              </a:lnSpc>
              <a:spcBef>
                <a:spcPts val="1200"/>
              </a:spcBef>
              <a:spcAft>
                <a:spcPts val="0"/>
              </a:spcAft>
              <a:buClr>
                <a:srgbClr val="6C6463"/>
              </a:buClr>
              <a:buSzPts val="2000"/>
              <a:buChar char="–"/>
              <a:defRPr>
                <a:solidFill>
                  <a:srgbClr val="6C6463"/>
                </a:solidFill>
              </a:defRPr>
            </a:lvl2pPr>
            <a:lvl3pPr marL="1371600" lvl="2" indent="-342900" algn="l">
              <a:lnSpc>
                <a:spcPct val="100000"/>
              </a:lnSpc>
              <a:spcBef>
                <a:spcPts val="1200"/>
              </a:spcBef>
              <a:spcAft>
                <a:spcPts val="0"/>
              </a:spcAft>
              <a:buClr>
                <a:srgbClr val="6C6463"/>
              </a:buClr>
              <a:buSzPts val="1800"/>
              <a:buChar char="•"/>
              <a:defRPr>
                <a:solidFill>
                  <a:srgbClr val="6C6463"/>
                </a:solidFill>
              </a:defRPr>
            </a:lvl3pPr>
            <a:lvl4pPr marL="1828800" lvl="3" indent="-330200" algn="l">
              <a:lnSpc>
                <a:spcPct val="100000"/>
              </a:lnSpc>
              <a:spcBef>
                <a:spcPts val="320"/>
              </a:spcBef>
              <a:spcAft>
                <a:spcPts val="0"/>
              </a:spcAft>
              <a:buClr>
                <a:srgbClr val="6C6463"/>
              </a:buClr>
              <a:buSzPts val="1600"/>
              <a:buChar char="–"/>
              <a:defRPr>
                <a:solidFill>
                  <a:srgbClr val="6C6463"/>
                </a:solidFill>
              </a:defRPr>
            </a:lvl4pPr>
            <a:lvl5pPr marL="2286000" lvl="4" indent="-317500" algn="l">
              <a:lnSpc>
                <a:spcPct val="100000"/>
              </a:lnSpc>
              <a:spcBef>
                <a:spcPts val="280"/>
              </a:spcBef>
              <a:spcAft>
                <a:spcPts val="0"/>
              </a:spcAft>
              <a:buClr>
                <a:srgbClr val="FFFFFF"/>
              </a:buClr>
              <a:buSzPts val="1400"/>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0" name="Google Shape;750;g11e0ae5a757_0_1448"/>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1" name="Google Shape;751;g11e0ae5a757_0_1448"/>
          <p:cNvSpPr txBox="1">
            <a:spLocks noGrp="1"/>
          </p:cNvSpPr>
          <p:nvPr>
            <p:ph type="ftr" idx="11"/>
          </p:nvPr>
        </p:nvSpPr>
        <p:spPr>
          <a:xfrm>
            <a:off x="3124200" y="6520934"/>
            <a:ext cx="2895600" cy="184800"/>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2" name="Google Shape;752;g11e0ae5a757_0_1448"/>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753" name="Google Shape;753;g11e0ae5a757_0_1448"/>
          <p:cNvSpPr txBox="1">
            <a:spLocks noGrp="1"/>
          </p:cNvSpPr>
          <p:nvPr>
            <p:ph type="title"/>
          </p:nvPr>
        </p:nvSpPr>
        <p:spPr>
          <a:xfrm>
            <a:off x="686104" y="457200"/>
            <a:ext cx="7772400" cy="9144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BA0C2F"/>
              </a:buClr>
              <a:buSzPts val="28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4" name="Google Shape;754;g11e0ae5a757_0_1448"/>
          <p:cNvSpPr txBox="1">
            <a:spLocks noGrp="1"/>
          </p:cNvSpPr>
          <p:nvPr>
            <p:ph type="body" idx="3"/>
          </p:nvPr>
        </p:nvSpPr>
        <p:spPr>
          <a:xfrm rot="-5400000">
            <a:off x="7527734" y="4708199"/>
            <a:ext cx="2743200" cy="184800"/>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1200"/>
              </a:spcBef>
              <a:spcAft>
                <a:spcPts val="0"/>
              </a:spcAft>
              <a:buClr>
                <a:schemeClr val="lt1"/>
              </a:buClr>
              <a:buSzPts val="1800"/>
              <a:buNone/>
              <a:defRPr sz="1800">
                <a:solidFill>
                  <a:schemeClr val="lt1"/>
                </a:solidFill>
              </a:defRPr>
            </a:lvl2pPr>
            <a:lvl3pPr marL="1371600" lvl="2" indent="-228600" algn="l">
              <a:lnSpc>
                <a:spcPct val="100000"/>
              </a:lnSpc>
              <a:spcBef>
                <a:spcPts val="12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slideLayout" Target="../slideLayouts/slideLayout59.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slideLayout" Target="../slideLayouts/slideLayout58.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31" Type="http://schemas.openxmlformats.org/officeDocument/2006/relationships/theme" Target="../theme/theme2.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 Id="rId30" Type="http://schemas.openxmlformats.org/officeDocument/2006/relationships/slideLayout" Target="../slideLayouts/slideLayout6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slideLayout" Target="../slideLayouts/slideLayout78.xml"/><Relationship Id="rId26" Type="http://schemas.openxmlformats.org/officeDocument/2006/relationships/slideLayout" Target="../slideLayouts/slideLayout86.xml"/><Relationship Id="rId3" Type="http://schemas.openxmlformats.org/officeDocument/2006/relationships/slideLayout" Target="../slideLayouts/slideLayout63.xml"/><Relationship Id="rId21" Type="http://schemas.openxmlformats.org/officeDocument/2006/relationships/slideLayout" Target="../slideLayouts/slideLayout81.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5" Type="http://schemas.openxmlformats.org/officeDocument/2006/relationships/slideLayout" Target="../slideLayouts/slideLayout85.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slideLayout" Target="../slideLayouts/slideLayout80.xml"/><Relationship Id="rId29" Type="http://schemas.openxmlformats.org/officeDocument/2006/relationships/theme" Target="../theme/theme3.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24" Type="http://schemas.openxmlformats.org/officeDocument/2006/relationships/slideLayout" Target="../slideLayouts/slideLayout84.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23" Type="http://schemas.openxmlformats.org/officeDocument/2006/relationships/slideLayout" Target="../slideLayouts/slideLayout83.xml"/><Relationship Id="rId28" Type="http://schemas.openxmlformats.org/officeDocument/2006/relationships/slideLayout" Target="../slideLayouts/slideLayout88.xml"/><Relationship Id="rId10" Type="http://schemas.openxmlformats.org/officeDocument/2006/relationships/slideLayout" Target="../slideLayouts/slideLayout70.xml"/><Relationship Id="rId19" Type="http://schemas.openxmlformats.org/officeDocument/2006/relationships/slideLayout" Target="../slideLayouts/slideLayout79.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 Id="rId22" Type="http://schemas.openxmlformats.org/officeDocument/2006/relationships/slideLayout" Target="../slideLayouts/slideLayout82.xml"/><Relationship Id="rId27" Type="http://schemas.openxmlformats.org/officeDocument/2006/relationships/slideLayout" Target="../slideLayouts/slideLayout8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18" Type="http://schemas.openxmlformats.org/officeDocument/2006/relationships/slideLayout" Target="../slideLayouts/slideLayout106.xml"/><Relationship Id="rId26" Type="http://schemas.openxmlformats.org/officeDocument/2006/relationships/slideLayout" Target="../slideLayouts/slideLayout114.xml"/><Relationship Id="rId3" Type="http://schemas.openxmlformats.org/officeDocument/2006/relationships/slideLayout" Target="../slideLayouts/slideLayout91.xml"/><Relationship Id="rId21" Type="http://schemas.openxmlformats.org/officeDocument/2006/relationships/slideLayout" Target="../slideLayouts/slideLayout109.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17" Type="http://schemas.openxmlformats.org/officeDocument/2006/relationships/slideLayout" Target="../slideLayouts/slideLayout105.xml"/><Relationship Id="rId25" Type="http://schemas.openxmlformats.org/officeDocument/2006/relationships/slideLayout" Target="../slideLayouts/slideLayout113.xml"/><Relationship Id="rId2" Type="http://schemas.openxmlformats.org/officeDocument/2006/relationships/slideLayout" Target="../slideLayouts/slideLayout90.xml"/><Relationship Id="rId16" Type="http://schemas.openxmlformats.org/officeDocument/2006/relationships/slideLayout" Target="../slideLayouts/slideLayout104.xml"/><Relationship Id="rId20" Type="http://schemas.openxmlformats.org/officeDocument/2006/relationships/slideLayout" Target="../slideLayouts/slideLayout108.xml"/><Relationship Id="rId29" Type="http://schemas.openxmlformats.org/officeDocument/2006/relationships/theme" Target="../theme/theme4.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24" Type="http://schemas.openxmlformats.org/officeDocument/2006/relationships/slideLayout" Target="../slideLayouts/slideLayout112.xml"/><Relationship Id="rId5" Type="http://schemas.openxmlformats.org/officeDocument/2006/relationships/slideLayout" Target="../slideLayouts/slideLayout93.xml"/><Relationship Id="rId15" Type="http://schemas.openxmlformats.org/officeDocument/2006/relationships/slideLayout" Target="../slideLayouts/slideLayout103.xml"/><Relationship Id="rId23" Type="http://schemas.openxmlformats.org/officeDocument/2006/relationships/slideLayout" Target="../slideLayouts/slideLayout111.xml"/><Relationship Id="rId28" Type="http://schemas.openxmlformats.org/officeDocument/2006/relationships/slideLayout" Target="../slideLayouts/slideLayout116.xml"/><Relationship Id="rId10" Type="http://schemas.openxmlformats.org/officeDocument/2006/relationships/slideLayout" Target="../slideLayouts/slideLayout98.xml"/><Relationship Id="rId19" Type="http://schemas.openxmlformats.org/officeDocument/2006/relationships/slideLayout" Target="../slideLayouts/slideLayout107.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 Id="rId22" Type="http://schemas.openxmlformats.org/officeDocument/2006/relationships/slideLayout" Target="../slideLayouts/slideLayout110.xml"/><Relationship Id="rId27" Type="http://schemas.openxmlformats.org/officeDocument/2006/relationships/slideLayout" Target="../slideLayouts/slideLayout11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slideLayout" Target="../slideLayouts/slideLayout129.xml"/><Relationship Id="rId18" Type="http://schemas.openxmlformats.org/officeDocument/2006/relationships/slideLayout" Target="../slideLayouts/slideLayout134.xml"/><Relationship Id="rId26" Type="http://schemas.openxmlformats.org/officeDocument/2006/relationships/slideLayout" Target="../slideLayouts/slideLayout142.xml"/><Relationship Id="rId3" Type="http://schemas.openxmlformats.org/officeDocument/2006/relationships/slideLayout" Target="../slideLayouts/slideLayout119.xml"/><Relationship Id="rId21" Type="http://schemas.openxmlformats.org/officeDocument/2006/relationships/slideLayout" Target="../slideLayouts/slideLayout137.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17" Type="http://schemas.openxmlformats.org/officeDocument/2006/relationships/slideLayout" Target="../slideLayouts/slideLayout133.xml"/><Relationship Id="rId25" Type="http://schemas.openxmlformats.org/officeDocument/2006/relationships/slideLayout" Target="../slideLayouts/slideLayout141.xml"/><Relationship Id="rId2" Type="http://schemas.openxmlformats.org/officeDocument/2006/relationships/slideLayout" Target="../slideLayouts/slideLayout118.xml"/><Relationship Id="rId16" Type="http://schemas.openxmlformats.org/officeDocument/2006/relationships/slideLayout" Target="../slideLayouts/slideLayout132.xml"/><Relationship Id="rId20" Type="http://schemas.openxmlformats.org/officeDocument/2006/relationships/slideLayout" Target="../slideLayouts/slideLayout136.xml"/><Relationship Id="rId29" Type="http://schemas.openxmlformats.org/officeDocument/2006/relationships/slideLayout" Target="../slideLayouts/slideLayout145.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24" Type="http://schemas.openxmlformats.org/officeDocument/2006/relationships/slideLayout" Target="../slideLayouts/slideLayout140.xml"/><Relationship Id="rId5" Type="http://schemas.openxmlformats.org/officeDocument/2006/relationships/slideLayout" Target="../slideLayouts/slideLayout121.xml"/><Relationship Id="rId15" Type="http://schemas.openxmlformats.org/officeDocument/2006/relationships/slideLayout" Target="../slideLayouts/slideLayout131.xml"/><Relationship Id="rId23" Type="http://schemas.openxmlformats.org/officeDocument/2006/relationships/slideLayout" Target="../slideLayouts/slideLayout139.xml"/><Relationship Id="rId28" Type="http://schemas.openxmlformats.org/officeDocument/2006/relationships/slideLayout" Target="../slideLayouts/slideLayout144.xml"/><Relationship Id="rId10" Type="http://schemas.openxmlformats.org/officeDocument/2006/relationships/slideLayout" Target="../slideLayouts/slideLayout126.xml"/><Relationship Id="rId19" Type="http://schemas.openxmlformats.org/officeDocument/2006/relationships/slideLayout" Target="../slideLayouts/slideLayout135.xml"/><Relationship Id="rId31" Type="http://schemas.openxmlformats.org/officeDocument/2006/relationships/theme" Target="../theme/theme5.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slideLayout" Target="../slideLayouts/slideLayout130.xml"/><Relationship Id="rId22" Type="http://schemas.openxmlformats.org/officeDocument/2006/relationships/slideLayout" Target="../slideLayouts/slideLayout138.xml"/><Relationship Id="rId27" Type="http://schemas.openxmlformats.org/officeDocument/2006/relationships/slideLayout" Target="../slideLayouts/slideLayout143.xml"/><Relationship Id="rId30" Type="http://schemas.openxmlformats.org/officeDocument/2006/relationships/slideLayout" Target="../slideLayouts/slideLayout1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686104" y="457200"/>
            <a:ext cx="7772400" cy="914400"/>
          </a:xfrm>
          <a:prstGeom prst="rect">
            <a:avLst/>
          </a:prstGeom>
          <a:noFill/>
          <a:ln>
            <a:noFill/>
          </a:ln>
        </p:spPr>
        <p:txBody>
          <a:bodyPr spcFirstLastPara="1" wrap="square" lIns="91425" tIns="45700" rIns="91425" bIns="45700" anchor="b" anchorCtr="0">
            <a:normAutofit/>
          </a:bodyPr>
          <a:lstStyle>
            <a:lvl1pPr marR="0" lvl="0" algn="l" rtl="0">
              <a:lnSpc>
                <a:spcPct val="100000"/>
              </a:lnSpc>
              <a:spcBef>
                <a:spcPts val="0"/>
              </a:spcBef>
              <a:spcAft>
                <a:spcPts val="0"/>
              </a:spcAft>
              <a:buClr>
                <a:srgbClr val="BA0C2F"/>
              </a:buClr>
              <a:buSzPts val="2800"/>
              <a:buFont typeface="Gill Sans"/>
              <a:buNone/>
              <a:defRPr sz="2800" b="0" i="0" u="none" strike="noStrike" cap="none">
                <a:solidFill>
                  <a:srgbClr val="BA0C2F"/>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3"/>
          <p:cNvSpPr txBox="1">
            <a:spLocks noGrp="1"/>
          </p:cNvSpPr>
          <p:nvPr>
            <p:ph type="body" idx="1"/>
          </p:nvPr>
        </p:nvSpPr>
        <p:spPr>
          <a:xfrm>
            <a:off x="685800" y="1600200"/>
            <a:ext cx="7772400" cy="4114800"/>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00000"/>
              </a:lnSpc>
              <a:spcBef>
                <a:spcPts val="0"/>
              </a:spcBef>
              <a:spcAft>
                <a:spcPts val="0"/>
              </a:spcAft>
              <a:buClr>
                <a:srgbClr val="635C5B"/>
              </a:buClr>
              <a:buSzPts val="2000"/>
              <a:buFont typeface="Arial"/>
              <a:buChar char="•"/>
              <a:defRPr sz="2000" b="0" i="0" u="none" strike="noStrike" cap="none">
                <a:solidFill>
                  <a:srgbClr val="635C5B"/>
                </a:solidFill>
                <a:latin typeface="Gill Sans"/>
                <a:ea typeface="Gill Sans"/>
                <a:cs typeface="Gill Sans"/>
                <a:sym typeface="Gill Sans"/>
              </a:defRPr>
            </a:lvl1pPr>
            <a:lvl2pPr marL="914400" marR="0" lvl="1" indent="-355600" algn="l" rtl="0">
              <a:lnSpc>
                <a:spcPct val="100000"/>
              </a:lnSpc>
              <a:spcBef>
                <a:spcPts val="1200"/>
              </a:spcBef>
              <a:spcAft>
                <a:spcPts val="0"/>
              </a:spcAft>
              <a:buClr>
                <a:srgbClr val="635C5B"/>
              </a:buClr>
              <a:buSzPts val="2000"/>
              <a:buFont typeface="Arial"/>
              <a:buChar char="–"/>
              <a:defRPr sz="2000" b="0" i="0" u="none" strike="noStrike" cap="none">
                <a:solidFill>
                  <a:srgbClr val="635C5B"/>
                </a:solidFill>
                <a:latin typeface="Gill Sans"/>
                <a:ea typeface="Gill Sans"/>
                <a:cs typeface="Gill Sans"/>
                <a:sym typeface="Gill Sans"/>
              </a:defRPr>
            </a:lvl2pPr>
            <a:lvl3pPr marL="1371600" marR="0" lvl="2"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12" name="Google Shape;12;p13"/>
          <p:cNvSpPr txBox="1">
            <a:spLocks noGrp="1"/>
          </p:cNvSpPr>
          <p:nvPr>
            <p:ph type="dt" idx="10"/>
          </p:nvPr>
        </p:nvSpPr>
        <p:spPr>
          <a:xfrm>
            <a:off x="152400" y="6530079"/>
            <a:ext cx="2133600" cy="184666"/>
          </a:xfrm>
          <a:prstGeom prst="rect">
            <a:avLst/>
          </a:prstGeom>
          <a:noFill/>
          <a:ln>
            <a:noFill/>
          </a:ln>
        </p:spPr>
        <p:txBody>
          <a:bodyPr spcFirstLastPara="1" wrap="square" lIns="91425" tIns="45700" rIns="91425" bIns="45700" anchor="ctr" anchorCtr="0">
            <a:sp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35C5B"/>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13" name="Google Shape;13;p13"/>
          <p:cNvSpPr txBox="1">
            <a:spLocks noGrp="1"/>
          </p:cNvSpPr>
          <p:nvPr>
            <p:ph type="ftr" idx="11"/>
          </p:nvPr>
        </p:nvSpPr>
        <p:spPr>
          <a:xfrm>
            <a:off x="3124200" y="6530079"/>
            <a:ext cx="2895600" cy="184666"/>
          </a:xfrm>
          <a:prstGeom prst="rect">
            <a:avLst/>
          </a:prstGeom>
          <a:noFill/>
          <a:ln>
            <a:noFill/>
          </a:ln>
        </p:spPr>
        <p:txBody>
          <a:bodyPr spcFirstLastPara="1" wrap="square" lIns="91425" tIns="45700" rIns="91425" bIns="45700" anchor="ctr" anchorCtr="0">
            <a:sp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35C5B"/>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14" name="Google Shape;14;p13"/>
          <p:cNvSpPr txBox="1">
            <a:spLocks noGrp="1"/>
          </p:cNvSpPr>
          <p:nvPr>
            <p:ph type="sldNum" idx="12"/>
          </p:nvPr>
        </p:nvSpPr>
        <p:spPr>
          <a:xfrm>
            <a:off x="6858000" y="6530079"/>
            <a:ext cx="2133600" cy="184666"/>
          </a:xfrm>
          <a:prstGeom prst="rect">
            <a:avLst/>
          </a:prstGeom>
          <a:noFill/>
          <a:ln>
            <a:noFill/>
          </a:ln>
        </p:spPr>
        <p:txBody>
          <a:bodyPr spcFirstLastPara="1" wrap="square" lIns="91425" tIns="45700" rIns="91425" bIns="45700" anchor="ctr" anchorCtr="0">
            <a:sp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35C5B"/>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35C5B"/>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35C5B"/>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35C5B"/>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35C5B"/>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35C5B"/>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35C5B"/>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35C5B"/>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35C5B"/>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13"/>
          <p:cNvSpPr/>
          <p:nvPr/>
        </p:nvSpPr>
        <p:spPr>
          <a:xfrm>
            <a:off x="0" y="0"/>
            <a:ext cx="9144000" cy="6858000"/>
          </a:xfrm>
          <a:prstGeom prst="frame">
            <a:avLst>
              <a:gd name="adj1" fmla="val 2222"/>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Gill Sans"/>
              <a:ea typeface="Gill Sans"/>
              <a:cs typeface="Gill Sans"/>
              <a:sym typeface="Gill Sans"/>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Shape 233"/>
        <p:cNvGrpSpPr/>
        <p:nvPr/>
      </p:nvGrpSpPr>
      <p:grpSpPr>
        <a:xfrm>
          <a:off x="0" y="0"/>
          <a:ext cx="0" cy="0"/>
          <a:chOff x="0" y="0"/>
          <a:chExt cx="0" cy="0"/>
        </a:xfrm>
      </p:grpSpPr>
      <p:sp>
        <p:nvSpPr>
          <p:cNvPr id="234" name="Google Shape;234;g11e0ae5a757_0_2042"/>
          <p:cNvSpPr txBox="1">
            <a:spLocks noGrp="1"/>
          </p:cNvSpPr>
          <p:nvPr>
            <p:ph type="title"/>
          </p:nvPr>
        </p:nvSpPr>
        <p:spPr>
          <a:xfrm>
            <a:off x="686104" y="457200"/>
            <a:ext cx="7772400" cy="914400"/>
          </a:xfrm>
          <a:prstGeom prst="rect">
            <a:avLst/>
          </a:prstGeom>
          <a:noFill/>
          <a:ln>
            <a:noFill/>
          </a:ln>
        </p:spPr>
        <p:txBody>
          <a:bodyPr spcFirstLastPara="1" wrap="square" lIns="91425" tIns="45700" rIns="91425" bIns="45700" anchor="b" anchorCtr="0">
            <a:normAutofit/>
          </a:bodyPr>
          <a:lstStyle>
            <a:lvl1pPr marR="0" lvl="0" algn="l" rtl="0">
              <a:lnSpc>
                <a:spcPct val="100000"/>
              </a:lnSpc>
              <a:spcBef>
                <a:spcPts val="0"/>
              </a:spcBef>
              <a:spcAft>
                <a:spcPts val="0"/>
              </a:spcAft>
              <a:buClr>
                <a:srgbClr val="BA0C2F"/>
              </a:buClr>
              <a:buSzPts val="2800"/>
              <a:buFont typeface="Gill Sans"/>
              <a:buNone/>
              <a:defRPr sz="2800" b="0" i="0" u="none" strike="noStrike" cap="none">
                <a:solidFill>
                  <a:srgbClr val="BA0C2F"/>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5" name="Google Shape;235;g11e0ae5a757_0_2042"/>
          <p:cNvSpPr txBox="1">
            <a:spLocks noGrp="1"/>
          </p:cNvSpPr>
          <p:nvPr>
            <p:ph type="body" idx="1"/>
          </p:nvPr>
        </p:nvSpPr>
        <p:spPr>
          <a:xfrm>
            <a:off x="685800" y="1600200"/>
            <a:ext cx="7772400" cy="4114800"/>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00000"/>
              </a:lnSpc>
              <a:spcBef>
                <a:spcPts val="0"/>
              </a:spcBef>
              <a:spcAft>
                <a:spcPts val="0"/>
              </a:spcAft>
              <a:buClr>
                <a:srgbClr val="635C5B"/>
              </a:buClr>
              <a:buSzPts val="2000"/>
              <a:buFont typeface="Arial"/>
              <a:buChar char="•"/>
              <a:defRPr sz="2000" b="0" i="0" u="none" strike="noStrike" cap="none">
                <a:solidFill>
                  <a:srgbClr val="635C5B"/>
                </a:solidFill>
                <a:latin typeface="Gill Sans"/>
                <a:ea typeface="Gill Sans"/>
                <a:cs typeface="Gill Sans"/>
                <a:sym typeface="Gill Sans"/>
              </a:defRPr>
            </a:lvl1pPr>
            <a:lvl2pPr marL="914400" marR="0" lvl="1" indent="-355600" algn="l" rtl="0">
              <a:lnSpc>
                <a:spcPct val="100000"/>
              </a:lnSpc>
              <a:spcBef>
                <a:spcPts val="1200"/>
              </a:spcBef>
              <a:spcAft>
                <a:spcPts val="0"/>
              </a:spcAft>
              <a:buClr>
                <a:srgbClr val="635C5B"/>
              </a:buClr>
              <a:buSzPts val="2000"/>
              <a:buFont typeface="Arial"/>
              <a:buChar char="–"/>
              <a:defRPr sz="2000" b="0" i="0" u="none" strike="noStrike" cap="none">
                <a:solidFill>
                  <a:srgbClr val="635C5B"/>
                </a:solidFill>
                <a:latin typeface="Gill Sans"/>
                <a:ea typeface="Gill Sans"/>
                <a:cs typeface="Gill Sans"/>
                <a:sym typeface="Gill Sans"/>
              </a:defRPr>
            </a:lvl2pPr>
            <a:lvl3pPr marL="1371600" marR="0" lvl="2"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236" name="Google Shape;236;g11e0ae5a757_0_2042"/>
          <p:cNvSpPr txBox="1">
            <a:spLocks noGrp="1"/>
          </p:cNvSpPr>
          <p:nvPr>
            <p:ph type="dt" idx="10"/>
          </p:nvPr>
        </p:nvSpPr>
        <p:spPr>
          <a:xfrm>
            <a:off x="152400" y="6530079"/>
            <a:ext cx="2133600" cy="184800"/>
          </a:xfrm>
          <a:prstGeom prst="rect">
            <a:avLst/>
          </a:prstGeom>
          <a:noFill/>
          <a:ln>
            <a:noFill/>
          </a:ln>
        </p:spPr>
        <p:txBody>
          <a:bodyPr spcFirstLastPara="1" wrap="square" lIns="91425" tIns="45700" rIns="91425" bIns="45700" anchor="ctr" anchorCtr="0">
            <a:sp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35C5B"/>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237" name="Google Shape;237;g11e0ae5a757_0_2042"/>
          <p:cNvSpPr txBox="1">
            <a:spLocks noGrp="1"/>
          </p:cNvSpPr>
          <p:nvPr>
            <p:ph type="ftr" idx="11"/>
          </p:nvPr>
        </p:nvSpPr>
        <p:spPr>
          <a:xfrm>
            <a:off x="3124200" y="6530079"/>
            <a:ext cx="2895600" cy="184800"/>
          </a:xfrm>
          <a:prstGeom prst="rect">
            <a:avLst/>
          </a:prstGeom>
          <a:noFill/>
          <a:ln>
            <a:noFill/>
          </a:ln>
        </p:spPr>
        <p:txBody>
          <a:bodyPr spcFirstLastPara="1" wrap="square" lIns="91425" tIns="45700" rIns="91425" bIns="45700" anchor="ctr" anchorCtr="0">
            <a:sp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35C5B"/>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238" name="Google Shape;238;g11e0ae5a757_0_2042"/>
          <p:cNvSpPr txBox="1">
            <a:spLocks noGrp="1"/>
          </p:cNvSpPr>
          <p:nvPr>
            <p:ph type="sldNum" idx="12"/>
          </p:nvPr>
        </p:nvSpPr>
        <p:spPr>
          <a:xfrm>
            <a:off x="6858000" y="6530079"/>
            <a:ext cx="2133600" cy="184800"/>
          </a:xfrm>
          <a:prstGeom prst="rect">
            <a:avLst/>
          </a:prstGeom>
          <a:noFill/>
          <a:ln>
            <a:noFill/>
          </a:ln>
        </p:spPr>
        <p:txBody>
          <a:bodyPr spcFirstLastPara="1" wrap="square" lIns="91425" tIns="45700" rIns="91425" bIns="45700" anchor="ctr" anchorCtr="0">
            <a:sp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35C5B"/>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35C5B"/>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35C5B"/>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35C5B"/>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35C5B"/>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35C5B"/>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35C5B"/>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35C5B"/>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35C5B"/>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39" name="Google Shape;239;g11e0ae5a757_0_2042"/>
          <p:cNvSpPr/>
          <p:nvPr/>
        </p:nvSpPr>
        <p:spPr>
          <a:xfrm>
            <a:off x="0" y="0"/>
            <a:ext cx="9144000" cy="6858000"/>
          </a:xfrm>
          <a:prstGeom prst="frame">
            <a:avLst>
              <a:gd name="adj1" fmla="val 2222"/>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Gill Sans"/>
              <a:ea typeface="Gill Sans"/>
              <a:cs typeface="Gill Sans"/>
              <a:sym typeface="Gill Sans"/>
            </a:endParaRPr>
          </a:p>
        </p:txBody>
      </p:sp>
    </p:spTree>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 id="2147483700" r:id="rId21"/>
    <p:sldLayoutId id="2147483701" r:id="rId22"/>
    <p:sldLayoutId id="2147483702" r:id="rId23"/>
    <p:sldLayoutId id="2147483703" r:id="rId24"/>
    <p:sldLayoutId id="2147483704" r:id="rId25"/>
    <p:sldLayoutId id="2147483705" r:id="rId26"/>
    <p:sldLayoutId id="2147483706" r:id="rId27"/>
    <p:sldLayoutId id="2147483707" r:id="rId28"/>
    <p:sldLayoutId id="2147483708" r:id="rId29"/>
    <p:sldLayoutId id="2147483709" r:id="rId3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Shape 457"/>
        <p:cNvGrpSpPr/>
        <p:nvPr/>
      </p:nvGrpSpPr>
      <p:grpSpPr>
        <a:xfrm>
          <a:off x="0" y="0"/>
          <a:ext cx="0" cy="0"/>
          <a:chOff x="0" y="0"/>
          <a:chExt cx="0" cy="0"/>
        </a:xfrm>
      </p:grpSpPr>
      <p:sp>
        <p:nvSpPr>
          <p:cNvPr id="458" name="Google Shape;458;g119cbae77c1_0_1228"/>
          <p:cNvSpPr txBox="1">
            <a:spLocks noGrp="1"/>
          </p:cNvSpPr>
          <p:nvPr>
            <p:ph type="title"/>
          </p:nvPr>
        </p:nvSpPr>
        <p:spPr>
          <a:xfrm>
            <a:off x="686104" y="457200"/>
            <a:ext cx="7772400" cy="914400"/>
          </a:xfrm>
          <a:prstGeom prst="rect">
            <a:avLst/>
          </a:prstGeom>
          <a:noFill/>
          <a:ln>
            <a:noFill/>
          </a:ln>
        </p:spPr>
        <p:txBody>
          <a:bodyPr spcFirstLastPara="1" wrap="square" lIns="91425" tIns="45700" rIns="91425" bIns="45700" anchor="b" anchorCtr="0">
            <a:normAutofit/>
          </a:bodyPr>
          <a:lstStyle>
            <a:lvl1pPr marR="0" lvl="0" algn="l" rtl="0">
              <a:lnSpc>
                <a:spcPct val="100000"/>
              </a:lnSpc>
              <a:spcBef>
                <a:spcPts val="0"/>
              </a:spcBef>
              <a:spcAft>
                <a:spcPts val="0"/>
              </a:spcAft>
              <a:buClr>
                <a:srgbClr val="BA0C2F"/>
              </a:buClr>
              <a:buSzPts val="2800"/>
              <a:buFont typeface="Gill Sans"/>
              <a:buNone/>
              <a:defRPr sz="2800" b="0" i="0" u="none" strike="noStrike" cap="none">
                <a:solidFill>
                  <a:srgbClr val="BA0C2F"/>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59" name="Google Shape;459;g119cbae77c1_0_1228"/>
          <p:cNvSpPr txBox="1">
            <a:spLocks noGrp="1"/>
          </p:cNvSpPr>
          <p:nvPr>
            <p:ph type="body" idx="1"/>
          </p:nvPr>
        </p:nvSpPr>
        <p:spPr>
          <a:xfrm>
            <a:off x="685800" y="1600200"/>
            <a:ext cx="7772400" cy="4114800"/>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00000"/>
              </a:lnSpc>
              <a:spcBef>
                <a:spcPts val="0"/>
              </a:spcBef>
              <a:spcAft>
                <a:spcPts val="0"/>
              </a:spcAft>
              <a:buClr>
                <a:srgbClr val="635C5B"/>
              </a:buClr>
              <a:buSzPts val="2000"/>
              <a:buFont typeface="Arial"/>
              <a:buChar char="•"/>
              <a:defRPr sz="2000" b="0" i="0" u="none" strike="noStrike" cap="none">
                <a:solidFill>
                  <a:srgbClr val="635C5B"/>
                </a:solidFill>
                <a:latin typeface="Gill Sans"/>
                <a:ea typeface="Gill Sans"/>
                <a:cs typeface="Gill Sans"/>
                <a:sym typeface="Gill Sans"/>
              </a:defRPr>
            </a:lvl1pPr>
            <a:lvl2pPr marL="914400" marR="0" lvl="1" indent="-355600" algn="l" rtl="0">
              <a:lnSpc>
                <a:spcPct val="100000"/>
              </a:lnSpc>
              <a:spcBef>
                <a:spcPts val="1200"/>
              </a:spcBef>
              <a:spcAft>
                <a:spcPts val="0"/>
              </a:spcAft>
              <a:buClr>
                <a:srgbClr val="635C5B"/>
              </a:buClr>
              <a:buSzPts val="2000"/>
              <a:buFont typeface="Arial"/>
              <a:buChar char="–"/>
              <a:defRPr sz="2000" b="0" i="0" u="none" strike="noStrike" cap="none">
                <a:solidFill>
                  <a:srgbClr val="635C5B"/>
                </a:solidFill>
                <a:latin typeface="Gill Sans"/>
                <a:ea typeface="Gill Sans"/>
                <a:cs typeface="Gill Sans"/>
                <a:sym typeface="Gill Sans"/>
              </a:defRPr>
            </a:lvl2pPr>
            <a:lvl3pPr marL="1371600" marR="0" lvl="2"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460" name="Google Shape;460;g119cbae77c1_0_1228"/>
          <p:cNvSpPr txBox="1">
            <a:spLocks noGrp="1"/>
          </p:cNvSpPr>
          <p:nvPr>
            <p:ph type="dt" idx="10"/>
          </p:nvPr>
        </p:nvSpPr>
        <p:spPr>
          <a:xfrm>
            <a:off x="152400" y="6530079"/>
            <a:ext cx="2133600" cy="184800"/>
          </a:xfrm>
          <a:prstGeom prst="rect">
            <a:avLst/>
          </a:prstGeom>
          <a:noFill/>
          <a:ln>
            <a:noFill/>
          </a:ln>
        </p:spPr>
        <p:txBody>
          <a:bodyPr spcFirstLastPara="1" wrap="square" lIns="91425" tIns="45700" rIns="91425" bIns="45700" anchor="ctr" anchorCtr="0">
            <a:sp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35C5B"/>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461" name="Google Shape;461;g119cbae77c1_0_1228"/>
          <p:cNvSpPr txBox="1">
            <a:spLocks noGrp="1"/>
          </p:cNvSpPr>
          <p:nvPr>
            <p:ph type="ftr" idx="11"/>
          </p:nvPr>
        </p:nvSpPr>
        <p:spPr>
          <a:xfrm>
            <a:off x="3124200" y="6530079"/>
            <a:ext cx="2895600" cy="184800"/>
          </a:xfrm>
          <a:prstGeom prst="rect">
            <a:avLst/>
          </a:prstGeom>
          <a:noFill/>
          <a:ln>
            <a:noFill/>
          </a:ln>
        </p:spPr>
        <p:txBody>
          <a:bodyPr spcFirstLastPara="1" wrap="square" lIns="91425" tIns="45700" rIns="91425" bIns="45700" anchor="ctr" anchorCtr="0">
            <a:sp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35C5B"/>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462" name="Google Shape;462;g119cbae77c1_0_1228"/>
          <p:cNvSpPr txBox="1">
            <a:spLocks noGrp="1"/>
          </p:cNvSpPr>
          <p:nvPr>
            <p:ph type="sldNum" idx="12"/>
          </p:nvPr>
        </p:nvSpPr>
        <p:spPr>
          <a:xfrm>
            <a:off x="6858000" y="6530079"/>
            <a:ext cx="2133600" cy="184800"/>
          </a:xfrm>
          <a:prstGeom prst="rect">
            <a:avLst/>
          </a:prstGeom>
          <a:noFill/>
          <a:ln>
            <a:noFill/>
          </a:ln>
        </p:spPr>
        <p:txBody>
          <a:bodyPr spcFirstLastPara="1" wrap="square" lIns="91425" tIns="45700" rIns="91425" bIns="45700" anchor="ctr" anchorCtr="0">
            <a:sp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35C5B"/>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35C5B"/>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35C5B"/>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35C5B"/>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35C5B"/>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35C5B"/>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35C5B"/>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35C5B"/>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35C5B"/>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463" name="Google Shape;463;g119cbae77c1_0_1228"/>
          <p:cNvSpPr/>
          <p:nvPr/>
        </p:nvSpPr>
        <p:spPr>
          <a:xfrm>
            <a:off x="0" y="0"/>
            <a:ext cx="9144000" cy="6858000"/>
          </a:xfrm>
          <a:prstGeom prst="frame">
            <a:avLst>
              <a:gd name="adj1" fmla="val 2222"/>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Gill Sans"/>
              <a:ea typeface="Gill Sans"/>
              <a:cs typeface="Gill Sans"/>
              <a:sym typeface="Gill Sans"/>
            </a:endParaRPr>
          </a:p>
        </p:txBody>
      </p:sp>
    </p:spTree>
  </p:cSld>
  <p:clrMap bg1="lt1" tx1="dk1" bg2="dk2" tx2="lt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 id="2147483732" r:id="rId22"/>
    <p:sldLayoutId id="2147483733" r:id="rId23"/>
    <p:sldLayoutId id="2147483734" r:id="rId24"/>
    <p:sldLayoutId id="2147483735" r:id="rId25"/>
    <p:sldLayoutId id="2147483736" r:id="rId26"/>
    <p:sldLayoutId id="2147483737" r:id="rId27"/>
    <p:sldLayoutId id="2147483738" r:id="rId2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Shape 666"/>
        <p:cNvGrpSpPr/>
        <p:nvPr/>
      </p:nvGrpSpPr>
      <p:grpSpPr>
        <a:xfrm>
          <a:off x="0" y="0"/>
          <a:ext cx="0" cy="0"/>
          <a:chOff x="0" y="0"/>
          <a:chExt cx="0" cy="0"/>
        </a:xfrm>
      </p:grpSpPr>
      <p:sp>
        <p:nvSpPr>
          <p:cNvPr id="667" name="Google Shape;667;g11e0ae5a757_0_1367"/>
          <p:cNvSpPr txBox="1">
            <a:spLocks noGrp="1"/>
          </p:cNvSpPr>
          <p:nvPr>
            <p:ph type="title"/>
          </p:nvPr>
        </p:nvSpPr>
        <p:spPr>
          <a:xfrm>
            <a:off x="686104" y="457200"/>
            <a:ext cx="7772400" cy="914400"/>
          </a:xfrm>
          <a:prstGeom prst="rect">
            <a:avLst/>
          </a:prstGeom>
          <a:noFill/>
          <a:ln>
            <a:noFill/>
          </a:ln>
        </p:spPr>
        <p:txBody>
          <a:bodyPr spcFirstLastPara="1" wrap="square" lIns="91425" tIns="45700" rIns="91425" bIns="45700" anchor="b" anchorCtr="0">
            <a:normAutofit/>
          </a:bodyPr>
          <a:lstStyle>
            <a:lvl1pPr marR="0" lvl="0" algn="l" rtl="0">
              <a:lnSpc>
                <a:spcPct val="100000"/>
              </a:lnSpc>
              <a:spcBef>
                <a:spcPts val="0"/>
              </a:spcBef>
              <a:spcAft>
                <a:spcPts val="0"/>
              </a:spcAft>
              <a:buClr>
                <a:srgbClr val="BA0C2F"/>
              </a:buClr>
              <a:buSzPts val="2800"/>
              <a:buFont typeface="Gill Sans"/>
              <a:buNone/>
              <a:defRPr sz="2800" b="0" i="0" u="none" strike="noStrike" cap="none">
                <a:solidFill>
                  <a:srgbClr val="BA0C2F"/>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68" name="Google Shape;668;g11e0ae5a757_0_1367"/>
          <p:cNvSpPr txBox="1">
            <a:spLocks noGrp="1"/>
          </p:cNvSpPr>
          <p:nvPr>
            <p:ph type="body" idx="1"/>
          </p:nvPr>
        </p:nvSpPr>
        <p:spPr>
          <a:xfrm>
            <a:off x="685800" y="1600200"/>
            <a:ext cx="7772400" cy="4114800"/>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00000"/>
              </a:lnSpc>
              <a:spcBef>
                <a:spcPts val="0"/>
              </a:spcBef>
              <a:spcAft>
                <a:spcPts val="0"/>
              </a:spcAft>
              <a:buClr>
                <a:srgbClr val="635C5B"/>
              </a:buClr>
              <a:buSzPts val="2000"/>
              <a:buFont typeface="Arial"/>
              <a:buChar char="•"/>
              <a:defRPr sz="2000" b="0" i="0" u="none" strike="noStrike" cap="none">
                <a:solidFill>
                  <a:srgbClr val="635C5B"/>
                </a:solidFill>
                <a:latin typeface="Gill Sans"/>
                <a:ea typeface="Gill Sans"/>
                <a:cs typeface="Gill Sans"/>
                <a:sym typeface="Gill Sans"/>
              </a:defRPr>
            </a:lvl1pPr>
            <a:lvl2pPr marL="914400" marR="0" lvl="1" indent="-355600" algn="l" rtl="0">
              <a:lnSpc>
                <a:spcPct val="100000"/>
              </a:lnSpc>
              <a:spcBef>
                <a:spcPts val="1200"/>
              </a:spcBef>
              <a:spcAft>
                <a:spcPts val="0"/>
              </a:spcAft>
              <a:buClr>
                <a:srgbClr val="635C5B"/>
              </a:buClr>
              <a:buSzPts val="2000"/>
              <a:buFont typeface="Arial"/>
              <a:buChar char="–"/>
              <a:defRPr sz="2000" b="0" i="0" u="none" strike="noStrike" cap="none">
                <a:solidFill>
                  <a:srgbClr val="635C5B"/>
                </a:solidFill>
                <a:latin typeface="Gill Sans"/>
                <a:ea typeface="Gill Sans"/>
                <a:cs typeface="Gill Sans"/>
                <a:sym typeface="Gill Sans"/>
              </a:defRPr>
            </a:lvl2pPr>
            <a:lvl3pPr marL="1371600" marR="0" lvl="2"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669" name="Google Shape;669;g11e0ae5a757_0_1367"/>
          <p:cNvSpPr txBox="1">
            <a:spLocks noGrp="1"/>
          </p:cNvSpPr>
          <p:nvPr>
            <p:ph type="dt" idx="10"/>
          </p:nvPr>
        </p:nvSpPr>
        <p:spPr>
          <a:xfrm>
            <a:off x="152400" y="6530079"/>
            <a:ext cx="2133600" cy="184800"/>
          </a:xfrm>
          <a:prstGeom prst="rect">
            <a:avLst/>
          </a:prstGeom>
          <a:noFill/>
          <a:ln>
            <a:noFill/>
          </a:ln>
        </p:spPr>
        <p:txBody>
          <a:bodyPr spcFirstLastPara="1" wrap="square" lIns="91425" tIns="45700" rIns="91425" bIns="45700" anchor="ctr" anchorCtr="0">
            <a:sp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35C5B"/>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670" name="Google Shape;670;g11e0ae5a757_0_1367"/>
          <p:cNvSpPr txBox="1">
            <a:spLocks noGrp="1"/>
          </p:cNvSpPr>
          <p:nvPr>
            <p:ph type="ftr" idx="11"/>
          </p:nvPr>
        </p:nvSpPr>
        <p:spPr>
          <a:xfrm>
            <a:off x="3124200" y="6530079"/>
            <a:ext cx="2895600" cy="184800"/>
          </a:xfrm>
          <a:prstGeom prst="rect">
            <a:avLst/>
          </a:prstGeom>
          <a:noFill/>
          <a:ln>
            <a:noFill/>
          </a:ln>
        </p:spPr>
        <p:txBody>
          <a:bodyPr spcFirstLastPara="1" wrap="square" lIns="91425" tIns="45700" rIns="91425" bIns="45700" anchor="ctr" anchorCtr="0">
            <a:sp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35C5B"/>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671" name="Google Shape;671;g11e0ae5a757_0_1367"/>
          <p:cNvSpPr txBox="1">
            <a:spLocks noGrp="1"/>
          </p:cNvSpPr>
          <p:nvPr>
            <p:ph type="sldNum" idx="12"/>
          </p:nvPr>
        </p:nvSpPr>
        <p:spPr>
          <a:xfrm>
            <a:off x="6858000" y="6530079"/>
            <a:ext cx="2133600" cy="184800"/>
          </a:xfrm>
          <a:prstGeom prst="rect">
            <a:avLst/>
          </a:prstGeom>
          <a:noFill/>
          <a:ln>
            <a:noFill/>
          </a:ln>
        </p:spPr>
        <p:txBody>
          <a:bodyPr spcFirstLastPara="1" wrap="square" lIns="91425" tIns="45700" rIns="91425" bIns="45700" anchor="ctr" anchorCtr="0">
            <a:sp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35C5B"/>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35C5B"/>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35C5B"/>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35C5B"/>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35C5B"/>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35C5B"/>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35C5B"/>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35C5B"/>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35C5B"/>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672" name="Google Shape;672;g11e0ae5a757_0_1367"/>
          <p:cNvSpPr/>
          <p:nvPr/>
        </p:nvSpPr>
        <p:spPr>
          <a:xfrm>
            <a:off x="0" y="0"/>
            <a:ext cx="9144000" cy="6858000"/>
          </a:xfrm>
          <a:prstGeom prst="frame">
            <a:avLst>
              <a:gd name="adj1" fmla="val 2222"/>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Gill Sans"/>
              <a:ea typeface="Gill Sans"/>
              <a:cs typeface="Gill Sans"/>
              <a:sym typeface="Gill Sans"/>
            </a:endParaRPr>
          </a:p>
        </p:txBody>
      </p:sp>
    </p:spTree>
  </p:cSld>
  <p:clrMap bg1="lt1" tx1="dk1" bg2="dk2" tx2="lt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 id="2147483758" r:id="rId19"/>
    <p:sldLayoutId id="2147483759" r:id="rId20"/>
    <p:sldLayoutId id="2147483760" r:id="rId21"/>
    <p:sldLayoutId id="2147483761" r:id="rId22"/>
    <p:sldLayoutId id="2147483762" r:id="rId23"/>
    <p:sldLayoutId id="2147483763" r:id="rId24"/>
    <p:sldLayoutId id="2147483764" r:id="rId25"/>
    <p:sldLayoutId id="2147483765" r:id="rId26"/>
    <p:sldLayoutId id="2147483766" r:id="rId27"/>
    <p:sldLayoutId id="2147483767" r:id="rId2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Shape 875"/>
        <p:cNvGrpSpPr/>
        <p:nvPr/>
      </p:nvGrpSpPr>
      <p:grpSpPr>
        <a:xfrm>
          <a:off x="0" y="0"/>
          <a:ext cx="0" cy="0"/>
          <a:chOff x="0" y="0"/>
          <a:chExt cx="0" cy="0"/>
        </a:xfrm>
      </p:grpSpPr>
      <p:sp>
        <p:nvSpPr>
          <p:cNvPr id="876" name="Google Shape;876;g11e53598d4f_2_0"/>
          <p:cNvSpPr txBox="1">
            <a:spLocks noGrp="1"/>
          </p:cNvSpPr>
          <p:nvPr>
            <p:ph type="title"/>
          </p:nvPr>
        </p:nvSpPr>
        <p:spPr>
          <a:xfrm>
            <a:off x="686104" y="457200"/>
            <a:ext cx="7772400" cy="914400"/>
          </a:xfrm>
          <a:prstGeom prst="rect">
            <a:avLst/>
          </a:prstGeom>
          <a:noFill/>
          <a:ln>
            <a:noFill/>
          </a:ln>
        </p:spPr>
        <p:txBody>
          <a:bodyPr spcFirstLastPara="1" wrap="square" lIns="91425" tIns="45700" rIns="91425" bIns="45700" anchor="b" anchorCtr="0">
            <a:normAutofit/>
          </a:bodyPr>
          <a:lstStyle>
            <a:lvl1pPr marR="0" lvl="0" algn="l" rtl="0">
              <a:lnSpc>
                <a:spcPct val="100000"/>
              </a:lnSpc>
              <a:spcBef>
                <a:spcPts val="0"/>
              </a:spcBef>
              <a:spcAft>
                <a:spcPts val="0"/>
              </a:spcAft>
              <a:buClr>
                <a:srgbClr val="BA0C2F"/>
              </a:buClr>
              <a:buSzPts val="2800"/>
              <a:buFont typeface="Gill Sans"/>
              <a:buNone/>
              <a:defRPr sz="2800" b="0" i="0" u="none" strike="noStrike" cap="none">
                <a:solidFill>
                  <a:srgbClr val="BA0C2F"/>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77" name="Google Shape;877;g11e53598d4f_2_0"/>
          <p:cNvSpPr txBox="1">
            <a:spLocks noGrp="1"/>
          </p:cNvSpPr>
          <p:nvPr>
            <p:ph type="body" idx="1"/>
          </p:nvPr>
        </p:nvSpPr>
        <p:spPr>
          <a:xfrm>
            <a:off x="685800" y="1600200"/>
            <a:ext cx="7772400" cy="4114800"/>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00000"/>
              </a:lnSpc>
              <a:spcBef>
                <a:spcPts val="0"/>
              </a:spcBef>
              <a:spcAft>
                <a:spcPts val="0"/>
              </a:spcAft>
              <a:buClr>
                <a:srgbClr val="635C5B"/>
              </a:buClr>
              <a:buSzPts val="2000"/>
              <a:buFont typeface="Arial"/>
              <a:buChar char="•"/>
              <a:defRPr sz="2000" b="0" i="0" u="none" strike="noStrike" cap="none">
                <a:solidFill>
                  <a:srgbClr val="635C5B"/>
                </a:solidFill>
                <a:latin typeface="Gill Sans"/>
                <a:ea typeface="Gill Sans"/>
                <a:cs typeface="Gill Sans"/>
                <a:sym typeface="Gill Sans"/>
              </a:defRPr>
            </a:lvl1pPr>
            <a:lvl2pPr marL="914400" marR="0" lvl="1" indent="-355600" algn="l" rtl="0">
              <a:lnSpc>
                <a:spcPct val="100000"/>
              </a:lnSpc>
              <a:spcBef>
                <a:spcPts val="1200"/>
              </a:spcBef>
              <a:spcAft>
                <a:spcPts val="0"/>
              </a:spcAft>
              <a:buClr>
                <a:srgbClr val="635C5B"/>
              </a:buClr>
              <a:buSzPts val="2000"/>
              <a:buFont typeface="Arial"/>
              <a:buChar char="–"/>
              <a:defRPr sz="2000" b="0" i="0" u="none" strike="noStrike" cap="none">
                <a:solidFill>
                  <a:srgbClr val="635C5B"/>
                </a:solidFill>
                <a:latin typeface="Gill Sans"/>
                <a:ea typeface="Gill Sans"/>
                <a:cs typeface="Gill Sans"/>
                <a:sym typeface="Gill Sans"/>
              </a:defRPr>
            </a:lvl2pPr>
            <a:lvl3pPr marL="1371600" marR="0" lvl="2"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878" name="Google Shape;878;g11e53598d4f_2_0"/>
          <p:cNvSpPr txBox="1">
            <a:spLocks noGrp="1"/>
          </p:cNvSpPr>
          <p:nvPr>
            <p:ph type="dt" idx="10"/>
          </p:nvPr>
        </p:nvSpPr>
        <p:spPr>
          <a:xfrm>
            <a:off x="152400" y="6530079"/>
            <a:ext cx="2133600" cy="184666"/>
          </a:xfrm>
          <a:prstGeom prst="rect">
            <a:avLst/>
          </a:prstGeom>
          <a:noFill/>
          <a:ln>
            <a:noFill/>
          </a:ln>
        </p:spPr>
        <p:txBody>
          <a:bodyPr spcFirstLastPara="1" wrap="square" lIns="91425" tIns="45700" rIns="91425" bIns="45700" anchor="ctr" anchorCtr="0">
            <a:sp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35C5B"/>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879" name="Google Shape;879;g11e53598d4f_2_0"/>
          <p:cNvSpPr txBox="1">
            <a:spLocks noGrp="1"/>
          </p:cNvSpPr>
          <p:nvPr>
            <p:ph type="ftr" idx="11"/>
          </p:nvPr>
        </p:nvSpPr>
        <p:spPr>
          <a:xfrm>
            <a:off x="3124200" y="6530079"/>
            <a:ext cx="2895600" cy="184666"/>
          </a:xfrm>
          <a:prstGeom prst="rect">
            <a:avLst/>
          </a:prstGeom>
          <a:noFill/>
          <a:ln>
            <a:noFill/>
          </a:ln>
        </p:spPr>
        <p:txBody>
          <a:bodyPr spcFirstLastPara="1" wrap="square" lIns="91425" tIns="45700" rIns="91425" bIns="45700" anchor="ctr" anchorCtr="0">
            <a:sp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35C5B"/>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880" name="Google Shape;880;g11e53598d4f_2_0"/>
          <p:cNvSpPr txBox="1">
            <a:spLocks noGrp="1"/>
          </p:cNvSpPr>
          <p:nvPr>
            <p:ph type="sldNum" idx="12"/>
          </p:nvPr>
        </p:nvSpPr>
        <p:spPr>
          <a:xfrm>
            <a:off x="6858000" y="6530079"/>
            <a:ext cx="2133600" cy="184666"/>
          </a:xfrm>
          <a:prstGeom prst="rect">
            <a:avLst/>
          </a:prstGeom>
          <a:noFill/>
          <a:ln>
            <a:noFill/>
          </a:ln>
        </p:spPr>
        <p:txBody>
          <a:bodyPr spcFirstLastPara="1" wrap="square" lIns="91425" tIns="45700" rIns="91425" bIns="45700" anchor="ctr" anchorCtr="0">
            <a:sp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35C5B"/>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35C5B"/>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35C5B"/>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35C5B"/>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35C5B"/>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35C5B"/>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35C5B"/>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35C5B"/>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35C5B"/>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881" name="Google Shape;881;g11e53598d4f_2_0"/>
          <p:cNvSpPr/>
          <p:nvPr/>
        </p:nvSpPr>
        <p:spPr>
          <a:xfrm>
            <a:off x="0" y="0"/>
            <a:ext cx="9144000" cy="6858000"/>
          </a:xfrm>
          <a:prstGeom prst="frame">
            <a:avLst>
              <a:gd name="adj1" fmla="val 2222"/>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Gill Sans"/>
              <a:ea typeface="Gill Sans"/>
              <a:cs typeface="Gill Sans"/>
              <a:sym typeface="Gill Sans"/>
            </a:endParaRPr>
          </a:p>
        </p:txBody>
      </p:sp>
    </p:spTree>
  </p:cSld>
  <p:clrMap bg1="lt1" tx1="dk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 id="2147483786" r:id="rId18"/>
    <p:sldLayoutId id="2147483787" r:id="rId19"/>
    <p:sldLayoutId id="2147483788" r:id="rId20"/>
    <p:sldLayoutId id="2147483789" r:id="rId21"/>
    <p:sldLayoutId id="2147483790" r:id="rId22"/>
    <p:sldLayoutId id="2147483791" r:id="rId23"/>
    <p:sldLayoutId id="2147483792" r:id="rId24"/>
    <p:sldLayoutId id="2147483793" r:id="rId25"/>
    <p:sldLayoutId id="2147483794" r:id="rId26"/>
    <p:sldLayoutId id="2147483795" r:id="rId27"/>
    <p:sldLayoutId id="2147483796" r:id="rId28"/>
    <p:sldLayoutId id="2147483797" r:id="rId29"/>
    <p:sldLayoutId id="2147483798" r:id="rId3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1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1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1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1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1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1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1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0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61.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61.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61.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chart" Target="../charts/chart4.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chart" Target="../charts/chart6.xml"/></Relationships>
</file>

<file path=ppt/slides/_rels/slide3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chart" Target="../charts/chart8.xml"/></Relationships>
</file>

<file path=ppt/slides/_rels/slide3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chart" Target="../charts/chart10.xml"/></Relationships>
</file>

<file path=ppt/slides/_rels/slide3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chart" Target="../charts/char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61.xml"/><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61.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1.xml"/></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6.xml"/><Relationship Id="rId1" Type="http://schemas.openxmlformats.org/officeDocument/2006/relationships/slideLayout" Target="../slideLayouts/slideLayout89.xml"/></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8.xml"/><Relationship Id="rId1" Type="http://schemas.openxmlformats.org/officeDocument/2006/relationships/slideLayout" Target="../slideLayouts/slideLayout61.xml"/></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9.xml"/><Relationship Id="rId1" Type="http://schemas.openxmlformats.org/officeDocument/2006/relationships/slideLayout" Target="../slideLayouts/slideLayout6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0.xml"/><Relationship Id="rId1" Type="http://schemas.openxmlformats.org/officeDocument/2006/relationships/slideLayout" Target="../slideLayouts/slideLayout61.xml"/></Relationships>
</file>

<file path=ppt/slides/_rels/slide5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1.xml"/><Relationship Id="rId1" Type="http://schemas.openxmlformats.org/officeDocument/2006/relationships/slideLayout" Target="../slideLayouts/slideLayout61.xml"/><Relationship Id="rId4" Type="http://schemas.openxmlformats.org/officeDocument/2006/relationships/image" Target="../media/image51.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1.xml"/></Relationships>
</file>

<file path=ppt/slides/_rels/slide5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3.xml"/><Relationship Id="rId1" Type="http://schemas.openxmlformats.org/officeDocument/2006/relationships/slideLayout" Target="../slideLayouts/slideLayout89.xml"/></Relationships>
</file>

<file path=ppt/slides/_rels/slide5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4.xml"/><Relationship Id="rId1" Type="http://schemas.openxmlformats.org/officeDocument/2006/relationships/slideLayout" Target="../slideLayouts/slideLayout61.xml"/></Relationships>
</file>

<file path=ppt/slides/_rels/slide5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5.xml"/><Relationship Id="rId1" Type="http://schemas.openxmlformats.org/officeDocument/2006/relationships/slideLayout" Target="../slideLayouts/slideLayout61.xml"/></Relationships>
</file>

<file path=ppt/slides/_rels/slide5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6.xml"/><Relationship Id="rId1" Type="http://schemas.openxmlformats.org/officeDocument/2006/relationships/slideLayout" Target="../slideLayouts/slideLayout61.xml"/><Relationship Id="rId4" Type="http://schemas.openxmlformats.org/officeDocument/2006/relationships/image" Target="../media/image56.png"/></Relationships>
</file>

<file path=ppt/slides/_rels/slide5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7.xml"/><Relationship Id="rId1" Type="http://schemas.openxmlformats.org/officeDocument/2006/relationships/slideLayout" Target="../slideLayouts/slideLayout61.xml"/><Relationship Id="rId4" Type="http://schemas.openxmlformats.org/officeDocument/2006/relationships/image" Target="../media/image58.png"/></Relationships>
</file>

<file path=ppt/slides/_rels/slide5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8.xml"/><Relationship Id="rId1" Type="http://schemas.openxmlformats.org/officeDocument/2006/relationships/slideLayout" Target="../slideLayouts/slideLayout61.xml"/></Relationships>
</file>

<file path=ppt/slides/_rels/slide5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96.xml"/><Relationship Id="rId1" Type="http://schemas.openxmlformats.org/officeDocument/2006/relationships/slideLayout" Target="../slideLayouts/slideLayout61.xml"/></Relationships>
</file>

<file path=ppt/slides/_rels/slide9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98.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02"/>
        <p:cNvGrpSpPr/>
        <p:nvPr/>
      </p:nvGrpSpPr>
      <p:grpSpPr>
        <a:xfrm>
          <a:off x="0" y="0"/>
          <a:ext cx="0" cy="0"/>
          <a:chOff x="0" y="0"/>
          <a:chExt cx="0" cy="0"/>
        </a:xfrm>
      </p:grpSpPr>
      <p:sp>
        <p:nvSpPr>
          <p:cNvPr id="1103" name="Google Shape;1103;p1"/>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t>3/23/2022</a:t>
            </a:r>
            <a:endParaRPr/>
          </a:p>
        </p:txBody>
      </p:sp>
      <p:sp>
        <p:nvSpPr>
          <p:cNvPr id="1104" name="Google Shape;1104;p1"/>
          <p:cNvSpPr txBox="1">
            <a:spLocks noGrp="1"/>
          </p:cNvSpPr>
          <p:nvPr>
            <p:ph type="ftr" idx="11"/>
          </p:nvPr>
        </p:nvSpPr>
        <p:spPr>
          <a:xfrm>
            <a:off x="3124200" y="6520934"/>
            <a:ext cx="2895600" cy="184666"/>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1400"/>
              <a:buNone/>
            </a:pPr>
            <a:r>
              <a:rPr lang="en-US"/>
              <a:t>USAID MONITORING, EVALUATION, AND LEARNING ACTIVITY</a:t>
            </a:r>
            <a:endParaRPr>
              <a:solidFill>
                <a:schemeClr val="lt1"/>
              </a:solidFill>
            </a:endParaRPr>
          </a:p>
        </p:txBody>
      </p:sp>
      <p:sp>
        <p:nvSpPr>
          <p:cNvPr id="1105" name="Google Shape;1105;p1"/>
          <p:cNvSpPr txBox="1">
            <a:spLocks noGrp="1"/>
          </p:cNvSpPr>
          <p:nvPr>
            <p:ph type="sldNum" idx="12"/>
          </p:nvPr>
        </p:nvSpPr>
        <p:spPr>
          <a:xfrm>
            <a:off x="6858000" y="6520934"/>
            <a:ext cx="2133600" cy="184666"/>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SzPts val="600"/>
              <a:buNone/>
            </a:pPr>
            <a:fld id="{00000000-1234-1234-1234-123412341234}" type="slidenum">
              <a:rPr lang="en-US"/>
              <a:t>1</a:t>
            </a:fld>
            <a:endParaRPr/>
          </a:p>
        </p:txBody>
      </p:sp>
      <p:sp>
        <p:nvSpPr>
          <p:cNvPr id="1106" name="Google Shape;1106;p1"/>
          <p:cNvSpPr txBox="1">
            <a:spLocks noGrp="1"/>
          </p:cNvSpPr>
          <p:nvPr>
            <p:ph type="ctrTitle"/>
          </p:nvPr>
        </p:nvSpPr>
        <p:spPr>
          <a:xfrm>
            <a:off x="685800" y="2133600"/>
            <a:ext cx="6934200" cy="16002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0000"/>
              </a:lnSpc>
              <a:spcBef>
                <a:spcPts val="0"/>
              </a:spcBef>
              <a:spcAft>
                <a:spcPts val="0"/>
              </a:spcAft>
              <a:buClr>
                <a:srgbClr val="FFFFFF"/>
              </a:buClr>
              <a:buSzPct val="100000"/>
              <a:buFont typeface="Gill Sans"/>
              <a:buNone/>
            </a:pPr>
            <a:r>
              <a:rPr lang="en-US" sz="4000" dirty="0"/>
              <a:t>WOMEN’S ECONOMIC </a:t>
            </a:r>
            <a:r>
              <a:rPr lang="en-US" sz="4000" dirty="0">
                <a:solidFill>
                  <a:schemeClr val="lt1"/>
                </a:solidFill>
              </a:rPr>
              <a:t>PARTICIPATION ASSESSMENT</a:t>
            </a:r>
            <a:br>
              <a:rPr lang="en-US" sz="4000" dirty="0">
                <a:solidFill>
                  <a:schemeClr val="lt1"/>
                </a:solidFill>
              </a:rPr>
            </a:br>
            <a:r>
              <a:rPr lang="en-US" sz="2700" b="1" dirty="0">
                <a:solidFill>
                  <a:schemeClr val="accent5"/>
                </a:solidFill>
              </a:rPr>
              <a:t>Final Presentation</a:t>
            </a:r>
            <a:endParaRPr sz="4000" b="1" dirty="0">
              <a:solidFill>
                <a:schemeClr val="accent5"/>
              </a:solidFill>
            </a:endParaRPr>
          </a:p>
        </p:txBody>
      </p:sp>
      <p:sp>
        <p:nvSpPr>
          <p:cNvPr id="1107" name="Google Shape;1107;p1"/>
          <p:cNvSpPr txBox="1">
            <a:spLocks noGrp="1"/>
          </p:cNvSpPr>
          <p:nvPr>
            <p:ph type="subTitle" idx="1"/>
          </p:nvPr>
        </p:nvSpPr>
        <p:spPr>
          <a:xfrm>
            <a:off x="685800" y="4114800"/>
            <a:ext cx="3429000" cy="16002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FFFFFF"/>
              </a:buClr>
              <a:buSzPts val="1600"/>
              <a:buNone/>
            </a:pPr>
            <a:r>
              <a:rPr lang="en-US" sz="1600"/>
              <a:t>March 23, 2021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5"/>
        <p:cNvGrpSpPr/>
        <p:nvPr/>
      </p:nvGrpSpPr>
      <p:grpSpPr>
        <a:xfrm>
          <a:off x="0" y="0"/>
          <a:ext cx="0" cy="0"/>
          <a:chOff x="0" y="0"/>
          <a:chExt cx="0" cy="0"/>
        </a:xfrm>
      </p:grpSpPr>
      <p:sp>
        <p:nvSpPr>
          <p:cNvPr id="1246" name="Google Shape;1246;g11e0ae5a757_0_2031"/>
          <p:cNvSpPr txBox="1">
            <a:spLocks noGrp="1"/>
          </p:cNvSpPr>
          <p:nvPr>
            <p:ph type="ftr" idx="11"/>
          </p:nvPr>
        </p:nvSpPr>
        <p:spPr>
          <a:xfrm>
            <a:off x="3124200" y="6474767"/>
            <a:ext cx="2895600" cy="2769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1400"/>
              <a:buNone/>
            </a:pPr>
            <a:r>
              <a:rPr lang="en-US"/>
              <a:t>USAID MONITORING, EVALUATION, AND LEARNING ACTIVITY</a:t>
            </a:r>
            <a:endParaRPr>
              <a:solidFill>
                <a:schemeClr val="lt1"/>
              </a:solidFill>
            </a:endParaRPr>
          </a:p>
          <a:p>
            <a:pPr marL="0" lvl="0" indent="0" algn="ctr" rtl="0">
              <a:lnSpc>
                <a:spcPct val="100000"/>
              </a:lnSpc>
              <a:spcBef>
                <a:spcPts val="0"/>
              </a:spcBef>
              <a:spcAft>
                <a:spcPts val="0"/>
              </a:spcAft>
              <a:buSzPts val="1400"/>
              <a:buNone/>
            </a:pPr>
            <a:endParaRPr/>
          </a:p>
        </p:txBody>
      </p:sp>
      <p:sp>
        <p:nvSpPr>
          <p:cNvPr id="1247" name="Google Shape;1247;g11e0ae5a757_0_2031"/>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SzPts val="600"/>
              <a:buNone/>
            </a:pPr>
            <a:fld id="{00000000-1234-1234-1234-123412341234}" type="slidenum">
              <a:rPr lang="en-US"/>
              <a:t>10</a:t>
            </a:fld>
            <a:endParaRPr/>
          </a:p>
        </p:txBody>
      </p:sp>
      <p:sp>
        <p:nvSpPr>
          <p:cNvPr id="1248" name="Google Shape;1248;g11e0ae5a757_0_2031"/>
          <p:cNvSpPr txBox="1">
            <a:spLocks noGrp="1"/>
          </p:cNvSpPr>
          <p:nvPr>
            <p:ph type="title"/>
          </p:nvPr>
        </p:nvSpPr>
        <p:spPr>
          <a:xfrm>
            <a:off x="686104" y="479336"/>
            <a:ext cx="7772400" cy="8310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rgbClr val="651D32"/>
              </a:buClr>
              <a:buSzPts val="2800"/>
              <a:buFont typeface="Gill Sans"/>
              <a:buNone/>
            </a:pPr>
            <a:r>
              <a:rPr lang="en-US">
                <a:solidFill>
                  <a:srgbClr val="651D32"/>
                </a:solidFill>
              </a:rPr>
              <a:t>METHODOLOGY</a:t>
            </a:r>
            <a:br>
              <a:rPr lang="en-US">
                <a:solidFill>
                  <a:srgbClr val="651D32"/>
                </a:solidFill>
              </a:rPr>
            </a:br>
            <a:r>
              <a:rPr lang="en-US" sz="2000">
                <a:solidFill>
                  <a:schemeClr val="lt2"/>
                </a:solidFill>
              </a:rPr>
              <a:t>ANALYTICAL FRAMEWORK (1/2)</a:t>
            </a:r>
            <a:endParaRPr sz="2000">
              <a:solidFill>
                <a:schemeClr val="lt2"/>
              </a:solidFill>
            </a:endParaRPr>
          </a:p>
        </p:txBody>
      </p:sp>
      <p:sp>
        <p:nvSpPr>
          <p:cNvPr id="1249" name="Google Shape;1249;g11e0ae5a757_0_2031"/>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t>3/23/2022</a:t>
            </a:r>
            <a:endParaRPr/>
          </a:p>
        </p:txBody>
      </p:sp>
      <p:sp>
        <p:nvSpPr>
          <p:cNvPr id="1250" name="Google Shape;1250;g11e0ae5a757_0_2031">
            <a:extLst>
              <a:ext uri="{C183D7F6-B498-43B3-948B-1728B52AA6E4}">
                <adec:decorative xmlns:adec="http://schemas.microsoft.com/office/drawing/2017/decorative" val="1"/>
              </a:ext>
            </a:extLst>
          </p:cNvPr>
          <p:cNvSpPr/>
          <p:nvPr/>
        </p:nvSpPr>
        <p:spPr>
          <a:xfrm>
            <a:off x="4616281" y="1907607"/>
            <a:ext cx="3913632" cy="3641408"/>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251" name="Google Shape;1251;g11e0ae5a757_0_2031">
            <a:extLst>
              <a:ext uri="{C183D7F6-B498-43B3-948B-1728B52AA6E4}">
                <adec:decorative xmlns:adec="http://schemas.microsoft.com/office/drawing/2017/decorative" val="1"/>
              </a:ext>
            </a:extLst>
          </p:cNvPr>
          <p:cNvSpPr/>
          <p:nvPr/>
        </p:nvSpPr>
        <p:spPr>
          <a:xfrm>
            <a:off x="533423" y="1907607"/>
            <a:ext cx="3914440" cy="364140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252" name="Google Shape;1252;g11e0ae5a757_0_2031"/>
          <p:cNvSpPr txBox="1"/>
          <p:nvPr/>
        </p:nvSpPr>
        <p:spPr>
          <a:xfrm>
            <a:off x="91440" y="2979244"/>
            <a:ext cx="4408528" cy="1578853"/>
          </a:xfrm>
          <a:prstGeom prst="rect">
            <a:avLst/>
          </a:prstGeom>
          <a:noFill/>
          <a:ln>
            <a:noFill/>
          </a:ln>
        </p:spPr>
        <p:txBody>
          <a:bodyPr spcFirstLastPara="1" wrap="square" lIns="91425" tIns="45700" rIns="91425" bIns="45700" anchor="t" anchorCtr="0">
            <a:spAutoFit/>
          </a:bodyPr>
          <a:lstStyle/>
          <a:p>
            <a:pPr marL="939800" marR="0" lvl="1" indent="-342900" algn="l" rtl="0">
              <a:lnSpc>
                <a:spcPct val="115000"/>
              </a:lnSpc>
              <a:spcBef>
                <a:spcPts val="0"/>
              </a:spcBef>
              <a:spcAft>
                <a:spcPts val="0"/>
              </a:spcAft>
              <a:buClr>
                <a:schemeClr val="lt1"/>
              </a:buClr>
              <a:buSzPts val="1400"/>
              <a:buFont typeface="Noto Sans Symbols"/>
              <a:buChar char="▪"/>
            </a:pPr>
            <a:r>
              <a:rPr lang="en-US" sz="1400" b="0" i="0" u="none" strike="noStrike" cap="none" dirty="0">
                <a:solidFill>
                  <a:schemeClr val="lt1"/>
                </a:solidFill>
                <a:latin typeface="Gill Sans"/>
                <a:ea typeface="Gill Sans"/>
                <a:cs typeface="Gill Sans"/>
                <a:sym typeface="Gill Sans"/>
              </a:rPr>
              <a:t>Female labor force participation rate (FLFP) </a:t>
            </a:r>
            <a:endParaRPr sz="1400" b="0" i="0" u="none" strike="noStrike" cap="none" dirty="0">
              <a:solidFill>
                <a:schemeClr val="lt1"/>
              </a:solidFill>
              <a:latin typeface="Gill Sans"/>
              <a:ea typeface="Gill Sans"/>
              <a:cs typeface="Gill Sans"/>
              <a:sym typeface="Gill Sans"/>
            </a:endParaRPr>
          </a:p>
          <a:p>
            <a:pPr marL="939800" marR="0" lvl="1" indent="-342900" algn="l" rtl="0">
              <a:lnSpc>
                <a:spcPct val="115000"/>
              </a:lnSpc>
              <a:spcBef>
                <a:spcPts val="0"/>
              </a:spcBef>
              <a:spcAft>
                <a:spcPts val="0"/>
              </a:spcAft>
              <a:buClr>
                <a:schemeClr val="lt1"/>
              </a:buClr>
              <a:buSzPts val="1400"/>
              <a:buFont typeface="Noto Sans Symbols"/>
              <a:buChar char="▪"/>
            </a:pPr>
            <a:r>
              <a:rPr lang="en-US" sz="1400" b="0" i="0" u="none" strike="noStrike" cap="none" dirty="0">
                <a:solidFill>
                  <a:schemeClr val="lt1"/>
                </a:solidFill>
                <a:latin typeface="Gill Sans"/>
                <a:ea typeface="Gill Sans"/>
                <a:cs typeface="Gill Sans"/>
                <a:sym typeface="Gill Sans"/>
              </a:rPr>
              <a:t>Change in female labor force participation rate (2010-2019) </a:t>
            </a:r>
            <a:endParaRPr sz="1400" b="0" i="0" u="none" strike="noStrike" cap="none" dirty="0">
              <a:solidFill>
                <a:schemeClr val="lt1"/>
              </a:solidFill>
              <a:latin typeface="Gill Sans"/>
              <a:ea typeface="Gill Sans"/>
              <a:cs typeface="Gill Sans"/>
              <a:sym typeface="Gill Sans"/>
            </a:endParaRPr>
          </a:p>
          <a:p>
            <a:pPr marL="939800" marR="0" lvl="1" indent="-342900" algn="l" rtl="0">
              <a:lnSpc>
                <a:spcPct val="115000"/>
              </a:lnSpc>
              <a:spcBef>
                <a:spcPts val="0"/>
              </a:spcBef>
              <a:spcAft>
                <a:spcPts val="0"/>
              </a:spcAft>
              <a:buClr>
                <a:schemeClr val="lt1"/>
              </a:buClr>
              <a:buSzPts val="1400"/>
              <a:buFont typeface="Noto Sans Symbols"/>
              <a:buChar char="▪"/>
            </a:pPr>
            <a:r>
              <a:rPr lang="en-US" sz="1400" b="0" i="0" u="none" strike="noStrike" cap="none" dirty="0">
                <a:solidFill>
                  <a:schemeClr val="lt1"/>
                </a:solidFill>
                <a:latin typeface="Gill Sans"/>
                <a:ea typeface="Gill Sans"/>
                <a:cs typeface="Gill Sans"/>
                <a:sym typeface="Gill Sans"/>
              </a:rPr>
              <a:t>Informal labor force participation </a:t>
            </a:r>
            <a:endParaRPr sz="1400" b="0" i="0" u="none" strike="noStrike" cap="none" dirty="0">
              <a:solidFill>
                <a:schemeClr val="lt1"/>
              </a:solidFill>
              <a:latin typeface="Gill Sans"/>
              <a:ea typeface="Gill Sans"/>
              <a:cs typeface="Gill Sans"/>
              <a:sym typeface="Gill Sans"/>
            </a:endParaRPr>
          </a:p>
          <a:p>
            <a:pPr marL="939800" marR="0" lvl="1" indent="-342900" algn="l" rtl="0">
              <a:lnSpc>
                <a:spcPct val="115000"/>
              </a:lnSpc>
              <a:spcBef>
                <a:spcPts val="0"/>
              </a:spcBef>
              <a:spcAft>
                <a:spcPts val="0"/>
              </a:spcAft>
              <a:buClr>
                <a:schemeClr val="lt1"/>
              </a:buClr>
              <a:buSzPts val="1400"/>
              <a:buFont typeface="Noto Sans Symbols"/>
              <a:buChar char="▪"/>
            </a:pPr>
            <a:r>
              <a:rPr lang="en-US" sz="1400" b="0" i="0" u="none" strike="noStrike" cap="none" dirty="0">
                <a:solidFill>
                  <a:schemeClr val="lt1"/>
                </a:solidFill>
                <a:latin typeface="Gill Sans"/>
                <a:ea typeface="Gill Sans"/>
                <a:cs typeface="Gill Sans"/>
                <a:sym typeface="Gill Sans"/>
              </a:rPr>
              <a:t>World Economic Forum (WEF) Global Gender Gap</a:t>
            </a:r>
            <a:endParaRPr sz="1400" b="0" i="0" u="none" strike="noStrike" cap="none" dirty="0">
              <a:solidFill>
                <a:schemeClr val="lt1"/>
              </a:solidFill>
              <a:latin typeface="Gill Sans"/>
              <a:ea typeface="Gill Sans"/>
              <a:cs typeface="Gill Sans"/>
              <a:sym typeface="Gill Sans"/>
            </a:endParaRPr>
          </a:p>
        </p:txBody>
      </p:sp>
      <p:sp>
        <p:nvSpPr>
          <p:cNvPr id="1253" name="Google Shape;1253;g11e0ae5a757_0_2031"/>
          <p:cNvSpPr txBox="1"/>
          <p:nvPr/>
        </p:nvSpPr>
        <p:spPr>
          <a:xfrm>
            <a:off x="4195595" y="2979244"/>
            <a:ext cx="3822022" cy="1826614"/>
          </a:xfrm>
          <a:prstGeom prst="rect">
            <a:avLst/>
          </a:prstGeom>
          <a:noFill/>
          <a:ln>
            <a:noFill/>
          </a:ln>
        </p:spPr>
        <p:txBody>
          <a:bodyPr spcFirstLastPara="1" wrap="square" lIns="91425" tIns="45700" rIns="91425" bIns="45700" anchor="t" anchorCtr="0">
            <a:spAutoFit/>
          </a:bodyPr>
          <a:lstStyle/>
          <a:p>
            <a:pPr marL="914400" marR="0" lvl="0" indent="-317500" algn="l" rtl="0">
              <a:lnSpc>
                <a:spcPct val="115000"/>
              </a:lnSpc>
              <a:spcBef>
                <a:spcPts val="0"/>
              </a:spcBef>
              <a:spcAft>
                <a:spcPts val="0"/>
              </a:spcAft>
              <a:buClr>
                <a:srgbClr val="F6F6F6"/>
              </a:buClr>
              <a:buSzPts val="1400"/>
              <a:buFont typeface="Noto Sans Symbols"/>
              <a:buChar char="▪"/>
            </a:pPr>
            <a:r>
              <a:rPr lang="en-US" sz="1400" b="0" i="0" u="none" strike="noStrike" cap="none">
                <a:solidFill>
                  <a:schemeClr val="lt1"/>
                </a:solidFill>
                <a:latin typeface="Gill Sans"/>
                <a:ea typeface="Gill Sans"/>
                <a:cs typeface="Gill Sans"/>
                <a:sym typeface="Gill Sans"/>
              </a:rPr>
              <a:t>Overview of economy, including economy type and GDP</a:t>
            </a:r>
            <a:endParaRPr sz="1400" b="0" i="0" u="none" strike="noStrike" cap="none">
              <a:solidFill>
                <a:schemeClr val="lt1"/>
              </a:solidFill>
              <a:latin typeface="Gill Sans"/>
              <a:ea typeface="Gill Sans"/>
              <a:cs typeface="Gill Sans"/>
              <a:sym typeface="Gill Sans"/>
            </a:endParaRPr>
          </a:p>
          <a:p>
            <a:pPr marL="914400" marR="0" lvl="1" indent="-317500" algn="l" rtl="0">
              <a:lnSpc>
                <a:spcPct val="115000"/>
              </a:lnSpc>
              <a:spcBef>
                <a:spcPts val="0"/>
              </a:spcBef>
              <a:spcAft>
                <a:spcPts val="0"/>
              </a:spcAft>
              <a:buClr>
                <a:srgbClr val="F6F6F6"/>
              </a:buClr>
              <a:buSzPts val="1400"/>
              <a:buFont typeface="Noto Sans Symbols"/>
              <a:buChar char="▪"/>
            </a:pPr>
            <a:r>
              <a:rPr lang="en-US" sz="1400" b="0" i="0" u="none" strike="noStrike" cap="none">
                <a:solidFill>
                  <a:schemeClr val="lt1"/>
                </a:solidFill>
                <a:latin typeface="Gill Sans"/>
                <a:ea typeface="Gill Sans"/>
                <a:cs typeface="Gill Sans"/>
                <a:sym typeface="Gill Sans"/>
              </a:rPr>
              <a:t>What’s happened economically over the past ten years</a:t>
            </a:r>
            <a:endParaRPr sz="1400" b="0" i="0" u="none" strike="noStrike" cap="none">
              <a:solidFill>
                <a:schemeClr val="lt1"/>
              </a:solidFill>
              <a:latin typeface="Gill Sans"/>
              <a:ea typeface="Gill Sans"/>
              <a:cs typeface="Gill Sans"/>
              <a:sym typeface="Gill Sans"/>
            </a:endParaRPr>
          </a:p>
          <a:p>
            <a:pPr marL="914400" marR="0" lvl="1" indent="-317500" algn="l" rtl="0">
              <a:lnSpc>
                <a:spcPct val="115000"/>
              </a:lnSpc>
              <a:spcBef>
                <a:spcPts val="0"/>
              </a:spcBef>
              <a:spcAft>
                <a:spcPts val="0"/>
              </a:spcAft>
              <a:buClr>
                <a:srgbClr val="F6F6F6"/>
              </a:buClr>
              <a:buSzPts val="1400"/>
              <a:buFont typeface="Noto Sans Symbols"/>
              <a:buChar char="▪"/>
            </a:pPr>
            <a:r>
              <a:rPr lang="en-US" sz="1400" b="0" i="0" u="none" strike="noStrike" cap="none">
                <a:solidFill>
                  <a:schemeClr val="lt1"/>
                </a:solidFill>
                <a:latin typeface="Gill Sans"/>
                <a:ea typeface="Gill Sans"/>
                <a:cs typeface="Gill Sans"/>
                <a:sym typeface="Gill Sans"/>
              </a:rPr>
              <a:t>Labor market conditions</a:t>
            </a:r>
            <a:endParaRPr sz="1400" b="0" i="0" u="none" strike="noStrike" cap="none">
              <a:solidFill>
                <a:schemeClr val="lt1"/>
              </a:solidFill>
              <a:latin typeface="Gill Sans"/>
              <a:ea typeface="Gill Sans"/>
              <a:cs typeface="Gill Sans"/>
              <a:sym typeface="Gill Sans"/>
            </a:endParaRPr>
          </a:p>
          <a:p>
            <a:pPr marL="914400" marR="0" lvl="1" indent="-317500" algn="l" rtl="0">
              <a:lnSpc>
                <a:spcPct val="115000"/>
              </a:lnSpc>
              <a:spcBef>
                <a:spcPts val="0"/>
              </a:spcBef>
              <a:spcAft>
                <a:spcPts val="0"/>
              </a:spcAft>
              <a:buClr>
                <a:srgbClr val="F6F6F6"/>
              </a:buClr>
              <a:buSzPts val="1400"/>
              <a:buFont typeface="Noto Sans Symbols"/>
              <a:buChar char="▪"/>
            </a:pPr>
            <a:r>
              <a:rPr lang="en-US" sz="1400" b="0" i="0" u="none" strike="noStrike" cap="none">
                <a:solidFill>
                  <a:schemeClr val="lt1"/>
                </a:solidFill>
                <a:latin typeface="Gill Sans"/>
                <a:ea typeface="Gill Sans"/>
                <a:cs typeface="Gill Sans"/>
                <a:sym typeface="Gill Sans"/>
              </a:rPr>
              <a:t>Women business owners</a:t>
            </a:r>
            <a:endParaRPr sz="1400" b="0" i="0" u="none" strike="noStrike" cap="none">
              <a:solidFill>
                <a:schemeClr val="lt1"/>
              </a:solidFill>
              <a:latin typeface="Gill Sans"/>
              <a:ea typeface="Gill Sans"/>
              <a:cs typeface="Gill Sans"/>
              <a:sym typeface="Gill Sans"/>
            </a:endParaRPr>
          </a:p>
          <a:p>
            <a:pPr marL="285750" marR="0" lvl="0" indent="-196850" algn="l" rtl="0">
              <a:lnSpc>
                <a:spcPct val="115000"/>
              </a:lnSpc>
              <a:spcBef>
                <a:spcPts val="0"/>
              </a:spcBef>
              <a:spcAft>
                <a:spcPts val="0"/>
              </a:spcAft>
              <a:buClr>
                <a:srgbClr val="F6F6F6"/>
              </a:buClr>
              <a:buSzPts val="1400"/>
              <a:buFont typeface="Noto Sans Symbols"/>
              <a:buNone/>
            </a:pPr>
            <a:endParaRPr sz="1400" b="0" i="0" u="none" strike="noStrike" cap="none">
              <a:solidFill>
                <a:schemeClr val="lt1"/>
              </a:solidFill>
              <a:latin typeface="Gill Sans"/>
              <a:ea typeface="Gill Sans"/>
              <a:cs typeface="Gill Sans"/>
              <a:sym typeface="Gill Sans"/>
            </a:endParaRPr>
          </a:p>
        </p:txBody>
      </p:sp>
      <p:sp>
        <p:nvSpPr>
          <p:cNvPr id="1254" name="Google Shape;1254;g11e0ae5a757_0_2031"/>
          <p:cNvSpPr txBox="1"/>
          <p:nvPr/>
        </p:nvSpPr>
        <p:spPr>
          <a:xfrm>
            <a:off x="684827" y="2010510"/>
            <a:ext cx="3762228"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chemeClr val="lt1"/>
                </a:solidFill>
                <a:latin typeface="Gill Sans"/>
                <a:ea typeface="Gill Sans"/>
                <a:cs typeface="Gill Sans"/>
                <a:sym typeface="Gill Sans"/>
              </a:rPr>
              <a:t>1. Description of the current level of women’s economic participation and its developments over the last decade</a:t>
            </a:r>
            <a:endParaRPr sz="1400" b="1" i="0" u="none" strike="noStrike" cap="none" dirty="0">
              <a:solidFill>
                <a:srgbClr val="000000"/>
              </a:solidFill>
              <a:latin typeface="Gill Sans"/>
              <a:ea typeface="Gill Sans"/>
              <a:cs typeface="Gill Sans"/>
              <a:sym typeface="Gill Sans"/>
            </a:endParaRPr>
          </a:p>
        </p:txBody>
      </p:sp>
      <p:sp>
        <p:nvSpPr>
          <p:cNvPr id="1255" name="Google Shape;1255;g11e0ae5a757_0_2031"/>
          <p:cNvSpPr txBox="1"/>
          <p:nvPr/>
        </p:nvSpPr>
        <p:spPr>
          <a:xfrm>
            <a:off x="4715934" y="2225953"/>
            <a:ext cx="352868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Gill Sans"/>
                <a:ea typeface="Gill Sans"/>
                <a:cs typeface="Gill Sans"/>
                <a:sym typeface="Gill Sans"/>
              </a:rPr>
              <a:t>2. Economy and Economic Factors</a:t>
            </a:r>
            <a:endParaRPr sz="1400" b="1" i="0" u="none" strike="noStrike" cap="none">
              <a:solidFill>
                <a:srgbClr val="000000"/>
              </a:solidFill>
              <a:latin typeface="Gill Sans"/>
              <a:ea typeface="Gill Sans"/>
              <a:cs typeface="Gill Sans"/>
              <a:sym typeface="Gill Sans"/>
            </a:endParaRPr>
          </a:p>
        </p:txBody>
      </p:sp>
      <p:cxnSp>
        <p:nvCxnSpPr>
          <p:cNvPr id="1256" name="Google Shape;1256;g11e0ae5a757_0_2031">
            <a:extLst>
              <a:ext uri="{C183D7F6-B498-43B3-948B-1728B52AA6E4}">
                <adec:decorative xmlns:adec="http://schemas.microsoft.com/office/drawing/2017/decorative" val="1"/>
              </a:ext>
            </a:extLst>
          </p:cNvPr>
          <p:cNvCxnSpPr/>
          <p:nvPr/>
        </p:nvCxnSpPr>
        <p:spPr>
          <a:xfrm>
            <a:off x="4793086" y="2836336"/>
            <a:ext cx="3560022" cy="0"/>
          </a:xfrm>
          <a:prstGeom prst="straightConnector1">
            <a:avLst/>
          </a:prstGeom>
          <a:noFill/>
          <a:ln w="9525" cap="flat" cmpd="sng">
            <a:solidFill>
              <a:schemeClr val="lt1"/>
            </a:solidFill>
            <a:prstDash val="solid"/>
            <a:round/>
            <a:headEnd type="none" w="sm" len="sm"/>
            <a:tailEnd type="none" w="sm" len="sm"/>
          </a:ln>
        </p:spPr>
      </p:cxnSp>
      <p:cxnSp>
        <p:nvCxnSpPr>
          <p:cNvPr id="1257" name="Google Shape;1257;g11e0ae5a757_0_2031">
            <a:extLst>
              <a:ext uri="{C183D7F6-B498-43B3-948B-1728B52AA6E4}">
                <adec:decorative xmlns:adec="http://schemas.microsoft.com/office/drawing/2017/decorative" val="1"/>
              </a:ext>
            </a:extLst>
          </p:cNvPr>
          <p:cNvCxnSpPr/>
          <p:nvPr/>
        </p:nvCxnSpPr>
        <p:spPr>
          <a:xfrm>
            <a:off x="684827" y="2826730"/>
            <a:ext cx="3560022" cy="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2240"/>
        <p:cNvGrpSpPr/>
        <p:nvPr/>
      </p:nvGrpSpPr>
      <p:grpSpPr>
        <a:xfrm>
          <a:off x="0" y="0"/>
          <a:ext cx="0" cy="0"/>
          <a:chOff x="0" y="0"/>
          <a:chExt cx="0" cy="0"/>
        </a:xfrm>
      </p:grpSpPr>
      <p:sp>
        <p:nvSpPr>
          <p:cNvPr id="2241" name="Google Shape;2241;g11e53598d4f_2_233"/>
          <p:cNvSpPr txBox="1">
            <a:spLocks noGrp="1"/>
          </p:cNvSpPr>
          <p:nvPr>
            <p:ph type="ftr" idx="11"/>
          </p:nvPr>
        </p:nvSpPr>
        <p:spPr>
          <a:xfrm>
            <a:off x="3124200" y="6474767"/>
            <a:ext cx="2895600" cy="2769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1400"/>
              <a:buNone/>
            </a:pPr>
            <a:r>
              <a:rPr lang="en-US"/>
              <a:t>USAID MONITORING, EVALUATION, AND LEARNING ACTIVITY</a:t>
            </a:r>
            <a:endParaRPr>
              <a:solidFill>
                <a:schemeClr val="lt1"/>
              </a:solidFill>
            </a:endParaRPr>
          </a:p>
          <a:p>
            <a:pPr marL="0" lvl="0" indent="0" algn="ctr" rtl="0">
              <a:lnSpc>
                <a:spcPct val="100000"/>
              </a:lnSpc>
              <a:spcBef>
                <a:spcPts val="0"/>
              </a:spcBef>
              <a:spcAft>
                <a:spcPts val="0"/>
              </a:spcAft>
              <a:buSzPts val="1400"/>
              <a:buNone/>
            </a:pPr>
            <a:endParaRPr/>
          </a:p>
        </p:txBody>
      </p:sp>
      <p:sp>
        <p:nvSpPr>
          <p:cNvPr id="2242" name="Google Shape;2242;g11e53598d4f_2_233"/>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SzPts val="600"/>
              <a:buNone/>
            </a:pPr>
            <a:fld id="{00000000-1234-1234-1234-123412341234}" type="slidenum">
              <a:rPr lang="en-US"/>
              <a:t>100</a:t>
            </a:fld>
            <a:endParaRPr/>
          </a:p>
        </p:txBody>
      </p:sp>
      <p:sp>
        <p:nvSpPr>
          <p:cNvPr id="2243" name="Google Shape;2243;g11e53598d4f_2_233"/>
          <p:cNvSpPr txBox="1">
            <a:spLocks noGrp="1"/>
          </p:cNvSpPr>
          <p:nvPr>
            <p:ph type="title"/>
          </p:nvPr>
        </p:nvSpPr>
        <p:spPr>
          <a:xfrm>
            <a:off x="686104" y="479336"/>
            <a:ext cx="7772400" cy="8310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rgbClr val="651D32"/>
              </a:buClr>
              <a:buSzPts val="2800"/>
              <a:buFont typeface="Gill Sans"/>
              <a:buNone/>
            </a:pPr>
            <a:r>
              <a:rPr lang="en-US">
                <a:solidFill>
                  <a:srgbClr val="651D32"/>
                </a:solidFill>
              </a:rPr>
              <a:t>WOMEN, BUSINESS, AND THE LAW INDEX</a:t>
            </a:r>
            <a:br>
              <a:rPr lang="en-US">
                <a:solidFill>
                  <a:srgbClr val="651D32"/>
                </a:solidFill>
              </a:rPr>
            </a:br>
            <a:r>
              <a:rPr lang="en-US" sz="2000">
                <a:solidFill>
                  <a:schemeClr val="lt2"/>
                </a:solidFill>
              </a:rPr>
              <a:t>WORKPLACE</a:t>
            </a:r>
            <a:endParaRPr>
              <a:solidFill>
                <a:schemeClr val="lt2"/>
              </a:solidFill>
            </a:endParaRPr>
          </a:p>
        </p:txBody>
      </p:sp>
      <p:graphicFrame>
        <p:nvGraphicFramePr>
          <p:cNvPr id="2244" name="Google Shape;2244;g11e53598d4f_2_233"/>
          <p:cNvGraphicFramePr/>
          <p:nvPr>
            <p:extLst>
              <p:ext uri="{D42A27DB-BD31-4B8C-83A1-F6EECF244321}">
                <p14:modId xmlns:p14="http://schemas.microsoft.com/office/powerpoint/2010/main" val="2836944238"/>
              </p:ext>
            </p:extLst>
          </p:nvPr>
        </p:nvGraphicFramePr>
        <p:xfrm>
          <a:off x="766650" y="1685925"/>
          <a:ext cx="7898850" cy="4087450"/>
        </p:xfrm>
        <a:graphic>
          <a:graphicData uri="http://schemas.openxmlformats.org/drawingml/2006/table">
            <a:tbl>
              <a:tblPr firstRow="1">
                <a:noFill/>
                <a:tableStyleId>{25A6D332-0473-4F9C-9326-8C540EB8D382}</a:tableStyleId>
              </a:tblPr>
              <a:tblGrid>
                <a:gridCol w="1316475">
                  <a:extLst>
                    <a:ext uri="{9D8B030D-6E8A-4147-A177-3AD203B41FA5}">
                      <a16:colId xmlns:a16="http://schemas.microsoft.com/office/drawing/2014/main" val="20000"/>
                    </a:ext>
                  </a:extLst>
                </a:gridCol>
                <a:gridCol w="1316475">
                  <a:extLst>
                    <a:ext uri="{9D8B030D-6E8A-4147-A177-3AD203B41FA5}">
                      <a16:colId xmlns:a16="http://schemas.microsoft.com/office/drawing/2014/main" val="20001"/>
                    </a:ext>
                  </a:extLst>
                </a:gridCol>
                <a:gridCol w="1316475">
                  <a:extLst>
                    <a:ext uri="{9D8B030D-6E8A-4147-A177-3AD203B41FA5}">
                      <a16:colId xmlns:a16="http://schemas.microsoft.com/office/drawing/2014/main" val="20002"/>
                    </a:ext>
                  </a:extLst>
                </a:gridCol>
                <a:gridCol w="1316475">
                  <a:extLst>
                    <a:ext uri="{9D8B030D-6E8A-4147-A177-3AD203B41FA5}">
                      <a16:colId xmlns:a16="http://schemas.microsoft.com/office/drawing/2014/main" val="20003"/>
                    </a:ext>
                  </a:extLst>
                </a:gridCol>
                <a:gridCol w="1316475">
                  <a:extLst>
                    <a:ext uri="{9D8B030D-6E8A-4147-A177-3AD203B41FA5}">
                      <a16:colId xmlns:a16="http://schemas.microsoft.com/office/drawing/2014/main" val="20004"/>
                    </a:ext>
                  </a:extLst>
                </a:gridCol>
                <a:gridCol w="1316475">
                  <a:extLst>
                    <a:ext uri="{9D8B030D-6E8A-4147-A177-3AD203B41FA5}">
                      <a16:colId xmlns:a16="http://schemas.microsoft.com/office/drawing/2014/main" val="20005"/>
                    </a:ext>
                  </a:extLst>
                </a:gridCol>
              </a:tblGrid>
              <a:tr h="1520050">
                <a:tc gridSpan="2">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solidFill>
                            <a:schemeClr val="lt1"/>
                          </a:solidFill>
                          <a:latin typeface="Gill Sans"/>
                          <a:ea typeface="Gill Sans"/>
                          <a:cs typeface="Gill Sans"/>
                          <a:sym typeface="Gill Sans"/>
                        </a:rPr>
                        <a:t>WORKPLACE</a:t>
                      </a:r>
                      <a:endParaRPr sz="1200" b="1" u="none" strike="noStrike" cap="none">
                        <a:solidFill>
                          <a:schemeClr val="lt1"/>
                        </a:solidFill>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dk2"/>
                    </a:solidFill>
                  </a:tcPr>
                </a:tc>
                <a:tc hMerge="1">
                  <a:txBody>
                    <a:bodyPr/>
                    <a:lstStyle/>
                    <a:p>
                      <a:endParaRPr lang="en-US"/>
                    </a:p>
                  </a:txBody>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solidFill>
                            <a:schemeClr val="lt1"/>
                          </a:solidFill>
                          <a:latin typeface="Gill Sans"/>
                          <a:ea typeface="Gill Sans"/>
                          <a:cs typeface="Gill Sans"/>
                          <a:sym typeface="Gill Sans"/>
                        </a:rPr>
                        <a:t>Can a woman get a job in the same way as a man?</a:t>
                      </a:r>
                      <a:endParaRPr sz="1200" u="none" strike="noStrike" cap="none">
                        <a:solidFill>
                          <a:schemeClr val="lt1"/>
                        </a:solidFill>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dk2"/>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solidFill>
                            <a:schemeClr val="lt1"/>
                          </a:solidFill>
                          <a:latin typeface="Gill Sans"/>
                          <a:ea typeface="Gill Sans"/>
                          <a:cs typeface="Gill Sans"/>
                          <a:sym typeface="Gill Sans"/>
                        </a:rPr>
                        <a:t>Does the law prohibit discrimination in employment based on gender?</a:t>
                      </a:r>
                      <a:endParaRPr sz="1200" u="none" strike="noStrike" cap="none">
                        <a:solidFill>
                          <a:schemeClr val="lt1"/>
                        </a:solidFill>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dk2"/>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solidFill>
                            <a:schemeClr val="lt1"/>
                          </a:solidFill>
                          <a:latin typeface="Gill Sans"/>
                          <a:ea typeface="Gill Sans"/>
                          <a:cs typeface="Gill Sans"/>
                          <a:sym typeface="Gill Sans"/>
                        </a:rPr>
                        <a:t>Is there legislation on sexual harassment in employment?</a:t>
                      </a:r>
                      <a:endParaRPr sz="1200" u="none" strike="noStrike" cap="none">
                        <a:solidFill>
                          <a:schemeClr val="lt1"/>
                        </a:solidFill>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dk2"/>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solidFill>
                            <a:schemeClr val="lt1"/>
                          </a:solidFill>
                          <a:latin typeface="Gill Sans"/>
                          <a:ea typeface="Gill Sans"/>
                          <a:cs typeface="Gill Sans"/>
                          <a:sym typeface="Gill Sans"/>
                        </a:rPr>
                        <a:t>Are there criminal penalties or civil remedies for sexual harassment in employment?</a:t>
                      </a:r>
                      <a:endParaRPr sz="1200" u="none" strike="noStrike" cap="none">
                        <a:solidFill>
                          <a:schemeClr val="lt1"/>
                        </a:solidFill>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dk2"/>
                    </a:solidFill>
                  </a:tcPr>
                </a:tc>
                <a:extLst>
                  <a:ext uri="{0D108BD9-81ED-4DB2-BD59-A6C34878D82A}">
                    <a16:rowId xmlns:a16="http://schemas.microsoft.com/office/drawing/2014/main" val="10000"/>
                  </a:ext>
                </a:extLst>
              </a:tr>
              <a:tr h="320925">
                <a:tc>
                  <a:txBody>
                    <a:bodyPr/>
                    <a:lstStyle/>
                    <a:p>
                      <a:pPr marL="0" marR="0" lvl="0" indent="0" algn="l" rtl="0">
                        <a:lnSpc>
                          <a:spcPct val="115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Algeria</a:t>
                      </a:r>
                      <a:endParaRPr sz="12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75</a:t>
                      </a:r>
                      <a:endParaRPr sz="12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No</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C3CE"/>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320925">
                <a:tc>
                  <a:txBody>
                    <a:bodyPr/>
                    <a:lstStyle/>
                    <a:p>
                      <a:pPr marL="0" marR="0" lvl="0" indent="0" algn="l" rtl="0">
                        <a:lnSpc>
                          <a:spcPct val="115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Jordan</a:t>
                      </a:r>
                      <a:endParaRPr sz="12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0</a:t>
                      </a:r>
                      <a:endParaRPr sz="12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No</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C3CE"/>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No</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C3CE"/>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No</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C3CE"/>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No</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C3CE"/>
                    </a:solidFill>
                  </a:tcPr>
                </a:tc>
                <a:extLst>
                  <a:ext uri="{0D108BD9-81ED-4DB2-BD59-A6C34878D82A}">
                    <a16:rowId xmlns:a16="http://schemas.microsoft.com/office/drawing/2014/main" val="10002"/>
                  </a:ext>
                </a:extLst>
              </a:tr>
              <a:tr h="320925">
                <a:tc>
                  <a:txBody>
                    <a:bodyPr/>
                    <a:lstStyle/>
                    <a:p>
                      <a:pPr marL="0" marR="0" lvl="0" indent="0" algn="l" rtl="0">
                        <a:lnSpc>
                          <a:spcPct val="115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Lebanon</a:t>
                      </a:r>
                      <a:endParaRPr sz="12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a:latin typeface="Gill Sans"/>
                          <a:ea typeface="Gill Sans"/>
                          <a:cs typeface="Gill Sans"/>
                          <a:sym typeface="Gill Sans"/>
                        </a:rPr>
                        <a:t>100</a:t>
                      </a:r>
                      <a:endParaRPr sz="12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Clr>
                          <a:srgbClr val="000000"/>
                        </a:buClr>
                        <a:buSzPts val="1200"/>
                        <a:buFont typeface="Arial"/>
                        <a:buNone/>
                      </a:pPr>
                      <a:r>
                        <a:rPr lang="en-US" sz="1200">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20925">
                <a:tc>
                  <a:txBody>
                    <a:bodyPr/>
                    <a:lstStyle/>
                    <a:p>
                      <a:pPr marL="0" marR="0" lvl="0" indent="0" algn="l" rtl="0">
                        <a:lnSpc>
                          <a:spcPct val="115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Morocco</a:t>
                      </a:r>
                      <a:endParaRPr sz="12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100</a:t>
                      </a:r>
                      <a:endParaRPr sz="12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320925">
                <a:tc>
                  <a:txBody>
                    <a:bodyPr/>
                    <a:lstStyle/>
                    <a:p>
                      <a:pPr marL="0" marR="0" lvl="0" indent="0" algn="l" rtl="0">
                        <a:lnSpc>
                          <a:spcPct val="115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Saudi Arabia</a:t>
                      </a:r>
                      <a:endParaRPr sz="12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100</a:t>
                      </a:r>
                      <a:endParaRPr sz="12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320925">
                <a:tc>
                  <a:txBody>
                    <a:bodyPr/>
                    <a:lstStyle/>
                    <a:p>
                      <a:pPr marL="0" marR="0" lvl="0" indent="0" algn="l" rtl="0">
                        <a:lnSpc>
                          <a:spcPct val="115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Tunisia</a:t>
                      </a:r>
                      <a:endParaRPr sz="12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a:latin typeface="Gill Sans"/>
                          <a:ea typeface="Gill Sans"/>
                          <a:cs typeface="Gill Sans"/>
                          <a:sym typeface="Gill Sans"/>
                        </a:rPr>
                        <a:t>75</a:t>
                      </a:r>
                      <a:endParaRPr sz="12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320925">
                <a:tc>
                  <a:txBody>
                    <a:bodyPr/>
                    <a:lstStyle/>
                    <a:p>
                      <a:pPr marL="0" marR="0" lvl="0" indent="0" algn="l" rtl="0">
                        <a:lnSpc>
                          <a:spcPct val="115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Turkey</a:t>
                      </a:r>
                      <a:endParaRPr sz="12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100</a:t>
                      </a:r>
                      <a:endParaRPr sz="12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r h="320925">
                <a:tc>
                  <a:txBody>
                    <a:bodyPr/>
                    <a:lstStyle/>
                    <a:p>
                      <a:pPr marL="0" marR="0" lvl="0" indent="0" algn="l" rtl="0">
                        <a:lnSpc>
                          <a:spcPct val="115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WB &amp; Gaza</a:t>
                      </a:r>
                      <a:endParaRPr sz="12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25</a:t>
                      </a:r>
                      <a:endParaRPr sz="12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No</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C3CE"/>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No</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C3CE"/>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dirty="0">
                          <a:latin typeface="Gill Sans"/>
                          <a:ea typeface="Gill Sans"/>
                          <a:cs typeface="Gill Sans"/>
                          <a:sym typeface="Gill Sans"/>
                        </a:rPr>
                        <a:t>No</a:t>
                      </a:r>
                      <a:endParaRPr sz="1200" u="none" strike="noStrike" cap="none" dirty="0">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C3CE"/>
                    </a:solidFill>
                  </a:tcPr>
                </a:tc>
                <a:extLst>
                  <a:ext uri="{0D108BD9-81ED-4DB2-BD59-A6C34878D82A}">
                    <a16:rowId xmlns:a16="http://schemas.microsoft.com/office/drawing/2014/main" val="10008"/>
                  </a:ext>
                </a:extLst>
              </a:tr>
            </a:tbl>
          </a:graphicData>
        </a:graphic>
      </p:graphicFrame>
      <p:sp>
        <p:nvSpPr>
          <p:cNvPr id="2245" name="Google Shape;2245;g11e53598d4f_2_233"/>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t>3/23/2022</a:t>
            </a:r>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2249"/>
        <p:cNvGrpSpPr/>
        <p:nvPr/>
      </p:nvGrpSpPr>
      <p:grpSpPr>
        <a:xfrm>
          <a:off x="0" y="0"/>
          <a:ext cx="0" cy="0"/>
          <a:chOff x="0" y="0"/>
          <a:chExt cx="0" cy="0"/>
        </a:xfrm>
      </p:grpSpPr>
      <p:sp>
        <p:nvSpPr>
          <p:cNvPr id="2250" name="Google Shape;2250;g11e53598d4f_2_241"/>
          <p:cNvSpPr txBox="1">
            <a:spLocks noGrp="1"/>
          </p:cNvSpPr>
          <p:nvPr>
            <p:ph type="ftr" idx="11"/>
          </p:nvPr>
        </p:nvSpPr>
        <p:spPr>
          <a:xfrm>
            <a:off x="3124200" y="6474767"/>
            <a:ext cx="2895600" cy="2769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1400"/>
              <a:buNone/>
            </a:pPr>
            <a:r>
              <a:rPr lang="en-US"/>
              <a:t>USAID MONITORING, EVALUATION, AND LEARNING ACTIVITY</a:t>
            </a:r>
            <a:endParaRPr>
              <a:solidFill>
                <a:schemeClr val="lt1"/>
              </a:solidFill>
            </a:endParaRPr>
          </a:p>
          <a:p>
            <a:pPr marL="0" lvl="0" indent="0" algn="ctr" rtl="0">
              <a:lnSpc>
                <a:spcPct val="100000"/>
              </a:lnSpc>
              <a:spcBef>
                <a:spcPts val="0"/>
              </a:spcBef>
              <a:spcAft>
                <a:spcPts val="0"/>
              </a:spcAft>
              <a:buSzPts val="1400"/>
              <a:buNone/>
            </a:pPr>
            <a:endParaRPr/>
          </a:p>
        </p:txBody>
      </p:sp>
      <p:sp>
        <p:nvSpPr>
          <p:cNvPr id="2251" name="Google Shape;2251;g11e53598d4f_2_241"/>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SzPts val="600"/>
              <a:buNone/>
            </a:pPr>
            <a:fld id="{00000000-1234-1234-1234-123412341234}" type="slidenum">
              <a:rPr lang="en-US"/>
              <a:t>101</a:t>
            </a:fld>
            <a:endParaRPr/>
          </a:p>
        </p:txBody>
      </p:sp>
      <p:sp>
        <p:nvSpPr>
          <p:cNvPr id="2252" name="Google Shape;2252;g11e53598d4f_2_241"/>
          <p:cNvSpPr txBox="1">
            <a:spLocks noGrp="1"/>
          </p:cNvSpPr>
          <p:nvPr>
            <p:ph type="title"/>
          </p:nvPr>
        </p:nvSpPr>
        <p:spPr>
          <a:xfrm>
            <a:off x="686104" y="479336"/>
            <a:ext cx="7772400" cy="8310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rgbClr val="651D32"/>
              </a:buClr>
              <a:buSzPts val="2800"/>
              <a:buFont typeface="Gill Sans"/>
              <a:buNone/>
            </a:pPr>
            <a:r>
              <a:rPr lang="en-US">
                <a:solidFill>
                  <a:srgbClr val="651D32"/>
                </a:solidFill>
              </a:rPr>
              <a:t>WOMEN, BUSINESS, AND THE LAW INDEX</a:t>
            </a:r>
            <a:br>
              <a:rPr lang="en-US">
                <a:solidFill>
                  <a:srgbClr val="651D32"/>
                </a:solidFill>
              </a:rPr>
            </a:br>
            <a:r>
              <a:rPr lang="en-US" sz="2000">
                <a:solidFill>
                  <a:schemeClr val="lt2"/>
                </a:solidFill>
              </a:rPr>
              <a:t>PAY</a:t>
            </a:r>
            <a:endParaRPr>
              <a:solidFill>
                <a:schemeClr val="lt2"/>
              </a:solidFill>
            </a:endParaRPr>
          </a:p>
        </p:txBody>
      </p:sp>
      <p:graphicFrame>
        <p:nvGraphicFramePr>
          <p:cNvPr id="2253" name="Google Shape;2253;g11e53598d4f_2_241"/>
          <p:cNvGraphicFramePr/>
          <p:nvPr>
            <p:extLst>
              <p:ext uri="{D42A27DB-BD31-4B8C-83A1-F6EECF244321}">
                <p14:modId xmlns:p14="http://schemas.microsoft.com/office/powerpoint/2010/main" val="828662334"/>
              </p:ext>
            </p:extLst>
          </p:nvPr>
        </p:nvGraphicFramePr>
        <p:xfrm>
          <a:off x="760525" y="1433625"/>
          <a:ext cx="7880250" cy="4190025"/>
        </p:xfrm>
        <a:graphic>
          <a:graphicData uri="http://schemas.openxmlformats.org/drawingml/2006/table">
            <a:tbl>
              <a:tblPr firstRow="1">
                <a:noFill/>
                <a:tableStyleId>{25A6D332-0473-4F9C-9326-8C540EB8D382}</a:tableStyleId>
              </a:tblPr>
              <a:tblGrid>
                <a:gridCol w="1313375">
                  <a:extLst>
                    <a:ext uri="{9D8B030D-6E8A-4147-A177-3AD203B41FA5}">
                      <a16:colId xmlns:a16="http://schemas.microsoft.com/office/drawing/2014/main" val="20000"/>
                    </a:ext>
                  </a:extLst>
                </a:gridCol>
                <a:gridCol w="1313375">
                  <a:extLst>
                    <a:ext uri="{9D8B030D-6E8A-4147-A177-3AD203B41FA5}">
                      <a16:colId xmlns:a16="http://schemas.microsoft.com/office/drawing/2014/main" val="20001"/>
                    </a:ext>
                  </a:extLst>
                </a:gridCol>
                <a:gridCol w="1313375">
                  <a:extLst>
                    <a:ext uri="{9D8B030D-6E8A-4147-A177-3AD203B41FA5}">
                      <a16:colId xmlns:a16="http://schemas.microsoft.com/office/drawing/2014/main" val="20002"/>
                    </a:ext>
                  </a:extLst>
                </a:gridCol>
                <a:gridCol w="1313375">
                  <a:extLst>
                    <a:ext uri="{9D8B030D-6E8A-4147-A177-3AD203B41FA5}">
                      <a16:colId xmlns:a16="http://schemas.microsoft.com/office/drawing/2014/main" val="20003"/>
                    </a:ext>
                  </a:extLst>
                </a:gridCol>
                <a:gridCol w="1313375">
                  <a:extLst>
                    <a:ext uri="{9D8B030D-6E8A-4147-A177-3AD203B41FA5}">
                      <a16:colId xmlns:a16="http://schemas.microsoft.com/office/drawing/2014/main" val="20004"/>
                    </a:ext>
                  </a:extLst>
                </a:gridCol>
                <a:gridCol w="1313375">
                  <a:extLst>
                    <a:ext uri="{9D8B030D-6E8A-4147-A177-3AD203B41FA5}">
                      <a16:colId xmlns:a16="http://schemas.microsoft.com/office/drawing/2014/main" val="20005"/>
                    </a:ext>
                  </a:extLst>
                </a:gridCol>
              </a:tblGrid>
              <a:tr h="1440825">
                <a:tc gridSpan="2">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solidFill>
                            <a:schemeClr val="lt1"/>
                          </a:solidFill>
                          <a:latin typeface="Gill Sans"/>
                          <a:ea typeface="Gill Sans"/>
                          <a:cs typeface="Gill Sans"/>
                          <a:sym typeface="Gill Sans"/>
                        </a:rPr>
                        <a:t>PAY</a:t>
                      </a:r>
                      <a:endParaRPr sz="1200" b="1" u="none" strike="noStrike" cap="none">
                        <a:solidFill>
                          <a:schemeClr val="lt1"/>
                        </a:solidFill>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dk2"/>
                    </a:solidFill>
                  </a:tcPr>
                </a:tc>
                <a:tc hMerge="1">
                  <a:txBody>
                    <a:bodyPr/>
                    <a:lstStyle/>
                    <a:p>
                      <a:endParaRPr lang="en-US"/>
                    </a:p>
                  </a:txBody>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solidFill>
                            <a:schemeClr val="lt1"/>
                          </a:solidFill>
                          <a:latin typeface="Gill Sans"/>
                          <a:ea typeface="Gill Sans"/>
                          <a:cs typeface="Gill Sans"/>
                          <a:sym typeface="Gill Sans"/>
                        </a:rPr>
                        <a:t>Does the law mandate equal remuneration for work of equal value?</a:t>
                      </a:r>
                      <a:endParaRPr sz="1200" u="none" strike="noStrike" cap="none">
                        <a:solidFill>
                          <a:schemeClr val="lt1"/>
                        </a:solidFill>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dk2"/>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solidFill>
                            <a:schemeClr val="lt1"/>
                          </a:solidFill>
                          <a:latin typeface="Gill Sans"/>
                          <a:ea typeface="Gill Sans"/>
                          <a:cs typeface="Gill Sans"/>
                          <a:sym typeface="Gill Sans"/>
                        </a:rPr>
                        <a:t>Can a woman work at night in the same way as a man?</a:t>
                      </a:r>
                      <a:endParaRPr sz="1200" u="none" strike="noStrike" cap="none">
                        <a:solidFill>
                          <a:schemeClr val="lt1"/>
                        </a:solidFill>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dk2"/>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solidFill>
                            <a:schemeClr val="lt1"/>
                          </a:solidFill>
                          <a:latin typeface="Gill Sans"/>
                          <a:ea typeface="Gill Sans"/>
                          <a:cs typeface="Gill Sans"/>
                          <a:sym typeface="Gill Sans"/>
                        </a:rPr>
                        <a:t>Can a woman work in a job deemed dangerous in the same way as a man?</a:t>
                      </a:r>
                      <a:endParaRPr sz="1200" u="none" strike="noStrike" cap="none">
                        <a:solidFill>
                          <a:schemeClr val="lt1"/>
                        </a:solidFill>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dk2"/>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solidFill>
                            <a:schemeClr val="lt1"/>
                          </a:solidFill>
                          <a:latin typeface="Gill Sans"/>
                          <a:ea typeface="Gill Sans"/>
                          <a:cs typeface="Gill Sans"/>
                          <a:sym typeface="Gill Sans"/>
                        </a:rPr>
                        <a:t>Can a woman work in an industrial job in the same way as a man?</a:t>
                      </a:r>
                      <a:endParaRPr sz="1200" u="none" strike="noStrike" cap="none">
                        <a:solidFill>
                          <a:schemeClr val="lt1"/>
                        </a:solidFill>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dk2"/>
                    </a:solidFill>
                  </a:tcPr>
                </a:tc>
                <a:extLst>
                  <a:ext uri="{0D108BD9-81ED-4DB2-BD59-A6C34878D82A}">
                    <a16:rowId xmlns:a16="http://schemas.microsoft.com/office/drawing/2014/main" val="10000"/>
                  </a:ext>
                </a:extLst>
              </a:tr>
              <a:tr h="339400">
                <a:tc>
                  <a:txBody>
                    <a:bodyPr/>
                    <a:lstStyle/>
                    <a:p>
                      <a:pPr marL="0" marR="0" lvl="0" indent="0" algn="l" rtl="0">
                        <a:lnSpc>
                          <a:spcPct val="115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Algeria</a:t>
                      </a:r>
                      <a:endParaRPr sz="12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50</a:t>
                      </a:r>
                      <a:endParaRPr sz="12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No</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C3CE"/>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No</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C3CE"/>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339400">
                <a:tc>
                  <a:txBody>
                    <a:bodyPr/>
                    <a:lstStyle/>
                    <a:p>
                      <a:pPr marL="0" marR="0" lvl="0" indent="0" algn="l" rtl="0">
                        <a:lnSpc>
                          <a:spcPct val="115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Jordan</a:t>
                      </a:r>
                      <a:endParaRPr sz="12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75</a:t>
                      </a:r>
                      <a:endParaRPr sz="12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No</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C3CE"/>
                    </a:solidFill>
                  </a:tcPr>
                </a:tc>
                <a:extLst>
                  <a:ext uri="{0D108BD9-81ED-4DB2-BD59-A6C34878D82A}">
                    <a16:rowId xmlns:a16="http://schemas.microsoft.com/office/drawing/2014/main" val="10002"/>
                  </a:ext>
                </a:extLst>
              </a:tr>
              <a:tr h="339400">
                <a:tc>
                  <a:txBody>
                    <a:bodyPr/>
                    <a:lstStyle/>
                    <a:p>
                      <a:pPr marL="0" marR="0" lvl="0" indent="0" algn="l" rtl="0">
                        <a:lnSpc>
                          <a:spcPct val="115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Lebanon</a:t>
                      </a:r>
                      <a:endParaRPr sz="12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50</a:t>
                      </a:r>
                      <a:endParaRPr sz="12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No</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C3CE"/>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No</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C3CE"/>
                    </a:solidFill>
                  </a:tcPr>
                </a:tc>
                <a:extLst>
                  <a:ext uri="{0D108BD9-81ED-4DB2-BD59-A6C34878D82A}">
                    <a16:rowId xmlns:a16="http://schemas.microsoft.com/office/drawing/2014/main" val="10003"/>
                  </a:ext>
                </a:extLst>
              </a:tr>
              <a:tr h="339400">
                <a:tc>
                  <a:txBody>
                    <a:bodyPr/>
                    <a:lstStyle/>
                    <a:p>
                      <a:pPr marL="0" marR="0" lvl="0" indent="0" algn="l" rtl="0">
                        <a:lnSpc>
                          <a:spcPct val="115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Morocco</a:t>
                      </a:r>
                      <a:endParaRPr sz="12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50</a:t>
                      </a:r>
                      <a:endParaRPr sz="12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No</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No</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C3CE"/>
                    </a:solidFill>
                  </a:tcPr>
                </a:tc>
                <a:extLst>
                  <a:ext uri="{0D108BD9-81ED-4DB2-BD59-A6C34878D82A}">
                    <a16:rowId xmlns:a16="http://schemas.microsoft.com/office/drawing/2014/main" val="10004"/>
                  </a:ext>
                </a:extLst>
              </a:tr>
              <a:tr h="373400">
                <a:tc>
                  <a:txBody>
                    <a:bodyPr/>
                    <a:lstStyle/>
                    <a:p>
                      <a:pPr marL="0" marR="0" lvl="0" indent="0" algn="l" rtl="0">
                        <a:lnSpc>
                          <a:spcPct val="115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Saudi Arabia</a:t>
                      </a:r>
                      <a:endParaRPr sz="12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100</a:t>
                      </a:r>
                      <a:endParaRPr sz="12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339400">
                <a:tc>
                  <a:txBody>
                    <a:bodyPr/>
                    <a:lstStyle/>
                    <a:p>
                      <a:pPr marL="0" marR="0" lvl="0" indent="0" algn="l" rtl="0">
                        <a:lnSpc>
                          <a:spcPct val="115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Tunisia</a:t>
                      </a:r>
                      <a:endParaRPr sz="12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25</a:t>
                      </a:r>
                      <a:endParaRPr sz="12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No</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C3CE"/>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No</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C3CE"/>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No</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C3CE"/>
                    </a:solidFill>
                  </a:tcPr>
                </a:tc>
                <a:extLst>
                  <a:ext uri="{0D108BD9-81ED-4DB2-BD59-A6C34878D82A}">
                    <a16:rowId xmlns:a16="http://schemas.microsoft.com/office/drawing/2014/main" val="10006"/>
                  </a:ext>
                </a:extLst>
              </a:tr>
              <a:tr h="339400">
                <a:tc>
                  <a:txBody>
                    <a:bodyPr/>
                    <a:lstStyle/>
                    <a:p>
                      <a:pPr marL="0" marR="0" lvl="0" indent="0" algn="l" rtl="0">
                        <a:lnSpc>
                          <a:spcPct val="115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Turkey</a:t>
                      </a:r>
                      <a:endParaRPr sz="12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75</a:t>
                      </a:r>
                      <a:endParaRPr sz="12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No</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C3CE"/>
                    </a:solidFill>
                  </a:tcPr>
                </a:tc>
                <a:extLst>
                  <a:ext uri="{0D108BD9-81ED-4DB2-BD59-A6C34878D82A}">
                    <a16:rowId xmlns:a16="http://schemas.microsoft.com/office/drawing/2014/main" val="10007"/>
                  </a:ext>
                </a:extLst>
              </a:tr>
              <a:tr h="339400">
                <a:tc>
                  <a:txBody>
                    <a:bodyPr/>
                    <a:lstStyle/>
                    <a:p>
                      <a:pPr marL="0" marR="0" lvl="0" indent="0" algn="l" rtl="0">
                        <a:lnSpc>
                          <a:spcPct val="115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WB &amp; Gaza</a:t>
                      </a:r>
                      <a:endParaRPr sz="12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0</a:t>
                      </a:r>
                      <a:endParaRPr sz="12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No</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C3CE"/>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No</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C3CE"/>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No</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C3CE"/>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dirty="0">
                          <a:latin typeface="Gill Sans"/>
                          <a:ea typeface="Gill Sans"/>
                          <a:cs typeface="Gill Sans"/>
                          <a:sym typeface="Gill Sans"/>
                        </a:rPr>
                        <a:t>No</a:t>
                      </a:r>
                      <a:endParaRPr sz="1200" u="none" strike="noStrike" cap="none" dirty="0">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C3CE"/>
                    </a:solidFill>
                  </a:tcPr>
                </a:tc>
                <a:extLst>
                  <a:ext uri="{0D108BD9-81ED-4DB2-BD59-A6C34878D82A}">
                    <a16:rowId xmlns:a16="http://schemas.microsoft.com/office/drawing/2014/main" val="10008"/>
                  </a:ext>
                </a:extLst>
              </a:tr>
            </a:tbl>
          </a:graphicData>
        </a:graphic>
      </p:graphicFrame>
      <p:sp>
        <p:nvSpPr>
          <p:cNvPr id="2254" name="Google Shape;2254;g11e53598d4f_2_241"/>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t>3/23/2022</a:t>
            </a:r>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2258"/>
        <p:cNvGrpSpPr/>
        <p:nvPr/>
      </p:nvGrpSpPr>
      <p:grpSpPr>
        <a:xfrm>
          <a:off x="0" y="0"/>
          <a:ext cx="0" cy="0"/>
          <a:chOff x="0" y="0"/>
          <a:chExt cx="0" cy="0"/>
        </a:xfrm>
      </p:grpSpPr>
      <p:sp>
        <p:nvSpPr>
          <p:cNvPr id="2259" name="Google Shape;2259;g11e53598d4f_2_249"/>
          <p:cNvSpPr txBox="1">
            <a:spLocks noGrp="1"/>
          </p:cNvSpPr>
          <p:nvPr>
            <p:ph type="ftr" idx="11"/>
          </p:nvPr>
        </p:nvSpPr>
        <p:spPr>
          <a:xfrm>
            <a:off x="3124200" y="6474767"/>
            <a:ext cx="2895600" cy="2769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1400"/>
              <a:buNone/>
            </a:pPr>
            <a:r>
              <a:rPr lang="en-US"/>
              <a:t>USAID MONITORING, EVALUATION, AND LEARNING ACTIVITY</a:t>
            </a:r>
            <a:endParaRPr>
              <a:solidFill>
                <a:schemeClr val="lt1"/>
              </a:solidFill>
            </a:endParaRPr>
          </a:p>
          <a:p>
            <a:pPr marL="0" lvl="0" indent="0" algn="ctr" rtl="0">
              <a:lnSpc>
                <a:spcPct val="100000"/>
              </a:lnSpc>
              <a:spcBef>
                <a:spcPts val="0"/>
              </a:spcBef>
              <a:spcAft>
                <a:spcPts val="0"/>
              </a:spcAft>
              <a:buSzPts val="1400"/>
              <a:buNone/>
            </a:pPr>
            <a:endParaRPr/>
          </a:p>
        </p:txBody>
      </p:sp>
      <p:sp>
        <p:nvSpPr>
          <p:cNvPr id="2260" name="Google Shape;2260;g11e53598d4f_2_249"/>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SzPts val="600"/>
              <a:buNone/>
            </a:pPr>
            <a:fld id="{00000000-1234-1234-1234-123412341234}" type="slidenum">
              <a:rPr lang="en-US"/>
              <a:t>102</a:t>
            </a:fld>
            <a:endParaRPr/>
          </a:p>
        </p:txBody>
      </p:sp>
      <p:sp>
        <p:nvSpPr>
          <p:cNvPr id="2261" name="Google Shape;2261;g11e53598d4f_2_249"/>
          <p:cNvSpPr txBox="1">
            <a:spLocks noGrp="1"/>
          </p:cNvSpPr>
          <p:nvPr>
            <p:ph type="title"/>
          </p:nvPr>
        </p:nvSpPr>
        <p:spPr>
          <a:xfrm>
            <a:off x="686104" y="479336"/>
            <a:ext cx="7772400" cy="8310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rgbClr val="651D32"/>
              </a:buClr>
              <a:buSzPts val="2800"/>
              <a:buFont typeface="Gill Sans"/>
              <a:buNone/>
            </a:pPr>
            <a:r>
              <a:rPr lang="en-US">
                <a:solidFill>
                  <a:srgbClr val="651D32"/>
                </a:solidFill>
              </a:rPr>
              <a:t>WOMEN, BUSINESS, AND THE LAW INDEX</a:t>
            </a:r>
            <a:br>
              <a:rPr lang="en-US">
                <a:solidFill>
                  <a:srgbClr val="651D32"/>
                </a:solidFill>
              </a:rPr>
            </a:br>
            <a:r>
              <a:rPr lang="en-US" sz="2000">
                <a:solidFill>
                  <a:schemeClr val="lt2"/>
                </a:solidFill>
              </a:rPr>
              <a:t>MARRIAGE</a:t>
            </a:r>
            <a:endParaRPr>
              <a:solidFill>
                <a:schemeClr val="lt2"/>
              </a:solidFill>
            </a:endParaRPr>
          </a:p>
        </p:txBody>
      </p:sp>
      <p:graphicFrame>
        <p:nvGraphicFramePr>
          <p:cNvPr id="2262" name="Google Shape;2262;g11e53598d4f_2_249"/>
          <p:cNvGraphicFramePr/>
          <p:nvPr>
            <p:extLst>
              <p:ext uri="{D42A27DB-BD31-4B8C-83A1-F6EECF244321}">
                <p14:modId xmlns:p14="http://schemas.microsoft.com/office/powerpoint/2010/main" val="1059483361"/>
              </p:ext>
            </p:extLst>
          </p:nvPr>
        </p:nvGraphicFramePr>
        <p:xfrm>
          <a:off x="686100" y="1433625"/>
          <a:ext cx="7959175" cy="4499125"/>
        </p:xfrm>
        <a:graphic>
          <a:graphicData uri="http://schemas.openxmlformats.org/drawingml/2006/table">
            <a:tbl>
              <a:tblPr firstRow="1">
                <a:noFill/>
                <a:tableStyleId>{25A6D332-0473-4F9C-9326-8C540EB8D382}</a:tableStyleId>
              </a:tblPr>
              <a:tblGrid>
                <a:gridCol w="1137025">
                  <a:extLst>
                    <a:ext uri="{9D8B030D-6E8A-4147-A177-3AD203B41FA5}">
                      <a16:colId xmlns:a16="http://schemas.microsoft.com/office/drawing/2014/main" val="20000"/>
                    </a:ext>
                  </a:extLst>
                </a:gridCol>
                <a:gridCol w="1137025">
                  <a:extLst>
                    <a:ext uri="{9D8B030D-6E8A-4147-A177-3AD203B41FA5}">
                      <a16:colId xmlns:a16="http://schemas.microsoft.com/office/drawing/2014/main" val="20001"/>
                    </a:ext>
                  </a:extLst>
                </a:gridCol>
                <a:gridCol w="1137025">
                  <a:extLst>
                    <a:ext uri="{9D8B030D-6E8A-4147-A177-3AD203B41FA5}">
                      <a16:colId xmlns:a16="http://schemas.microsoft.com/office/drawing/2014/main" val="20002"/>
                    </a:ext>
                  </a:extLst>
                </a:gridCol>
                <a:gridCol w="1137025">
                  <a:extLst>
                    <a:ext uri="{9D8B030D-6E8A-4147-A177-3AD203B41FA5}">
                      <a16:colId xmlns:a16="http://schemas.microsoft.com/office/drawing/2014/main" val="20003"/>
                    </a:ext>
                  </a:extLst>
                </a:gridCol>
                <a:gridCol w="1137025">
                  <a:extLst>
                    <a:ext uri="{9D8B030D-6E8A-4147-A177-3AD203B41FA5}">
                      <a16:colId xmlns:a16="http://schemas.microsoft.com/office/drawing/2014/main" val="20004"/>
                    </a:ext>
                  </a:extLst>
                </a:gridCol>
                <a:gridCol w="1137025">
                  <a:extLst>
                    <a:ext uri="{9D8B030D-6E8A-4147-A177-3AD203B41FA5}">
                      <a16:colId xmlns:a16="http://schemas.microsoft.com/office/drawing/2014/main" val="20005"/>
                    </a:ext>
                  </a:extLst>
                </a:gridCol>
                <a:gridCol w="1137025">
                  <a:extLst>
                    <a:ext uri="{9D8B030D-6E8A-4147-A177-3AD203B41FA5}">
                      <a16:colId xmlns:a16="http://schemas.microsoft.com/office/drawing/2014/main" val="20006"/>
                    </a:ext>
                  </a:extLst>
                </a:gridCol>
              </a:tblGrid>
              <a:tr h="1804925">
                <a:tc gridSpan="2">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solidFill>
                            <a:schemeClr val="lt1"/>
                          </a:solidFill>
                          <a:latin typeface="Gill Sans"/>
                          <a:ea typeface="Gill Sans"/>
                          <a:cs typeface="Gill Sans"/>
                          <a:sym typeface="Gill Sans"/>
                        </a:rPr>
                        <a:t>MARRIAGE</a:t>
                      </a:r>
                      <a:endParaRPr sz="1200" b="1" u="none" strike="noStrike" cap="none">
                        <a:solidFill>
                          <a:schemeClr val="lt1"/>
                        </a:solidFill>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dk2"/>
                    </a:solidFill>
                  </a:tcPr>
                </a:tc>
                <a:tc hMerge="1">
                  <a:txBody>
                    <a:bodyPr/>
                    <a:lstStyle/>
                    <a:p>
                      <a:endParaRPr lang="en-US"/>
                    </a:p>
                  </a:txBody>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solidFill>
                            <a:schemeClr val="lt1"/>
                          </a:solidFill>
                          <a:latin typeface="Gill Sans"/>
                          <a:ea typeface="Gill Sans"/>
                          <a:cs typeface="Gill Sans"/>
                          <a:sym typeface="Gill Sans"/>
                        </a:rPr>
                        <a:t>Is there no legal provision that requires a married woman to obey her husband?</a:t>
                      </a:r>
                      <a:endParaRPr sz="1200" u="none" strike="noStrike" cap="none">
                        <a:solidFill>
                          <a:schemeClr val="lt1"/>
                        </a:solidFill>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dk2"/>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solidFill>
                            <a:schemeClr val="lt1"/>
                          </a:solidFill>
                          <a:latin typeface="Gill Sans"/>
                          <a:ea typeface="Gill Sans"/>
                          <a:cs typeface="Gill Sans"/>
                          <a:sym typeface="Gill Sans"/>
                        </a:rPr>
                        <a:t>Can a woman be head of household in the same way as a man?</a:t>
                      </a:r>
                      <a:endParaRPr sz="1200" u="none" strike="noStrike" cap="none">
                        <a:solidFill>
                          <a:schemeClr val="lt1"/>
                        </a:solidFill>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dk2"/>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solidFill>
                            <a:schemeClr val="lt1"/>
                          </a:solidFill>
                          <a:latin typeface="Gill Sans"/>
                          <a:ea typeface="Gill Sans"/>
                          <a:cs typeface="Gill Sans"/>
                          <a:sym typeface="Gill Sans"/>
                        </a:rPr>
                        <a:t>Is there legislation specifically addressing domestic violence?</a:t>
                      </a:r>
                      <a:endParaRPr sz="1200" u="none" strike="noStrike" cap="none">
                        <a:solidFill>
                          <a:schemeClr val="lt1"/>
                        </a:solidFill>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dk2"/>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solidFill>
                            <a:schemeClr val="lt1"/>
                          </a:solidFill>
                          <a:latin typeface="Gill Sans"/>
                          <a:ea typeface="Gill Sans"/>
                          <a:cs typeface="Gill Sans"/>
                          <a:sym typeface="Gill Sans"/>
                        </a:rPr>
                        <a:t>Can a woman obtain a judgment of divorce in the same way as a man?</a:t>
                      </a:r>
                      <a:endParaRPr sz="1200" u="none" strike="noStrike" cap="none">
                        <a:solidFill>
                          <a:schemeClr val="lt1"/>
                        </a:solidFill>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dk2"/>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solidFill>
                            <a:schemeClr val="lt1"/>
                          </a:solidFill>
                          <a:latin typeface="Gill Sans"/>
                          <a:ea typeface="Gill Sans"/>
                          <a:cs typeface="Gill Sans"/>
                          <a:sym typeface="Gill Sans"/>
                        </a:rPr>
                        <a:t>Does a woman have the same rights to remarry as a man?</a:t>
                      </a:r>
                      <a:endParaRPr sz="1200" u="none" strike="noStrike" cap="none">
                        <a:solidFill>
                          <a:schemeClr val="lt1"/>
                        </a:solidFill>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dk2"/>
                    </a:solidFill>
                  </a:tcPr>
                </a:tc>
                <a:extLst>
                  <a:ext uri="{0D108BD9-81ED-4DB2-BD59-A6C34878D82A}">
                    <a16:rowId xmlns:a16="http://schemas.microsoft.com/office/drawing/2014/main" val="10000"/>
                  </a:ext>
                </a:extLst>
              </a:tr>
              <a:tr h="336775">
                <a:tc>
                  <a:txBody>
                    <a:bodyPr/>
                    <a:lstStyle/>
                    <a:p>
                      <a:pPr marL="0" marR="0" lvl="0" indent="0" algn="l" rtl="0">
                        <a:lnSpc>
                          <a:spcPct val="115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Algeria</a:t>
                      </a:r>
                      <a:endParaRPr sz="12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60</a:t>
                      </a:r>
                      <a:endParaRPr sz="12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No</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C3CE"/>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No</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C3CE"/>
                    </a:solidFill>
                  </a:tcPr>
                </a:tc>
                <a:extLst>
                  <a:ext uri="{0D108BD9-81ED-4DB2-BD59-A6C34878D82A}">
                    <a16:rowId xmlns:a16="http://schemas.microsoft.com/office/drawing/2014/main" val="10001"/>
                  </a:ext>
                </a:extLst>
              </a:tr>
              <a:tr h="336775">
                <a:tc>
                  <a:txBody>
                    <a:bodyPr/>
                    <a:lstStyle/>
                    <a:p>
                      <a:pPr marL="0" marR="0" lvl="0" indent="0" algn="l" rtl="0">
                        <a:lnSpc>
                          <a:spcPct val="115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Jordan</a:t>
                      </a:r>
                      <a:endParaRPr sz="12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20</a:t>
                      </a:r>
                      <a:endParaRPr sz="12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No</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C3CE"/>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No</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C3CE"/>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No</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C3CE"/>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No</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C3CE"/>
                    </a:solidFill>
                  </a:tcPr>
                </a:tc>
                <a:extLst>
                  <a:ext uri="{0D108BD9-81ED-4DB2-BD59-A6C34878D82A}">
                    <a16:rowId xmlns:a16="http://schemas.microsoft.com/office/drawing/2014/main" val="10002"/>
                  </a:ext>
                </a:extLst>
              </a:tr>
              <a:tr h="336775">
                <a:tc>
                  <a:txBody>
                    <a:bodyPr/>
                    <a:lstStyle/>
                    <a:p>
                      <a:pPr marL="0" marR="0" lvl="0" indent="0" algn="l" rtl="0">
                        <a:lnSpc>
                          <a:spcPct val="115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Lebanon</a:t>
                      </a:r>
                      <a:endParaRPr sz="12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60</a:t>
                      </a:r>
                      <a:endParaRPr sz="12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No</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C3CE"/>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No</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C3CE"/>
                    </a:solidFill>
                  </a:tcPr>
                </a:tc>
                <a:extLst>
                  <a:ext uri="{0D108BD9-81ED-4DB2-BD59-A6C34878D82A}">
                    <a16:rowId xmlns:a16="http://schemas.microsoft.com/office/drawing/2014/main" val="10003"/>
                  </a:ext>
                </a:extLst>
              </a:tr>
              <a:tr h="336775">
                <a:tc>
                  <a:txBody>
                    <a:bodyPr/>
                    <a:lstStyle/>
                    <a:p>
                      <a:pPr marL="0" marR="0" lvl="0" indent="0" algn="l" rtl="0">
                        <a:lnSpc>
                          <a:spcPct val="115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Morocco</a:t>
                      </a:r>
                      <a:endParaRPr sz="12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60</a:t>
                      </a:r>
                      <a:endParaRPr sz="12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No</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C3CE"/>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No</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C3CE"/>
                    </a:solidFill>
                  </a:tcPr>
                </a:tc>
                <a:extLst>
                  <a:ext uri="{0D108BD9-81ED-4DB2-BD59-A6C34878D82A}">
                    <a16:rowId xmlns:a16="http://schemas.microsoft.com/office/drawing/2014/main" val="10004"/>
                  </a:ext>
                </a:extLst>
              </a:tr>
              <a:tr h="336775">
                <a:tc>
                  <a:txBody>
                    <a:bodyPr/>
                    <a:lstStyle/>
                    <a:p>
                      <a:pPr marL="0" marR="0" lvl="0" indent="0" algn="l" rtl="0">
                        <a:lnSpc>
                          <a:spcPct val="115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Saudi Arabia</a:t>
                      </a:r>
                      <a:endParaRPr sz="12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60</a:t>
                      </a:r>
                      <a:endParaRPr sz="12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No</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C3CE"/>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No</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C3CE"/>
                    </a:solidFill>
                  </a:tcPr>
                </a:tc>
                <a:extLst>
                  <a:ext uri="{0D108BD9-81ED-4DB2-BD59-A6C34878D82A}">
                    <a16:rowId xmlns:a16="http://schemas.microsoft.com/office/drawing/2014/main" val="10005"/>
                  </a:ext>
                </a:extLst>
              </a:tr>
              <a:tr h="336775">
                <a:tc>
                  <a:txBody>
                    <a:bodyPr/>
                    <a:lstStyle/>
                    <a:p>
                      <a:pPr marL="0" marR="0" lvl="0" indent="0" algn="l" rtl="0">
                        <a:lnSpc>
                          <a:spcPct val="115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Tunisia</a:t>
                      </a:r>
                      <a:endParaRPr sz="12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60</a:t>
                      </a:r>
                      <a:endParaRPr sz="12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No</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C3CE"/>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No</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C3CE"/>
                    </a:solidFill>
                  </a:tcPr>
                </a:tc>
                <a:extLst>
                  <a:ext uri="{0D108BD9-81ED-4DB2-BD59-A6C34878D82A}">
                    <a16:rowId xmlns:a16="http://schemas.microsoft.com/office/drawing/2014/main" val="10006"/>
                  </a:ext>
                </a:extLst>
              </a:tr>
              <a:tr h="336775">
                <a:tc>
                  <a:txBody>
                    <a:bodyPr/>
                    <a:lstStyle/>
                    <a:p>
                      <a:pPr marL="0" marR="0" lvl="0" indent="0" algn="l" rtl="0">
                        <a:lnSpc>
                          <a:spcPct val="115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Turkey</a:t>
                      </a:r>
                      <a:endParaRPr sz="12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80</a:t>
                      </a:r>
                      <a:endParaRPr sz="12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No</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C3CE"/>
                    </a:solidFill>
                  </a:tcPr>
                </a:tc>
                <a:extLst>
                  <a:ext uri="{0D108BD9-81ED-4DB2-BD59-A6C34878D82A}">
                    <a16:rowId xmlns:a16="http://schemas.microsoft.com/office/drawing/2014/main" val="10007"/>
                  </a:ext>
                </a:extLst>
              </a:tr>
              <a:tr h="336775">
                <a:tc>
                  <a:txBody>
                    <a:bodyPr/>
                    <a:lstStyle/>
                    <a:p>
                      <a:pPr marL="0" marR="0" lvl="0" indent="0" algn="l" rtl="0">
                        <a:lnSpc>
                          <a:spcPct val="115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WB &amp; Gaza</a:t>
                      </a:r>
                      <a:endParaRPr sz="12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20</a:t>
                      </a:r>
                      <a:endParaRPr sz="12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No</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C3CE"/>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No</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C3CE"/>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No</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C3CE"/>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dirty="0">
                          <a:latin typeface="Gill Sans"/>
                          <a:ea typeface="Gill Sans"/>
                          <a:cs typeface="Gill Sans"/>
                          <a:sym typeface="Gill Sans"/>
                        </a:rPr>
                        <a:t>No</a:t>
                      </a:r>
                      <a:endParaRPr sz="1200" u="none" strike="noStrike" cap="none" dirty="0">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C3CE"/>
                    </a:solidFill>
                  </a:tcPr>
                </a:tc>
                <a:extLst>
                  <a:ext uri="{0D108BD9-81ED-4DB2-BD59-A6C34878D82A}">
                    <a16:rowId xmlns:a16="http://schemas.microsoft.com/office/drawing/2014/main" val="10008"/>
                  </a:ext>
                </a:extLst>
              </a:tr>
            </a:tbl>
          </a:graphicData>
        </a:graphic>
      </p:graphicFrame>
      <p:sp>
        <p:nvSpPr>
          <p:cNvPr id="2263" name="Google Shape;2263;g11e53598d4f_2_249"/>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t>3/23/2022</a:t>
            </a:r>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2267"/>
        <p:cNvGrpSpPr/>
        <p:nvPr/>
      </p:nvGrpSpPr>
      <p:grpSpPr>
        <a:xfrm>
          <a:off x="0" y="0"/>
          <a:ext cx="0" cy="0"/>
          <a:chOff x="0" y="0"/>
          <a:chExt cx="0" cy="0"/>
        </a:xfrm>
      </p:grpSpPr>
      <p:sp>
        <p:nvSpPr>
          <p:cNvPr id="2268" name="Google Shape;2268;g11e53598d4f_2_257"/>
          <p:cNvSpPr txBox="1">
            <a:spLocks noGrp="1"/>
          </p:cNvSpPr>
          <p:nvPr>
            <p:ph type="ftr" idx="11"/>
          </p:nvPr>
        </p:nvSpPr>
        <p:spPr>
          <a:xfrm>
            <a:off x="3124200" y="6474767"/>
            <a:ext cx="2895600" cy="2769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1400"/>
              <a:buNone/>
            </a:pPr>
            <a:r>
              <a:rPr lang="en-US"/>
              <a:t>USAID MONITORING, EVALUATION, AND LEARNING ACTIVITY</a:t>
            </a:r>
            <a:endParaRPr>
              <a:solidFill>
                <a:schemeClr val="lt1"/>
              </a:solidFill>
            </a:endParaRPr>
          </a:p>
          <a:p>
            <a:pPr marL="0" lvl="0" indent="0" algn="ctr" rtl="0">
              <a:lnSpc>
                <a:spcPct val="100000"/>
              </a:lnSpc>
              <a:spcBef>
                <a:spcPts val="0"/>
              </a:spcBef>
              <a:spcAft>
                <a:spcPts val="0"/>
              </a:spcAft>
              <a:buSzPts val="1400"/>
              <a:buNone/>
            </a:pPr>
            <a:endParaRPr/>
          </a:p>
        </p:txBody>
      </p:sp>
      <p:sp>
        <p:nvSpPr>
          <p:cNvPr id="2269" name="Google Shape;2269;g11e53598d4f_2_257"/>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SzPts val="600"/>
              <a:buNone/>
            </a:pPr>
            <a:fld id="{00000000-1234-1234-1234-123412341234}" type="slidenum">
              <a:rPr lang="en-US"/>
              <a:t>103</a:t>
            </a:fld>
            <a:endParaRPr/>
          </a:p>
        </p:txBody>
      </p:sp>
      <p:sp>
        <p:nvSpPr>
          <p:cNvPr id="2270" name="Google Shape;2270;g11e53598d4f_2_257"/>
          <p:cNvSpPr txBox="1">
            <a:spLocks noGrp="1"/>
          </p:cNvSpPr>
          <p:nvPr>
            <p:ph type="title"/>
          </p:nvPr>
        </p:nvSpPr>
        <p:spPr>
          <a:xfrm>
            <a:off x="686104" y="479336"/>
            <a:ext cx="7772400" cy="8310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rgbClr val="651D32"/>
              </a:buClr>
              <a:buSzPts val="2800"/>
              <a:buFont typeface="Gill Sans"/>
              <a:buNone/>
            </a:pPr>
            <a:r>
              <a:rPr lang="en-US">
                <a:solidFill>
                  <a:srgbClr val="651D32"/>
                </a:solidFill>
              </a:rPr>
              <a:t>WOMEN, BUSINESS, AND THE LAW INDEX</a:t>
            </a:r>
            <a:br>
              <a:rPr lang="en-US">
                <a:solidFill>
                  <a:srgbClr val="651D32"/>
                </a:solidFill>
              </a:rPr>
            </a:br>
            <a:r>
              <a:rPr lang="en-US" sz="2000">
                <a:solidFill>
                  <a:schemeClr val="lt2"/>
                </a:solidFill>
              </a:rPr>
              <a:t>PARENTHOOD</a:t>
            </a:r>
            <a:endParaRPr>
              <a:solidFill>
                <a:schemeClr val="lt2"/>
              </a:solidFill>
            </a:endParaRPr>
          </a:p>
        </p:txBody>
      </p:sp>
      <p:graphicFrame>
        <p:nvGraphicFramePr>
          <p:cNvPr id="2271" name="Google Shape;2271;g11e53598d4f_2_257"/>
          <p:cNvGraphicFramePr/>
          <p:nvPr>
            <p:extLst>
              <p:ext uri="{D42A27DB-BD31-4B8C-83A1-F6EECF244321}">
                <p14:modId xmlns:p14="http://schemas.microsoft.com/office/powerpoint/2010/main" val="1474456272"/>
              </p:ext>
            </p:extLst>
          </p:nvPr>
        </p:nvGraphicFramePr>
        <p:xfrm>
          <a:off x="176863" y="1322125"/>
          <a:ext cx="8790875" cy="4556597"/>
        </p:xfrm>
        <a:graphic>
          <a:graphicData uri="http://schemas.openxmlformats.org/drawingml/2006/table">
            <a:tbl>
              <a:tblPr firstRow="1">
                <a:noFill/>
                <a:tableStyleId>{25A6D332-0473-4F9C-9326-8C540EB8D382}</a:tableStyleId>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33825">
                  <a:extLst>
                    <a:ext uri="{9D8B030D-6E8A-4147-A177-3AD203B41FA5}">
                      <a16:colId xmlns:a16="http://schemas.microsoft.com/office/drawing/2014/main" val="20004"/>
                    </a:ext>
                  </a:extLst>
                </a:gridCol>
                <a:gridCol w="790175">
                  <a:extLst>
                    <a:ext uri="{9D8B030D-6E8A-4147-A177-3AD203B41FA5}">
                      <a16:colId xmlns:a16="http://schemas.microsoft.com/office/drawing/2014/main" val="20005"/>
                    </a:ext>
                  </a:extLst>
                </a:gridCol>
                <a:gridCol w="7620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gridCol w="669075">
                  <a:extLst>
                    <a:ext uri="{9D8B030D-6E8A-4147-A177-3AD203B41FA5}">
                      <a16:colId xmlns:a16="http://schemas.microsoft.com/office/drawing/2014/main" val="20008"/>
                    </a:ext>
                  </a:extLst>
                </a:gridCol>
                <a:gridCol w="706250">
                  <a:extLst>
                    <a:ext uri="{9D8B030D-6E8A-4147-A177-3AD203B41FA5}">
                      <a16:colId xmlns:a16="http://schemas.microsoft.com/office/drawing/2014/main" val="20009"/>
                    </a:ext>
                  </a:extLst>
                </a:gridCol>
                <a:gridCol w="687650">
                  <a:extLst>
                    <a:ext uri="{9D8B030D-6E8A-4147-A177-3AD203B41FA5}">
                      <a16:colId xmlns:a16="http://schemas.microsoft.com/office/drawing/2014/main" val="20010"/>
                    </a:ext>
                  </a:extLst>
                </a:gridCol>
                <a:gridCol w="631900">
                  <a:extLst>
                    <a:ext uri="{9D8B030D-6E8A-4147-A177-3AD203B41FA5}">
                      <a16:colId xmlns:a16="http://schemas.microsoft.com/office/drawing/2014/main" val="20011"/>
                    </a:ext>
                  </a:extLst>
                </a:gridCol>
              </a:tblGrid>
              <a:tr h="1660225">
                <a:tc gridSpan="2">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dirty="0">
                          <a:solidFill>
                            <a:schemeClr val="lt1"/>
                          </a:solidFill>
                          <a:latin typeface="Gill Sans"/>
                          <a:ea typeface="Gill Sans"/>
                          <a:cs typeface="Gill Sans"/>
                          <a:sym typeface="Gill Sans"/>
                        </a:rPr>
                        <a:t>PARENTHOOD</a:t>
                      </a:r>
                      <a:endParaRPr sz="1200" b="1" u="none" strike="noStrike" cap="none" dirty="0">
                        <a:solidFill>
                          <a:schemeClr val="lt1"/>
                        </a:solidFill>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dk2"/>
                    </a:solidFill>
                  </a:tcPr>
                </a:tc>
                <a:tc hMerge="1">
                  <a:txBody>
                    <a:bodyPr/>
                    <a:lstStyle/>
                    <a:p>
                      <a:endParaRPr lang="en-US"/>
                    </a:p>
                  </a:txBody>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solidFill>
                            <a:schemeClr val="lt1"/>
                          </a:solidFill>
                          <a:latin typeface="Gill Sans"/>
                          <a:ea typeface="Gill Sans"/>
                          <a:cs typeface="Gill Sans"/>
                          <a:sym typeface="Gill Sans"/>
                        </a:rPr>
                        <a:t>Is paid leave of at least 14 weeks available to mothers?</a:t>
                      </a:r>
                      <a:endParaRPr sz="1200" u="none" strike="noStrike" cap="none">
                        <a:solidFill>
                          <a:schemeClr val="lt1"/>
                        </a:solidFill>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dk2"/>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solidFill>
                            <a:schemeClr val="lt1"/>
                          </a:solidFill>
                          <a:latin typeface="Gill Sans"/>
                          <a:ea typeface="Gill Sans"/>
                          <a:cs typeface="Gill Sans"/>
                          <a:sym typeface="Gill Sans"/>
                        </a:rPr>
                        <a:t>Length of paid maternity leave</a:t>
                      </a:r>
                      <a:endParaRPr sz="1200" u="none" strike="noStrike" cap="none">
                        <a:solidFill>
                          <a:schemeClr val="lt1"/>
                        </a:solidFill>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dk2"/>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solidFill>
                            <a:schemeClr val="lt1"/>
                          </a:solidFill>
                          <a:latin typeface="Gill Sans"/>
                          <a:ea typeface="Gill Sans"/>
                          <a:cs typeface="Gill Sans"/>
                          <a:sym typeface="Gill Sans"/>
                        </a:rPr>
                        <a:t>Does the government administer 100% of maternity leave benefits?</a:t>
                      </a:r>
                      <a:endParaRPr sz="1200" u="none" strike="noStrike" cap="none">
                        <a:solidFill>
                          <a:schemeClr val="lt1"/>
                        </a:solidFill>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dk2"/>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solidFill>
                            <a:schemeClr val="lt1"/>
                          </a:solidFill>
                          <a:latin typeface="Gill Sans"/>
                          <a:ea typeface="Gill Sans"/>
                          <a:cs typeface="Gill Sans"/>
                          <a:sym typeface="Gill Sans"/>
                        </a:rPr>
                        <a:t>Is there paid leave available to fathers?</a:t>
                      </a:r>
                      <a:endParaRPr sz="1200" u="none" strike="noStrike" cap="none">
                        <a:solidFill>
                          <a:schemeClr val="lt1"/>
                        </a:solidFill>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dk2"/>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solidFill>
                            <a:schemeClr val="lt1"/>
                          </a:solidFill>
                          <a:latin typeface="Gill Sans"/>
                          <a:ea typeface="Gill Sans"/>
                          <a:cs typeface="Gill Sans"/>
                          <a:sym typeface="Gill Sans"/>
                        </a:rPr>
                        <a:t>Length of paid paternity leave</a:t>
                      </a:r>
                      <a:endParaRPr sz="1200" u="none" strike="noStrike" cap="none">
                        <a:solidFill>
                          <a:schemeClr val="lt1"/>
                        </a:solidFill>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dk2"/>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solidFill>
                            <a:schemeClr val="lt1"/>
                          </a:solidFill>
                          <a:latin typeface="Gill Sans"/>
                          <a:ea typeface="Gill Sans"/>
                          <a:cs typeface="Gill Sans"/>
                          <a:sym typeface="Gill Sans"/>
                        </a:rPr>
                        <a:t>Is there paid parental leave?</a:t>
                      </a:r>
                      <a:endParaRPr sz="1200" u="none" strike="noStrike" cap="none">
                        <a:solidFill>
                          <a:schemeClr val="lt1"/>
                        </a:solidFill>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dk2"/>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solidFill>
                            <a:schemeClr val="lt1"/>
                          </a:solidFill>
                          <a:latin typeface="Gill Sans"/>
                          <a:ea typeface="Gill Sans"/>
                          <a:cs typeface="Gill Sans"/>
                          <a:sym typeface="Gill Sans"/>
                        </a:rPr>
                        <a:t>Shared days</a:t>
                      </a:r>
                      <a:endParaRPr sz="1200" u="none" strike="noStrike" cap="none">
                        <a:solidFill>
                          <a:schemeClr val="lt1"/>
                        </a:solidFill>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dk2"/>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solidFill>
                            <a:schemeClr val="lt1"/>
                          </a:solidFill>
                          <a:latin typeface="Gill Sans"/>
                          <a:ea typeface="Gill Sans"/>
                          <a:cs typeface="Gill Sans"/>
                          <a:sym typeface="Gill Sans"/>
                        </a:rPr>
                        <a:t>Days for the mother</a:t>
                      </a:r>
                      <a:endParaRPr sz="1200" u="none" strike="noStrike" cap="none">
                        <a:solidFill>
                          <a:schemeClr val="lt1"/>
                        </a:solidFill>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dk2"/>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solidFill>
                            <a:schemeClr val="lt1"/>
                          </a:solidFill>
                          <a:latin typeface="Gill Sans"/>
                          <a:ea typeface="Gill Sans"/>
                          <a:cs typeface="Gill Sans"/>
                          <a:sym typeface="Gill Sans"/>
                        </a:rPr>
                        <a:t>Days for the father</a:t>
                      </a:r>
                      <a:endParaRPr sz="1200" u="none" strike="noStrike" cap="none">
                        <a:solidFill>
                          <a:schemeClr val="lt1"/>
                        </a:solidFill>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dk2"/>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dirty="0">
                          <a:solidFill>
                            <a:schemeClr val="lt1"/>
                          </a:solidFill>
                          <a:latin typeface="Gill Sans"/>
                          <a:ea typeface="Gill Sans"/>
                          <a:cs typeface="Gill Sans"/>
                          <a:sym typeface="Gill Sans"/>
                        </a:rPr>
                        <a:t>Is dismissal of pregnant workers prohibited?</a:t>
                      </a:r>
                      <a:endParaRPr sz="1200" u="none" strike="noStrike" cap="none" dirty="0">
                        <a:solidFill>
                          <a:schemeClr val="lt1"/>
                        </a:solidFill>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dk2"/>
                    </a:solidFill>
                  </a:tcPr>
                </a:tc>
                <a:extLst>
                  <a:ext uri="{0D108BD9-81ED-4DB2-BD59-A6C34878D82A}">
                    <a16:rowId xmlns:a16="http://schemas.microsoft.com/office/drawing/2014/main" val="10000"/>
                  </a:ext>
                </a:extLst>
              </a:tr>
              <a:tr h="293500">
                <a:tc>
                  <a:txBody>
                    <a:bodyPr/>
                    <a:lstStyle/>
                    <a:p>
                      <a:pPr marL="0" marR="0" lvl="0" indent="0" algn="l" rtl="0">
                        <a:lnSpc>
                          <a:spcPct val="115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Algeria</a:t>
                      </a:r>
                      <a:endParaRPr sz="12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60</a:t>
                      </a:r>
                      <a:endParaRPr sz="12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98</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3</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No</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C3CE"/>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0</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0</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0</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No</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C3CE"/>
                    </a:solidFill>
                  </a:tcPr>
                </a:tc>
                <a:extLst>
                  <a:ext uri="{0D108BD9-81ED-4DB2-BD59-A6C34878D82A}">
                    <a16:rowId xmlns:a16="http://schemas.microsoft.com/office/drawing/2014/main" val="10001"/>
                  </a:ext>
                </a:extLst>
              </a:tr>
              <a:tr h="293500">
                <a:tc>
                  <a:txBody>
                    <a:bodyPr/>
                    <a:lstStyle/>
                    <a:p>
                      <a:pPr marL="0" marR="0" lvl="0" indent="0" algn="l" rtl="0">
                        <a:lnSpc>
                          <a:spcPct val="115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Jordan</a:t>
                      </a:r>
                      <a:endParaRPr sz="12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40</a:t>
                      </a:r>
                      <a:endParaRPr sz="12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No</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C3CE"/>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70</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3</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No</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C3CE"/>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0</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0</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0</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No</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C3CE"/>
                    </a:solidFill>
                  </a:tcPr>
                </a:tc>
                <a:extLst>
                  <a:ext uri="{0D108BD9-81ED-4DB2-BD59-A6C34878D82A}">
                    <a16:rowId xmlns:a16="http://schemas.microsoft.com/office/drawing/2014/main" val="10002"/>
                  </a:ext>
                </a:extLst>
              </a:tr>
              <a:tr h="293500">
                <a:tc>
                  <a:txBody>
                    <a:bodyPr/>
                    <a:lstStyle/>
                    <a:p>
                      <a:pPr marL="0" marR="0" lvl="0" indent="0" algn="l" rtl="0">
                        <a:lnSpc>
                          <a:spcPct val="115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Lebanon</a:t>
                      </a:r>
                      <a:endParaRPr sz="12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20</a:t>
                      </a:r>
                      <a:endParaRPr sz="12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No</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C3CE"/>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70</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No</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C3CE"/>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No</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C3CE"/>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0</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No</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C3CE"/>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0</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0</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0</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293500">
                <a:tc>
                  <a:txBody>
                    <a:bodyPr/>
                    <a:lstStyle/>
                    <a:p>
                      <a:pPr marL="0" marR="0" lvl="0" indent="0" algn="l" rtl="0">
                        <a:lnSpc>
                          <a:spcPct val="115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Morocco</a:t>
                      </a:r>
                      <a:endParaRPr sz="12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80</a:t>
                      </a:r>
                      <a:endParaRPr sz="12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98</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3</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No</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C3CE"/>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0</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0</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0</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541850">
                <a:tc>
                  <a:txBody>
                    <a:bodyPr/>
                    <a:lstStyle/>
                    <a:p>
                      <a:pPr marL="0" marR="0" lvl="0" indent="0" algn="l" rtl="0">
                        <a:lnSpc>
                          <a:spcPct val="115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Saudi Arabia</a:t>
                      </a:r>
                      <a:endParaRPr sz="12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40</a:t>
                      </a:r>
                      <a:endParaRPr sz="12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No</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C3CE"/>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70</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No</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C3CE"/>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3</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No</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C3CE"/>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0</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0</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0</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293500">
                <a:tc>
                  <a:txBody>
                    <a:bodyPr/>
                    <a:lstStyle/>
                    <a:p>
                      <a:pPr marL="0" marR="0" lvl="0" indent="0" algn="l" rtl="0">
                        <a:lnSpc>
                          <a:spcPct val="115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Tunisia</a:t>
                      </a:r>
                      <a:endParaRPr sz="12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40</a:t>
                      </a:r>
                      <a:endParaRPr sz="12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No</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C3CE"/>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30</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1</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No</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C3CE"/>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0</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0</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0</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No</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C3CE"/>
                    </a:solidFill>
                  </a:tcPr>
                </a:tc>
                <a:extLst>
                  <a:ext uri="{0D108BD9-81ED-4DB2-BD59-A6C34878D82A}">
                    <a16:rowId xmlns:a16="http://schemas.microsoft.com/office/drawing/2014/main" val="10006"/>
                  </a:ext>
                </a:extLst>
              </a:tr>
              <a:tr h="293500">
                <a:tc>
                  <a:txBody>
                    <a:bodyPr/>
                    <a:lstStyle/>
                    <a:p>
                      <a:pPr marL="0" marR="0" lvl="0" indent="0" algn="l" rtl="0">
                        <a:lnSpc>
                          <a:spcPct val="115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Turkey</a:t>
                      </a:r>
                      <a:endParaRPr sz="12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80</a:t>
                      </a:r>
                      <a:endParaRPr sz="12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112</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7</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No</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C3CE"/>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0</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0</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0</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r h="541850">
                <a:tc>
                  <a:txBody>
                    <a:bodyPr/>
                    <a:lstStyle/>
                    <a:p>
                      <a:pPr marL="0" marR="0" lvl="0" indent="0" algn="l" rtl="0">
                        <a:lnSpc>
                          <a:spcPct val="115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WB &amp; Gaza</a:t>
                      </a:r>
                      <a:endParaRPr sz="12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0</a:t>
                      </a:r>
                      <a:endParaRPr sz="12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No</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C3CE"/>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70</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No</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C3CE"/>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No</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C3CE"/>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0</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No</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C3CE"/>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0</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0</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0</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dirty="0">
                          <a:latin typeface="Gill Sans"/>
                          <a:ea typeface="Gill Sans"/>
                          <a:cs typeface="Gill Sans"/>
                          <a:sym typeface="Gill Sans"/>
                        </a:rPr>
                        <a:t>No</a:t>
                      </a:r>
                      <a:endParaRPr sz="1200" u="none" strike="noStrike" cap="none" dirty="0">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C3CE"/>
                    </a:solidFill>
                  </a:tcPr>
                </a:tc>
                <a:extLst>
                  <a:ext uri="{0D108BD9-81ED-4DB2-BD59-A6C34878D82A}">
                    <a16:rowId xmlns:a16="http://schemas.microsoft.com/office/drawing/2014/main" val="10008"/>
                  </a:ext>
                </a:extLst>
              </a:tr>
            </a:tbl>
          </a:graphicData>
        </a:graphic>
      </p:graphicFrame>
      <p:sp>
        <p:nvSpPr>
          <p:cNvPr id="2272" name="Google Shape;2272;g11e53598d4f_2_257"/>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t>3/23/2022</a:t>
            </a:r>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2276"/>
        <p:cNvGrpSpPr/>
        <p:nvPr/>
      </p:nvGrpSpPr>
      <p:grpSpPr>
        <a:xfrm>
          <a:off x="0" y="0"/>
          <a:ext cx="0" cy="0"/>
          <a:chOff x="0" y="0"/>
          <a:chExt cx="0" cy="0"/>
        </a:xfrm>
      </p:grpSpPr>
      <p:sp>
        <p:nvSpPr>
          <p:cNvPr id="2277" name="Google Shape;2277;g11e53598d4f_2_265"/>
          <p:cNvSpPr txBox="1">
            <a:spLocks noGrp="1"/>
          </p:cNvSpPr>
          <p:nvPr>
            <p:ph type="ftr" idx="11"/>
          </p:nvPr>
        </p:nvSpPr>
        <p:spPr>
          <a:xfrm>
            <a:off x="3124200" y="6474767"/>
            <a:ext cx="2895600" cy="2769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1400"/>
              <a:buNone/>
            </a:pPr>
            <a:r>
              <a:rPr lang="en-US"/>
              <a:t>USAID MONITORING, EVALUATION, AND LEARNING ACTIVITY</a:t>
            </a:r>
            <a:endParaRPr>
              <a:solidFill>
                <a:schemeClr val="lt1"/>
              </a:solidFill>
            </a:endParaRPr>
          </a:p>
          <a:p>
            <a:pPr marL="0" lvl="0" indent="0" algn="ctr" rtl="0">
              <a:lnSpc>
                <a:spcPct val="100000"/>
              </a:lnSpc>
              <a:spcBef>
                <a:spcPts val="0"/>
              </a:spcBef>
              <a:spcAft>
                <a:spcPts val="0"/>
              </a:spcAft>
              <a:buSzPts val="1400"/>
              <a:buNone/>
            </a:pPr>
            <a:endParaRPr/>
          </a:p>
        </p:txBody>
      </p:sp>
      <p:sp>
        <p:nvSpPr>
          <p:cNvPr id="2278" name="Google Shape;2278;g11e53598d4f_2_265"/>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SzPts val="600"/>
              <a:buNone/>
            </a:pPr>
            <a:fld id="{00000000-1234-1234-1234-123412341234}" type="slidenum">
              <a:rPr lang="en-US"/>
              <a:t>104</a:t>
            </a:fld>
            <a:endParaRPr/>
          </a:p>
        </p:txBody>
      </p:sp>
      <p:sp>
        <p:nvSpPr>
          <p:cNvPr id="2279" name="Google Shape;2279;g11e53598d4f_2_265"/>
          <p:cNvSpPr txBox="1">
            <a:spLocks noGrp="1"/>
          </p:cNvSpPr>
          <p:nvPr>
            <p:ph type="title"/>
          </p:nvPr>
        </p:nvSpPr>
        <p:spPr>
          <a:xfrm>
            <a:off x="686104" y="479336"/>
            <a:ext cx="7772400" cy="8310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rgbClr val="651D32"/>
              </a:buClr>
              <a:buSzPts val="2800"/>
              <a:buFont typeface="Gill Sans"/>
              <a:buNone/>
            </a:pPr>
            <a:r>
              <a:rPr lang="en-US">
                <a:solidFill>
                  <a:srgbClr val="651D32"/>
                </a:solidFill>
              </a:rPr>
              <a:t>WOMEN, BUSINESS, AND THE LAW INDEX</a:t>
            </a:r>
            <a:br>
              <a:rPr lang="en-US">
                <a:solidFill>
                  <a:srgbClr val="651D32"/>
                </a:solidFill>
              </a:rPr>
            </a:br>
            <a:r>
              <a:rPr lang="en-US" sz="2000">
                <a:solidFill>
                  <a:schemeClr val="lt2"/>
                </a:solidFill>
              </a:rPr>
              <a:t>ENTREPRENEURSHIP</a:t>
            </a:r>
            <a:endParaRPr>
              <a:solidFill>
                <a:schemeClr val="lt2"/>
              </a:solidFill>
            </a:endParaRPr>
          </a:p>
        </p:txBody>
      </p:sp>
      <p:graphicFrame>
        <p:nvGraphicFramePr>
          <p:cNvPr id="2280" name="Google Shape;2280;g11e53598d4f_2_265"/>
          <p:cNvGraphicFramePr/>
          <p:nvPr>
            <p:extLst>
              <p:ext uri="{D42A27DB-BD31-4B8C-83A1-F6EECF244321}">
                <p14:modId xmlns:p14="http://schemas.microsoft.com/office/powerpoint/2010/main" val="1209651794"/>
              </p:ext>
            </p:extLst>
          </p:nvPr>
        </p:nvGraphicFramePr>
        <p:xfrm>
          <a:off x="686100" y="1358563"/>
          <a:ext cx="7908150" cy="4726325"/>
        </p:xfrm>
        <a:graphic>
          <a:graphicData uri="http://schemas.openxmlformats.org/drawingml/2006/table">
            <a:tbl>
              <a:tblPr firstRow="1">
                <a:noFill/>
                <a:tableStyleId>{25A6D332-0473-4F9C-9326-8C540EB8D382}</a:tableStyleId>
              </a:tblPr>
              <a:tblGrid>
                <a:gridCol w="1318025">
                  <a:extLst>
                    <a:ext uri="{9D8B030D-6E8A-4147-A177-3AD203B41FA5}">
                      <a16:colId xmlns:a16="http://schemas.microsoft.com/office/drawing/2014/main" val="20000"/>
                    </a:ext>
                  </a:extLst>
                </a:gridCol>
                <a:gridCol w="1318025">
                  <a:extLst>
                    <a:ext uri="{9D8B030D-6E8A-4147-A177-3AD203B41FA5}">
                      <a16:colId xmlns:a16="http://schemas.microsoft.com/office/drawing/2014/main" val="20001"/>
                    </a:ext>
                  </a:extLst>
                </a:gridCol>
                <a:gridCol w="1318025">
                  <a:extLst>
                    <a:ext uri="{9D8B030D-6E8A-4147-A177-3AD203B41FA5}">
                      <a16:colId xmlns:a16="http://schemas.microsoft.com/office/drawing/2014/main" val="20002"/>
                    </a:ext>
                  </a:extLst>
                </a:gridCol>
                <a:gridCol w="1318025">
                  <a:extLst>
                    <a:ext uri="{9D8B030D-6E8A-4147-A177-3AD203B41FA5}">
                      <a16:colId xmlns:a16="http://schemas.microsoft.com/office/drawing/2014/main" val="20003"/>
                    </a:ext>
                  </a:extLst>
                </a:gridCol>
                <a:gridCol w="1318025">
                  <a:extLst>
                    <a:ext uri="{9D8B030D-6E8A-4147-A177-3AD203B41FA5}">
                      <a16:colId xmlns:a16="http://schemas.microsoft.com/office/drawing/2014/main" val="20004"/>
                    </a:ext>
                  </a:extLst>
                </a:gridCol>
                <a:gridCol w="1318025">
                  <a:extLst>
                    <a:ext uri="{9D8B030D-6E8A-4147-A177-3AD203B41FA5}">
                      <a16:colId xmlns:a16="http://schemas.microsoft.com/office/drawing/2014/main" val="20005"/>
                    </a:ext>
                  </a:extLst>
                </a:gridCol>
              </a:tblGrid>
              <a:tr h="1868525">
                <a:tc gridSpan="2">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solidFill>
                            <a:schemeClr val="lt1"/>
                          </a:solidFill>
                          <a:latin typeface="Gill Sans"/>
                          <a:ea typeface="Gill Sans"/>
                          <a:cs typeface="Gill Sans"/>
                          <a:sym typeface="Gill Sans"/>
                        </a:rPr>
                        <a:t>ENTREPRENEURSHIP</a:t>
                      </a:r>
                      <a:endParaRPr sz="1200" b="1" u="none" strike="noStrike" cap="none">
                        <a:solidFill>
                          <a:schemeClr val="lt1"/>
                        </a:solidFill>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dk2"/>
                    </a:solidFill>
                  </a:tcPr>
                </a:tc>
                <a:tc hMerge="1">
                  <a:txBody>
                    <a:bodyPr/>
                    <a:lstStyle/>
                    <a:p>
                      <a:endParaRPr lang="en-US"/>
                    </a:p>
                  </a:txBody>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solidFill>
                            <a:schemeClr val="lt1"/>
                          </a:solidFill>
                          <a:latin typeface="Gill Sans"/>
                          <a:ea typeface="Gill Sans"/>
                          <a:cs typeface="Gill Sans"/>
                          <a:sym typeface="Gill Sans"/>
                        </a:rPr>
                        <a:t>Can a woman sign a contract in the same way as a man?</a:t>
                      </a:r>
                      <a:endParaRPr sz="1200" u="none" strike="noStrike" cap="none">
                        <a:solidFill>
                          <a:schemeClr val="lt1"/>
                        </a:solidFill>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dk2"/>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solidFill>
                            <a:schemeClr val="lt1"/>
                          </a:solidFill>
                          <a:latin typeface="Gill Sans"/>
                          <a:ea typeface="Gill Sans"/>
                          <a:cs typeface="Gill Sans"/>
                          <a:sym typeface="Gill Sans"/>
                        </a:rPr>
                        <a:t>Can a woman register a business in the same way as a man?</a:t>
                      </a:r>
                      <a:endParaRPr sz="1200" u="none" strike="noStrike" cap="none">
                        <a:solidFill>
                          <a:schemeClr val="lt1"/>
                        </a:solidFill>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dk2"/>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solidFill>
                            <a:schemeClr val="lt1"/>
                          </a:solidFill>
                          <a:latin typeface="Gill Sans"/>
                          <a:ea typeface="Gill Sans"/>
                          <a:cs typeface="Gill Sans"/>
                          <a:sym typeface="Gill Sans"/>
                        </a:rPr>
                        <a:t>Can a woman open a bank account in the same way as a man?</a:t>
                      </a:r>
                      <a:endParaRPr sz="1200" u="none" strike="noStrike" cap="none">
                        <a:solidFill>
                          <a:schemeClr val="lt1"/>
                        </a:solidFill>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dk2"/>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solidFill>
                            <a:schemeClr val="lt1"/>
                          </a:solidFill>
                          <a:latin typeface="Gill Sans"/>
                          <a:ea typeface="Gill Sans"/>
                          <a:cs typeface="Gill Sans"/>
                          <a:sym typeface="Gill Sans"/>
                        </a:rPr>
                        <a:t>Does the law prohibit discrimination in access to credit based on gender?</a:t>
                      </a:r>
                      <a:endParaRPr sz="1200" u="none" strike="noStrike" cap="none">
                        <a:solidFill>
                          <a:schemeClr val="lt1"/>
                        </a:solidFill>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dk2"/>
                    </a:solidFill>
                  </a:tcPr>
                </a:tc>
                <a:extLst>
                  <a:ext uri="{0D108BD9-81ED-4DB2-BD59-A6C34878D82A}">
                    <a16:rowId xmlns:a16="http://schemas.microsoft.com/office/drawing/2014/main" val="10000"/>
                  </a:ext>
                </a:extLst>
              </a:tr>
              <a:tr h="357225">
                <a:tc>
                  <a:txBody>
                    <a:bodyPr/>
                    <a:lstStyle/>
                    <a:p>
                      <a:pPr marL="0" marR="0" lvl="0" indent="0" algn="l" rtl="0">
                        <a:lnSpc>
                          <a:spcPct val="115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Algeria</a:t>
                      </a:r>
                      <a:endParaRPr sz="12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75</a:t>
                      </a:r>
                      <a:endParaRPr sz="1200" b="1" u="none" strike="noStrike" cap="none">
                        <a:latin typeface="Gill Sans"/>
                        <a:ea typeface="Gill Sans"/>
                        <a:cs typeface="Gill Sans"/>
                        <a:sym typeface="Gill Sans"/>
                      </a:endParaRPr>
                    </a:p>
                  </a:txBody>
                  <a:tcPr marL="91425" marR="9142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No</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C3CE"/>
                    </a:solidFill>
                  </a:tcPr>
                </a:tc>
                <a:extLst>
                  <a:ext uri="{0D108BD9-81ED-4DB2-BD59-A6C34878D82A}">
                    <a16:rowId xmlns:a16="http://schemas.microsoft.com/office/drawing/2014/main" val="10001"/>
                  </a:ext>
                </a:extLst>
              </a:tr>
              <a:tr h="357225">
                <a:tc>
                  <a:txBody>
                    <a:bodyPr/>
                    <a:lstStyle/>
                    <a:p>
                      <a:pPr marL="0" marR="0" lvl="0" indent="0" algn="l" rtl="0">
                        <a:lnSpc>
                          <a:spcPct val="115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Jordan</a:t>
                      </a:r>
                      <a:endParaRPr sz="12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100</a:t>
                      </a:r>
                      <a:endParaRPr sz="1200" b="1" u="none" strike="noStrike" cap="none">
                        <a:latin typeface="Gill Sans"/>
                        <a:ea typeface="Gill Sans"/>
                        <a:cs typeface="Gill Sans"/>
                        <a:sym typeface="Gill Sans"/>
                      </a:endParaRPr>
                    </a:p>
                  </a:txBody>
                  <a:tcPr marL="91425" marR="9142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357225">
                <a:tc>
                  <a:txBody>
                    <a:bodyPr/>
                    <a:lstStyle/>
                    <a:p>
                      <a:pPr marL="0" marR="0" lvl="0" indent="0" algn="l" rtl="0">
                        <a:lnSpc>
                          <a:spcPct val="115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Lebanon</a:t>
                      </a:r>
                      <a:endParaRPr sz="12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75</a:t>
                      </a:r>
                      <a:endParaRPr sz="1200" b="1" u="none" strike="noStrike" cap="none">
                        <a:latin typeface="Gill Sans"/>
                        <a:ea typeface="Gill Sans"/>
                        <a:cs typeface="Gill Sans"/>
                        <a:sym typeface="Gill Sans"/>
                      </a:endParaRPr>
                    </a:p>
                  </a:txBody>
                  <a:tcPr marL="91425" marR="9142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No</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C3CE"/>
                    </a:solidFill>
                  </a:tcPr>
                </a:tc>
                <a:extLst>
                  <a:ext uri="{0D108BD9-81ED-4DB2-BD59-A6C34878D82A}">
                    <a16:rowId xmlns:a16="http://schemas.microsoft.com/office/drawing/2014/main" val="10003"/>
                  </a:ext>
                </a:extLst>
              </a:tr>
              <a:tr h="357225">
                <a:tc>
                  <a:txBody>
                    <a:bodyPr/>
                    <a:lstStyle/>
                    <a:p>
                      <a:pPr marL="0" marR="0" lvl="0" indent="0" algn="l" rtl="0">
                        <a:lnSpc>
                          <a:spcPct val="115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Morocco</a:t>
                      </a:r>
                      <a:endParaRPr sz="12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100</a:t>
                      </a:r>
                      <a:endParaRPr sz="1200" b="1" u="none" strike="noStrike" cap="none">
                        <a:latin typeface="Gill Sans"/>
                        <a:ea typeface="Gill Sans"/>
                        <a:cs typeface="Gill Sans"/>
                        <a:sym typeface="Gill Sans"/>
                      </a:endParaRPr>
                    </a:p>
                  </a:txBody>
                  <a:tcPr marL="91425" marR="9142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357225">
                <a:tc>
                  <a:txBody>
                    <a:bodyPr/>
                    <a:lstStyle/>
                    <a:p>
                      <a:pPr marL="0" marR="0" lvl="0" indent="0" algn="l" rtl="0">
                        <a:lnSpc>
                          <a:spcPct val="115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Saudi Arabia</a:t>
                      </a:r>
                      <a:endParaRPr sz="12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100</a:t>
                      </a:r>
                      <a:endParaRPr sz="1200" b="1" u="none" strike="noStrike" cap="none">
                        <a:latin typeface="Gill Sans"/>
                        <a:ea typeface="Gill Sans"/>
                        <a:cs typeface="Gill Sans"/>
                        <a:sym typeface="Gill Sans"/>
                      </a:endParaRPr>
                    </a:p>
                  </a:txBody>
                  <a:tcPr marL="91425" marR="9142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357225">
                <a:tc>
                  <a:txBody>
                    <a:bodyPr/>
                    <a:lstStyle/>
                    <a:p>
                      <a:pPr marL="0" marR="0" lvl="0" indent="0" algn="l" rtl="0">
                        <a:lnSpc>
                          <a:spcPct val="115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Tunisia</a:t>
                      </a:r>
                      <a:endParaRPr sz="12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75</a:t>
                      </a:r>
                      <a:endParaRPr sz="1200" b="1" u="none" strike="noStrike" cap="none">
                        <a:latin typeface="Gill Sans"/>
                        <a:ea typeface="Gill Sans"/>
                        <a:cs typeface="Gill Sans"/>
                        <a:sym typeface="Gill Sans"/>
                      </a:endParaRPr>
                    </a:p>
                  </a:txBody>
                  <a:tcPr marL="91425" marR="9142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No</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C3CE"/>
                    </a:solidFill>
                  </a:tcPr>
                </a:tc>
                <a:extLst>
                  <a:ext uri="{0D108BD9-81ED-4DB2-BD59-A6C34878D82A}">
                    <a16:rowId xmlns:a16="http://schemas.microsoft.com/office/drawing/2014/main" val="10006"/>
                  </a:ext>
                </a:extLst>
              </a:tr>
              <a:tr h="357225">
                <a:tc>
                  <a:txBody>
                    <a:bodyPr/>
                    <a:lstStyle/>
                    <a:p>
                      <a:pPr marL="0" marR="0" lvl="0" indent="0" algn="l" rtl="0">
                        <a:lnSpc>
                          <a:spcPct val="115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Turkey</a:t>
                      </a:r>
                      <a:endParaRPr sz="12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75</a:t>
                      </a:r>
                      <a:endParaRPr sz="1200" b="1" u="none" strike="noStrike" cap="none">
                        <a:latin typeface="Gill Sans"/>
                        <a:ea typeface="Gill Sans"/>
                        <a:cs typeface="Gill Sans"/>
                        <a:sym typeface="Gill Sans"/>
                      </a:endParaRPr>
                    </a:p>
                  </a:txBody>
                  <a:tcPr marL="91425" marR="9142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No</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C3CE"/>
                    </a:solidFill>
                  </a:tcPr>
                </a:tc>
                <a:extLst>
                  <a:ext uri="{0D108BD9-81ED-4DB2-BD59-A6C34878D82A}">
                    <a16:rowId xmlns:a16="http://schemas.microsoft.com/office/drawing/2014/main" val="10007"/>
                  </a:ext>
                </a:extLst>
              </a:tr>
              <a:tr h="357225">
                <a:tc>
                  <a:txBody>
                    <a:bodyPr/>
                    <a:lstStyle/>
                    <a:p>
                      <a:pPr marL="0" marR="0" lvl="0" indent="0" algn="l" rtl="0">
                        <a:lnSpc>
                          <a:spcPct val="115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WB &amp; Gaza</a:t>
                      </a:r>
                      <a:endParaRPr sz="12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75</a:t>
                      </a:r>
                      <a:endParaRPr sz="1200" b="1" u="none" strike="noStrike" cap="none">
                        <a:latin typeface="Gill Sans"/>
                        <a:ea typeface="Gill Sans"/>
                        <a:cs typeface="Gill Sans"/>
                        <a:sym typeface="Gill Sans"/>
                      </a:endParaRPr>
                    </a:p>
                  </a:txBody>
                  <a:tcPr marL="91425" marR="9142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dirty="0">
                          <a:latin typeface="Gill Sans"/>
                          <a:ea typeface="Gill Sans"/>
                          <a:cs typeface="Gill Sans"/>
                          <a:sym typeface="Gill Sans"/>
                        </a:rPr>
                        <a:t>No</a:t>
                      </a:r>
                      <a:endParaRPr sz="1200" u="none" strike="noStrike" cap="none" dirty="0">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C3CE"/>
                    </a:solidFill>
                  </a:tcPr>
                </a:tc>
                <a:extLst>
                  <a:ext uri="{0D108BD9-81ED-4DB2-BD59-A6C34878D82A}">
                    <a16:rowId xmlns:a16="http://schemas.microsoft.com/office/drawing/2014/main" val="10008"/>
                  </a:ext>
                </a:extLst>
              </a:tr>
            </a:tbl>
          </a:graphicData>
        </a:graphic>
      </p:graphicFrame>
      <p:sp>
        <p:nvSpPr>
          <p:cNvPr id="2281" name="Google Shape;2281;g11e53598d4f_2_265"/>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t>3/23/2022</a:t>
            </a:r>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2285"/>
        <p:cNvGrpSpPr/>
        <p:nvPr/>
      </p:nvGrpSpPr>
      <p:grpSpPr>
        <a:xfrm>
          <a:off x="0" y="0"/>
          <a:ext cx="0" cy="0"/>
          <a:chOff x="0" y="0"/>
          <a:chExt cx="0" cy="0"/>
        </a:xfrm>
      </p:grpSpPr>
      <p:sp>
        <p:nvSpPr>
          <p:cNvPr id="2286" name="Google Shape;2286;g11e53598d4f_2_273"/>
          <p:cNvSpPr txBox="1">
            <a:spLocks noGrp="1"/>
          </p:cNvSpPr>
          <p:nvPr>
            <p:ph type="ftr" idx="11"/>
          </p:nvPr>
        </p:nvSpPr>
        <p:spPr>
          <a:xfrm>
            <a:off x="3124200" y="6474767"/>
            <a:ext cx="2895600" cy="2769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1400"/>
              <a:buNone/>
            </a:pPr>
            <a:r>
              <a:rPr lang="en-US"/>
              <a:t>USAID MONITORING, EVALUATION, AND LEARNING ACTIVITY</a:t>
            </a:r>
            <a:endParaRPr>
              <a:solidFill>
                <a:schemeClr val="lt1"/>
              </a:solidFill>
            </a:endParaRPr>
          </a:p>
          <a:p>
            <a:pPr marL="0" lvl="0" indent="0" algn="ctr" rtl="0">
              <a:lnSpc>
                <a:spcPct val="100000"/>
              </a:lnSpc>
              <a:spcBef>
                <a:spcPts val="0"/>
              </a:spcBef>
              <a:spcAft>
                <a:spcPts val="0"/>
              </a:spcAft>
              <a:buSzPts val="1400"/>
              <a:buNone/>
            </a:pPr>
            <a:endParaRPr/>
          </a:p>
        </p:txBody>
      </p:sp>
      <p:sp>
        <p:nvSpPr>
          <p:cNvPr id="2287" name="Google Shape;2287;g11e53598d4f_2_273"/>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SzPts val="600"/>
              <a:buNone/>
            </a:pPr>
            <a:fld id="{00000000-1234-1234-1234-123412341234}" type="slidenum">
              <a:rPr lang="en-US"/>
              <a:t>105</a:t>
            </a:fld>
            <a:endParaRPr/>
          </a:p>
        </p:txBody>
      </p:sp>
      <p:sp>
        <p:nvSpPr>
          <p:cNvPr id="2288" name="Google Shape;2288;g11e53598d4f_2_273"/>
          <p:cNvSpPr txBox="1">
            <a:spLocks noGrp="1"/>
          </p:cNvSpPr>
          <p:nvPr>
            <p:ph type="title"/>
          </p:nvPr>
        </p:nvSpPr>
        <p:spPr>
          <a:xfrm>
            <a:off x="686104" y="479336"/>
            <a:ext cx="7772400" cy="8310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rgbClr val="651D32"/>
              </a:buClr>
              <a:buSzPts val="2800"/>
              <a:buFont typeface="Gill Sans"/>
              <a:buNone/>
            </a:pPr>
            <a:r>
              <a:rPr lang="en-US">
                <a:solidFill>
                  <a:srgbClr val="651D32"/>
                </a:solidFill>
              </a:rPr>
              <a:t>WOMEN, BUSINESS, AND THE LAW INDEX</a:t>
            </a:r>
            <a:br>
              <a:rPr lang="en-US">
                <a:solidFill>
                  <a:srgbClr val="651D32"/>
                </a:solidFill>
              </a:rPr>
            </a:br>
            <a:r>
              <a:rPr lang="en-US" sz="2000">
                <a:solidFill>
                  <a:schemeClr val="lt2"/>
                </a:solidFill>
              </a:rPr>
              <a:t>ASSETS</a:t>
            </a:r>
            <a:endParaRPr>
              <a:solidFill>
                <a:schemeClr val="lt2"/>
              </a:solidFill>
            </a:endParaRPr>
          </a:p>
        </p:txBody>
      </p:sp>
      <p:graphicFrame>
        <p:nvGraphicFramePr>
          <p:cNvPr id="2289" name="Google Shape;2289;g11e53598d4f_2_273"/>
          <p:cNvGraphicFramePr/>
          <p:nvPr>
            <p:extLst>
              <p:ext uri="{D42A27DB-BD31-4B8C-83A1-F6EECF244321}">
                <p14:modId xmlns:p14="http://schemas.microsoft.com/office/powerpoint/2010/main" val="1610201390"/>
              </p:ext>
            </p:extLst>
          </p:nvPr>
        </p:nvGraphicFramePr>
        <p:xfrm>
          <a:off x="686100" y="1433625"/>
          <a:ext cx="7990500" cy="4395100"/>
        </p:xfrm>
        <a:graphic>
          <a:graphicData uri="http://schemas.openxmlformats.org/drawingml/2006/table">
            <a:tbl>
              <a:tblPr firstRow="1">
                <a:noFill/>
                <a:tableStyleId>{25A6D332-0473-4F9C-9326-8C540EB8D382}</a:tableStyleId>
              </a:tblPr>
              <a:tblGrid>
                <a:gridCol w="1141500">
                  <a:extLst>
                    <a:ext uri="{9D8B030D-6E8A-4147-A177-3AD203B41FA5}">
                      <a16:colId xmlns:a16="http://schemas.microsoft.com/office/drawing/2014/main" val="20000"/>
                    </a:ext>
                  </a:extLst>
                </a:gridCol>
                <a:gridCol w="1141500">
                  <a:extLst>
                    <a:ext uri="{9D8B030D-6E8A-4147-A177-3AD203B41FA5}">
                      <a16:colId xmlns:a16="http://schemas.microsoft.com/office/drawing/2014/main" val="20001"/>
                    </a:ext>
                  </a:extLst>
                </a:gridCol>
                <a:gridCol w="1141500">
                  <a:extLst>
                    <a:ext uri="{9D8B030D-6E8A-4147-A177-3AD203B41FA5}">
                      <a16:colId xmlns:a16="http://schemas.microsoft.com/office/drawing/2014/main" val="20002"/>
                    </a:ext>
                  </a:extLst>
                </a:gridCol>
                <a:gridCol w="1141500">
                  <a:extLst>
                    <a:ext uri="{9D8B030D-6E8A-4147-A177-3AD203B41FA5}">
                      <a16:colId xmlns:a16="http://schemas.microsoft.com/office/drawing/2014/main" val="20003"/>
                    </a:ext>
                  </a:extLst>
                </a:gridCol>
                <a:gridCol w="1141500">
                  <a:extLst>
                    <a:ext uri="{9D8B030D-6E8A-4147-A177-3AD203B41FA5}">
                      <a16:colId xmlns:a16="http://schemas.microsoft.com/office/drawing/2014/main" val="20004"/>
                    </a:ext>
                  </a:extLst>
                </a:gridCol>
                <a:gridCol w="1141500">
                  <a:extLst>
                    <a:ext uri="{9D8B030D-6E8A-4147-A177-3AD203B41FA5}">
                      <a16:colId xmlns:a16="http://schemas.microsoft.com/office/drawing/2014/main" val="20005"/>
                    </a:ext>
                  </a:extLst>
                </a:gridCol>
                <a:gridCol w="1141500">
                  <a:extLst>
                    <a:ext uri="{9D8B030D-6E8A-4147-A177-3AD203B41FA5}">
                      <a16:colId xmlns:a16="http://schemas.microsoft.com/office/drawing/2014/main" val="20006"/>
                    </a:ext>
                  </a:extLst>
                </a:gridCol>
              </a:tblGrid>
              <a:tr h="1672300">
                <a:tc gridSpan="2">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solidFill>
                            <a:schemeClr val="lt1"/>
                          </a:solidFill>
                          <a:latin typeface="Gill Sans"/>
                          <a:ea typeface="Gill Sans"/>
                          <a:cs typeface="Gill Sans"/>
                          <a:sym typeface="Gill Sans"/>
                        </a:rPr>
                        <a:t>ASSETS</a:t>
                      </a:r>
                      <a:endParaRPr sz="1200" b="1" u="none" strike="noStrike" cap="none">
                        <a:solidFill>
                          <a:schemeClr val="lt1"/>
                        </a:solidFill>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dk2"/>
                    </a:solidFill>
                  </a:tcPr>
                </a:tc>
                <a:tc hMerge="1">
                  <a:txBody>
                    <a:bodyPr/>
                    <a:lstStyle/>
                    <a:p>
                      <a:endParaRPr lang="en-US"/>
                    </a:p>
                  </a:txBody>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solidFill>
                            <a:schemeClr val="lt1"/>
                          </a:solidFill>
                          <a:latin typeface="Gill Sans"/>
                          <a:ea typeface="Gill Sans"/>
                          <a:cs typeface="Gill Sans"/>
                          <a:sym typeface="Gill Sans"/>
                        </a:rPr>
                        <a:t>Do men and women have equal ownership rights to immovable property?</a:t>
                      </a:r>
                      <a:endParaRPr sz="1200" u="none" strike="noStrike" cap="none">
                        <a:solidFill>
                          <a:schemeClr val="lt1"/>
                        </a:solidFill>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dk2"/>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solidFill>
                            <a:schemeClr val="lt1"/>
                          </a:solidFill>
                          <a:latin typeface="Gill Sans"/>
                          <a:ea typeface="Gill Sans"/>
                          <a:cs typeface="Gill Sans"/>
                          <a:sym typeface="Gill Sans"/>
                        </a:rPr>
                        <a:t>Do sons and daughters have equal rights to inherit assets from their parents?</a:t>
                      </a:r>
                      <a:endParaRPr sz="1200" u="none" strike="noStrike" cap="none">
                        <a:solidFill>
                          <a:schemeClr val="lt1"/>
                        </a:solidFill>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dk2"/>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solidFill>
                            <a:schemeClr val="lt1"/>
                          </a:solidFill>
                          <a:latin typeface="Gill Sans"/>
                          <a:ea typeface="Gill Sans"/>
                          <a:cs typeface="Gill Sans"/>
                          <a:sym typeface="Gill Sans"/>
                        </a:rPr>
                        <a:t>Do male and female surviving spouses have equal rights to inherit assets?</a:t>
                      </a:r>
                      <a:endParaRPr sz="1200" u="none" strike="noStrike" cap="none">
                        <a:solidFill>
                          <a:schemeClr val="lt1"/>
                        </a:solidFill>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dk2"/>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solidFill>
                            <a:schemeClr val="lt1"/>
                          </a:solidFill>
                          <a:latin typeface="Gill Sans"/>
                          <a:ea typeface="Gill Sans"/>
                          <a:cs typeface="Gill Sans"/>
                          <a:sym typeface="Gill Sans"/>
                        </a:rPr>
                        <a:t>Does the law grant spouses equal administrative authority over assets during marriage?</a:t>
                      </a:r>
                      <a:endParaRPr sz="1200" u="none" strike="noStrike" cap="none">
                        <a:solidFill>
                          <a:schemeClr val="lt1"/>
                        </a:solidFill>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dk2"/>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solidFill>
                            <a:schemeClr val="lt1"/>
                          </a:solidFill>
                          <a:latin typeface="Gill Sans"/>
                          <a:ea typeface="Gill Sans"/>
                          <a:cs typeface="Gill Sans"/>
                          <a:sym typeface="Gill Sans"/>
                        </a:rPr>
                        <a:t>Does the law provide for the valuation of nonmonetary contributions?</a:t>
                      </a:r>
                      <a:endParaRPr sz="1200" u="none" strike="noStrike" cap="none">
                        <a:solidFill>
                          <a:schemeClr val="lt1"/>
                        </a:solidFill>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dk2"/>
                    </a:solidFill>
                  </a:tcPr>
                </a:tc>
                <a:extLst>
                  <a:ext uri="{0D108BD9-81ED-4DB2-BD59-A6C34878D82A}">
                    <a16:rowId xmlns:a16="http://schemas.microsoft.com/office/drawing/2014/main" val="10000"/>
                  </a:ext>
                </a:extLst>
              </a:tr>
              <a:tr h="340350">
                <a:tc>
                  <a:txBody>
                    <a:bodyPr/>
                    <a:lstStyle/>
                    <a:p>
                      <a:pPr marL="0" marR="0" lvl="0" indent="0" algn="l" rtl="0">
                        <a:lnSpc>
                          <a:spcPct val="115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Algeria</a:t>
                      </a:r>
                      <a:endParaRPr sz="12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40</a:t>
                      </a:r>
                      <a:endParaRPr sz="12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No</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C3CE"/>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No</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C3CE"/>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No</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C3CE"/>
                    </a:solidFill>
                  </a:tcPr>
                </a:tc>
                <a:extLst>
                  <a:ext uri="{0D108BD9-81ED-4DB2-BD59-A6C34878D82A}">
                    <a16:rowId xmlns:a16="http://schemas.microsoft.com/office/drawing/2014/main" val="10001"/>
                  </a:ext>
                </a:extLst>
              </a:tr>
              <a:tr h="340350">
                <a:tc>
                  <a:txBody>
                    <a:bodyPr/>
                    <a:lstStyle/>
                    <a:p>
                      <a:pPr marL="0" marR="0" lvl="0" indent="0" algn="l" rtl="0">
                        <a:lnSpc>
                          <a:spcPct val="115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Jordan</a:t>
                      </a:r>
                      <a:endParaRPr sz="12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40</a:t>
                      </a:r>
                      <a:endParaRPr sz="12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No</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C3CE"/>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No</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C3CE"/>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No</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C3CE"/>
                    </a:solidFill>
                  </a:tcPr>
                </a:tc>
                <a:extLst>
                  <a:ext uri="{0D108BD9-81ED-4DB2-BD59-A6C34878D82A}">
                    <a16:rowId xmlns:a16="http://schemas.microsoft.com/office/drawing/2014/main" val="10002"/>
                  </a:ext>
                </a:extLst>
              </a:tr>
              <a:tr h="340350">
                <a:tc>
                  <a:txBody>
                    <a:bodyPr/>
                    <a:lstStyle/>
                    <a:p>
                      <a:pPr marL="0" marR="0" lvl="0" indent="0" algn="l" rtl="0">
                        <a:lnSpc>
                          <a:spcPct val="115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Lebanon</a:t>
                      </a:r>
                      <a:endParaRPr sz="12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40</a:t>
                      </a:r>
                      <a:endParaRPr sz="12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No</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C3CE"/>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No</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C3CE"/>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No</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C3CE"/>
                    </a:solidFill>
                  </a:tcPr>
                </a:tc>
                <a:extLst>
                  <a:ext uri="{0D108BD9-81ED-4DB2-BD59-A6C34878D82A}">
                    <a16:rowId xmlns:a16="http://schemas.microsoft.com/office/drawing/2014/main" val="10003"/>
                  </a:ext>
                </a:extLst>
              </a:tr>
              <a:tr h="340350">
                <a:tc>
                  <a:txBody>
                    <a:bodyPr/>
                    <a:lstStyle/>
                    <a:p>
                      <a:pPr marL="0" marR="0" lvl="0" indent="0" algn="l" rtl="0">
                        <a:lnSpc>
                          <a:spcPct val="115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Morocco</a:t>
                      </a:r>
                      <a:endParaRPr sz="12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40</a:t>
                      </a:r>
                      <a:endParaRPr sz="12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No</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C3CE"/>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No</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C3CE"/>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No</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C3CE"/>
                    </a:solidFill>
                  </a:tcPr>
                </a:tc>
                <a:extLst>
                  <a:ext uri="{0D108BD9-81ED-4DB2-BD59-A6C34878D82A}">
                    <a16:rowId xmlns:a16="http://schemas.microsoft.com/office/drawing/2014/main" val="10004"/>
                  </a:ext>
                </a:extLst>
              </a:tr>
              <a:tr h="340350">
                <a:tc>
                  <a:txBody>
                    <a:bodyPr/>
                    <a:lstStyle/>
                    <a:p>
                      <a:pPr marL="0" marR="0" lvl="0" indent="0" algn="l" rtl="0">
                        <a:lnSpc>
                          <a:spcPct val="115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Saudi Arabia</a:t>
                      </a:r>
                      <a:endParaRPr sz="12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40</a:t>
                      </a:r>
                      <a:endParaRPr sz="12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No</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C3CE"/>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No</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C3CE"/>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No</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C3CE"/>
                    </a:solidFill>
                  </a:tcPr>
                </a:tc>
                <a:extLst>
                  <a:ext uri="{0D108BD9-81ED-4DB2-BD59-A6C34878D82A}">
                    <a16:rowId xmlns:a16="http://schemas.microsoft.com/office/drawing/2014/main" val="10005"/>
                  </a:ext>
                </a:extLst>
              </a:tr>
              <a:tr h="340350">
                <a:tc>
                  <a:txBody>
                    <a:bodyPr/>
                    <a:lstStyle/>
                    <a:p>
                      <a:pPr marL="0" marR="0" lvl="0" indent="0" algn="l" rtl="0">
                        <a:lnSpc>
                          <a:spcPct val="115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Tunisia</a:t>
                      </a:r>
                      <a:endParaRPr sz="12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40</a:t>
                      </a:r>
                      <a:endParaRPr sz="12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No</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C3CE"/>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No</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C3CE"/>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No</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C3CE"/>
                    </a:solidFill>
                  </a:tcPr>
                </a:tc>
                <a:extLst>
                  <a:ext uri="{0D108BD9-81ED-4DB2-BD59-A6C34878D82A}">
                    <a16:rowId xmlns:a16="http://schemas.microsoft.com/office/drawing/2014/main" val="10006"/>
                  </a:ext>
                </a:extLst>
              </a:tr>
              <a:tr h="340350">
                <a:tc>
                  <a:txBody>
                    <a:bodyPr/>
                    <a:lstStyle/>
                    <a:p>
                      <a:pPr marL="0" marR="0" lvl="0" indent="0" algn="l" rtl="0">
                        <a:lnSpc>
                          <a:spcPct val="115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Turkey</a:t>
                      </a:r>
                      <a:endParaRPr sz="12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100</a:t>
                      </a:r>
                      <a:endParaRPr sz="12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r h="340350">
                <a:tc>
                  <a:txBody>
                    <a:bodyPr/>
                    <a:lstStyle/>
                    <a:p>
                      <a:pPr marL="0" marR="0" lvl="0" indent="0" algn="l" rtl="0">
                        <a:lnSpc>
                          <a:spcPct val="115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WB &amp; Gaza</a:t>
                      </a:r>
                      <a:endParaRPr sz="12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40</a:t>
                      </a:r>
                      <a:endParaRPr sz="12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No</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C3CE"/>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No</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C3CE"/>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dirty="0">
                          <a:latin typeface="Gill Sans"/>
                          <a:ea typeface="Gill Sans"/>
                          <a:cs typeface="Gill Sans"/>
                          <a:sym typeface="Gill Sans"/>
                        </a:rPr>
                        <a:t>No</a:t>
                      </a:r>
                      <a:endParaRPr sz="1200" u="none" strike="noStrike" cap="none" dirty="0">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C3CE"/>
                    </a:solidFill>
                  </a:tcPr>
                </a:tc>
                <a:extLst>
                  <a:ext uri="{0D108BD9-81ED-4DB2-BD59-A6C34878D82A}">
                    <a16:rowId xmlns:a16="http://schemas.microsoft.com/office/drawing/2014/main" val="10008"/>
                  </a:ext>
                </a:extLst>
              </a:tr>
            </a:tbl>
          </a:graphicData>
        </a:graphic>
      </p:graphicFrame>
      <p:sp>
        <p:nvSpPr>
          <p:cNvPr id="2290" name="Google Shape;2290;g11e53598d4f_2_273"/>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t>3/23/2022</a:t>
            </a:r>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2294"/>
        <p:cNvGrpSpPr/>
        <p:nvPr/>
      </p:nvGrpSpPr>
      <p:grpSpPr>
        <a:xfrm>
          <a:off x="0" y="0"/>
          <a:ext cx="0" cy="0"/>
          <a:chOff x="0" y="0"/>
          <a:chExt cx="0" cy="0"/>
        </a:xfrm>
      </p:grpSpPr>
      <p:sp>
        <p:nvSpPr>
          <p:cNvPr id="2295" name="Google Shape;2295;g11e53598d4f_2_281"/>
          <p:cNvSpPr txBox="1">
            <a:spLocks noGrp="1"/>
          </p:cNvSpPr>
          <p:nvPr>
            <p:ph type="ftr" idx="11"/>
          </p:nvPr>
        </p:nvSpPr>
        <p:spPr>
          <a:xfrm>
            <a:off x="3124200" y="6474767"/>
            <a:ext cx="2895600" cy="2769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1400"/>
              <a:buNone/>
            </a:pPr>
            <a:r>
              <a:rPr lang="en-US"/>
              <a:t>USAID MONITORING, EVALUATION, AND LEARNING ACTIVITY</a:t>
            </a:r>
            <a:endParaRPr>
              <a:solidFill>
                <a:schemeClr val="lt1"/>
              </a:solidFill>
            </a:endParaRPr>
          </a:p>
          <a:p>
            <a:pPr marL="0" lvl="0" indent="0" algn="ctr" rtl="0">
              <a:lnSpc>
                <a:spcPct val="100000"/>
              </a:lnSpc>
              <a:spcBef>
                <a:spcPts val="0"/>
              </a:spcBef>
              <a:spcAft>
                <a:spcPts val="0"/>
              </a:spcAft>
              <a:buSzPts val="1400"/>
              <a:buNone/>
            </a:pPr>
            <a:endParaRPr/>
          </a:p>
        </p:txBody>
      </p:sp>
      <p:sp>
        <p:nvSpPr>
          <p:cNvPr id="2296" name="Google Shape;2296;g11e53598d4f_2_281"/>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SzPts val="600"/>
              <a:buNone/>
            </a:pPr>
            <a:fld id="{00000000-1234-1234-1234-123412341234}" type="slidenum">
              <a:rPr lang="en-US"/>
              <a:t>106</a:t>
            </a:fld>
            <a:endParaRPr/>
          </a:p>
        </p:txBody>
      </p:sp>
      <p:sp>
        <p:nvSpPr>
          <p:cNvPr id="2297" name="Google Shape;2297;g11e53598d4f_2_281"/>
          <p:cNvSpPr txBox="1">
            <a:spLocks noGrp="1"/>
          </p:cNvSpPr>
          <p:nvPr>
            <p:ph type="title"/>
          </p:nvPr>
        </p:nvSpPr>
        <p:spPr>
          <a:xfrm>
            <a:off x="686104" y="479336"/>
            <a:ext cx="7772400" cy="8310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rgbClr val="651D32"/>
              </a:buClr>
              <a:buSzPts val="2800"/>
              <a:buFont typeface="Gill Sans"/>
              <a:buNone/>
            </a:pPr>
            <a:r>
              <a:rPr lang="en-US">
                <a:solidFill>
                  <a:srgbClr val="651D32"/>
                </a:solidFill>
              </a:rPr>
              <a:t>WOMEN, BUSINESS, AND THE LAW INDEX</a:t>
            </a:r>
            <a:br>
              <a:rPr lang="en-US">
                <a:solidFill>
                  <a:srgbClr val="651D32"/>
                </a:solidFill>
              </a:rPr>
            </a:br>
            <a:r>
              <a:rPr lang="en-US" sz="2000">
                <a:solidFill>
                  <a:schemeClr val="lt2"/>
                </a:solidFill>
              </a:rPr>
              <a:t>PENSION</a:t>
            </a:r>
            <a:endParaRPr>
              <a:solidFill>
                <a:schemeClr val="lt2"/>
              </a:solidFill>
            </a:endParaRPr>
          </a:p>
        </p:txBody>
      </p:sp>
      <p:graphicFrame>
        <p:nvGraphicFramePr>
          <p:cNvPr id="2298" name="Google Shape;2298;g11e53598d4f_2_281"/>
          <p:cNvGraphicFramePr/>
          <p:nvPr>
            <p:extLst>
              <p:ext uri="{D42A27DB-BD31-4B8C-83A1-F6EECF244321}">
                <p14:modId xmlns:p14="http://schemas.microsoft.com/office/powerpoint/2010/main" val="2466002842"/>
              </p:ext>
            </p:extLst>
          </p:nvPr>
        </p:nvGraphicFramePr>
        <p:xfrm>
          <a:off x="613325" y="1430475"/>
          <a:ext cx="8019000" cy="4588525"/>
        </p:xfrm>
        <a:graphic>
          <a:graphicData uri="http://schemas.openxmlformats.org/drawingml/2006/table">
            <a:tbl>
              <a:tblPr firstRow="1">
                <a:noFill/>
                <a:tableStyleId>{25A6D332-0473-4F9C-9326-8C540EB8D382}</a:tableStyleId>
              </a:tblPr>
              <a:tblGrid>
                <a:gridCol w="1336500">
                  <a:extLst>
                    <a:ext uri="{9D8B030D-6E8A-4147-A177-3AD203B41FA5}">
                      <a16:colId xmlns:a16="http://schemas.microsoft.com/office/drawing/2014/main" val="20000"/>
                    </a:ext>
                  </a:extLst>
                </a:gridCol>
                <a:gridCol w="1336500">
                  <a:extLst>
                    <a:ext uri="{9D8B030D-6E8A-4147-A177-3AD203B41FA5}">
                      <a16:colId xmlns:a16="http://schemas.microsoft.com/office/drawing/2014/main" val="20001"/>
                    </a:ext>
                  </a:extLst>
                </a:gridCol>
                <a:gridCol w="1336500">
                  <a:extLst>
                    <a:ext uri="{9D8B030D-6E8A-4147-A177-3AD203B41FA5}">
                      <a16:colId xmlns:a16="http://schemas.microsoft.com/office/drawing/2014/main" val="20002"/>
                    </a:ext>
                  </a:extLst>
                </a:gridCol>
                <a:gridCol w="1336500">
                  <a:extLst>
                    <a:ext uri="{9D8B030D-6E8A-4147-A177-3AD203B41FA5}">
                      <a16:colId xmlns:a16="http://schemas.microsoft.com/office/drawing/2014/main" val="20003"/>
                    </a:ext>
                  </a:extLst>
                </a:gridCol>
                <a:gridCol w="1336500">
                  <a:extLst>
                    <a:ext uri="{9D8B030D-6E8A-4147-A177-3AD203B41FA5}">
                      <a16:colId xmlns:a16="http://schemas.microsoft.com/office/drawing/2014/main" val="20004"/>
                    </a:ext>
                  </a:extLst>
                </a:gridCol>
                <a:gridCol w="1336500">
                  <a:extLst>
                    <a:ext uri="{9D8B030D-6E8A-4147-A177-3AD203B41FA5}">
                      <a16:colId xmlns:a16="http://schemas.microsoft.com/office/drawing/2014/main" val="20005"/>
                    </a:ext>
                  </a:extLst>
                </a:gridCol>
              </a:tblGrid>
              <a:tr h="1671525">
                <a:tc gridSpan="2">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solidFill>
                            <a:schemeClr val="lt1"/>
                          </a:solidFill>
                          <a:latin typeface="Gill Sans"/>
                          <a:ea typeface="Gill Sans"/>
                          <a:cs typeface="Gill Sans"/>
                          <a:sym typeface="Gill Sans"/>
                        </a:rPr>
                        <a:t>PENSION</a:t>
                      </a:r>
                      <a:endParaRPr sz="1200" b="1" u="none" strike="noStrike" cap="none">
                        <a:solidFill>
                          <a:schemeClr val="lt1"/>
                        </a:solidFill>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dk2"/>
                    </a:solidFill>
                  </a:tcPr>
                </a:tc>
                <a:tc hMerge="1">
                  <a:txBody>
                    <a:bodyPr/>
                    <a:lstStyle/>
                    <a:p>
                      <a:endParaRPr lang="en-US"/>
                    </a:p>
                  </a:txBody>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solidFill>
                            <a:schemeClr val="lt1"/>
                          </a:solidFill>
                          <a:latin typeface="Gill Sans"/>
                          <a:ea typeface="Gill Sans"/>
                          <a:cs typeface="Gill Sans"/>
                          <a:sym typeface="Gill Sans"/>
                        </a:rPr>
                        <a:t>Is the age at which men and women can retire with full pension benefits the same?</a:t>
                      </a:r>
                      <a:endParaRPr sz="1200" u="none" strike="noStrike" cap="none">
                        <a:solidFill>
                          <a:schemeClr val="lt1"/>
                        </a:solidFill>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dk2"/>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solidFill>
                            <a:schemeClr val="lt1"/>
                          </a:solidFill>
                          <a:latin typeface="Gill Sans"/>
                          <a:ea typeface="Gill Sans"/>
                          <a:cs typeface="Gill Sans"/>
                          <a:sym typeface="Gill Sans"/>
                        </a:rPr>
                        <a:t>Is the age at which men and women can retire with partial pension benefits the same?</a:t>
                      </a:r>
                      <a:endParaRPr sz="1200" u="none" strike="noStrike" cap="none">
                        <a:solidFill>
                          <a:schemeClr val="lt1"/>
                        </a:solidFill>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dk2"/>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solidFill>
                            <a:schemeClr val="lt1"/>
                          </a:solidFill>
                          <a:latin typeface="Gill Sans"/>
                          <a:ea typeface="Gill Sans"/>
                          <a:cs typeface="Gill Sans"/>
                          <a:sym typeface="Gill Sans"/>
                        </a:rPr>
                        <a:t>Is the mandatory retirement age for men and women the same?</a:t>
                      </a:r>
                      <a:endParaRPr sz="1200" u="none" strike="noStrike" cap="none">
                        <a:solidFill>
                          <a:schemeClr val="lt1"/>
                        </a:solidFill>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dk2"/>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solidFill>
                            <a:schemeClr val="lt1"/>
                          </a:solidFill>
                          <a:latin typeface="Gill Sans"/>
                          <a:ea typeface="Gill Sans"/>
                          <a:cs typeface="Gill Sans"/>
                          <a:sym typeface="Gill Sans"/>
                        </a:rPr>
                        <a:t>Are periods of absence due to childcare accounted for in pension benefits?</a:t>
                      </a:r>
                      <a:endParaRPr sz="1200" u="none" strike="noStrike" cap="none">
                        <a:solidFill>
                          <a:schemeClr val="lt1"/>
                        </a:solidFill>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dk2"/>
                    </a:solidFill>
                  </a:tcPr>
                </a:tc>
                <a:extLst>
                  <a:ext uri="{0D108BD9-81ED-4DB2-BD59-A6C34878D82A}">
                    <a16:rowId xmlns:a16="http://schemas.microsoft.com/office/drawing/2014/main" val="10000"/>
                  </a:ext>
                </a:extLst>
              </a:tr>
              <a:tr h="364625">
                <a:tc>
                  <a:txBody>
                    <a:bodyPr/>
                    <a:lstStyle/>
                    <a:p>
                      <a:pPr marL="0" marR="0" lvl="0" indent="0" algn="l" rtl="0">
                        <a:lnSpc>
                          <a:spcPct val="115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Algeria</a:t>
                      </a:r>
                      <a:endParaRPr sz="12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25</a:t>
                      </a:r>
                      <a:endParaRPr sz="12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No</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C3CE"/>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No</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C3CE"/>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No</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C3CE"/>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364625">
                <a:tc>
                  <a:txBody>
                    <a:bodyPr/>
                    <a:lstStyle/>
                    <a:p>
                      <a:pPr marL="0" marR="0" lvl="0" indent="0" algn="l" rtl="0">
                        <a:lnSpc>
                          <a:spcPct val="115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Jordan</a:t>
                      </a:r>
                      <a:endParaRPr sz="12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75</a:t>
                      </a:r>
                      <a:endParaRPr sz="12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No</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C3CE"/>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364625">
                <a:tc>
                  <a:txBody>
                    <a:bodyPr/>
                    <a:lstStyle/>
                    <a:p>
                      <a:pPr marL="0" marR="0" lvl="0" indent="0" algn="l" rtl="0">
                        <a:lnSpc>
                          <a:spcPct val="115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Lebanon</a:t>
                      </a:r>
                      <a:endParaRPr sz="12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25</a:t>
                      </a:r>
                      <a:endParaRPr sz="12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No</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C3CE"/>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No</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C3CE"/>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No</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C3CE"/>
                    </a:solidFill>
                  </a:tcPr>
                </a:tc>
                <a:extLst>
                  <a:ext uri="{0D108BD9-81ED-4DB2-BD59-A6C34878D82A}">
                    <a16:rowId xmlns:a16="http://schemas.microsoft.com/office/drawing/2014/main" val="10003"/>
                  </a:ext>
                </a:extLst>
              </a:tr>
              <a:tr h="364625">
                <a:tc>
                  <a:txBody>
                    <a:bodyPr/>
                    <a:lstStyle/>
                    <a:p>
                      <a:pPr marL="0" marR="0" lvl="0" indent="0" algn="l" rtl="0">
                        <a:lnSpc>
                          <a:spcPct val="115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Morocco</a:t>
                      </a:r>
                      <a:endParaRPr sz="12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75</a:t>
                      </a:r>
                      <a:endParaRPr sz="12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No</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C3CE"/>
                    </a:solidFill>
                  </a:tcPr>
                </a:tc>
                <a:extLst>
                  <a:ext uri="{0D108BD9-81ED-4DB2-BD59-A6C34878D82A}">
                    <a16:rowId xmlns:a16="http://schemas.microsoft.com/office/drawing/2014/main" val="10004"/>
                  </a:ext>
                </a:extLst>
              </a:tr>
              <a:tr h="364625">
                <a:tc>
                  <a:txBody>
                    <a:bodyPr/>
                    <a:lstStyle/>
                    <a:p>
                      <a:pPr marL="0" marR="0" lvl="0" indent="0" algn="l" rtl="0">
                        <a:lnSpc>
                          <a:spcPct val="115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Saudi Arabia</a:t>
                      </a:r>
                      <a:endParaRPr sz="12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100</a:t>
                      </a:r>
                      <a:endParaRPr sz="12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364625">
                <a:tc>
                  <a:txBody>
                    <a:bodyPr/>
                    <a:lstStyle/>
                    <a:p>
                      <a:pPr marL="0" marR="0" lvl="0" indent="0" algn="l" rtl="0">
                        <a:lnSpc>
                          <a:spcPct val="115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Tunisia</a:t>
                      </a:r>
                      <a:endParaRPr sz="12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100</a:t>
                      </a:r>
                      <a:endParaRPr sz="12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364625">
                <a:tc>
                  <a:txBody>
                    <a:bodyPr/>
                    <a:lstStyle/>
                    <a:p>
                      <a:pPr marL="0" marR="0" lvl="0" indent="0" algn="l" rtl="0">
                        <a:lnSpc>
                          <a:spcPct val="115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Turkey</a:t>
                      </a:r>
                      <a:endParaRPr sz="12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50</a:t>
                      </a:r>
                      <a:endParaRPr sz="12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No</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C3CE"/>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No</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C3CE"/>
                    </a:solidFill>
                  </a:tcPr>
                </a:tc>
                <a:extLst>
                  <a:ext uri="{0D108BD9-81ED-4DB2-BD59-A6C34878D82A}">
                    <a16:rowId xmlns:a16="http://schemas.microsoft.com/office/drawing/2014/main" val="10007"/>
                  </a:ext>
                </a:extLst>
              </a:tr>
              <a:tr h="364625">
                <a:tc>
                  <a:txBody>
                    <a:bodyPr/>
                    <a:lstStyle/>
                    <a:p>
                      <a:pPr marL="0" marR="0" lvl="0" indent="0" algn="l" rtl="0">
                        <a:lnSpc>
                          <a:spcPct val="115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WB &amp; Gaza</a:t>
                      </a:r>
                      <a:endParaRPr sz="12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25</a:t>
                      </a:r>
                      <a:endParaRPr sz="12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No</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C3CE"/>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No</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Yes</a:t>
                      </a:r>
                      <a:endParaRPr sz="12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200"/>
                        <a:buFont typeface="Arial"/>
                        <a:buNone/>
                      </a:pPr>
                      <a:r>
                        <a:rPr lang="en-US" sz="1200" u="none" strike="noStrike" cap="none" dirty="0">
                          <a:latin typeface="Gill Sans"/>
                          <a:ea typeface="Gill Sans"/>
                          <a:cs typeface="Gill Sans"/>
                          <a:sym typeface="Gill Sans"/>
                        </a:rPr>
                        <a:t>No</a:t>
                      </a:r>
                      <a:endParaRPr sz="1200" u="none" strike="noStrike" cap="none" dirty="0">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C3CE"/>
                    </a:solidFill>
                  </a:tcPr>
                </a:tc>
                <a:extLst>
                  <a:ext uri="{0D108BD9-81ED-4DB2-BD59-A6C34878D82A}">
                    <a16:rowId xmlns:a16="http://schemas.microsoft.com/office/drawing/2014/main" val="10008"/>
                  </a:ext>
                </a:extLst>
              </a:tr>
            </a:tbl>
          </a:graphicData>
        </a:graphic>
      </p:graphicFrame>
      <p:sp>
        <p:nvSpPr>
          <p:cNvPr id="2299" name="Google Shape;2299;g11e53598d4f_2_281"/>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t>3/23/2022</a:t>
            </a:r>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2303"/>
        <p:cNvGrpSpPr/>
        <p:nvPr/>
      </p:nvGrpSpPr>
      <p:grpSpPr>
        <a:xfrm>
          <a:off x="0" y="0"/>
          <a:ext cx="0" cy="0"/>
          <a:chOff x="0" y="0"/>
          <a:chExt cx="0" cy="0"/>
        </a:xfrm>
      </p:grpSpPr>
      <p:sp>
        <p:nvSpPr>
          <p:cNvPr id="2304" name="Google Shape;2304;gf3a211cd24_0_151"/>
          <p:cNvSpPr txBox="1">
            <a:spLocks noGrp="1"/>
          </p:cNvSpPr>
          <p:nvPr>
            <p:ph type="ftr" idx="11"/>
          </p:nvPr>
        </p:nvSpPr>
        <p:spPr>
          <a:xfrm>
            <a:off x="3124200" y="6474767"/>
            <a:ext cx="2895600" cy="2769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1400"/>
              <a:buNone/>
            </a:pPr>
            <a:r>
              <a:rPr lang="en-US"/>
              <a:t>USAID MONITORING, EVALUATION, AND LEARNING ACTIVITY</a:t>
            </a:r>
            <a:endParaRPr>
              <a:solidFill>
                <a:schemeClr val="lt1"/>
              </a:solidFill>
            </a:endParaRPr>
          </a:p>
          <a:p>
            <a:pPr marL="0" lvl="0" indent="0" algn="ctr" rtl="0">
              <a:lnSpc>
                <a:spcPct val="100000"/>
              </a:lnSpc>
              <a:spcBef>
                <a:spcPts val="0"/>
              </a:spcBef>
              <a:spcAft>
                <a:spcPts val="0"/>
              </a:spcAft>
              <a:buSzPts val="1400"/>
              <a:buNone/>
            </a:pPr>
            <a:endParaRPr/>
          </a:p>
        </p:txBody>
      </p:sp>
      <p:sp>
        <p:nvSpPr>
          <p:cNvPr id="2305" name="Google Shape;2305;gf3a211cd24_0_151"/>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SzPts val="600"/>
              <a:buNone/>
            </a:pPr>
            <a:fld id="{00000000-1234-1234-1234-123412341234}" type="slidenum">
              <a:rPr lang="en-US"/>
              <a:t>107</a:t>
            </a:fld>
            <a:endParaRPr/>
          </a:p>
        </p:txBody>
      </p:sp>
      <p:sp>
        <p:nvSpPr>
          <p:cNvPr id="2306" name="Google Shape;2306;gf3a211cd24_0_151"/>
          <p:cNvSpPr txBox="1">
            <a:spLocks noGrp="1"/>
          </p:cNvSpPr>
          <p:nvPr>
            <p:ph type="title"/>
          </p:nvPr>
        </p:nvSpPr>
        <p:spPr>
          <a:xfrm>
            <a:off x="418950" y="627606"/>
            <a:ext cx="8306100" cy="8310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rgbClr val="651D32"/>
              </a:buClr>
              <a:buSzPts val="2800"/>
              <a:buFont typeface="Gill Sans"/>
              <a:buNone/>
            </a:pPr>
            <a:r>
              <a:rPr lang="en-US">
                <a:solidFill>
                  <a:srgbClr val="651D32"/>
                </a:solidFill>
              </a:rPr>
              <a:t>LEGAL, REGULATORY, AND POLICY FRAMEWORKS</a:t>
            </a:r>
            <a:br>
              <a:rPr lang="en-US">
                <a:solidFill>
                  <a:srgbClr val="651D32"/>
                </a:solidFill>
              </a:rPr>
            </a:br>
            <a:r>
              <a:rPr lang="en-US" sz="2000">
                <a:solidFill>
                  <a:schemeClr val="lt2"/>
                </a:solidFill>
              </a:rPr>
              <a:t>LEGISLATIVE SYSTEMS</a:t>
            </a:r>
            <a:endParaRPr sz="2000">
              <a:solidFill>
                <a:schemeClr val="lt2"/>
              </a:solidFill>
            </a:endParaRPr>
          </a:p>
        </p:txBody>
      </p:sp>
      <p:graphicFrame>
        <p:nvGraphicFramePr>
          <p:cNvPr id="2307" name="Google Shape;2307;gf3a211cd24_0_151"/>
          <p:cNvGraphicFramePr/>
          <p:nvPr>
            <p:extLst>
              <p:ext uri="{D42A27DB-BD31-4B8C-83A1-F6EECF244321}">
                <p14:modId xmlns:p14="http://schemas.microsoft.com/office/powerpoint/2010/main" val="2610595109"/>
              </p:ext>
            </p:extLst>
          </p:nvPr>
        </p:nvGraphicFramePr>
        <p:xfrm>
          <a:off x="816429" y="1471226"/>
          <a:ext cx="7565571" cy="4805948"/>
        </p:xfrm>
        <a:graphic>
          <a:graphicData uri="http://schemas.openxmlformats.org/drawingml/2006/table">
            <a:tbl>
              <a:tblPr>
                <a:noFill/>
                <a:tableStyleId>{67731919-38A0-4852-8DF8-3036C8FE1FD3}</a:tableStyleId>
              </a:tblPr>
              <a:tblGrid>
                <a:gridCol w="1615430">
                  <a:extLst>
                    <a:ext uri="{9D8B030D-6E8A-4147-A177-3AD203B41FA5}">
                      <a16:colId xmlns:a16="http://schemas.microsoft.com/office/drawing/2014/main" val="20000"/>
                    </a:ext>
                  </a:extLst>
                </a:gridCol>
                <a:gridCol w="5950141">
                  <a:extLst>
                    <a:ext uri="{9D8B030D-6E8A-4147-A177-3AD203B41FA5}">
                      <a16:colId xmlns:a16="http://schemas.microsoft.com/office/drawing/2014/main" val="20001"/>
                    </a:ext>
                  </a:extLst>
                </a:gridCol>
              </a:tblGrid>
              <a:tr h="381000">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Gill Sans"/>
                          <a:ea typeface="Gill Sans"/>
                          <a:cs typeface="Gill Sans"/>
                          <a:sym typeface="Gill Sans"/>
                        </a:rPr>
                        <a:t>Algeria</a:t>
                      </a:r>
                      <a:endParaRPr sz="1600" u="none" strike="noStrike" cap="none">
                        <a:latin typeface="Gill Sans"/>
                        <a:ea typeface="Gill Sans"/>
                        <a:cs typeface="Gill Sans"/>
                        <a:sym typeface="Gill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Gill Sans"/>
                          <a:ea typeface="Gill Sans"/>
                          <a:cs typeface="Gill Sans"/>
                          <a:sym typeface="Gill Sans"/>
                        </a:rPr>
                        <a:t>Presidential republic with a bicameral Parliament</a:t>
                      </a:r>
                      <a:endParaRPr sz="1600" u="none" strike="noStrike" cap="none">
                        <a:latin typeface="Gill Sans"/>
                        <a:ea typeface="Gill Sans"/>
                        <a:cs typeface="Gill Sans"/>
                        <a:sym typeface="Gill Sans"/>
                      </a:endParaRPr>
                    </a:p>
                  </a:txBody>
                  <a:tcPr marL="91425" marR="91425" marT="91425" marB="91425"/>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Gill Sans"/>
                          <a:ea typeface="Gill Sans"/>
                          <a:cs typeface="Gill Sans"/>
                          <a:sym typeface="Gill Sans"/>
                        </a:rPr>
                        <a:t>Jordan</a:t>
                      </a:r>
                      <a:endParaRPr sz="1600" u="none" strike="noStrike" cap="none">
                        <a:latin typeface="Gill Sans"/>
                        <a:ea typeface="Gill Sans"/>
                        <a:cs typeface="Gill Sans"/>
                        <a:sym typeface="Gill Sans"/>
                      </a:endParaRPr>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en-US" sz="1600" u="none" strike="noStrike" cap="none">
                          <a:solidFill>
                            <a:schemeClr val="dk1"/>
                          </a:solidFill>
                          <a:latin typeface="Gill Sans"/>
                          <a:ea typeface="Gill Sans"/>
                          <a:cs typeface="Gill Sans"/>
                          <a:sym typeface="Gill Sans"/>
                        </a:rPr>
                        <a:t>Parliamentary constitutional monarchy with a bicameral National Assembly (Senate and House of Representatives)</a:t>
                      </a:r>
                      <a:endParaRPr sz="1600" u="none" strike="noStrike" cap="none">
                        <a:latin typeface="Gill Sans"/>
                        <a:ea typeface="Gill Sans"/>
                        <a:cs typeface="Gill Sans"/>
                        <a:sym typeface="Gill Sans"/>
                      </a:endParaRPr>
                    </a:p>
                  </a:txBody>
                  <a:tcPr marL="91425" marR="91425" marT="91425" marB="91425"/>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Gill Sans"/>
                          <a:ea typeface="Gill Sans"/>
                          <a:cs typeface="Gill Sans"/>
                          <a:sym typeface="Gill Sans"/>
                        </a:rPr>
                        <a:t>Lebanon</a:t>
                      </a:r>
                      <a:endParaRPr sz="1600" u="none" strike="noStrike" cap="none">
                        <a:latin typeface="Gill Sans"/>
                        <a:ea typeface="Gill Sans"/>
                        <a:cs typeface="Gill Sans"/>
                        <a:sym typeface="Gill Sans"/>
                      </a:endParaRPr>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en-US" sz="1600" u="none" strike="noStrike" cap="none">
                          <a:solidFill>
                            <a:schemeClr val="dk1"/>
                          </a:solidFill>
                          <a:latin typeface="Gill Sans"/>
                          <a:ea typeface="Gill Sans"/>
                          <a:cs typeface="Gill Sans"/>
                          <a:sym typeface="Gill Sans"/>
                        </a:rPr>
                        <a:t>Parliamentary republic with a unicameral National Assembly</a:t>
                      </a:r>
                      <a:endParaRPr sz="1600" u="none" strike="noStrike" cap="none">
                        <a:latin typeface="Gill Sans"/>
                        <a:ea typeface="Gill Sans"/>
                        <a:cs typeface="Gill Sans"/>
                        <a:sym typeface="Gill Sans"/>
                      </a:endParaRPr>
                    </a:p>
                  </a:txBody>
                  <a:tcPr marL="91425" marR="91425" marT="91425" marB="91425"/>
                </a:tc>
                <a:extLst>
                  <a:ext uri="{0D108BD9-81ED-4DB2-BD59-A6C34878D82A}">
                    <a16:rowId xmlns:a16="http://schemas.microsoft.com/office/drawing/2014/main" val="10002"/>
                  </a:ext>
                </a:extLst>
              </a:tr>
              <a:tr h="381000">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Gill Sans"/>
                          <a:ea typeface="Gill Sans"/>
                          <a:cs typeface="Gill Sans"/>
                          <a:sym typeface="Gill Sans"/>
                        </a:rPr>
                        <a:t>Morocco</a:t>
                      </a:r>
                      <a:endParaRPr sz="1600" u="none" strike="noStrike" cap="none">
                        <a:latin typeface="Gill Sans"/>
                        <a:ea typeface="Gill Sans"/>
                        <a:cs typeface="Gill Sans"/>
                        <a:sym typeface="Gill Sans"/>
                      </a:endParaRPr>
                    </a:p>
                  </a:txBody>
                  <a:tcPr marL="91425" marR="91425" marT="91425" marB="91425"/>
                </a:tc>
                <a:tc>
                  <a:txBody>
                    <a:bodyPr/>
                    <a:lstStyle/>
                    <a:p>
                      <a:pPr marL="0" marR="0" lvl="0" indent="0" algn="l" rtl="0">
                        <a:lnSpc>
                          <a:spcPct val="115000"/>
                        </a:lnSpc>
                        <a:spcBef>
                          <a:spcPts val="0"/>
                        </a:spcBef>
                        <a:spcAft>
                          <a:spcPts val="0"/>
                        </a:spcAft>
                        <a:buClr>
                          <a:schemeClr val="dk1"/>
                        </a:buClr>
                        <a:buSzPts val="1100"/>
                        <a:buFont typeface="Arial"/>
                        <a:buNone/>
                      </a:pPr>
                      <a:r>
                        <a:rPr lang="en-US" sz="1600" u="none" strike="noStrike" cap="none">
                          <a:solidFill>
                            <a:schemeClr val="dk1"/>
                          </a:solidFill>
                          <a:latin typeface="Gill Sans"/>
                          <a:ea typeface="Gill Sans"/>
                          <a:cs typeface="Gill Sans"/>
                          <a:sym typeface="Gill Sans"/>
                        </a:rPr>
                        <a:t>Parliamentary constitutional monarchy with a bicameral Parliament</a:t>
                      </a:r>
                      <a:endParaRPr sz="1600" u="none" strike="noStrike" cap="none">
                        <a:latin typeface="Gill Sans"/>
                        <a:ea typeface="Gill Sans"/>
                        <a:cs typeface="Gill Sans"/>
                        <a:sym typeface="Gill Sans"/>
                      </a:endParaRPr>
                    </a:p>
                  </a:txBody>
                  <a:tcPr marL="91425" marR="91425" marT="91425" marB="91425"/>
                </a:tc>
                <a:extLst>
                  <a:ext uri="{0D108BD9-81ED-4DB2-BD59-A6C34878D82A}">
                    <a16:rowId xmlns:a16="http://schemas.microsoft.com/office/drawing/2014/main" val="10003"/>
                  </a:ext>
                </a:extLst>
              </a:tr>
              <a:tr h="381000">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Gill Sans"/>
                          <a:ea typeface="Gill Sans"/>
                          <a:cs typeface="Gill Sans"/>
                          <a:sym typeface="Gill Sans"/>
                        </a:rPr>
                        <a:t>Saudi Arabia</a:t>
                      </a:r>
                      <a:endParaRPr sz="1600" u="none" strike="noStrike" cap="none">
                        <a:latin typeface="Gill Sans"/>
                        <a:ea typeface="Gill Sans"/>
                        <a:cs typeface="Gill Sans"/>
                        <a:sym typeface="Gill Sans"/>
                      </a:endParaRPr>
                    </a:p>
                  </a:txBody>
                  <a:tcPr marL="91425" marR="91425" marT="91425" marB="91425"/>
                </a:tc>
                <a:tc>
                  <a:txBody>
                    <a:bodyPr/>
                    <a:lstStyle/>
                    <a:p>
                      <a:pPr marL="0" marR="0" lvl="0" indent="0" algn="l" rtl="0">
                        <a:lnSpc>
                          <a:spcPct val="115000"/>
                        </a:lnSpc>
                        <a:spcBef>
                          <a:spcPts val="0"/>
                        </a:spcBef>
                        <a:spcAft>
                          <a:spcPts val="0"/>
                        </a:spcAft>
                        <a:buClr>
                          <a:schemeClr val="dk1"/>
                        </a:buClr>
                        <a:buSzPts val="1100"/>
                        <a:buFont typeface="Arial"/>
                        <a:buNone/>
                      </a:pPr>
                      <a:r>
                        <a:rPr lang="en-US" sz="1600" u="none" strike="noStrike" cap="none">
                          <a:solidFill>
                            <a:schemeClr val="dk1"/>
                          </a:solidFill>
                          <a:latin typeface="Gill Sans"/>
                          <a:ea typeface="Gill Sans"/>
                          <a:cs typeface="Gill Sans"/>
                          <a:sym typeface="Gill Sans"/>
                        </a:rPr>
                        <a:t>Absolute monarchy with a unicameral Consultative Council </a:t>
                      </a:r>
                      <a:endParaRPr sz="1600" u="none" strike="noStrike" cap="none">
                        <a:latin typeface="Gill Sans"/>
                        <a:ea typeface="Gill Sans"/>
                        <a:cs typeface="Gill Sans"/>
                        <a:sym typeface="Gill Sans"/>
                      </a:endParaRPr>
                    </a:p>
                  </a:txBody>
                  <a:tcPr marL="91425" marR="91425" marT="91425" marB="91425"/>
                </a:tc>
                <a:extLst>
                  <a:ext uri="{0D108BD9-81ED-4DB2-BD59-A6C34878D82A}">
                    <a16:rowId xmlns:a16="http://schemas.microsoft.com/office/drawing/2014/main" val="10004"/>
                  </a:ext>
                </a:extLst>
              </a:tr>
              <a:tr h="381000">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Gill Sans"/>
                          <a:ea typeface="Gill Sans"/>
                          <a:cs typeface="Gill Sans"/>
                          <a:sym typeface="Gill Sans"/>
                        </a:rPr>
                        <a:t>Tunisia</a:t>
                      </a:r>
                      <a:endParaRPr sz="1600" u="none" strike="noStrike" cap="none">
                        <a:latin typeface="Gill Sans"/>
                        <a:ea typeface="Gill Sans"/>
                        <a:cs typeface="Gill Sans"/>
                        <a:sym typeface="Gill Sans"/>
                      </a:endParaRPr>
                    </a:p>
                  </a:txBody>
                  <a:tcPr marL="91425" marR="91425" marT="91425" marB="91425"/>
                </a:tc>
                <a:tc>
                  <a:txBody>
                    <a:bodyPr/>
                    <a:lstStyle/>
                    <a:p>
                      <a:pPr marL="0" marR="0" lvl="0" indent="0" algn="l" rtl="0">
                        <a:lnSpc>
                          <a:spcPct val="115000"/>
                        </a:lnSpc>
                        <a:spcBef>
                          <a:spcPts val="0"/>
                        </a:spcBef>
                        <a:spcAft>
                          <a:spcPts val="0"/>
                        </a:spcAft>
                        <a:buClr>
                          <a:schemeClr val="dk1"/>
                        </a:buClr>
                        <a:buSzPts val="1100"/>
                        <a:buFont typeface="Arial"/>
                        <a:buNone/>
                      </a:pPr>
                      <a:r>
                        <a:rPr lang="en-US" sz="1600" u="none" strike="noStrike" cap="none">
                          <a:solidFill>
                            <a:schemeClr val="dk1"/>
                          </a:solidFill>
                          <a:latin typeface="Gill Sans"/>
                          <a:ea typeface="Gill Sans"/>
                          <a:cs typeface="Gill Sans"/>
                          <a:sym typeface="Gill Sans"/>
                        </a:rPr>
                        <a:t>Parliamentary republic with a unicameral Assembly of the Representatives of the People</a:t>
                      </a:r>
                      <a:endParaRPr sz="1600" u="none" strike="noStrike" cap="none">
                        <a:latin typeface="Gill Sans"/>
                        <a:ea typeface="Gill Sans"/>
                        <a:cs typeface="Gill Sans"/>
                        <a:sym typeface="Gill Sans"/>
                      </a:endParaRPr>
                    </a:p>
                  </a:txBody>
                  <a:tcPr marL="91425" marR="91425" marT="91425" marB="91425"/>
                </a:tc>
                <a:extLst>
                  <a:ext uri="{0D108BD9-81ED-4DB2-BD59-A6C34878D82A}">
                    <a16:rowId xmlns:a16="http://schemas.microsoft.com/office/drawing/2014/main" val="10005"/>
                  </a:ext>
                </a:extLst>
              </a:tr>
              <a:tr h="381000">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Gill Sans"/>
                          <a:ea typeface="Gill Sans"/>
                          <a:cs typeface="Gill Sans"/>
                          <a:sym typeface="Gill Sans"/>
                        </a:rPr>
                        <a:t>Turkey</a:t>
                      </a:r>
                      <a:endParaRPr sz="1600" u="none" strike="noStrike" cap="none">
                        <a:latin typeface="Gill Sans"/>
                        <a:ea typeface="Gill Sans"/>
                        <a:cs typeface="Gill Sans"/>
                        <a:sym typeface="Gill Sans"/>
                      </a:endParaRPr>
                    </a:p>
                  </a:txBody>
                  <a:tcPr marL="91425" marR="91425" marT="91425" marB="91425"/>
                </a:tc>
                <a:tc>
                  <a:txBody>
                    <a:bodyPr/>
                    <a:lstStyle/>
                    <a:p>
                      <a:pPr marL="0" marR="0" lvl="0" indent="0" algn="l" rtl="0">
                        <a:lnSpc>
                          <a:spcPct val="115000"/>
                        </a:lnSpc>
                        <a:spcBef>
                          <a:spcPts val="0"/>
                        </a:spcBef>
                        <a:spcAft>
                          <a:spcPts val="0"/>
                        </a:spcAft>
                        <a:buClr>
                          <a:srgbClr val="000000"/>
                        </a:buClr>
                        <a:buSzPts val="1600"/>
                        <a:buFont typeface="Arial"/>
                        <a:buNone/>
                      </a:pPr>
                      <a:r>
                        <a:rPr lang="en-US" sz="1600" u="none" strike="noStrike" cap="none">
                          <a:solidFill>
                            <a:schemeClr val="dk1"/>
                          </a:solidFill>
                          <a:latin typeface="Gill Sans"/>
                          <a:ea typeface="Gill Sans"/>
                          <a:cs typeface="Gill Sans"/>
                          <a:sym typeface="Gill Sans"/>
                        </a:rPr>
                        <a:t>Presidential republic with a unicameral Grand National Assembly of Turkey</a:t>
                      </a:r>
                      <a:endParaRPr sz="1600" u="none" strike="noStrike" cap="none">
                        <a:latin typeface="Gill Sans"/>
                        <a:ea typeface="Gill Sans"/>
                        <a:cs typeface="Gill Sans"/>
                        <a:sym typeface="Gill Sans"/>
                      </a:endParaRPr>
                    </a:p>
                  </a:txBody>
                  <a:tcPr marL="91425" marR="91425" marT="91425" marB="91425"/>
                </a:tc>
                <a:extLst>
                  <a:ext uri="{0D108BD9-81ED-4DB2-BD59-A6C34878D82A}">
                    <a16:rowId xmlns:a16="http://schemas.microsoft.com/office/drawing/2014/main" val="10006"/>
                  </a:ext>
                </a:extLst>
              </a:tr>
              <a:tr h="381000">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Gill Sans"/>
                          <a:ea typeface="Gill Sans"/>
                          <a:cs typeface="Gill Sans"/>
                          <a:sym typeface="Gill Sans"/>
                        </a:rPr>
                        <a:t>West Bank and Gaza</a:t>
                      </a:r>
                      <a:endParaRPr sz="1600" u="none" strike="noStrike" cap="none">
                        <a:latin typeface="Gill Sans"/>
                        <a:ea typeface="Gill Sans"/>
                        <a:cs typeface="Gill Sans"/>
                        <a:sym typeface="Gill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latin typeface="Gill Sans"/>
                          <a:ea typeface="Gill Sans"/>
                          <a:cs typeface="Gill Sans"/>
                          <a:sym typeface="Gill Sans"/>
                        </a:rPr>
                        <a:t>Separately administered Palestinian territories. The Palestinian Legislative Council is the unicameral legislature of the Palestinian Authority</a:t>
                      </a:r>
                      <a:endParaRPr sz="1600" u="none" strike="noStrike" cap="none" dirty="0">
                        <a:latin typeface="Gill Sans"/>
                        <a:ea typeface="Gill Sans"/>
                        <a:cs typeface="Gill Sans"/>
                        <a:sym typeface="Gill Sans"/>
                      </a:endParaRPr>
                    </a:p>
                  </a:txBody>
                  <a:tcPr marL="91425" marR="91425" marT="91425" marB="91425"/>
                </a:tc>
                <a:extLst>
                  <a:ext uri="{0D108BD9-81ED-4DB2-BD59-A6C34878D82A}">
                    <a16:rowId xmlns:a16="http://schemas.microsoft.com/office/drawing/2014/main" val="10007"/>
                  </a:ext>
                </a:extLst>
              </a:tr>
            </a:tbl>
          </a:graphicData>
        </a:graphic>
      </p:graphicFrame>
      <p:sp>
        <p:nvSpPr>
          <p:cNvPr id="2308" name="Google Shape;2308;gf3a211cd24_0_151"/>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t>3/23/2022</a:t>
            </a:r>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2313"/>
        <p:cNvGrpSpPr/>
        <p:nvPr/>
      </p:nvGrpSpPr>
      <p:grpSpPr>
        <a:xfrm>
          <a:off x="0" y="0"/>
          <a:ext cx="0" cy="0"/>
          <a:chOff x="0" y="0"/>
          <a:chExt cx="0" cy="0"/>
        </a:xfrm>
      </p:grpSpPr>
      <p:sp>
        <p:nvSpPr>
          <p:cNvPr id="2314" name="Google Shape;2314;g11dd236ac55_1_0"/>
          <p:cNvSpPr txBox="1">
            <a:spLocks noGrp="1"/>
          </p:cNvSpPr>
          <p:nvPr>
            <p:ph type="body" idx="1"/>
          </p:nvPr>
        </p:nvSpPr>
        <p:spPr>
          <a:xfrm>
            <a:off x="686100" y="1350000"/>
            <a:ext cx="8305500" cy="892800"/>
          </a:xfrm>
          <a:prstGeom prst="rect">
            <a:avLst/>
          </a:prstGeom>
          <a:noFill/>
          <a:ln>
            <a:noFill/>
          </a:ln>
        </p:spPr>
        <p:txBody>
          <a:bodyPr spcFirstLastPara="1" wrap="square" lIns="91425" tIns="45700" rIns="91425" bIns="45700" anchor="t" anchorCtr="0">
            <a:noAutofit/>
          </a:bodyPr>
          <a:lstStyle/>
          <a:p>
            <a:pPr marL="457200" lvl="0" indent="-349250" algn="l" rtl="0">
              <a:lnSpc>
                <a:spcPct val="115000"/>
              </a:lnSpc>
              <a:spcBef>
                <a:spcPts val="0"/>
              </a:spcBef>
              <a:spcAft>
                <a:spcPts val="0"/>
              </a:spcAft>
              <a:buSzPts val="1900"/>
              <a:buChar char="•"/>
            </a:pPr>
            <a:r>
              <a:rPr lang="en-US" sz="1900"/>
              <a:t>Jordan’s female TEA was 6.75% of the adult population while the male TEA was 11.43% (2019).</a:t>
            </a:r>
            <a:endParaRPr sz="1900"/>
          </a:p>
          <a:p>
            <a:pPr marL="457200" lvl="0" indent="-349250" algn="l" rtl="0">
              <a:lnSpc>
                <a:spcPct val="100000"/>
              </a:lnSpc>
              <a:spcBef>
                <a:spcPts val="0"/>
              </a:spcBef>
              <a:spcAft>
                <a:spcPts val="0"/>
              </a:spcAft>
              <a:buSzPts val="1900"/>
              <a:buChar char="•"/>
            </a:pPr>
            <a:r>
              <a:rPr lang="en-US" sz="1900"/>
              <a:t>The gender gap became smaller since 2017 but still in the lower quartile.</a:t>
            </a:r>
            <a:endParaRPr sz="1900"/>
          </a:p>
        </p:txBody>
      </p:sp>
      <p:sp>
        <p:nvSpPr>
          <p:cNvPr id="2315" name="Google Shape;2315;g11dd236ac55_1_0"/>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Clr>
                <a:srgbClr val="000000"/>
              </a:buClr>
              <a:buSzPts val="600"/>
              <a:buFont typeface="Arial"/>
              <a:buNone/>
            </a:pPr>
            <a:fld id="{00000000-1234-1234-1234-123412341234}" type="slidenum">
              <a:rPr lang="en-US"/>
              <a:t>108</a:t>
            </a:fld>
            <a:endParaRPr/>
          </a:p>
        </p:txBody>
      </p:sp>
      <p:sp>
        <p:nvSpPr>
          <p:cNvPr id="2316" name="Google Shape;2316;g11dd236ac55_1_0"/>
          <p:cNvSpPr txBox="1">
            <a:spLocks noGrp="1"/>
          </p:cNvSpPr>
          <p:nvPr>
            <p:ph type="title"/>
          </p:nvPr>
        </p:nvSpPr>
        <p:spPr>
          <a:xfrm>
            <a:off x="686100" y="457200"/>
            <a:ext cx="8305500" cy="8928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SzPts val="2800"/>
              <a:buNone/>
            </a:pPr>
            <a:r>
              <a:rPr lang="en-US">
                <a:solidFill>
                  <a:srgbClr val="651D32"/>
                </a:solidFill>
              </a:rPr>
              <a:t>ENTREPRENEURSHIP</a:t>
            </a:r>
            <a:endParaRPr>
              <a:solidFill>
                <a:srgbClr val="651D32"/>
              </a:solidFill>
            </a:endParaRPr>
          </a:p>
          <a:p>
            <a:pPr marL="0" lvl="0" indent="0" algn="l" rtl="0">
              <a:lnSpc>
                <a:spcPct val="100000"/>
              </a:lnSpc>
              <a:spcBef>
                <a:spcPts val="0"/>
              </a:spcBef>
              <a:spcAft>
                <a:spcPts val="0"/>
              </a:spcAft>
              <a:buClr>
                <a:schemeClr val="dk1"/>
              </a:buClr>
              <a:buSzPts val="1100"/>
              <a:buFont typeface="Arial"/>
              <a:buNone/>
            </a:pPr>
            <a:r>
              <a:rPr lang="en-US" sz="2000">
                <a:solidFill>
                  <a:schemeClr val="lt2"/>
                </a:solidFill>
              </a:rPr>
              <a:t>TOTAL EARLY-STAGE ENTREPRENEURIAL ACTIVITY (TEA)</a:t>
            </a:r>
            <a:r>
              <a:rPr lang="en-US" sz="2400">
                <a:solidFill>
                  <a:schemeClr val="lt2"/>
                </a:solidFill>
              </a:rPr>
              <a:t> </a:t>
            </a:r>
            <a:endParaRPr>
              <a:solidFill>
                <a:srgbClr val="651D32"/>
              </a:solidFill>
            </a:endParaRPr>
          </a:p>
        </p:txBody>
      </p:sp>
      <p:pic>
        <p:nvPicPr>
          <p:cNvPr id="2317" name="Google Shape;2317;g11dd236ac55_1_0">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305425" y="2547600"/>
            <a:ext cx="6684030" cy="3973334"/>
          </a:xfrm>
          <a:prstGeom prst="rect">
            <a:avLst/>
          </a:prstGeom>
          <a:noFill/>
          <a:ln>
            <a:noFill/>
          </a:ln>
        </p:spPr>
      </p:pic>
      <p:sp>
        <p:nvSpPr>
          <p:cNvPr id="2318" name="Google Shape;2318;g11dd236ac55_1_0"/>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t>3/23/2022</a:t>
            </a:r>
            <a:endParaRPr/>
          </a:p>
        </p:txBody>
      </p:sp>
      <p:sp>
        <p:nvSpPr>
          <p:cNvPr id="2319" name="Google Shape;2319;g11dd236ac55_1_0"/>
          <p:cNvSpPr txBox="1">
            <a:spLocks noGrp="1"/>
          </p:cNvSpPr>
          <p:nvPr>
            <p:ph type="ftr" idx="11"/>
          </p:nvPr>
        </p:nvSpPr>
        <p:spPr>
          <a:xfrm>
            <a:off x="3124200" y="6474767"/>
            <a:ext cx="2895600" cy="2769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1400"/>
              <a:buNone/>
            </a:pPr>
            <a:r>
              <a:rPr lang="en-US"/>
              <a:t>USAID MONITORING, EVALUATION, AND LEARNING ACTIVITY</a:t>
            </a:r>
            <a:endParaRPr>
              <a:solidFill>
                <a:schemeClr val="lt1"/>
              </a:solidFill>
            </a:endParaRPr>
          </a:p>
          <a:p>
            <a:pPr marL="0" lvl="0" indent="0" algn="ctr" rtl="0">
              <a:lnSpc>
                <a:spcPct val="100000"/>
              </a:lnSpc>
              <a:spcBef>
                <a:spcPts val="0"/>
              </a:spcBef>
              <a:spcAft>
                <a:spcPts val="0"/>
              </a:spcAft>
              <a:buSzPts val="1400"/>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1"/>
        <p:cNvGrpSpPr/>
        <p:nvPr/>
      </p:nvGrpSpPr>
      <p:grpSpPr>
        <a:xfrm>
          <a:off x="0" y="0"/>
          <a:ext cx="0" cy="0"/>
          <a:chOff x="0" y="0"/>
          <a:chExt cx="0" cy="0"/>
        </a:xfrm>
      </p:grpSpPr>
      <p:sp>
        <p:nvSpPr>
          <p:cNvPr id="1262" name="Google Shape;1262;g11e0ae5a757_0_2266"/>
          <p:cNvSpPr txBox="1">
            <a:spLocks noGrp="1"/>
          </p:cNvSpPr>
          <p:nvPr>
            <p:ph type="ftr" idx="11"/>
          </p:nvPr>
        </p:nvSpPr>
        <p:spPr>
          <a:xfrm>
            <a:off x="3124200" y="6474767"/>
            <a:ext cx="2895600" cy="2769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1400"/>
              <a:buNone/>
            </a:pPr>
            <a:r>
              <a:rPr lang="en-US"/>
              <a:t>USAID MONITORING, EVALUATION, AND LEARNING ACTIVITY</a:t>
            </a:r>
            <a:endParaRPr>
              <a:solidFill>
                <a:schemeClr val="lt1"/>
              </a:solidFill>
            </a:endParaRPr>
          </a:p>
          <a:p>
            <a:pPr marL="0" lvl="0" indent="0" algn="ctr" rtl="0">
              <a:lnSpc>
                <a:spcPct val="100000"/>
              </a:lnSpc>
              <a:spcBef>
                <a:spcPts val="0"/>
              </a:spcBef>
              <a:spcAft>
                <a:spcPts val="0"/>
              </a:spcAft>
              <a:buSzPts val="1400"/>
              <a:buNone/>
            </a:pPr>
            <a:endParaRPr/>
          </a:p>
        </p:txBody>
      </p:sp>
      <p:sp>
        <p:nvSpPr>
          <p:cNvPr id="1263" name="Google Shape;1263;g11e0ae5a757_0_2266"/>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SzPts val="600"/>
              <a:buNone/>
            </a:pPr>
            <a:fld id="{00000000-1234-1234-1234-123412341234}" type="slidenum">
              <a:rPr lang="en-US"/>
              <a:t>11</a:t>
            </a:fld>
            <a:endParaRPr/>
          </a:p>
        </p:txBody>
      </p:sp>
      <p:sp>
        <p:nvSpPr>
          <p:cNvPr id="1264" name="Google Shape;1264;g11e0ae5a757_0_2266"/>
          <p:cNvSpPr txBox="1">
            <a:spLocks noGrp="1"/>
          </p:cNvSpPr>
          <p:nvPr>
            <p:ph type="title"/>
          </p:nvPr>
        </p:nvSpPr>
        <p:spPr>
          <a:xfrm>
            <a:off x="686104" y="479336"/>
            <a:ext cx="7772400" cy="8310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rgbClr val="651D32"/>
              </a:buClr>
              <a:buSzPts val="2800"/>
              <a:buFont typeface="Gill Sans"/>
              <a:buNone/>
            </a:pPr>
            <a:r>
              <a:rPr lang="en-US">
                <a:solidFill>
                  <a:srgbClr val="651D32"/>
                </a:solidFill>
              </a:rPr>
              <a:t>METHODOLOGY</a:t>
            </a:r>
            <a:br>
              <a:rPr lang="en-US">
                <a:solidFill>
                  <a:srgbClr val="651D32"/>
                </a:solidFill>
              </a:rPr>
            </a:br>
            <a:r>
              <a:rPr lang="en-US" sz="2000">
                <a:solidFill>
                  <a:schemeClr val="lt2"/>
                </a:solidFill>
              </a:rPr>
              <a:t>ANALYTICAL FRAMEWORK (2/2)</a:t>
            </a:r>
            <a:endParaRPr sz="2000">
              <a:solidFill>
                <a:schemeClr val="lt2"/>
              </a:solidFill>
            </a:endParaRPr>
          </a:p>
        </p:txBody>
      </p:sp>
      <p:sp>
        <p:nvSpPr>
          <p:cNvPr id="1265" name="Google Shape;1265;g11e0ae5a757_0_2266"/>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t>3/23/2022</a:t>
            </a:r>
            <a:endParaRPr/>
          </a:p>
        </p:txBody>
      </p:sp>
      <p:sp>
        <p:nvSpPr>
          <p:cNvPr id="1266" name="Google Shape;1266;g11e0ae5a757_0_2266">
            <a:extLst>
              <a:ext uri="{C183D7F6-B498-43B3-948B-1728B52AA6E4}">
                <adec:decorative xmlns:adec="http://schemas.microsoft.com/office/drawing/2017/decorative" val="1"/>
              </a:ext>
            </a:extLst>
          </p:cNvPr>
          <p:cNvSpPr/>
          <p:nvPr/>
        </p:nvSpPr>
        <p:spPr>
          <a:xfrm>
            <a:off x="198364" y="1871423"/>
            <a:ext cx="2880360" cy="3745606"/>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267" name="Google Shape;1267;g11e0ae5a757_0_2266"/>
          <p:cNvSpPr txBox="1"/>
          <p:nvPr/>
        </p:nvSpPr>
        <p:spPr>
          <a:xfrm>
            <a:off x="310628" y="2106476"/>
            <a:ext cx="2380886"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Gill Sans"/>
                <a:ea typeface="Gill Sans"/>
                <a:cs typeface="Gill Sans"/>
                <a:sym typeface="Gill Sans"/>
              </a:rPr>
              <a:t>3. Legal, Regulatory, and Policy Frameworks</a:t>
            </a:r>
            <a:endParaRPr sz="1400" b="1" i="0" u="none" strike="noStrike" cap="none">
              <a:solidFill>
                <a:srgbClr val="000000"/>
              </a:solidFill>
              <a:latin typeface="Gill Sans"/>
              <a:ea typeface="Gill Sans"/>
              <a:cs typeface="Gill Sans"/>
              <a:sym typeface="Gill Sans"/>
            </a:endParaRPr>
          </a:p>
        </p:txBody>
      </p:sp>
      <p:cxnSp>
        <p:nvCxnSpPr>
          <p:cNvPr id="1268" name="Google Shape;1268;g11e0ae5a757_0_2266">
            <a:extLst>
              <a:ext uri="{C183D7F6-B498-43B3-948B-1728B52AA6E4}">
                <adec:decorative xmlns:adec="http://schemas.microsoft.com/office/drawing/2017/decorative" val="1"/>
              </a:ext>
            </a:extLst>
          </p:cNvPr>
          <p:cNvCxnSpPr/>
          <p:nvPr/>
        </p:nvCxnSpPr>
        <p:spPr>
          <a:xfrm>
            <a:off x="246227" y="2737829"/>
            <a:ext cx="2757938" cy="0"/>
          </a:xfrm>
          <a:prstGeom prst="straightConnector1">
            <a:avLst/>
          </a:prstGeom>
          <a:noFill/>
          <a:ln w="9525" cap="flat" cmpd="sng">
            <a:solidFill>
              <a:schemeClr val="lt1"/>
            </a:solidFill>
            <a:prstDash val="solid"/>
            <a:round/>
            <a:headEnd type="none" w="sm" len="sm"/>
            <a:tailEnd type="none" w="sm" len="sm"/>
          </a:ln>
        </p:spPr>
      </p:cxnSp>
      <p:sp>
        <p:nvSpPr>
          <p:cNvPr id="1269" name="Google Shape;1269;g11e0ae5a757_0_2266">
            <a:extLst>
              <a:ext uri="{C183D7F6-B498-43B3-948B-1728B52AA6E4}">
                <adec:decorative xmlns:adec="http://schemas.microsoft.com/office/drawing/2017/decorative" val="1"/>
              </a:ext>
            </a:extLst>
          </p:cNvPr>
          <p:cNvSpPr/>
          <p:nvPr/>
        </p:nvSpPr>
        <p:spPr>
          <a:xfrm>
            <a:off x="3124200" y="1871423"/>
            <a:ext cx="2880360" cy="3745606"/>
          </a:xfrm>
          <a:prstGeom prst="rect">
            <a:avLst/>
          </a:prstGeom>
          <a:solidFill>
            <a:srgbClr val="5391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270" name="Google Shape;1270;g11e0ae5a757_0_2266"/>
          <p:cNvSpPr txBox="1"/>
          <p:nvPr/>
        </p:nvSpPr>
        <p:spPr>
          <a:xfrm>
            <a:off x="2627582" y="2864072"/>
            <a:ext cx="3115590" cy="587813"/>
          </a:xfrm>
          <a:prstGeom prst="rect">
            <a:avLst/>
          </a:prstGeom>
          <a:noFill/>
          <a:ln>
            <a:noFill/>
          </a:ln>
        </p:spPr>
        <p:txBody>
          <a:bodyPr spcFirstLastPara="1" wrap="square" lIns="91425" tIns="45700" rIns="91425" bIns="45700" anchor="t" anchorCtr="0">
            <a:spAutoFit/>
          </a:bodyPr>
          <a:lstStyle/>
          <a:p>
            <a:pPr marL="914400" marR="0" lvl="1" indent="-317500" algn="l" rtl="0">
              <a:lnSpc>
                <a:spcPct val="115000"/>
              </a:lnSpc>
              <a:spcBef>
                <a:spcPts val="0"/>
              </a:spcBef>
              <a:spcAft>
                <a:spcPts val="0"/>
              </a:spcAft>
              <a:buClr>
                <a:srgbClr val="F6F6F6"/>
              </a:buClr>
              <a:buSzPts val="1400"/>
              <a:buFont typeface="Noto Sans Symbols"/>
              <a:buChar char="▪"/>
            </a:pPr>
            <a:r>
              <a:rPr lang="en-US" sz="1400" b="0" i="0" u="none" strike="noStrike" cap="none">
                <a:solidFill>
                  <a:schemeClr val="lt1"/>
                </a:solidFill>
                <a:latin typeface="Gill Sans"/>
                <a:ea typeface="Gill Sans"/>
                <a:cs typeface="Gill Sans"/>
                <a:sym typeface="Gill Sans"/>
              </a:rPr>
              <a:t>Education</a:t>
            </a:r>
            <a:endParaRPr sz="1400" b="0" i="0" u="none" strike="noStrike" cap="none">
              <a:solidFill>
                <a:srgbClr val="000000"/>
              </a:solidFill>
              <a:latin typeface="Arial"/>
              <a:ea typeface="Arial"/>
              <a:cs typeface="Arial"/>
              <a:sym typeface="Arial"/>
            </a:endParaRPr>
          </a:p>
          <a:p>
            <a:pPr marL="914400" marR="0" lvl="1" indent="-317500" algn="l" rtl="0">
              <a:lnSpc>
                <a:spcPct val="115000"/>
              </a:lnSpc>
              <a:spcBef>
                <a:spcPts val="0"/>
              </a:spcBef>
              <a:spcAft>
                <a:spcPts val="0"/>
              </a:spcAft>
              <a:buClr>
                <a:srgbClr val="F6F6F6"/>
              </a:buClr>
              <a:buSzPts val="1400"/>
              <a:buFont typeface="Noto Sans Symbols"/>
              <a:buChar char="▪"/>
            </a:pPr>
            <a:r>
              <a:rPr lang="en-US" sz="1400" b="0" i="0" u="none" strike="noStrike" cap="none">
                <a:solidFill>
                  <a:schemeClr val="lt1"/>
                </a:solidFill>
                <a:latin typeface="Gill Sans"/>
                <a:ea typeface="Gill Sans"/>
                <a:cs typeface="Gill Sans"/>
                <a:sym typeface="Gill Sans"/>
              </a:rPr>
              <a:t>Social and cultural norms</a:t>
            </a:r>
            <a:endParaRPr sz="1400" b="0" i="0" u="none" strike="noStrike" cap="none">
              <a:solidFill>
                <a:srgbClr val="000000"/>
              </a:solidFill>
              <a:latin typeface="Arial"/>
              <a:ea typeface="Arial"/>
              <a:cs typeface="Arial"/>
              <a:sym typeface="Arial"/>
            </a:endParaRPr>
          </a:p>
        </p:txBody>
      </p:sp>
      <p:sp>
        <p:nvSpPr>
          <p:cNvPr id="1271" name="Google Shape;1271;g11e0ae5a757_0_2266"/>
          <p:cNvSpPr txBox="1"/>
          <p:nvPr/>
        </p:nvSpPr>
        <p:spPr>
          <a:xfrm>
            <a:off x="3289551" y="2213860"/>
            <a:ext cx="1791652" cy="30777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Gill Sans"/>
                <a:ea typeface="Gill Sans"/>
                <a:cs typeface="Gill Sans"/>
                <a:sym typeface="Gill Sans"/>
              </a:rPr>
              <a:t>4. Social Factors</a:t>
            </a:r>
            <a:endParaRPr sz="1400" b="1" i="0" u="none" strike="noStrike" cap="none">
              <a:solidFill>
                <a:srgbClr val="000000"/>
              </a:solidFill>
              <a:latin typeface="Gill Sans"/>
              <a:ea typeface="Gill Sans"/>
              <a:cs typeface="Gill Sans"/>
              <a:sym typeface="Gill Sans"/>
            </a:endParaRPr>
          </a:p>
        </p:txBody>
      </p:sp>
      <p:sp>
        <p:nvSpPr>
          <p:cNvPr id="1272" name="Google Shape;1272;g11e0ae5a757_0_2266">
            <a:extLst>
              <a:ext uri="{C183D7F6-B498-43B3-948B-1728B52AA6E4}">
                <adec:decorative xmlns:adec="http://schemas.microsoft.com/office/drawing/2017/decorative" val="1"/>
              </a:ext>
            </a:extLst>
          </p:cNvPr>
          <p:cNvSpPr/>
          <p:nvPr/>
        </p:nvSpPr>
        <p:spPr>
          <a:xfrm>
            <a:off x="6065276" y="1871423"/>
            <a:ext cx="2880360" cy="3745606"/>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273" name="Google Shape;1273;g11e0ae5a757_0_2266"/>
          <p:cNvSpPr txBox="1"/>
          <p:nvPr/>
        </p:nvSpPr>
        <p:spPr>
          <a:xfrm>
            <a:off x="5525246" y="2864072"/>
            <a:ext cx="3420390" cy="2322134"/>
          </a:xfrm>
          <a:prstGeom prst="rect">
            <a:avLst/>
          </a:prstGeom>
          <a:noFill/>
          <a:ln>
            <a:noFill/>
          </a:ln>
        </p:spPr>
        <p:txBody>
          <a:bodyPr spcFirstLastPara="1" wrap="square" lIns="91425" tIns="45700" rIns="91425" bIns="45700" anchor="t" anchorCtr="0">
            <a:spAutoFit/>
          </a:bodyPr>
          <a:lstStyle/>
          <a:p>
            <a:pPr marL="914400" marR="0" lvl="1" indent="-317500" algn="l" rtl="0">
              <a:lnSpc>
                <a:spcPct val="115000"/>
              </a:lnSpc>
              <a:spcBef>
                <a:spcPts val="0"/>
              </a:spcBef>
              <a:spcAft>
                <a:spcPts val="0"/>
              </a:spcAft>
              <a:buClr>
                <a:srgbClr val="F6F6F6"/>
              </a:buClr>
              <a:buSzPts val="1400"/>
              <a:buFont typeface="Noto Sans Symbols"/>
              <a:buChar char="▪"/>
            </a:pPr>
            <a:r>
              <a:rPr lang="en-US" sz="1400" b="0" i="0" u="none" strike="noStrike" cap="none">
                <a:solidFill>
                  <a:schemeClr val="lt1"/>
                </a:solidFill>
                <a:latin typeface="Gill Sans"/>
                <a:ea typeface="Gill Sans"/>
                <a:cs typeface="Gill Sans"/>
                <a:sym typeface="Gill Sans"/>
              </a:rPr>
              <a:t>Government interventions, such as measures that affect the economy, the vision of the country, campaigns to increase FLFP, changes in labor law, incentives to increase employment</a:t>
            </a:r>
            <a:endParaRPr sz="1400" b="0" i="0" u="none" strike="noStrike" cap="none">
              <a:solidFill>
                <a:srgbClr val="000000"/>
              </a:solidFill>
              <a:latin typeface="Arial"/>
              <a:ea typeface="Arial"/>
              <a:cs typeface="Arial"/>
              <a:sym typeface="Arial"/>
            </a:endParaRPr>
          </a:p>
          <a:p>
            <a:pPr marL="914400" marR="0" lvl="1" indent="-317500" algn="l" rtl="0">
              <a:lnSpc>
                <a:spcPct val="115000"/>
              </a:lnSpc>
              <a:spcBef>
                <a:spcPts val="0"/>
              </a:spcBef>
              <a:spcAft>
                <a:spcPts val="0"/>
              </a:spcAft>
              <a:buClr>
                <a:srgbClr val="F6F6F6"/>
              </a:buClr>
              <a:buSzPts val="1400"/>
              <a:buFont typeface="Noto Sans Symbols"/>
              <a:buChar char="▪"/>
            </a:pPr>
            <a:r>
              <a:rPr lang="en-US" sz="1400" b="0" i="0" u="none" strike="noStrike" cap="none">
                <a:solidFill>
                  <a:schemeClr val="lt1"/>
                </a:solidFill>
                <a:latin typeface="Gill Sans"/>
                <a:ea typeface="Gill Sans"/>
                <a:cs typeface="Gill Sans"/>
                <a:sym typeface="Gill Sans"/>
              </a:rPr>
              <a:t>Civil society or private sector interventions</a:t>
            </a:r>
            <a:endParaRPr sz="1400" b="0" i="0" u="none" strike="noStrike" cap="none">
              <a:solidFill>
                <a:srgbClr val="000000"/>
              </a:solidFill>
              <a:latin typeface="Arial"/>
              <a:ea typeface="Arial"/>
              <a:cs typeface="Arial"/>
              <a:sym typeface="Arial"/>
            </a:endParaRPr>
          </a:p>
        </p:txBody>
      </p:sp>
      <p:sp>
        <p:nvSpPr>
          <p:cNvPr id="1274" name="Google Shape;1274;g11e0ae5a757_0_2266"/>
          <p:cNvSpPr txBox="1"/>
          <p:nvPr/>
        </p:nvSpPr>
        <p:spPr>
          <a:xfrm>
            <a:off x="6169911" y="2213859"/>
            <a:ext cx="179165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Gill Sans"/>
                <a:ea typeface="Gill Sans"/>
                <a:cs typeface="Gill Sans"/>
                <a:sym typeface="Gill Sans"/>
              </a:rPr>
              <a:t>5. Interventions</a:t>
            </a:r>
            <a:endParaRPr sz="1400" b="1" i="0" u="none" strike="noStrike" cap="none">
              <a:solidFill>
                <a:srgbClr val="000000"/>
              </a:solidFill>
              <a:latin typeface="Gill Sans"/>
              <a:ea typeface="Gill Sans"/>
              <a:cs typeface="Gill Sans"/>
              <a:sym typeface="Gill Sans"/>
            </a:endParaRPr>
          </a:p>
        </p:txBody>
      </p:sp>
      <p:sp>
        <p:nvSpPr>
          <p:cNvPr id="1275" name="Google Shape;1275;g11e0ae5a757_0_2266"/>
          <p:cNvSpPr txBox="1"/>
          <p:nvPr/>
        </p:nvSpPr>
        <p:spPr>
          <a:xfrm>
            <a:off x="-312964" y="2864749"/>
            <a:ext cx="3198994" cy="2322134"/>
          </a:xfrm>
          <a:prstGeom prst="rect">
            <a:avLst/>
          </a:prstGeom>
          <a:noFill/>
          <a:ln>
            <a:noFill/>
          </a:ln>
        </p:spPr>
        <p:txBody>
          <a:bodyPr spcFirstLastPara="1" wrap="square" lIns="91425" tIns="45700" rIns="91425" bIns="45700" anchor="t" anchorCtr="0">
            <a:spAutoFit/>
          </a:bodyPr>
          <a:lstStyle/>
          <a:p>
            <a:pPr marL="914400" marR="0" lvl="1" indent="-317500" algn="l" rtl="0">
              <a:lnSpc>
                <a:spcPct val="115000"/>
              </a:lnSpc>
              <a:spcBef>
                <a:spcPts val="0"/>
              </a:spcBef>
              <a:spcAft>
                <a:spcPts val="0"/>
              </a:spcAft>
              <a:buClr>
                <a:srgbClr val="F6F6F6"/>
              </a:buClr>
              <a:buSzPts val="1400"/>
              <a:buFont typeface="Noto Sans Symbols"/>
              <a:buChar char="▪"/>
            </a:pPr>
            <a:r>
              <a:rPr lang="en-US" sz="1400" b="0" i="0" u="none" strike="noStrike" cap="none" dirty="0">
                <a:solidFill>
                  <a:schemeClr val="lt1"/>
                </a:solidFill>
                <a:latin typeface="Gill Sans"/>
                <a:ea typeface="Gill Sans"/>
                <a:cs typeface="Gill Sans"/>
                <a:sym typeface="Gill Sans"/>
              </a:rPr>
              <a:t>Regulatory structure considering how policies and regulations are formulated, implemented, and enforced</a:t>
            </a:r>
            <a:endParaRPr sz="1400" b="0" i="0" u="none" strike="noStrike" cap="none" dirty="0">
              <a:solidFill>
                <a:srgbClr val="000000"/>
              </a:solidFill>
              <a:latin typeface="Arial"/>
              <a:ea typeface="Arial"/>
              <a:cs typeface="Arial"/>
              <a:sym typeface="Arial"/>
            </a:endParaRPr>
          </a:p>
          <a:p>
            <a:pPr marL="914400" marR="0" lvl="1" indent="-317500" algn="l" rtl="0">
              <a:lnSpc>
                <a:spcPct val="115000"/>
              </a:lnSpc>
              <a:spcBef>
                <a:spcPts val="0"/>
              </a:spcBef>
              <a:spcAft>
                <a:spcPts val="0"/>
              </a:spcAft>
              <a:buClr>
                <a:srgbClr val="F6F6F6"/>
              </a:buClr>
              <a:buSzPts val="1400"/>
              <a:buFont typeface="Noto Sans Symbols"/>
              <a:buChar char="▪"/>
            </a:pPr>
            <a:r>
              <a:rPr lang="en-US" sz="1400" b="0" i="0" u="none" strike="noStrike" cap="none" dirty="0">
                <a:solidFill>
                  <a:schemeClr val="lt1"/>
                </a:solidFill>
                <a:latin typeface="Gill Sans"/>
                <a:ea typeface="Gill Sans"/>
                <a:cs typeface="Gill Sans"/>
                <a:sym typeface="Gill Sans"/>
              </a:rPr>
              <a:t>Legal, regulatory, and policy frameworks</a:t>
            </a:r>
            <a:endParaRPr sz="1400" b="0" i="0" u="none" strike="noStrike" cap="none" dirty="0">
              <a:solidFill>
                <a:srgbClr val="000000"/>
              </a:solidFill>
              <a:latin typeface="Arial"/>
              <a:ea typeface="Arial"/>
              <a:cs typeface="Arial"/>
              <a:sym typeface="Arial"/>
            </a:endParaRPr>
          </a:p>
          <a:p>
            <a:pPr marL="914400" marR="0" lvl="1" indent="-317500" algn="l" rtl="0">
              <a:lnSpc>
                <a:spcPct val="115000"/>
              </a:lnSpc>
              <a:spcBef>
                <a:spcPts val="0"/>
              </a:spcBef>
              <a:spcAft>
                <a:spcPts val="0"/>
              </a:spcAft>
              <a:buClr>
                <a:srgbClr val="F6F6F6"/>
              </a:buClr>
              <a:buSzPts val="1400"/>
              <a:buFont typeface="Noto Sans Symbols"/>
              <a:buChar char="▪"/>
            </a:pPr>
            <a:r>
              <a:rPr lang="en-US" sz="1400" b="0" i="0" u="none" strike="noStrike" cap="none" dirty="0">
                <a:solidFill>
                  <a:schemeClr val="lt1"/>
                </a:solidFill>
                <a:latin typeface="Gill Sans"/>
                <a:ea typeface="Gill Sans"/>
                <a:cs typeface="Gill Sans"/>
                <a:sym typeface="Gill Sans"/>
              </a:rPr>
              <a:t>Actual implementation of such laws/frameworks</a:t>
            </a:r>
            <a:endParaRPr sz="1400" b="0" i="0" u="none" strike="noStrike" cap="none" dirty="0">
              <a:solidFill>
                <a:srgbClr val="000000"/>
              </a:solidFill>
              <a:latin typeface="Arial"/>
              <a:ea typeface="Arial"/>
              <a:cs typeface="Arial"/>
              <a:sym typeface="Arial"/>
            </a:endParaRPr>
          </a:p>
          <a:p>
            <a:pPr marL="914400" marR="0" lvl="1" indent="-317500" algn="l" rtl="0">
              <a:lnSpc>
                <a:spcPct val="115000"/>
              </a:lnSpc>
              <a:spcBef>
                <a:spcPts val="0"/>
              </a:spcBef>
              <a:spcAft>
                <a:spcPts val="0"/>
              </a:spcAft>
              <a:buClr>
                <a:srgbClr val="F6F6F6"/>
              </a:buClr>
              <a:buSzPts val="1400"/>
              <a:buFont typeface="Noto Sans Symbols"/>
              <a:buChar char="▪"/>
            </a:pPr>
            <a:r>
              <a:rPr lang="en-US" sz="1400" b="0" i="0" u="none" strike="noStrike" cap="none" dirty="0">
                <a:solidFill>
                  <a:schemeClr val="lt1"/>
                </a:solidFill>
                <a:latin typeface="Gill Sans"/>
                <a:ea typeface="Gill Sans"/>
                <a:cs typeface="Gill Sans"/>
                <a:sym typeface="Gill Sans"/>
              </a:rPr>
              <a:t>Support services for women</a:t>
            </a:r>
            <a:endParaRPr sz="1400" b="0" i="0" u="none" strike="noStrike" cap="none" dirty="0">
              <a:solidFill>
                <a:srgbClr val="000000"/>
              </a:solidFill>
              <a:latin typeface="Arial"/>
              <a:ea typeface="Arial"/>
              <a:cs typeface="Arial"/>
              <a:sym typeface="Arial"/>
            </a:endParaRPr>
          </a:p>
        </p:txBody>
      </p:sp>
      <p:cxnSp>
        <p:nvCxnSpPr>
          <p:cNvPr id="1276" name="Google Shape;1276;g11e0ae5a757_0_2266">
            <a:extLst>
              <a:ext uri="{C183D7F6-B498-43B3-948B-1728B52AA6E4}">
                <adec:decorative xmlns:adec="http://schemas.microsoft.com/office/drawing/2017/decorative" val="1"/>
              </a:ext>
            </a:extLst>
          </p:cNvPr>
          <p:cNvCxnSpPr/>
          <p:nvPr/>
        </p:nvCxnSpPr>
        <p:spPr>
          <a:xfrm>
            <a:off x="3193031" y="2737829"/>
            <a:ext cx="2757938" cy="0"/>
          </a:xfrm>
          <a:prstGeom prst="straightConnector1">
            <a:avLst/>
          </a:prstGeom>
          <a:noFill/>
          <a:ln w="9525" cap="flat" cmpd="sng">
            <a:solidFill>
              <a:schemeClr val="lt1"/>
            </a:solidFill>
            <a:prstDash val="solid"/>
            <a:round/>
            <a:headEnd type="none" w="sm" len="sm"/>
            <a:tailEnd type="none" w="sm" len="sm"/>
          </a:ln>
        </p:spPr>
      </p:cxnSp>
      <p:cxnSp>
        <p:nvCxnSpPr>
          <p:cNvPr id="1277" name="Google Shape;1277;g11e0ae5a757_0_2266">
            <a:extLst>
              <a:ext uri="{C183D7F6-B498-43B3-948B-1728B52AA6E4}">
                <adec:decorative xmlns:adec="http://schemas.microsoft.com/office/drawing/2017/decorative" val="1"/>
              </a:ext>
            </a:extLst>
          </p:cNvPr>
          <p:cNvCxnSpPr/>
          <p:nvPr/>
        </p:nvCxnSpPr>
        <p:spPr>
          <a:xfrm>
            <a:off x="6169911" y="2737829"/>
            <a:ext cx="2757938" cy="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282"/>
        <p:cNvGrpSpPr/>
        <p:nvPr/>
      </p:nvGrpSpPr>
      <p:grpSpPr>
        <a:xfrm>
          <a:off x="0" y="0"/>
          <a:ext cx="0" cy="0"/>
          <a:chOff x="0" y="0"/>
          <a:chExt cx="0" cy="0"/>
        </a:xfrm>
      </p:grpSpPr>
      <p:sp>
        <p:nvSpPr>
          <p:cNvPr id="1283" name="Google Shape;1283;g119cbae77c1_0_1449"/>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SzPts val="600"/>
              <a:buNone/>
            </a:pPr>
            <a:fld id="{00000000-1234-1234-1234-123412341234}" type="slidenum">
              <a:rPr lang="en-US">
                <a:solidFill>
                  <a:schemeClr val="lt1"/>
                </a:solidFill>
              </a:rPr>
              <a:t>12</a:t>
            </a:fld>
            <a:endParaRPr>
              <a:solidFill>
                <a:schemeClr val="lt1"/>
              </a:solidFill>
            </a:endParaRPr>
          </a:p>
        </p:txBody>
      </p:sp>
      <p:sp>
        <p:nvSpPr>
          <p:cNvPr id="1284" name="Google Shape;1284;g119cbae77c1_0_1449"/>
          <p:cNvSpPr txBox="1">
            <a:spLocks noGrp="1"/>
          </p:cNvSpPr>
          <p:nvPr>
            <p:ph type="title" idx="4294967295"/>
          </p:nvPr>
        </p:nvSpPr>
        <p:spPr>
          <a:xfrm>
            <a:off x="853625" y="1504700"/>
            <a:ext cx="7538100" cy="24012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chemeClr val="dk1"/>
              </a:buClr>
              <a:buSzPts val="7200"/>
              <a:buFont typeface="Arial"/>
              <a:buNone/>
              <a:tabLst/>
              <a:defRPr/>
            </a:pPr>
            <a:r>
              <a:rPr kumimoji="0" lang="en-US" sz="7200" b="0" i="0" u="none" strike="noStrike" kern="0" cap="none" spc="0" normalizeH="0" baseline="0" noProof="0" dirty="0">
                <a:ln>
                  <a:noFill/>
                </a:ln>
                <a:solidFill>
                  <a:schemeClr val="lt1"/>
                </a:solidFill>
                <a:effectLst/>
                <a:uLnTx/>
                <a:uFillTx/>
                <a:latin typeface="Gill Sans"/>
                <a:ea typeface="Gill Sans"/>
                <a:cs typeface="Gill Sans"/>
                <a:sym typeface="Gill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Comparative Data Analysis</a:t>
            </a:r>
            <a:endParaRPr kumimoji="0" lang="en-US" sz="7200" b="0" i="0" u="none" strike="noStrike" kern="0" cap="none" spc="0" normalizeH="0" baseline="0" noProof="0" dirty="0">
              <a:ln>
                <a:noFill/>
              </a:ln>
              <a:solidFill>
                <a:schemeClr val="lt1"/>
              </a:solidFill>
              <a:effectLst/>
              <a:uLnTx/>
              <a:uFillTx/>
              <a:latin typeface="Gill Sans"/>
              <a:ea typeface="Gill Sans"/>
              <a:cs typeface="Gill Sans"/>
              <a:sym typeface="Gill Sans"/>
            </a:endParaRPr>
          </a:p>
        </p:txBody>
      </p:sp>
      <p:sp>
        <p:nvSpPr>
          <p:cNvPr id="1285" name="Google Shape;1285;g119cbae77c1_0_1449"/>
          <p:cNvSpPr txBox="1">
            <a:spLocks noGrp="1"/>
          </p:cNvSpPr>
          <p:nvPr>
            <p:ph type="ftr" idx="11"/>
          </p:nvPr>
        </p:nvSpPr>
        <p:spPr>
          <a:xfrm>
            <a:off x="3124200" y="6474767"/>
            <a:ext cx="2895600" cy="2769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1400"/>
              <a:buNone/>
            </a:pPr>
            <a:r>
              <a:rPr lang="en-US">
                <a:solidFill>
                  <a:schemeClr val="lt1"/>
                </a:solidFill>
              </a:rPr>
              <a:t>USAID MONITORING, EVALUATION, AND LEARNING ACTIVITY</a:t>
            </a:r>
            <a:endParaRPr>
              <a:solidFill>
                <a:schemeClr val="lt1"/>
              </a:solidFill>
            </a:endParaRPr>
          </a:p>
          <a:p>
            <a:pPr marL="0" lvl="0" indent="0" algn="ctr" rtl="0">
              <a:lnSpc>
                <a:spcPct val="100000"/>
              </a:lnSpc>
              <a:spcBef>
                <a:spcPts val="0"/>
              </a:spcBef>
              <a:spcAft>
                <a:spcPts val="0"/>
              </a:spcAft>
              <a:buSzPts val="1400"/>
              <a:buNone/>
            </a:pPr>
            <a:endParaRPr>
              <a:solidFill>
                <a:schemeClr val="lt1"/>
              </a:solidFill>
            </a:endParaRPr>
          </a:p>
        </p:txBody>
      </p:sp>
      <p:sp>
        <p:nvSpPr>
          <p:cNvPr id="1286" name="Google Shape;1286;g119cbae77c1_0_1449"/>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solidFill>
                  <a:schemeClr val="lt1"/>
                </a:solidFill>
              </a:rPr>
              <a:t>3/23/2022</a:t>
            </a:r>
            <a:endParaRPr>
              <a:solidFill>
                <a:schemeClr val="l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A7C6ED"/>
        </a:solidFill>
        <a:effectLst/>
      </p:bgPr>
    </p:bg>
    <p:spTree>
      <p:nvGrpSpPr>
        <p:cNvPr id="1" name="Shape 1291"/>
        <p:cNvGrpSpPr/>
        <p:nvPr/>
      </p:nvGrpSpPr>
      <p:grpSpPr>
        <a:xfrm>
          <a:off x="0" y="0"/>
          <a:ext cx="0" cy="0"/>
          <a:chOff x="0" y="0"/>
          <a:chExt cx="0" cy="0"/>
        </a:xfrm>
      </p:grpSpPr>
      <p:sp>
        <p:nvSpPr>
          <p:cNvPr id="1292" name="Google Shape;1292;g11a35d84796_0_36"/>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SzPts val="600"/>
              <a:buNone/>
            </a:pPr>
            <a:fld id="{00000000-1234-1234-1234-123412341234}" type="slidenum">
              <a:rPr lang="en-US">
                <a:solidFill>
                  <a:schemeClr val="lt1"/>
                </a:solidFill>
              </a:rPr>
              <a:t>13</a:t>
            </a:fld>
            <a:endParaRPr>
              <a:solidFill>
                <a:schemeClr val="lt1"/>
              </a:solidFill>
            </a:endParaRPr>
          </a:p>
        </p:txBody>
      </p:sp>
      <p:sp>
        <p:nvSpPr>
          <p:cNvPr id="1293" name="Google Shape;1293;g11a35d84796_0_36"/>
          <p:cNvSpPr txBox="1">
            <a:spLocks noGrp="1"/>
          </p:cNvSpPr>
          <p:nvPr>
            <p:ph type="ftr" idx="11"/>
          </p:nvPr>
        </p:nvSpPr>
        <p:spPr>
          <a:xfrm>
            <a:off x="3124200" y="6474767"/>
            <a:ext cx="2895600" cy="2769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1400"/>
              <a:buNone/>
            </a:pPr>
            <a:r>
              <a:rPr lang="en-US">
                <a:solidFill>
                  <a:schemeClr val="lt1"/>
                </a:solidFill>
              </a:rPr>
              <a:t>USAID MONITORING, EVALUATION, AND LEARNING ACTIVITY</a:t>
            </a:r>
            <a:endParaRPr>
              <a:solidFill>
                <a:schemeClr val="lt1"/>
              </a:solidFill>
            </a:endParaRPr>
          </a:p>
          <a:p>
            <a:pPr marL="0" lvl="0" indent="0" algn="ctr" rtl="0">
              <a:lnSpc>
                <a:spcPct val="100000"/>
              </a:lnSpc>
              <a:spcBef>
                <a:spcPts val="0"/>
              </a:spcBef>
              <a:spcAft>
                <a:spcPts val="0"/>
              </a:spcAft>
              <a:buSzPts val="1400"/>
              <a:buNone/>
            </a:pPr>
            <a:endParaRPr>
              <a:solidFill>
                <a:schemeClr val="lt1"/>
              </a:solidFill>
            </a:endParaRPr>
          </a:p>
        </p:txBody>
      </p:sp>
      <p:sp>
        <p:nvSpPr>
          <p:cNvPr id="1294" name="Google Shape;1294;g11a35d84796_0_36"/>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solidFill>
                  <a:schemeClr val="lt1"/>
                </a:solidFill>
              </a:rPr>
              <a:t>3/23/2022</a:t>
            </a:r>
            <a:endParaRPr>
              <a:solidFill>
                <a:schemeClr val="lt1"/>
              </a:solidFill>
            </a:endParaRPr>
          </a:p>
        </p:txBody>
      </p:sp>
      <p:sp>
        <p:nvSpPr>
          <p:cNvPr id="1295" name="Google Shape;1295;g11a35d84796_0_36"/>
          <p:cNvSpPr txBox="1">
            <a:spLocks noGrp="1"/>
          </p:cNvSpPr>
          <p:nvPr>
            <p:ph type="title" idx="4294967295"/>
          </p:nvPr>
        </p:nvSpPr>
        <p:spPr>
          <a:xfrm>
            <a:off x="912240" y="3626576"/>
            <a:ext cx="7538100" cy="1846629"/>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chemeClr val="dk1"/>
              </a:buClr>
              <a:buSzPts val="7200"/>
              <a:buFont typeface="Arial"/>
              <a:buNone/>
              <a:tabLst/>
              <a:defRPr/>
            </a:pPr>
            <a:r>
              <a:rPr kumimoji="0" lang="en-US" sz="5400" b="0" i="0" u="none" strike="noStrike" kern="0" cap="none" spc="0" normalizeH="0" baseline="0" noProof="0" dirty="0">
                <a:ln>
                  <a:noFill/>
                </a:ln>
                <a:solidFill>
                  <a:schemeClr val="lt1"/>
                </a:solidFill>
                <a:effectLst/>
                <a:uLnTx/>
                <a:uFillTx/>
                <a:latin typeface="Gill Sans"/>
                <a:ea typeface="Gill Sans"/>
                <a:cs typeface="Gill Sans"/>
                <a:sym typeface="Gill Sans"/>
              </a:rPr>
              <a:t>Female Labor</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Pts val="7200"/>
              <a:buFont typeface="Arial"/>
              <a:buNone/>
              <a:tabLst/>
              <a:defRPr/>
            </a:pPr>
            <a:r>
              <a:rPr kumimoji="0" lang="en-US" sz="5400" b="0" i="0" u="none" strike="noStrike" kern="0" cap="none" spc="0" normalizeH="0" baseline="0" noProof="0" dirty="0">
                <a:ln>
                  <a:noFill/>
                </a:ln>
                <a:solidFill>
                  <a:schemeClr val="lt1"/>
                </a:solidFill>
                <a:effectLst/>
                <a:uLnTx/>
                <a:uFillTx/>
                <a:latin typeface="Gill Sans"/>
                <a:ea typeface="Gill Sans"/>
                <a:cs typeface="Gill Sans"/>
                <a:sym typeface="Gill Sans"/>
              </a:rPr>
              <a:t>Force Participation (FLFP)</a:t>
            </a:r>
          </a:p>
        </p:txBody>
      </p:sp>
      <p:pic>
        <p:nvPicPr>
          <p:cNvPr id="1296" name="Google Shape;1296;g11a35d84796_0_3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4962914" y="2815388"/>
            <a:ext cx="1879044" cy="173450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00"/>
        <p:cNvGrpSpPr/>
        <p:nvPr/>
      </p:nvGrpSpPr>
      <p:grpSpPr>
        <a:xfrm>
          <a:off x="0" y="0"/>
          <a:ext cx="0" cy="0"/>
          <a:chOff x="0" y="0"/>
          <a:chExt cx="0" cy="0"/>
        </a:xfrm>
      </p:grpSpPr>
      <p:sp>
        <p:nvSpPr>
          <p:cNvPr id="1301" name="Google Shape;1301;g119cbae77c1_0_1156"/>
          <p:cNvSpPr txBox="1">
            <a:spLocks noGrp="1"/>
          </p:cNvSpPr>
          <p:nvPr>
            <p:ph type="body" idx="1"/>
          </p:nvPr>
        </p:nvSpPr>
        <p:spPr>
          <a:xfrm>
            <a:off x="685800" y="1433350"/>
            <a:ext cx="8242500" cy="20463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SzPts val="1800"/>
              <a:buNone/>
            </a:pPr>
            <a:r>
              <a:rPr lang="en-US" sz="1900"/>
              <a:t>Of the selected countries, Turkey had highest FLFP while Jordan had the lowest.</a:t>
            </a:r>
            <a:endParaRPr sz="1900"/>
          </a:p>
          <a:p>
            <a:pPr marL="230186" lvl="0" indent="-103186" algn="l" rtl="0">
              <a:lnSpc>
                <a:spcPct val="100000"/>
              </a:lnSpc>
              <a:spcBef>
                <a:spcPts val="1200"/>
              </a:spcBef>
              <a:spcAft>
                <a:spcPts val="0"/>
              </a:spcAft>
              <a:buClr>
                <a:srgbClr val="635C5B"/>
              </a:buClr>
              <a:buSzPts val="2000"/>
              <a:buNone/>
            </a:pPr>
            <a:endParaRPr sz="1900"/>
          </a:p>
        </p:txBody>
      </p:sp>
      <p:sp>
        <p:nvSpPr>
          <p:cNvPr id="1302" name="Google Shape;1302;g119cbae77c1_0_1156"/>
          <p:cNvSpPr txBox="1">
            <a:spLocks noGrp="1"/>
          </p:cNvSpPr>
          <p:nvPr>
            <p:ph type="ftr" idx="11"/>
          </p:nvPr>
        </p:nvSpPr>
        <p:spPr>
          <a:xfrm>
            <a:off x="3124200" y="6474767"/>
            <a:ext cx="2895600" cy="2769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1400"/>
              <a:buNone/>
            </a:pPr>
            <a:r>
              <a:rPr lang="en-US"/>
              <a:t>USAID MONITORING, EVALUATION, AND LEARNING ACTIVITY</a:t>
            </a:r>
            <a:endParaRPr>
              <a:solidFill>
                <a:schemeClr val="lt1"/>
              </a:solidFill>
            </a:endParaRPr>
          </a:p>
          <a:p>
            <a:pPr marL="0" lvl="0" indent="0" algn="ctr" rtl="0">
              <a:lnSpc>
                <a:spcPct val="100000"/>
              </a:lnSpc>
              <a:spcBef>
                <a:spcPts val="0"/>
              </a:spcBef>
              <a:spcAft>
                <a:spcPts val="0"/>
              </a:spcAft>
              <a:buSzPts val="1400"/>
              <a:buNone/>
            </a:pPr>
            <a:endParaRPr/>
          </a:p>
        </p:txBody>
      </p:sp>
      <p:sp>
        <p:nvSpPr>
          <p:cNvPr id="1303" name="Google Shape;1303;g119cbae77c1_0_1156"/>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SzPts val="600"/>
              <a:buNone/>
            </a:pPr>
            <a:fld id="{00000000-1234-1234-1234-123412341234}" type="slidenum">
              <a:rPr lang="en-US"/>
              <a:t>14</a:t>
            </a:fld>
            <a:endParaRPr/>
          </a:p>
        </p:txBody>
      </p:sp>
      <p:sp>
        <p:nvSpPr>
          <p:cNvPr id="1304" name="Google Shape;1304;g119cbae77c1_0_1156"/>
          <p:cNvSpPr txBox="1">
            <a:spLocks noGrp="1"/>
          </p:cNvSpPr>
          <p:nvPr>
            <p:ph type="title"/>
          </p:nvPr>
        </p:nvSpPr>
        <p:spPr>
          <a:xfrm>
            <a:off x="686104" y="479048"/>
            <a:ext cx="7772400" cy="8310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rgbClr val="651D32"/>
              </a:buClr>
              <a:buSzPts val="2800"/>
              <a:buFont typeface="Gill Sans"/>
              <a:buNone/>
            </a:pPr>
            <a:r>
              <a:rPr lang="en-US">
                <a:solidFill>
                  <a:srgbClr val="651D32"/>
                </a:solidFill>
              </a:rPr>
              <a:t>FEMALE LABOR FORCE PARTICIPATION</a:t>
            </a:r>
            <a:br>
              <a:rPr lang="en-US">
                <a:solidFill>
                  <a:srgbClr val="651D32"/>
                </a:solidFill>
              </a:rPr>
            </a:br>
            <a:r>
              <a:rPr lang="en-US" sz="2000">
                <a:solidFill>
                  <a:schemeClr val="lt2"/>
                </a:solidFill>
              </a:rPr>
              <a:t>CURRENT RATES (2019)</a:t>
            </a:r>
            <a:endParaRPr sz="2000">
              <a:solidFill>
                <a:schemeClr val="lt2"/>
              </a:solidFill>
            </a:endParaRPr>
          </a:p>
        </p:txBody>
      </p:sp>
      <p:pic>
        <p:nvPicPr>
          <p:cNvPr id="1305" name="Google Shape;1305;g119cbae77c1_0_1156" descr="Percent of the female population aged 15 to 64. &#10;Turkey 38.54%&#10;Tunisia 28.09%&#10;Lebanon 25.63%&#10;Morocco 23.37%&#10;Saudi Arabia 23.31%&#10;West Bank and Gaza 19.15%&#10;Algeria 18.70%&#10;Jordan 15.56%"/>
          <p:cNvPicPr preferRelativeResize="0"/>
          <p:nvPr/>
        </p:nvPicPr>
        <p:blipFill rotWithShape="1">
          <a:blip r:embed="rId3">
            <a:alphaModFix/>
          </a:blip>
          <a:srcRect/>
          <a:stretch/>
        </p:blipFill>
        <p:spPr>
          <a:xfrm>
            <a:off x="1459313" y="2273850"/>
            <a:ext cx="6225376" cy="3703701"/>
          </a:xfrm>
          <a:prstGeom prst="rect">
            <a:avLst/>
          </a:prstGeom>
          <a:noFill/>
          <a:ln>
            <a:noFill/>
          </a:ln>
        </p:spPr>
      </p:pic>
      <p:sp>
        <p:nvSpPr>
          <p:cNvPr id="1306" name="Google Shape;1306;g119cbae77c1_0_1156"/>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t>3/23/2022</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10"/>
        <p:cNvGrpSpPr/>
        <p:nvPr/>
      </p:nvGrpSpPr>
      <p:grpSpPr>
        <a:xfrm>
          <a:off x="0" y="0"/>
          <a:ext cx="0" cy="0"/>
          <a:chOff x="0" y="0"/>
          <a:chExt cx="0" cy="0"/>
        </a:xfrm>
      </p:grpSpPr>
      <p:sp>
        <p:nvSpPr>
          <p:cNvPr id="1311" name="Google Shape;1311;gf3a211cd24_0_96"/>
          <p:cNvSpPr txBox="1">
            <a:spLocks noGrp="1"/>
          </p:cNvSpPr>
          <p:nvPr>
            <p:ph type="ftr" idx="11"/>
          </p:nvPr>
        </p:nvSpPr>
        <p:spPr>
          <a:xfrm>
            <a:off x="3124200" y="6474767"/>
            <a:ext cx="2895600" cy="2769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1400"/>
              <a:buNone/>
            </a:pPr>
            <a:r>
              <a:rPr lang="en-US"/>
              <a:t>USAID MONITORING, EVALUATION, AND LEARNING ACTIVITY</a:t>
            </a:r>
            <a:endParaRPr>
              <a:solidFill>
                <a:schemeClr val="lt1"/>
              </a:solidFill>
            </a:endParaRPr>
          </a:p>
          <a:p>
            <a:pPr marL="0" lvl="0" indent="0" algn="ctr" rtl="0">
              <a:lnSpc>
                <a:spcPct val="100000"/>
              </a:lnSpc>
              <a:spcBef>
                <a:spcPts val="0"/>
              </a:spcBef>
              <a:spcAft>
                <a:spcPts val="0"/>
              </a:spcAft>
              <a:buSzPts val="1400"/>
              <a:buNone/>
            </a:pPr>
            <a:endParaRPr/>
          </a:p>
        </p:txBody>
      </p:sp>
      <p:sp>
        <p:nvSpPr>
          <p:cNvPr id="1312" name="Google Shape;1312;gf3a211cd24_0_96"/>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SzPts val="600"/>
              <a:buNone/>
            </a:pPr>
            <a:fld id="{00000000-1234-1234-1234-123412341234}" type="slidenum">
              <a:rPr lang="en-US"/>
              <a:t>15</a:t>
            </a:fld>
            <a:endParaRPr/>
          </a:p>
        </p:txBody>
      </p:sp>
      <p:sp>
        <p:nvSpPr>
          <p:cNvPr id="1313" name="Google Shape;1313;gf3a211cd24_0_96"/>
          <p:cNvSpPr txBox="1">
            <a:spLocks noGrp="1"/>
          </p:cNvSpPr>
          <p:nvPr>
            <p:ph type="title"/>
          </p:nvPr>
        </p:nvSpPr>
        <p:spPr>
          <a:xfrm>
            <a:off x="686104" y="479336"/>
            <a:ext cx="7772400" cy="8310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rgbClr val="651D32"/>
              </a:buClr>
              <a:buSzPts val="2800"/>
              <a:buFont typeface="Gill Sans"/>
              <a:buNone/>
            </a:pPr>
            <a:r>
              <a:rPr lang="en-US">
                <a:solidFill>
                  <a:srgbClr val="651D32"/>
                </a:solidFill>
              </a:rPr>
              <a:t>FEMALE LABOR FORCE PARTICIPATION</a:t>
            </a:r>
            <a:br>
              <a:rPr lang="en-US">
                <a:solidFill>
                  <a:srgbClr val="651D32"/>
                </a:solidFill>
              </a:rPr>
            </a:br>
            <a:r>
              <a:rPr lang="en-US" sz="2000">
                <a:solidFill>
                  <a:schemeClr val="lt2"/>
                </a:solidFill>
              </a:rPr>
              <a:t>RELATIVE CHANGE IN SPAN OF DECADE (2010-2019)</a:t>
            </a:r>
            <a:endParaRPr sz="2000">
              <a:solidFill>
                <a:schemeClr val="lt2"/>
              </a:solidFill>
            </a:endParaRPr>
          </a:p>
        </p:txBody>
      </p:sp>
      <p:sp>
        <p:nvSpPr>
          <p:cNvPr id="1314" name="Google Shape;1314;gf3a211cd24_0_96"/>
          <p:cNvSpPr txBox="1">
            <a:spLocks noGrp="1"/>
          </p:cNvSpPr>
          <p:nvPr>
            <p:ph type="body" idx="1"/>
          </p:nvPr>
        </p:nvSpPr>
        <p:spPr>
          <a:xfrm>
            <a:off x="685800" y="1433350"/>
            <a:ext cx="7477500" cy="1490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800"/>
              <a:buNone/>
            </a:pPr>
            <a:r>
              <a:rPr lang="en-US" sz="1900"/>
              <a:t>West Bank and Gaza and Turkey saw the largest percent change in FLFP over the last decade, relative to their 2010 FLFP rate. </a:t>
            </a:r>
            <a:endParaRPr sz="1900"/>
          </a:p>
          <a:p>
            <a:pPr marL="0" marR="0" lvl="0" indent="0" algn="l" rtl="0">
              <a:lnSpc>
                <a:spcPct val="100000"/>
              </a:lnSpc>
              <a:spcBef>
                <a:spcPts val="0"/>
              </a:spcBef>
              <a:spcAft>
                <a:spcPts val="0"/>
              </a:spcAft>
              <a:buSzPts val="1800"/>
              <a:buNone/>
            </a:pPr>
            <a:endParaRPr sz="1900"/>
          </a:p>
          <a:p>
            <a:pPr marL="230186" lvl="0" indent="-103186" algn="l" rtl="0">
              <a:lnSpc>
                <a:spcPct val="100000"/>
              </a:lnSpc>
              <a:spcBef>
                <a:spcPts val="1200"/>
              </a:spcBef>
              <a:spcAft>
                <a:spcPts val="0"/>
              </a:spcAft>
              <a:buClr>
                <a:srgbClr val="635C5B"/>
              </a:buClr>
              <a:buSzPts val="1700"/>
              <a:buNone/>
            </a:pPr>
            <a:endParaRPr sz="1900"/>
          </a:p>
        </p:txBody>
      </p:sp>
      <p:pic>
        <p:nvPicPr>
          <p:cNvPr id="1315" name="Google Shape;1315;gf3a211cd24_0_96" descr="West Bank and Gaza +33.26%&#10;Turkey +30.25%&#10;Saudi Arabia +21.41%&#10;Algeria +20.72%&#10;Tunisia +4.35%&#10;Lebanon +3.93%&#10;Jordan -4.13%&#10;Morocco -14.52%"/>
          <p:cNvPicPr preferRelativeResize="0"/>
          <p:nvPr/>
        </p:nvPicPr>
        <p:blipFill rotWithShape="1">
          <a:blip r:embed="rId3">
            <a:alphaModFix/>
          </a:blip>
          <a:srcRect/>
          <a:stretch/>
        </p:blipFill>
        <p:spPr>
          <a:xfrm>
            <a:off x="1579413" y="2507450"/>
            <a:ext cx="5985175" cy="3654776"/>
          </a:xfrm>
          <a:prstGeom prst="rect">
            <a:avLst/>
          </a:prstGeom>
          <a:noFill/>
          <a:ln>
            <a:noFill/>
          </a:ln>
        </p:spPr>
      </p:pic>
      <p:sp>
        <p:nvSpPr>
          <p:cNvPr id="1316" name="Google Shape;1316;gf3a211cd24_0_96"/>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t>3/23/2022</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20"/>
        <p:cNvGrpSpPr/>
        <p:nvPr/>
      </p:nvGrpSpPr>
      <p:grpSpPr>
        <a:xfrm>
          <a:off x="0" y="0"/>
          <a:ext cx="0" cy="0"/>
          <a:chOff x="0" y="0"/>
          <a:chExt cx="0" cy="0"/>
        </a:xfrm>
      </p:grpSpPr>
      <p:sp>
        <p:nvSpPr>
          <p:cNvPr id="1321" name="Google Shape;1321;gf3a211cd24_0_141"/>
          <p:cNvSpPr txBox="1">
            <a:spLocks noGrp="1"/>
          </p:cNvSpPr>
          <p:nvPr>
            <p:ph type="ftr" idx="11"/>
          </p:nvPr>
        </p:nvSpPr>
        <p:spPr>
          <a:xfrm>
            <a:off x="3124200" y="6474767"/>
            <a:ext cx="2895600" cy="2769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1400"/>
              <a:buNone/>
            </a:pPr>
            <a:r>
              <a:rPr lang="en-US"/>
              <a:t>USAID MONITORING, EVALUATION, AND LEARNING ACTIVITY</a:t>
            </a:r>
            <a:endParaRPr>
              <a:solidFill>
                <a:schemeClr val="lt1"/>
              </a:solidFill>
            </a:endParaRPr>
          </a:p>
          <a:p>
            <a:pPr marL="0" lvl="0" indent="0" algn="ctr" rtl="0">
              <a:lnSpc>
                <a:spcPct val="100000"/>
              </a:lnSpc>
              <a:spcBef>
                <a:spcPts val="0"/>
              </a:spcBef>
              <a:spcAft>
                <a:spcPts val="0"/>
              </a:spcAft>
              <a:buSzPts val="1400"/>
              <a:buNone/>
            </a:pPr>
            <a:endParaRPr/>
          </a:p>
        </p:txBody>
      </p:sp>
      <p:sp>
        <p:nvSpPr>
          <p:cNvPr id="1322" name="Google Shape;1322;gf3a211cd24_0_141"/>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SzPts val="600"/>
              <a:buNone/>
            </a:pPr>
            <a:fld id="{00000000-1234-1234-1234-123412341234}" type="slidenum">
              <a:rPr lang="en-US"/>
              <a:t>16</a:t>
            </a:fld>
            <a:endParaRPr/>
          </a:p>
        </p:txBody>
      </p:sp>
      <p:sp>
        <p:nvSpPr>
          <p:cNvPr id="1323" name="Google Shape;1323;gf3a211cd24_0_141"/>
          <p:cNvSpPr txBox="1">
            <a:spLocks noGrp="1"/>
          </p:cNvSpPr>
          <p:nvPr>
            <p:ph type="title"/>
          </p:nvPr>
        </p:nvSpPr>
        <p:spPr>
          <a:xfrm>
            <a:off x="686104" y="479336"/>
            <a:ext cx="7772400" cy="8310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rgbClr val="651D32"/>
              </a:buClr>
              <a:buSzPts val="2800"/>
              <a:buFont typeface="Gill Sans"/>
              <a:buNone/>
            </a:pPr>
            <a:r>
              <a:rPr lang="en-US">
                <a:solidFill>
                  <a:srgbClr val="651D32"/>
                </a:solidFill>
              </a:rPr>
              <a:t>FEMALE LABOR FORCE PARTICIPATION</a:t>
            </a:r>
            <a:br>
              <a:rPr lang="en-US">
                <a:solidFill>
                  <a:srgbClr val="651D32"/>
                </a:solidFill>
              </a:rPr>
            </a:br>
            <a:r>
              <a:rPr lang="en-US" sz="2000">
                <a:solidFill>
                  <a:schemeClr val="lt2"/>
                </a:solidFill>
              </a:rPr>
              <a:t>OVER SPAN OF DECADE (2010-2020)</a:t>
            </a:r>
            <a:endParaRPr sz="2000">
              <a:solidFill>
                <a:schemeClr val="lt2"/>
              </a:solidFill>
            </a:endParaRPr>
          </a:p>
        </p:txBody>
      </p:sp>
      <p:sp>
        <p:nvSpPr>
          <p:cNvPr id="1324" name="Google Shape;1324;gf3a211cd24_0_141"/>
          <p:cNvSpPr txBox="1">
            <a:spLocks noGrp="1"/>
          </p:cNvSpPr>
          <p:nvPr>
            <p:ph type="body" idx="1"/>
          </p:nvPr>
        </p:nvSpPr>
        <p:spPr>
          <a:xfrm>
            <a:off x="685800" y="1226516"/>
            <a:ext cx="7477500" cy="1163400"/>
          </a:xfrm>
          <a:prstGeom prst="rect">
            <a:avLst/>
          </a:prstGeom>
          <a:noFill/>
          <a:ln>
            <a:noFill/>
          </a:ln>
        </p:spPr>
        <p:txBody>
          <a:bodyPr spcFirstLastPara="1" wrap="square" lIns="91425" tIns="45700" rIns="91425" bIns="45700" anchor="t" anchorCtr="0">
            <a:noAutofit/>
          </a:bodyPr>
          <a:lstStyle/>
          <a:p>
            <a:pPr marL="457200" marR="0" lvl="0" indent="-349250" algn="l" rtl="0">
              <a:lnSpc>
                <a:spcPct val="100000"/>
              </a:lnSpc>
              <a:spcBef>
                <a:spcPts val="0"/>
              </a:spcBef>
              <a:spcAft>
                <a:spcPts val="0"/>
              </a:spcAft>
              <a:buSzPts val="1900"/>
              <a:buChar char="•"/>
            </a:pPr>
            <a:r>
              <a:rPr lang="en-US" sz="1900" dirty="0"/>
              <a:t>Between 2010-2019, most countries saw modest increases in FLFP, while Jordan and Morocco experienced a decline. </a:t>
            </a:r>
            <a:endParaRPr sz="1900" dirty="0"/>
          </a:p>
          <a:p>
            <a:pPr marL="457200" marR="0" lvl="0" indent="-349250" algn="l" rtl="0">
              <a:lnSpc>
                <a:spcPct val="100000"/>
              </a:lnSpc>
              <a:spcBef>
                <a:spcPts val="0"/>
              </a:spcBef>
              <a:spcAft>
                <a:spcPts val="0"/>
              </a:spcAft>
              <a:buSzPts val="1900"/>
              <a:buChar char="•"/>
            </a:pPr>
            <a:r>
              <a:rPr lang="en-US" sz="1900" dirty="0"/>
              <a:t>Most countries had slight decreases due to the COVID-19 pandemic.</a:t>
            </a:r>
            <a:endParaRPr sz="1900" dirty="0"/>
          </a:p>
          <a:p>
            <a:pPr marL="230186" lvl="0" indent="-103186" algn="l" rtl="0">
              <a:lnSpc>
                <a:spcPct val="100000"/>
              </a:lnSpc>
              <a:spcBef>
                <a:spcPts val="1200"/>
              </a:spcBef>
              <a:spcAft>
                <a:spcPts val="0"/>
              </a:spcAft>
              <a:buClr>
                <a:srgbClr val="635C5B"/>
              </a:buClr>
              <a:buSzPts val="1700"/>
              <a:buNone/>
            </a:pPr>
            <a:endParaRPr sz="1900" dirty="0"/>
          </a:p>
        </p:txBody>
      </p:sp>
      <p:pic>
        <p:nvPicPr>
          <p:cNvPr id="1325" name="Google Shape;1325;gf3a211cd24_0_14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178694" y="2314209"/>
            <a:ext cx="6747689" cy="4289017"/>
          </a:xfrm>
          <a:prstGeom prst="rect">
            <a:avLst/>
          </a:prstGeom>
          <a:noFill/>
          <a:ln>
            <a:noFill/>
          </a:ln>
        </p:spPr>
      </p:pic>
      <p:sp>
        <p:nvSpPr>
          <p:cNvPr id="1326" name="Google Shape;1326;gf3a211cd24_0_141"/>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t>3/23/2022</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30"/>
        <p:cNvGrpSpPr/>
        <p:nvPr/>
      </p:nvGrpSpPr>
      <p:grpSpPr>
        <a:xfrm>
          <a:off x="0" y="0"/>
          <a:ext cx="0" cy="0"/>
          <a:chOff x="0" y="0"/>
          <a:chExt cx="0" cy="0"/>
        </a:xfrm>
      </p:grpSpPr>
      <p:sp>
        <p:nvSpPr>
          <p:cNvPr id="1331" name="Google Shape;1331;g119cbae77c1_0_1183"/>
          <p:cNvSpPr txBox="1">
            <a:spLocks noGrp="1"/>
          </p:cNvSpPr>
          <p:nvPr>
            <p:ph type="ftr" idx="11"/>
          </p:nvPr>
        </p:nvSpPr>
        <p:spPr>
          <a:xfrm>
            <a:off x="3124200" y="6474767"/>
            <a:ext cx="2895600" cy="2769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1400"/>
              <a:buNone/>
            </a:pPr>
            <a:r>
              <a:rPr lang="en-US"/>
              <a:t>USAID MONITORING, EVALUATION, AND LEARNING ACTIVITY</a:t>
            </a:r>
            <a:endParaRPr>
              <a:solidFill>
                <a:schemeClr val="lt1"/>
              </a:solidFill>
            </a:endParaRPr>
          </a:p>
          <a:p>
            <a:pPr marL="0" lvl="0" indent="0" algn="ctr" rtl="0">
              <a:lnSpc>
                <a:spcPct val="100000"/>
              </a:lnSpc>
              <a:spcBef>
                <a:spcPts val="0"/>
              </a:spcBef>
              <a:spcAft>
                <a:spcPts val="0"/>
              </a:spcAft>
              <a:buSzPts val="1400"/>
              <a:buNone/>
            </a:pPr>
            <a:endParaRPr/>
          </a:p>
        </p:txBody>
      </p:sp>
      <p:sp>
        <p:nvSpPr>
          <p:cNvPr id="1332" name="Google Shape;1332;g119cbae77c1_0_1183"/>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SzPts val="600"/>
              <a:buNone/>
            </a:pPr>
            <a:fld id="{00000000-1234-1234-1234-123412341234}" type="slidenum">
              <a:rPr lang="en-US"/>
              <a:t>17</a:t>
            </a:fld>
            <a:endParaRPr/>
          </a:p>
        </p:txBody>
      </p:sp>
      <p:sp>
        <p:nvSpPr>
          <p:cNvPr id="1333" name="Google Shape;1333;g119cbae77c1_0_1183"/>
          <p:cNvSpPr txBox="1">
            <a:spLocks noGrp="1"/>
          </p:cNvSpPr>
          <p:nvPr>
            <p:ph type="title"/>
          </p:nvPr>
        </p:nvSpPr>
        <p:spPr>
          <a:xfrm>
            <a:off x="686104" y="479048"/>
            <a:ext cx="7772400" cy="8310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rgbClr val="651D32"/>
              </a:buClr>
              <a:buSzPts val="2800"/>
              <a:buFont typeface="Gill Sans"/>
              <a:buNone/>
            </a:pPr>
            <a:r>
              <a:rPr lang="en-US">
                <a:solidFill>
                  <a:srgbClr val="651D32"/>
                </a:solidFill>
              </a:rPr>
              <a:t>FEMALE LABOR FORCE PARTICIPATION</a:t>
            </a:r>
            <a:br>
              <a:rPr lang="en-US">
                <a:solidFill>
                  <a:srgbClr val="651D32"/>
                </a:solidFill>
              </a:rPr>
            </a:br>
            <a:r>
              <a:rPr lang="en-US" sz="2000">
                <a:solidFill>
                  <a:schemeClr val="lt2"/>
                </a:solidFill>
              </a:rPr>
              <a:t>FEMALE TO MALE RATIO</a:t>
            </a:r>
            <a:endParaRPr sz="2000">
              <a:solidFill>
                <a:schemeClr val="lt2"/>
              </a:solidFill>
            </a:endParaRPr>
          </a:p>
        </p:txBody>
      </p:sp>
      <p:sp>
        <p:nvSpPr>
          <p:cNvPr id="1334" name="Google Shape;1334;g119cbae77c1_0_1183"/>
          <p:cNvSpPr txBox="1"/>
          <p:nvPr/>
        </p:nvSpPr>
        <p:spPr>
          <a:xfrm>
            <a:off x="609350" y="1409175"/>
            <a:ext cx="8286300" cy="1822500"/>
          </a:xfrm>
          <a:prstGeom prst="rect">
            <a:avLst/>
          </a:prstGeom>
          <a:noFill/>
          <a:ln>
            <a:noFill/>
          </a:ln>
        </p:spPr>
        <p:txBody>
          <a:bodyPr spcFirstLastPara="1" wrap="square" lIns="91425" tIns="91425" rIns="91425" bIns="91425" anchor="t" anchorCtr="0">
            <a:spAutoFit/>
          </a:bodyPr>
          <a:lstStyle/>
          <a:p>
            <a:pPr marL="457200" marR="0" lvl="0" indent="-349250" algn="l" rtl="0">
              <a:lnSpc>
                <a:spcPct val="115000"/>
              </a:lnSpc>
              <a:spcBef>
                <a:spcPts val="0"/>
              </a:spcBef>
              <a:spcAft>
                <a:spcPts val="0"/>
              </a:spcAft>
              <a:buClr>
                <a:srgbClr val="635C5B"/>
              </a:buClr>
              <a:buSzPts val="1900"/>
              <a:buFont typeface="Gill Sans"/>
              <a:buChar char="•"/>
            </a:pPr>
            <a:r>
              <a:rPr lang="en-US" sz="1900" b="0" i="0" u="none" strike="noStrike" cap="none">
                <a:solidFill>
                  <a:srgbClr val="635C5B"/>
                </a:solidFill>
                <a:latin typeface="Gill Sans"/>
                <a:ea typeface="Gill Sans"/>
                <a:cs typeface="Gill Sans"/>
                <a:sym typeface="Gill Sans"/>
              </a:rPr>
              <a:t>Turkey, with the highest FLFP, was also the closest to gender parity in labor force participation in 2019.</a:t>
            </a:r>
            <a:endParaRPr sz="1900" b="0" i="0" u="none" strike="noStrike" cap="none">
              <a:solidFill>
                <a:srgbClr val="635C5B"/>
              </a:solidFill>
              <a:latin typeface="Gill Sans"/>
              <a:ea typeface="Gill Sans"/>
              <a:cs typeface="Gill Sans"/>
              <a:sym typeface="Gill Sans"/>
            </a:endParaRPr>
          </a:p>
          <a:p>
            <a:pPr marL="457200" marR="0" lvl="0" indent="-349250" algn="l" rtl="0">
              <a:lnSpc>
                <a:spcPct val="115000"/>
              </a:lnSpc>
              <a:spcBef>
                <a:spcPts val="0"/>
              </a:spcBef>
              <a:spcAft>
                <a:spcPts val="0"/>
              </a:spcAft>
              <a:buClr>
                <a:srgbClr val="635C5B"/>
              </a:buClr>
              <a:buSzPts val="1900"/>
              <a:buFont typeface="Gill Sans"/>
              <a:buChar char="•"/>
            </a:pPr>
            <a:r>
              <a:rPr lang="en-US" sz="1900" b="0" i="0" u="none" strike="noStrike" cap="none">
                <a:solidFill>
                  <a:srgbClr val="635C5B"/>
                </a:solidFill>
                <a:latin typeface="Gill Sans"/>
                <a:ea typeface="Gill Sans"/>
                <a:cs typeface="Gill Sans"/>
                <a:sym typeface="Gill Sans"/>
              </a:rPr>
              <a:t>In Jordan, a ratio of 22.83% means that only 1 female is employed for every 5 men.</a:t>
            </a:r>
            <a:endParaRPr sz="1900" b="0" i="0" u="none" strike="noStrike" cap="none">
              <a:solidFill>
                <a:schemeClr val="accent3"/>
              </a:solidFill>
              <a:latin typeface="Gill Sans"/>
              <a:ea typeface="Gill Sans"/>
              <a:cs typeface="Gill Sans"/>
              <a:sym typeface="Gill Sans"/>
            </a:endParaRPr>
          </a:p>
          <a:p>
            <a:pPr marL="45720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accent3"/>
              </a:solidFill>
              <a:latin typeface="Gill Sans"/>
              <a:ea typeface="Gill Sans"/>
              <a:cs typeface="Gill Sans"/>
              <a:sym typeface="Gill Sans"/>
            </a:endParaRPr>
          </a:p>
        </p:txBody>
      </p:sp>
      <p:sp>
        <p:nvSpPr>
          <p:cNvPr id="1335" name="Google Shape;1335;g119cbae77c1_0_1183"/>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t>3/23/2022</a:t>
            </a:r>
            <a:endParaRPr/>
          </a:p>
        </p:txBody>
      </p:sp>
      <p:graphicFrame>
        <p:nvGraphicFramePr>
          <p:cNvPr id="1336" name="Google Shape;1336;g119cbae77c1_0_1183" descr="Turkey 47.49%&#10;Tunisia 36.11%&#10;Lebanon 32.03%&#10;Morocco 30.78%&#10;Saudi Arabia 28.18%&#10;West Bank and Gaza 25.93%&#10;Algeria 25.1%&#10;Jordan 22.83%"/>
          <p:cNvGraphicFramePr/>
          <p:nvPr>
            <p:extLst>
              <p:ext uri="{D42A27DB-BD31-4B8C-83A1-F6EECF244321}">
                <p14:modId xmlns:p14="http://schemas.microsoft.com/office/powerpoint/2010/main" val="1623072974"/>
              </p:ext>
            </p:extLst>
          </p:nvPr>
        </p:nvGraphicFramePr>
        <p:xfrm>
          <a:off x="894945" y="2784516"/>
          <a:ext cx="7752944" cy="359443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40"/>
        <p:cNvGrpSpPr/>
        <p:nvPr/>
      </p:nvGrpSpPr>
      <p:grpSpPr>
        <a:xfrm>
          <a:off x="0" y="0"/>
          <a:ext cx="0" cy="0"/>
          <a:chOff x="0" y="0"/>
          <a:chExt cx="0" cy="0"/>
        </a:xfrm>
      </p:grpSpPr>
      <p:sp>
        <p:nvSpPr>
          <p:cNvPr id="1341" name="Google Shape;1341;g11a35d84796_0_11"/>
          <p:cNvSpPr txBox="1">
            <a:spLocks noGrp="1"/>
          </p:cNvSpPr>
          <p:nvPr>
            <p:ph type="ftr" idx="11"/>
          </p:nvPr>
        </p:nvSpPr>
        <p:spPr>
          <a:xfrm>
            <a:off x="3124200" y="6474767"/>
            <a:ext cx="2895600" cy="2769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1400"/>
              <a:buNone/>
            </a:pPr>
            <a:r>
              <a:rPr lang="en-US"/>
              <a:t>USAID MONITORING, EVALUATION, AND LEARNING ACTIVITY</a:t>
            </a:r>
            <a:endParaRPr>
              <a:solidFill>
                <a:schemeClr val="lt1"/>
              </a:solidFill>
            </a:endParaRPr>
          </a:p>
          <a:p>
            <a:pPr marL="0" lvl="0" indent="0" algn="ctr" rtl="0">
              <a:lnSpc>
                <a:spcPct val="100000"/>
              </a:lnSpc>
              <a:spcBef>
                <a:spcPts val="0"/>
              </a:spcBef>
              <a:spcAft>
                <a:spcPts val="0"/>
              </a:spcAft>
              <a:buSzPts val="1400"/>
              <a:buNone/>
            </a:pPr>
            <a:endParaRPr/>
          </a:p>
        </p:txBody>
      </p:sp>
      <p:sp>
        <p:nvSpPr>
          <p:cNvPr id="1342" name="Google Shape;1342;g11a35d84796_0_11"/>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SzPts val="600"/>
              <a:buNone/>
            </a:pPr>
            <a:fld id="{00000000-1234-1234-1234-123412341234}" type="slidenum">
              <a:rPr lang="en-US"/>
              <a:t>18</a:t>
            </a:fld>
            <a:endParaRPr/>
          </a:p>
        </p:txBody>
      </p:sp>
      <p:sp>
        <p:nvSpPr>
          <p:cNvPr id="1343" name="Google Shape;1343;g11a35d84796_0_11"/>
          <p:cNvSpPr txBox="1">
            <a:spLocks noGrp="1"/>
          </p:cNvSpPr>
          <p:nvPr>
            <p:ph type="title"/>
          </p:nvPr>
        </p:nvSpPr>
        <p:spPr>
          <a:xfrm>
            <a:off x="686104" y="479048"/>
            <a:ext cx="7772400" cy="8310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rgbClr val="651D32"/>
              </a:buClr>
              <a:buSzPts val="2800"/>
              <a:buFont typeface="Gill Sans"/>
              <a:buNone/>
            </a:pPr>
            <a:r>
              <a:rPr lang="en-US">
                <a:solidFill>
                  <a:srgbClr val="651D32"/>
                </a:solidFill>
              </a:rPr>
              <a:t>FEMALE LABOR FORCE PARTICIPATION</a:t>
            </a:r>
            <a:br>
              <a:rPr lang="en-US">
                <a:solidFill>
                  <a:srgbClr val="651D32"/>
                </a:solidFill>
              </a:rPr>
            </a:br>
            <a:r>
              <a:rPr lang="en-US" sz="2000">
                <a:solidFill>
                  <a:schemeClr val="lt2"/>
                </a:solidFill>
              </a:rPr>
              <a:t>CHANGE IN FEMALE TO MALE RATIO (2010-2019)</a:t>
            </a:r>
            <a:endParaRPr sz="2000">
              <a:solidFill>
                <a:schemeClr val="lt2"/>
              </a:solidFill>
            </a:endParaRPr>
          </a:p>
        </p:txBody>
      </p:sp>
      <p:sp>
        <p:nvSpPr>
          <p:cNvPr id="1344" name="Google Shape;1344;g11a35d84796_0_11"/>
          <p:cNvSpPr txBox="1"/>
          <p:nvPr/>
        </p:nvSpPr>
        <p:spPr>
          <a:xfrm>
            <a:off x="609350" y="1285785"/>
            <a:ext cx="8286300" cy="1736100"/>
          </a:xfrm>
          <a:prstGeom prst="rect">
            <a:avLst/>
          </a:prstGeom>
          <a:noFill/>
          <a:ln>
            <a:noFill/>
          </a:ln>
        </p:spPr>
        <p:txBody>
          <a:bodyPr spcFirstLastPara="1" wrap="square" lIns="91425" tIns="91425" rIns="91425" bIns="91425" anchor="t" anchorCtr="0">
            <a:spAutoFit/>
          </a:bodyPr>
          <a:lstStyle/>
          <a:p>
            <a:pPr marL="457200" marR="0" lvl="0" indent="-342900" algn="l" rtl="0">
              <a:lnSpc>
                <a:spcPct val="115000"/>
              </a:lnSpc>
              <a:spcBef>
                <a:spcPts val="0"/>
              </a:spcBef>
              <a:spcAft>
                <a:spcPts val="0"/>
              </a:spcAft>
              <a:buClr>
                <a:srgbClr val="635C5B"/>
              </a:buClr>
              <a:buSzPts val="1800"/>
              <a:buFont typeface="Gill Sans"/>
              <a:buChar char="•"/>
            </a:pPr>
            <a:r>
              <a:rPr lang="en-US" sz="1800" b="0" i="0" u="none" strike="noStrike" cap="none" dirty="0">
                <a:solidFill>
                  <a:srgbClr val="635C5B"/>
                </a:solidFill>
                <a:latin typeface="Gill Sans"/>
                <a:ea typeface="Gill Sans"/>
                <a:cs typeface="Gill Sans"/>
                <a:sym typeface="Gill Sans"/>
              </a:rPr>
              <a:t>Several countries that increased FLFP also observed a closing of the gender gap in the labor force. </a:t>
            </a:r>
            <a:endParaRPr sz="1800" b="0" i="0" u="none" strike="noStrike" cap="none" dirty="0">
              <a:solidFill>
                <a:srgbClr val="635C5B"/>
              </a:solidFill>
              <a:latin typeface="Gill Sans"/>
              <a:ea typeface="Gill Sans"/>
              <a:cs typeface="Gill Sans"/>
              <a:sym typeface="Gill Sans"/>
            </a:endParaRPr>
          </a:p>
          <a:p>
            <a:pPr marL="457200" marR="0" lvl="0" indent="-342900" algn="l" rtl="0">
              <a:lnSpc>
                <a:spcPct val="115000"/>
              </a:lnSpc>
              <a:spcBef>
                <a:spcPts val="0"/>
              </a:spcBef>
              <a:spcAft>
                <a:spcPts val="0"/>
              </a:spcAft>
              <a:buClr>
                <a:srgbClr val="635C5B"/>
              </a:buClr>
              <a:buSzPts val="1800"/>
              <a:buFont typeface="Gill Sans"/>
              <a:buChar char="•"/>
            </a:pPr>
            <a:r>
              <a:rPr lang="en-US" sz="1800" b="0" i="0" u="none" strike="noStrike" cap="none" dirty="0">
                <a:solidFill>
                  <a:srgbClr val="635C5B"/>
                </a:solidFill>
                <a:latin typeface="Gill Sans"/>
                <a:ea typeface="Gill Sans"/>
                <a:cs typeface="Gill Sans"/>
                <a:sym typeface="Gill Sans"/>
              </a:rPr>
              <a:t>Morocco’s ratio of female to male labor force participation decreased the most over the decade, as female economic participation declined.</a:t>
            </a:r>
            <a:endParaRPr sz="1800" b="0" i="0" u="none" strike="noStrike" cap="none" dirty="0">
              <a:solidFill>
                <a:srgbClr val="635C5B"/>
              </a:solidFill>
              <a:latin typeface="Gill Sans"/>
              <a:ea typeface="Gill Sans"/>
              <a:cs typeface="Gill Sans"/>
              <a:sym typeface="Gill Sans"/>
            </a:endParaRPr>
          </a:p>
          <a:p>
            <a:pPr marL="457200" marR="0" lvl="0" indent="-342900" algn="l" rtl="0">
              <a:lnSpc>
                <a:spcPct val="115000"/>
              </a:lnSpc>
              <a:spcBef>
                <a:spcPts val="0"/>
              </a:spcBef>
              <a:spcAft>
                <a:spcPts val="0"/>
              </a:spcAft>
              <a:buClr>
                <a:srgbClr val="635C5B"/>
              </a:buClr>
              <a:buSzPts val="1800"/>
              <a:buFont typeface="Gill Sans"/>
              <a:buChar char="•"/>
            </a:pPr>
            <a:r>
              <a:rPr lang="en-US" sz="1800" b="0" i="0" u="none" strike="noStrike" cap="none" dirty="0">
                <a:solidFill>
                  <a:srgbClr val="635C5B"/>
                </a:solidFill>
                <a:latin typeface="Gill Sans"/>
                <a:ea typeface="Gill Sans"/>
                <a:cs typeface="Gill Sans"/>
                <a:sym typeface="Gill Sans"/>
              </a:rPr>
              <a:t>The ratio of women to men in the labor market has been stagnant in Jordan.</a:t>
            </a:r>
            <a:endParaRPr sz="1900" b="0" i="0" u="none" strike="noStrike" cap="none" dirty="0">
              <a:solidFill>
                <a:schemeClr val="accent3"/>
              </a:solidFill>
              <a:latin typeface="Gill Sans"/>
              <a:ea typeface="Gill Sans"/>
              <a:cs typeface="Gill Sans"/>
              <a:sym typeface="Gill Sans"/>
            </a:endParaRPr>
          </a:p>
        </p:txBody>
      </p:sp>
      <p:sp>
        <p:nvSpPr>
          <p:cNvPr id="1345" name="Google Shape;1345;g11a35d84796_0_11"/>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t>3/23/2022</a:t>
            </a:r>
            <a:endParaRPr/>
          </a:p>
        </p:txBody>
      </p:sp>
      <p:pic>
        <p:nvPicPr>
          <p:cNvPr id="1346" name="Google Shape;1346;g11a35d84796_0_11" descr="Turkey +22.36%&#10;Tunisia +2.79%&#10;Lebanon -0.98%&#10;Morocco -9.04%&#10;Saudi Arabia +14.94%&#10;West Bank and Gaza +22.05%&#10;Algeria +22.28%&#10;Jordan +0.59%"/>
          <p:cNvPicPr preferRelativeResize="0"/>
          <p:nvPr/>
        </p:nvPicPr>
        <p:blipFill rotWithShape="1">
          <a:blip r:embed="rId3">
            <a:alphaModFix/>
          </a:blip>
          <a:srcRect/>
          <a:stretch/>
        </p:blipFill>
        <p:spPr>
          <a:xfrm>
            <a:off x="1786463" y="3185175"/>
            <a:ext cx="5571672" cy="32896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50"/>
        <p:cNvGrpSpPr/>
        <p:nvPr/>
      </p:nvGrpSpPr>
      <p:grpSpPr>
        <a:xfrm>
          <a:off x="0" y="0"/>
          <a:ext cx="0" cy="0"/>
          <a:chOff x="0" y="0"/>
          <a:chExt cx="0" cy="0"/>
        </a:xfrm>
      </p:grpSpPr>
      <p:sp>
        <p:nvSpPr>
          <p:cNvPr id="1351" name="Google Shape;1351;g11e036dcf2b_0_52"/>
          <p:cNvSpPr txBox="1">
            <a:spLocks noGrp="1"/>
          </p:cNvSpPr>
          <p:nvPr>
            <p:ph type="ftr" idx="11"/>
          </p:nvPr>
        </p:nvSpPr>
        <p:spPr>
          <a:xfrm>
            <a:off x="3124200" y="6474767"/>
            <a:ext cx="2895600" cy="2769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1400"/>
              <a:buNone/>
            </a:pPr>
            <a:r>
              <a:rPr lang="en-US"/>
              <a:t>USAID MONITORING, EVALUATION, AND LEARNING ACTIVITY</a:t>
            </a:r>
            <a:endParaRPr>
              <a:solidFill>
                <a:schemeClr val="lt1"/>
              </a:solidFill>
            </a:endParaRPr>
          </a:p>
          <a:p>
            <a:pPr marL="0" lvl="0" indent="0" algn="ctr" rtl="0">
              <a:lnSpc>
                <a:spcPct val="100000"/>
              </a:lnSpc>
              <a:spcBef>
                <a:spcPts val="0"/>
              </a:spcBef>
              <a:spcAft>
                <a:spcPts val="0"/>
              </a:spcAft>
              <a:buSzPts val="1400"/>
              <a:buNone/>
            </a:pPr>
            <a:endParaRPr/>
          </a:p>
        </p:txBody>
      </p:sp>
      <p:sp>
        <p:nvSpPr>
          <p:cNvPr id="1352" name="Google Shape;1352;g11e036dcf2b_0_52"/>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SzPts val="600"/>
              <a:buNone/>
            </a:pPr>
            <a:fld id="{00000000-1234-1234-1234-123412341234}" type="slidenum">
              <a:rPr lang="en-US"/>
              <a:t>19</a:t>
            </a:fld>
            <a:endParaRPr/>
          </a:p>
        </p:txBody>
      </p:sp>
      <p:sp>
        <p:nvSpPr>
          <p:cNvPr id="1353" name="Google Shape;1353;g11e036dcf2b_0_52"/>
          <p:cNvSpPr txBox="1">
            <a:spLocks noGrp="1"/>
          </p:cNvSpPr>
          <p:nvPr>
            <p:ph type="title"/>
          </p:nvPr>
        </p:nvSpPr>
        <p:spPr>
          <a:xfrm>
            <a:off x="686100" y="479325"/>
            <a:ext cx="8305500" cy="8310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rgbClr val="651D32"/>
              </a:buClr>
              <a:buSzPts val="2800"/>
              <a:buFont typeface="Gill Sans"/>
              <a:buNone/>
            </a:pPr>
            <a:r>
              <a:rPr lang="en-US">
                <a:solidFill>
                  <a:srgbClr val="651D32"/>
                </a:solidFill>
              </a:rPr>
              <a:t>FEMALE LABOR FORCE PARTICIPATION</a:t>
            </a:r>
            <a:br>
              <a:rPr lang="en-US">
                <a:solidFill>
                  <a:srgbClr val="651D32"/>
                </a:solidFill>
              </a:rPr>
            </a:br>
            <a:r>
              <a:rPr lang="en-US" sz="2000">
                <a:solidFill>
                  <a:schemeClr val="lt2"/>
                </a:solidFill>
              </a:rPr>
              <a:t>WORLD ECONOMIC FORUM (WEF) GLOBAL GENDER GAP INDEX</a:t>
            </a:r>
            <a:endParaRPr sz="2000">
              <a:solidFill>
                <a:schemeClr val="lt2"/>
              </a:solidFill>
            </a:endParaRPr>
          </a:p>
        </p:txBody>
      </p:sp>
      <p:sp>
        <p:nvSpPr>
          <p:cNvPr id="1354" name="Google Shape;1354;g11e036dcf2b_0_52"/>
          <p:cNvSpPr txBox="1">
            <a:spLocks noGrp="1"/>
          </p:cNvSpPr>
          <p:nvPr>
            <p:ph type="body" idx="1"/>
          </p:nvPr>
        </p:nvSpPr>
        <p:spPr>
          <a:xfrm>
            <a:off x="685800" y="1433350"/>
            <a:ext cx="7692000" cy="1321200"/>
          </a:xfrm>
          <a:prstGeom prst="rect">
            <a:avLst/>
          </a:prstGeom>
          <a:noFill/>
          <a:ln>
            <a:noFill/>
          </a:ln>
        </p:spPr>
        <p:txBody>
          <a:bodyPr spcFirstLastPara="1" wrap="square" lIns="91425" tIns="45700" rIns="91425" bIns="45700" anchor="t" anchorCtr="0">
            <a:normAutofit/>
          </a:bodyPr>
          <a:lstStyle/>
          <a:p>
            <a:pPr marL="457200" lvl="0" indent="-349250" algn="l" rtl="0">
              <a:lnSpc>
                <a:spcPct val="100000"/>
              </a:lnSpc>
              <a:spcBef>
                <a:spcPts val="0"/>
              </a:spcBef>
              <a:spcAft>
                <a:spcPts val="0"/>
              </a:spcAft>
              <a:buSzPts val="1900"/>
              <a:buChar char="•"/>
            </a:pPr>
            <a:r>
              <a:rPr lang="en-US" sz="1900"/>
              <a:t>Turkey had the largest increase in the overall score (0.047) between 2010 and 2020.</a:t>
            </a:r>
            <a:endParaRPr sz="1900"/>
          </a:p>
          <a:p>
            <a:pPr marL="457200" lvl="0" indent="-349250" algn="l" rtl="0">
              <a:lnSpc>
                <a:spcPct val="100000"/>
              </a:lnSpc>
              <a:spcBef>
                <a:spcPts val="0"/>
              </a:spcBef>
              <a:spcAft>
                <a:spcPts val="0"/>
              </a:spcAft>
              <a:buSzPts val="1900"/>
              <a:buChar char="•"/>
            </a:pPr>
            <a:r>
              <a:rPr lang="en-US" sz="1900"/>
              <a:t>Jordan experienced an 0.018 increase in overall score in the same period.</a:t>
            </a:r>
            <a:endParaRPr sz="1900"/>
          </a:p>
        </p:txBody>
      </p:sp>
      <p:sp>
        <p:nvSpPr>
          <p:cNvPr id="1355" name="Google Shape;1355;g11e036dcf2b_0_52"/>
          <p:cNvSpPr txBox="1"/>
          <p:nvPr/>
        </p:nvSpPr>
        <p:spPr>
          <a:xfrm>
            <a:off x="1763486" y="6041571"/>
            <a:ext cx="5559214" cy="523190"/>
          </a:xfrm>
          <a:prstGeom prst="rect">
            <a:avLst/>
          </a:prstGeom>
          <a:noFill/>
          <a:ln>
            <a:noFill/>
          </a:ln>
        </p:spPr>
        <p:txBody>
          <a:bodyPr spcFirstLastPara="1" wrap="square" lIns="91425" tIns="91425" rIns="91425" bIns="91425" anchor="t" anchorCtr="0">
            <a:spAutoFit/>
          </a:bodyPr>
          <a:lstStyle/>
          <a:p>
            <a:pPr marL="230186" marR="0" lvl="0" indent="-103186" algn="l" rtl="0">
              <a:lnSpc>
                <a:spcPct val="100000"/>
              </a:lnSpc>
              <a:spcBef>
                <a:spcPts val="1200"/>
              </a:spcBef>
              <a:spcAft>
                <a:spcPts val="0"/>
              </a:spcAft>
              <a:buClr>
                <a:srgbClr val="635C5B"/>
              </a:buClr>
              <a:buSzPts val="2000"/>
              <a:buFont typeface="Arial"/>
              <a:buNone/>
            </a:pPr>
            <a:r>
              <a:rPr lang="en-US" sz="1200" b="0" i="1" u="none" strike="noStrike" cap="none" dirty="0">
                <a:solidFill>
                  <a:srgbClr val="635C5B"/>
                </a:solidFill>
                <a:latin typeface="Gill Sans"/>
                <a:ea typeface="Gill Sans"/>
                <a:cs typeface="Gill Sans"/>
                <a:sym typeface="Gill Sans"/>
              </a:rPr>
              <a:t>*West Bank and Gaza is not included in the WEF Global Gender Gap report.</a:t>
            </a:r>
            <a:endParaRPr sz="1200" b="0" i="1" u="none" strike="noStrike" cap="none" dirty="0">
              <a:solidFill>
                <a:srgbClr val="000000"/>
              </a:solidFill>
              <a:latin typeface="Gill Sans"/>
              <a:ea typeface="Gill Sans"/>
              <a:cs typeface="Gill Sans"/>
              <a:sym typeface="Gill Sans"/>
            </a:endParaRPr>
          </a:p>
        </p:txBody>
      </p:sp>
      <p:pic>
        <p:nvPicPr>
          <p:cNvPr id="1356" name="Google Shape;1356;g11e036dcf2b_0_52">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497061" y="2598093"/>
            <a:ext cx="6149878" cy="3627609"/>
          </a:xfrm>
          <a:prstGeom prst="rect">
            <a:avLst/>
          </a:prstGeom>
          <a:noFill/>
          <a:ln>
            <a:noFill/>
          </a:ln>
        </p:spPr>
      </p:pic>
      <p:sp>
        <p:nvSpPr>
          <p:cNvPr id="1357" name="Google Shape;1357;g11e036dcf2b_0_52"/>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t>3/23/2022</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1"/>
        <p:cNvGrpSpPr/>
        <p:nvPr/>
      </p:nvGrpSpPr>
      <p:grpSpPr>
        <a:xfrm>
          <a:off x="0" y="0"/>
          <a:ext cx="0" cy="0"/>
          <a:chOff x="0" y="0"/>
          <a:chExt cx="0" cy="0"/>
        </a:xfrm>
      </p:grpSpPr>
      <p:sp>
        <p:nvSpPr>
          <p:cNvPr id="1112" name="Google Shape;1112;p2"/>
          <p:cNvSpPr txBox="1">
            <a:spLocks noGrp="1"/>
          </p:cNvSpPr>
          <p:nvPr>
            <p:ph type="body" idx="1"/>
          </p:nvPr>
        </p:nvSpPr>
        <p:spPr>
          <a:xfrm>
            <a:off x="686100" y="1371600"/>
            <a:ext cx="8305500" cy="46482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6C6463"/>
              </a:buClr>
              <a:buSzPts val="1800"/>
              <a:buNone/>
            </a:pPr>
            <a:r>
              <a:rPr lang="en-US" sz="2400" dirty="0">
                <a:solidFill>
                  <a:srgbClr val="635C5B"/>
                </a:solidFill>
              </a:rPr>
              <a:t>The goal of today’s meeting is to share findings of the Women’s Economic Participation Assessment</a:t>
            </a:r>
            <a:endParaRPr sz="2400" dirty="0">
              <a:solidFill>
                <a:srgbClr val="635C5B"/>
              </a:solidFill>
            </a:endParaRPr>
          </a:p>
          <a:p>
            <a:pPr marL="0" lvl="0" indent="0" algn="l" rtl="0">
              <a:lnSpc>
                <a:spcPct val="100000"/>
              </a:lnSpc>
              <a:spcBef>
                <a:spcPts val="0"/>
              </a:spcBef>
              <a:spcAft>
                <a:spcPts val="0"/>
              </a:spcAft>
              <a:buClr>
                <a:srgbClr val="6C6463"/>
              </a:buClr>
              <a:buSzPts val="1800"/>
              <a:buNone/>
            </a:pPr>
            <a:endParaRPr sz="1800" dirty="0"/>
          </a:p>
        </p:txBody>
      </p:sp>
      <p:sp>
        <p:nvSpPr>
          <p:cNvPr id="1113" name="Google Shape;1113;p2"/>
          <p:cNvSpPr txBox="1">
            <a:spLocks noGrp="1"/>
          </p:cNvSpPr>
          <p:nvPr>
            <p:ph type="ftr" idx="11"/>
          </p:nvPr>
        </p:nvSpPr>
        <p:spPr>
          <a:xfrm>
            <a:off x="3124200" y="6530079"/>
            <a:ext cx="2895600" cy="184666"/>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1400"/>
              <a:buNone/>
            </a:pPr>
            <a:r>
              <a:rPr lang="en-US"/>
              <a:t>USAID MONITORING, EVALUATION, AND LEARNING ACTIVITY</a:t>
            </a:r>
            <a:endParaRPr>
              <a:solidFill>
                <a:schemeClr val="lt1"/>
              </a:solidFill>
            </a:endParaRPr>
          </a:p>
        </p:txBody>
      </p:sp>
      <p:sp>
        <p:nvSpPr>
          <p:cNvPr id="1114" name="Google Shape;1114;p2"/>
          <p:cNvSpPr txBox="1">
            <a:spLocks noGrp="1"/>
          </p:cNvSpPr>
          <p:nvPr>
            <p:ph type="sldNum" idx="12"/>
          </p:nvPr>
        </p:nvSpPr>
        <p:spPr>
          <a:xfrm>
            <a:off x="6858000" y="6530079"/>
            <a:ext cx="2133600" cy="184666"/>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SzPts val="600"/>
              <a:buNone/>
            </a:pPr>
            <a:fld id="{00000000-1234-1234-1234-123412341234}" type="slidenum">
              <a:rPr lang="en-US"/>
              <a:t>2</a:t>
            </a:fld>
            <a:endParaRPr/>
          </a:p>
        </p:txBody>
      </p:sp>
      <p:sp>
        <p:nvSpPr>
          <p:cNvPr id="1115" name="Google Shape;1115;p2"/>
          <p:cNvSpPr txBox="1">
            <a:spLocks noGrp="1"/>
          </p:cNvSpPr>
          <p:nvPr>
            <p:ph type="title"/>
          </p:nvPr>
        </p:nvSpPr>
        <p:spPr>
          <a:xfrm>
            <a:off x="686104" y="619780"/>
            <a:ext cx="7772400" cy="5232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rgbClr val="651D32"/>
              </a:buClr>
              <a:buSzPts val="2800"/>
              <a:buFont typeface="Gill Sans"/>
              <a:buNone/>
            </a:pPr>
            <a:r>
              <a:rPr lang="en-US" dirty="0">
                <a:solidFill>
                  <a:srgbClr val="651D32"/>
                </a:solidFill>
              </a:rPr>
              <a:t>MEETING AGENDA</a:t>
            </a:r>
            <a:endParaRPr dirty="0"/>
          </a:p>
        </p:txBody>
      </p:sp>
      <p:sp>
        <p:nvSpPr>
          <p:cNvPr id="1116" name="Google Shape;1116;p2"/>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t>3/23/2022</a:t>
            </a:r>
            <a:endParaRPr/>
          </a:p>
        </p:txBody>
      </p:sp>
      <p:sp>
        <p:nvSpPr>
          <p:cNvPr id="1117" name="Google Shape;1117;p2">
            <a:extLst>
              <a:ext uri="{C183D7F6-B498-43B3-948B-1728B52AA6E4}">
                <adec:decorative xmlns:adec="http://schemas.microsoft.com/office/drawing/2017/decorative" val="1"/>
              </a:ext>
            </a:extLst>
          </p:cNvPr>
          <p:cNvSpPr/>
          <p:nvPr/>
        </p:nvSpPr>
        <p:spPr>
          <a:xfrm>
            <a:off x="7133888" y="4483558"/>
            <a:ext cx="1554480" cy="155448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18" name="Google Shape;1118;p2">
            <a:extLst>
              <a:ext uri="{C183D7F6-B498-43B3-948B-1728B52AA6E4}">
                <adec:decorative xmlns:adec="http://schemas.microsoft.com/office/drawing/2017/decorative" val="1"/>
              </a:ext>
            </a:extLst>
          </p:cNvPr>
          <p:cNvSpPr/>
          <p:nvPr/>
        </p:nvSpPr>
        <p:spPr>
          <a:xfrm>
            <a:off x="2874980" y="4468666"/>
            <a:ext cx="1697020" cy="155448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119" name="Google Shape;1119;p2">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393162" y="2569558"/>
            <a:ext cx="776037" cy="776037"/>
          </a:xfrm>
          <a:prstGeom prst="rect">
            <a:avLst/>
          </a:prstGeom>
          <a:noFill/>
          <a:ln>
            <a:noFill/>
          </a:ln>
        </p:spPr>
      </p:pic>
      <p:pic>
        <p:nvPicPr>
          <p:cNvPr id="1120" name="Google Shape;1120;p2">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3287520" y="2634927"/>
            <a:ext cx="776037" cy="776037"/>
          </a:xfrm>
          <a:prstGeom prst="rect">
            <a:avLst/>
          </a:prstGeom>
          <a:noFill/>
          <a:ln>
            <a:noFill/>
          </a:ln>
        </p:spPr>
      </p:pic>
      <p:sp>
        <p:nvSpPr>
          <p:cNvPr id="1121" name="Google Shape;1121;p2">
            <a:extLst>
              <a:ext uri="{C183D7F6-B498-43B3-948B-1728B52AA6E4}">
                <adec:decorative xmlns:adec="http://schemas.microsoft.com/office/drawing/2017/decorative" val="1"/>
              </a:ext>
            </a:extLst>
          </p:cNvPr>
          <p:cNvSpPr/>
          <p:nvPr/>
        </p:nvSpPr>
        <p:spPr>
          <a:xfrm>
            <a:off x="4819373" y="2417762"/>
            <a:ext cx="1554480" cy="1554480"/>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22" name="Google Shape;1122;p2">
            <a:extLst>
              <a:ext uri="{C183D7F6-B498-43B3-948B-1728B52AA6E4}">
                <adec:decorative xmlns:adec="http://schemas.microsoft.com/office/drawing/2017/decorative" val="1"/>
              </a:ext>
            </a:extLst>
          </p:cNvPr>
          <p:cNvSpPr/>
          <p:nvPr/>
        </p:nvSpPr>
        <p:spPr>
          <a:xfrm>
            <a:off x="852193" y="2397961"/>
            <a:ext cx="1554480" cy="155448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23" name="Google Shape;1123;p2">
            <a:extLst>
              <a:ext uri="{C183D7F6-B498-43B3-948B-1728B52AA6E4}">
                <adec:decorative xmlns:adec="http://schemas.microsoft.com/office/drawing/2017/decorative" val="1"/>
              </a:ext>
            </a:extLst>
          </p:cNvPr>
          <p:cNvSpPr txBox="1"/>
          <p:nvPr/>
        </p:nvSpPr>
        <p:spPr>
          <a:xfrm>
            <a:off x="525411" y="3324660"/>
            <a:ext cx="2016369" cy="289438"/>
          </a:xfrm>
          <a:prstGeom prst="rect">
            <a:avLst/>
          </a:prstGeom>
          <a:noFill/>
          <a:ln>
            <a:noFill/>
          </a:ln>
        </p:spPr>
        <p:txBody>
          <a:bodyPr spcFirstLastPara="1" wrap="square" lIns="91425" tIns="45700" rIns="91425" bIns="45700" anchor="t" anchorCtr="0">
            <a:spAutoFit/>
          </a:bodyPr>
          <a:lstStyle/>
          <a:p>
            <a:pPr marL="454026" marR="0" lvl="1" indent="0" algn="l" rtl="0">
              <a:lnSpc>
                <a:spcPct val="80000"/>
              </a:lnSpc>
              <a:spcBef>
                <a:spcPts val="0"/>
              </a:spcBef>
              <a:spcAft>
                <a:spcPts val="0"/>
              </a:spcAft>
              <a:buClr>
                <a:srgbClr val="000000"/>
              </a:buClr>
              <a:buSzPts val="1600"/>
              <a:buFont typeface="Arial"/>
              <a:buNone/>
            </a:pPr>
            <a:r>
              <a:rPr lang="en-US" sz="1600" b="0" i="0" u="none" strike="noStrike" cap="none" dirty="0">
                <a:solidFill>
                  <a:schemeClr val="lt1"/>
                </a:solidFill>
                <a:latin typeface="Gill Sans"/>
                <a:ea typeface="Gill Sans"/>
                <a:cs typeface="Gill Sans"/>
                <a:sym typeface="Gill Sans"/>
              </a:rPr>
              <a:t>Introductions</a:t>
            </a:r>
            <a:endParaRPr sz="1400" b="0" i="0" u="none" strike="noStrike" cap="none" dirty="0">
              <a:solidFill>
                <a:srgbClr val="000000"/>
              </a:solidFill>
              <a:latin typeface="Arial"/>
              <a:ea typeface="Arial"/>
              <a:cs typeface="Arial"/>
              <a:sym typeface="Arial"/>
            </a:endParaRPr>
          </a:p>
        </p:txBody>
      </p:sp>
      <p:sp>
        <p:nvSpPr>
          <p:cNvPr id="1124" name="Google Shape;1124;p2">
            <a:extLst>
              <a:ext uri="{C183D7F6-B498-43B3-948B-1728B52AA6E4}">
                <adec:decorative xmlns:adec="http://schemas.microsoft.com/office/drawing/2017/decorative" val="1"/>
              </a:ext>
            </a:extLst>
          </p:cNvPr>
          <p:cNvSpPr txBox="1"/>
          <p:nvPr/>
        </p:nvSpPr>
        <p:spPr>
          <a:xfrm>
            <a:off x="2702000" y="3457389"/>
            <a:ext cx="3153507" cy="486415"/>
          </a:xfrm>
          <a:prstGeom prst="rect">
            <a:avLst/>
          </a:prstGeom>
          <a:noFill/>
          <a:ln>
            <a:noFill/>
          </a:ln>
        </p:spPr>
        <p:txBody>
          <a:bodyPr spcFirstLastPara="1" wrap="square" lIns="91425" tIns="45700" rIns="91425" bIns="45700" anchor="t" anchorCtr="0">
            <a:spAutoFit/>
          </a:bodyPr>
          <a:lstStyle/>
          <a:p>
            <a:pPr marL="454026" marR="0" lvl="1" indent="0" algn="l" rtl="0">
              <a:lnSpc>
                <a:spcPct val="80000"/>
              </a:lnSpc>
              <a:spcBef>
                <a:spcPts val="0"/>
              </a:spcBef>
              <a:spcAft>
                <a:spcPts val="0"/>
              </a:spcAft>
              <a:buClr>
                <a:srgbClr val="000000"/>
              </a:buClr>
              <a:buSzPts val="1600"/>
              <a:buFont typeface="Arial"/>
              <a:buNone/>
            </a:pPr>
            <a:r>
              <a:rPr lang="en-US" sz="1600" b="0" i="0" u="none" strike="noStrike" cap="none" dirty="0">
                <a:solidFill>
                  <a:srgbClr val="595959"/>
                </a:solidFill>
                <a:latin typeface="Gill Sans"/>
                <a:ea typeface="Gill Sans"/>
                <a:cs typeface="Gill Sans"/>
                <a:sym typeface="Gill Sans"/>
              </a:rPr>
              <a:t>Assessment </a:t>
            </a:r>
            <a:endParaRPr sz="1400" b="0" i="0" u="none" strike="noStrike" cap="none" dirty="0">
              <a:solidFill>
                <a:srgbClr val="000000"/>
              </a:solidFill>
              <a:latin typeface="Arial"/>
              <a:ea typeface="Arial"/>
              <a:cs typeface="Arial"/>
              <a:sym typeface="Arial"/>
            </a:endParaRPr>
          </a:p>
          <a:p>
            <a:pPr marL="454026" marR="0" lvl="1" indent="0" algn="l" rtl="0">
              <a:lnSpc>
                <a:spcPct val="80000"/>
              </a:lnSpc>
              <a:spcBef>
                <a:spcPts val="0"/>
              </a:spcBef>
              <a:spcAft>
                <a:spcPts val="0"/>
              </a:spcAft>
              <a:buClr>
                <a:srgbClr val="000000"/>
              </a:buClr>
              <a:buSzPts val="1600"/>
              <a:buFont typeface="Arial"/>
              <a:buNone/>
            </a:pPr>
            <a:r>
              <a:rPr lang="en-US" sz="1600" b="0" i="0" u="none" strike="noStrike" cap="none" dirty="0">
                <a:solidFill>
                  <a:srgbClr val="595959"/>
                </a:solidFill>
                <a:latin typeface="Gill Sans"/>
                <a:ea typeface="Gill Sans"/>
                <a:cs typeface="Gill Sans"/>
                <a:sym typeface="Gill Sans"/>
              </a:rPr>
              <a:t>Overview</a:t>
            </a:r>
            <a:endParaRPr sz="1400" b="0" i="0" u="none" strike="noStrike" cap="none" dirty="0">
              <a:solidFill>
                <a:srgbClr val="000000"/>
              </a:solidFill>
              <a:latin typeface="Arial"/>
              <a:ea typeface="Arial"/>
              <a:cs typeface="Arial"/>
              <a:sym typeface="Arial"/>
            </a:endParaRPr>
          </a:p>
        </p:txBody>
      </p:sp>
      <p:sp>
        <p:nvSpPr>
          <p:cNvPr id="1125" name="Google Shape;1125;p2">
            <a:extLst>
              <a:ext uri="{C183D7F6-B498-43B3-948B-1728B52AA6E4}">
                <adec:decorative xmlns:adec="http://schemas.microsoft.com/office/drawing/2017/decorative" val="1"/>
              </a:ext>
            </a:extLst>
          </p:cNvPr>
          <p:cNvSpPr txBox="1"/>
          <p:nvPr/>
        </p:nvSpPr>
        <p:spPr>
          <a:xfrm>
            <a:off x="4501714" y="3353412"/>
            <a:ext cx="3153507" cy="289438"/>
          </a:xfrm>
          <a:prstGeom prst="rect">
            <a:avLst/>
          </a:prstGeom>
          <a:noFill/>
          <a:ln>
            <a:noFill/>
          </a:ln>
        </p:spPr>
        <p:txBody>
          <a:bodyPr spcFirstLastPara="1" wrap="square" lIns="91425" tIns="45700" rIns="91425" bIns="45700" anchor="t" anchorCtr="0">
            <a:spAutoFit/>
          </a:bodyPr>
          <a:lstStyle/>
          <a:p>
            <a:pPr marL="479426" marR="0" lvl="1" indent="0" algn="l" rtl="0">
              <a:lnSpc>
                <a:spcPct val="80000"/>
              </a:lnSpc>
              <a:spcBef>
                <a:spcPts val="0"/>
              </a:spcBef>
              <a:spcAft>
                <a:spcPts val="0"/>
              </a:spcAft>
              <a:buClr>
                <a:srgbClr val="000000"/>
              </a:buClr>
              <a:buSzPts val="1600"/>
              <a:buFont typeface="Arial"/>
              <a:buNone/>
            </a:pPr>
            <a:r>
              <a:rPr lang="en-US" sz="1600" b="0" i="0" u="none" strike="noStrike" cap="none" dirty="0">
                <a:solidFill>
                  <a:schemeClr val="lt1"/>
                </a:solidFill>
                <a:latin typeface="Gill Sans"/>
                <a:ea typeface="Gill Sans"/>
                <a:cs typeface="Gill Sans"/>
                <a:sym typeface="Gill Sans"/>
              </a:rPr>
              <a:t>Methodology</a:t>
            </a:r>
            <a:endParaRPr sz="1400" b="0" i="0" u="none" strike="noStrike" cap="none" dirty="0">
              <a:solidFill>
                <a:srgbClr val="000000"/>
              </a:solidFill>
              <a:latin typeface="Arial"/>
              <a:ea typeface="Arial"/>
              <a:cs typeface="Arial"/>
              <a:sym typeface="Arial"/>
            </a:endParaRPr>
          </a:p>
        </p:txBody>
      </p:sp>
      <p:sp>
        <p:nvSpPr>
          <p:cNvPr id="1126" name="Google Shape;1126;p2">
            <a:extLst>
              <a:ext uri="{C183D7F6-B498-43B3-948B-1728B52AA6E4}">
                <adec:decorative xmlns:adec="http://schemas.microsoft.com/office/drawing/2017/decorative" val="1"/>
              </a:ext>
            </a:extLst>
          </p:cNvPr>
          <p:cNvSpPr txBox="1"/>
          <p:nvPr/>
        </p:nvSpPr>
        <p:spPr>
          <a:xfrm>
            <a:off x="6675053" y="3392732"/>
            <a:ext cx="3153507" cy="486415"/>
          </a:xfrm>
          <a:prstGeom prst="rect">
            <a:avLst/>
          </a:prstGeom>
          <a:noFill/>
          <a:ln>
            <a:noFill/>
          </a:ln>
        </p:spPr>
        <p:txBody>
          <a:bodyPr spcFirstLastPara="1" wrap="square" lIns="91425" tIns="45700" rIns="91425" bIns="45700" anchor="t" anchorCtr="0">
            <a:spAutoFit/>
          </a:bodyPr>
          <a:lstStyle/>
          <a:p>
            <a:pPr marL="479426" marR="0" lvl="1" indent="0" algn="l" rtl="0">
              <a:lnSpc>
                <a:spcPct val="80000"/>
              </a:lnSpc>
              <a:spcBef>
                <a:spcPts val="0"/>
              </a:spcBef>
              <a:spcAft>
                <a:spcPts val="0"/>
              </a:spcAft>
              <a:buClr>
                <a:srgbClr val="000000"/>
              </a:buClr>
              <a:buSzPts val="1600"/>
              <a:buFont typeface="Arial"/>
              <a:buNone/>
            </a:pPr>
            <a:r>
              <a:rPr lang="en-US" sz="1600" b="0" i="0" u="none" strike="noStrike" cap="none" dirty="0">
                <a:solidFill>
                  <a:srgbClr val="595959"/>
                </a:solidFill>
                <a:latin typeface="Gill Sans"/>
                <a:ea typeface="Gill Sans"/>
                <a:cs typeface="Gill Sans"/>
                <a:sym typeface="Gill Sans"/>
              </a:rPr>
              <a:t>Comparative </a:t>
            </a:r>
            <a:endParaRPr sz="1400" b="0" i="0" u="none" strike="noStrike" cap="none" dirty="0">
              <a:solidFill>
                <a:srgbClr val="000000"/>
              </a:solidFill>
              <a:latin typeface="Arial"/>
              <a:ea typeface="Arial"/>
              <a:cs typeface="Arial"/>
              <a:sym typeface="Arial"/>
            </a:endParaRPr>
          </a:p>
          <a:p>
            <a:pPr marL="479426" marR="0" lvl="1" indent="0" algn="l" rtl="0">
              <a:lnSpc>
                <a:spcPct val="80000"/>
              </a:lnSpc>
              <a:spcBef>
                <a:spcPts val="0"/>
              </a:spcBef>
              <a:spcAft>
                <a:spcPts val="0"/>
              </a:spcAft>
              <a:buClr>
                <a:srgbClr val="000000"/>
              </a:buClr>
              <a:buSzPts val="1600"/>
              <a:buFont typeface="Arial"/>
              <a:buNone/>
            </a:pPr>
            <a:r>
              <a:rPr lang="en-US" sz="1600" b="0" i="0" u="none" strike="noStrike" cap="none" dirty="0">
                <a:solidFill>
                  <a:srgbClr val="595959"/>
                </a:solidFill>
                <a:latin typeface="Gill Sans"/>
                <a:ea typeface="Gill Sans"/>
                <a:cs typeface="Gill Sans"/>
                <a:sym typeface="Gill Sans"/>
              </a:rPr>
              <a:t>Data Analysis</a:t>
            </a:r>
            <a:endParaRPr sz="1400" b="0" i="0" u="none" strike="noStrike" cap="none" dirty="0">
              <a:solidFill>
                <a:srgbClr val="000000"/>
              </a:solidFill>
              <a:latin typeface="Arial"/>
              <a:ea typeface="Arial"/>
              <a:cs typeface="Arial"/>
              <a:sym typeface="Arial"/>
            </a:endParaRPr>
          </a:p>
        </p:txBody>
      </p:sp>
      <p:sp>
        <p:nvSpPr>
          <p:cNvPr id="1127" name="Google Shape;1127;p2"/>
          <p:cNvSpPr txBox="1"/>
          <p:nvPr/>
        </p:nvSpPr>
        <p:spPr>
          <a:xfrm>
            <a:off x="337527" y="5430948"/>
            <a:ext cx="2238272" cy="486415"/>
          </a:xfrm>
          <a:prstGeom prst="rect">
            <a:avLst/>
          </a:prstGeom>
          <a:noFill/>
          <a:ln>
            <a:noFill/>
          </a:ln>
        </p:spPr>
        <p:txBody>
          <a:bodyPr spcFirstLastPara="1" wrap="square" lIns="91425" tIns="45700" rIns="91425" bIns="45700" anchor="t" anchorCtr="0">
            <a:spAutoFit/>
          </a:bodyPr>
          <a:lstStyle/>
          <a:p>
            <a:pPr marL="479426" marR="0" lvl="1" indent="0" algn="l" rtl="0">
              <a:lnSpc>
                <a:spcPct val="80000"/>
              </a:lnSpc>
              <a:spcBef>
                <a:spcPts val="0"/>
              </a:spcBef>
              <a:spcAft>
                <a:spcPts val="0"/>
              </a:spcAft>
              <a:buClr>
                <a:srgbClr val="000000"/>
              </a:buClr>
              <a:buSzPts val="1600"/>
              <a:buFont typeface="Arial"/>
              <a:buNone/>
            </a:pPr>
            <a:r>
              <a:rPr lang="en-US" sz="1600" b="0" i="0" u="none" strike="noStrike" cap="none">
                <a:solidFill>
                  <a:srgbClr val="595959"/>
                </a:solidFill>
                <a:latin typeface="Gill Sans"/>
                <a:ea typeface="Gill Sans"/>
                <a:cs typeface="Gill Sans"/>
                <a:sym typeface="Gill Sans"/>
              </a:rPr>
              <a:t>Key Findings and Lessons Learned</a:t>
            </a:r>
            <a:endParaRPr sz="1400" b="0" i="0" u="none" strike="noStrike" cap="none">
              <a:solidFill>
                <a:srgbClr val="000000"/>
              </a:solidFill>
              <a:latin typeface="Arial"/>
              <a:ea typeface="Arial"/>
              <a:cs typeface="Arial"/>
              <a:sym typeface="Arial"/>
            </a:endParaRPr>
          </a:p>
        </p:txBody>
      </p:sp>
      <p:sp>
        <p:nvSpPr>
          <p:cNvPr id="1128" name="Google Shape;1128;p2">
            <a:extLst>
              <a:ext uri="{C183D7F6-B498-43B3-948B-1728B52AA6E4}">
                <adec:decorative xmlns:adec="http://schemas.microsoft.com/office/drawing/2017/decorative" val="1"/>
              </a:ext>
            </a:extLst>
          </p:cNvPr>
          <p:cNvSpPr txBox="1"/>
          <p:nvPr/>
        </p:nvSpPr>
        <p:spPr>
          <a:xfrm>
            <a:off x="4690333" y="5412503"/>
            <a:ext cx="3153507" cy="693138"/>
          </a:xfrm>
          <a:prstGeom prst="rect">
            <a:avLst/>
          </a:prstGeom>
          <a:noFill/>
          <a:ln>
            <a:noFill/>
          </a:ln>
        </p:spPr>
        <p:txBody>
          <a:bodyPr spcFirstLastPara="1" wrap="square" lIns="91425" tIns="45700" rIns="91425" bIns="45700" anchor="t" anchorCtr="0">
            <a:spAutoFit/>
          </a:bodyPr>
          <a:lstStyle/>
          <a:p>
            <a:pPr marL="479426" marR="0" lvl="1" indent="0" algn="l" rtl="0">
              <a:lnSpc>
                <a:spcPct val="80000"/>
              </a:lnSpc>
              <a:spcBef>
                <a:spcPts val="0"/>
              </a:spcBef>
              <a:spcAft>
                <a:spcPts val="0"/>
              </a:spcAft>
              <a:buClr>
                <a:srgbClr val="000000"/>
              </a:buClr>
              <a:buSzPts val="1600"/>
              <a:buFont typeface="Arial"/>
              <a:buNone/>
            </a:pPr>
            <a:r>
              <a:rPr lang="en-US" sz="1600" b="0" i="0" u="none" strike="noStrike" cap="none" dirty="0">
                <a:solidFill>
                  <a:srgbClr val="595959"/>
                </a:solidFill>
                <a:latin typeface="Gill Sans"/>
                <a:ea typeface="Gill Sans"/>
                <a:cs typeface="Gill Sans"/>
                <a:sym typeface="Gill Sans"/>
              </a:rPr>
              <a:t>Question </a:t>
            </a:r>
            <a:endParaRPr sz="1400" b="0" i="0" u="none" strike="noStrike" cap="none" dirty="0">
              <a:solidFill>
                <a:srgbClr val="000000"/>
              </a:solidFill>
              <a:latin typeface="Arial"/>
              <a:ea typeface="Arial"/>
              <a:cs typeface="Arial"/>
              <a:sym typeface="Arial"/>
            </a:endParaRPr>
          </a:p>
          <a:p>
            <a:pPr marL="479426" marR="0" lvl="1" indent="0" algn="l" rtl="0">
              <a:lnSpc>
                <a:spcPct val="80000"/>
              </a:lnSpc>
              <a:spcBef>
                <a:spcPts val="0"/>
              </a:spcBef>
              <a:spcAft>
                <a:spcPts val="0"/>
              </a:spcAft>
              <a:buClr>
                <a:srgbClr val="000000"/>
              </a:buClr>
              <a:buSzPts val="1600"/>
              <a:buFont typeface="Arial"/>
              <a:buNone/>
            </a:pPr>
            <a:r>
              <a:rPr lang="en-US" sz="1600" b="0" i="0" u="none" strike="noStrike" cap="none" dirty="0">
                <a:solidFill>
                  <a:srgbClr val="595959"/>
                </a:solidFill>
                <a:latin typeface="Gill Sans"/>
                <a:ea typeface="Gill Sans"/>
                <a:cs typeface="Gill Sans"/>
                <a:sym typeface="Gill Sans"/>
              </a:rPr>
              <a:t>and Answer</a:t>
            </a:r>
            <a:endParaRPr sz="1400" b="0" i="0" u="none" strike="noStrike" cap="none" dirty="0">
              <a:solidFill>
                <a:srgbClr val="000000"/>
              </a:solidFill>
              <a:latin typeface="Arial"/>
              <a:ea typeface="Arial"/>
              <a:cs typeface="Arial"/>
              <a:sym typeface="Arial"/>
            </a:endParaRPr>
          </a:p>
          <a:p>
            <a:pPr marL="479426" marR="0" lvl="1" indent="0" algn="l" rtl="0">
              <a:lnSpc>
                <a:spcPct val="80000"/>
              </a:lnSpc>
              <a:spcBef>
                <a:spcPts val="0"/>
              </a:spcBef>
              <a:spcAft>
                <a:spcPts val="0"/>
              </a:spcAft>
              <a:buClr>
                <a:srgbClr val="000000"/>
              </a:buClr>
              <a:buSzPts val="1600"/>
              <a:buFont typeface="Arial"/>
              <a:buNone/>
            </a:pPr>
            <a:endParaRPr sz="1600" b="0" i="0" u="none" strike="noStrike" cap="none" dirty="0">
              <a:solidFill>
                <a:srgbClr val="595959"/>
              </a:solidFill>
              <a:latin typeface="Gill Sans"/>
              <a:ea typeface="Gill Sans"/>
              <a:cs typeface="Gill Sans"/>
              <a:sym typeface="Gill Sans"/>
            </a:endParaRPr>
          </a:p>
        </p:txBody>
      </p:sp>
      <p:sp>
        <p:nvSpPr>
          <p:cNvPr id="1129" name="Google Shape;1129;p2">
            <a:extLst>
              <a:ext uri="{C183D7F6-B498-43B3-948B-1728B52AA6E4}">
                <adec:decorative xmlns:adec="http://schemas.microsoft.com/office/drawing/2017/decorative" val="1"/>
              </a:ext>
            </a:extLst>
          </p:cNvPr>
          <p:cNvSpPr txBox="1"/>
          <p:nvPr/>
        </p:nvSpPr>
        <p:spPr>
          <a:xfrm>
            <a:off x="2219577" y="5357023"/>
            <a:ext cx="2531137" cy="486415"/>
          </a:xfrm>
          <a:prstGeom prst="rect">
            <a:avLst/>
          </a:prstGeom>
          <a:noFill/>
          <a:ln>
            <a:noFill/>
          </a:ln>
        </p:spPr>
        <p:txBody>
          <a:bodyPr spcFirstLastPara="1" wrap="square" lIns="91425" tIns="45700" rIns="91425" bIns="45700" anchor="t" anchorCtr="0">
            <a:spAutoFit/>
          </a:bodyPr>
          <a:lstStyle/>
          <a:p>
            <a:pPr marL="479426" marR="0" lvl="1" indent="0" algn="ctr" rtl="0">
              <a:lnSpc>
                <a:spcPct val="80000"/>
              </a:lnSpc>
              <a:spcBef>
                <a:spcPts val="0"/>
              </a:spcBef>
              <a:spcAft>
                <a:spcPts val="0"/>
              </a:spcAft>
              <a:buClr>
                <a:srgbClr val="000000"/>
              </a:buClr>
              <a:buSzPts val="1600"/>
              <a:buFont typeface="Arial"/>
              <a:buNone/>
            </a:pPr>
            <a:r>
              <a:rPr lang="en-US" sz="1600" b="0" i="0" u="none" strike="noStrike" cap="none" dirty="0">
                <a:solidFill>
                  <a:schemeClr val="lt1"/>
                </a:solidFill>
                <a:latin typeface="Gill Sans"/>
                <a:ea typeface="Gill Sans"/>
                <a:cs typeface="Gill Sans"/>
                <a:sym typeface="Gill Sans"/>
              </a:rPr>
              <a:t>Recommendations </a:t>
            </a:r>
            <a:endParaRPr sz="1400" b="0" i="0" u="none" strike="noStrike" cap="none" dirty="0">
              <a:solidFill>
                <a:srgbClr val="000000"/>
              </a:solidFill>
              <a:latin typeface="Arial"/>
              <a:ea typeface="Arial"/>
              <a:cs typeface="Arial"/>
              <a:sym typeface="Arial"/>
            </a:endParaRPr>
          </a:p>
          <a:p>
            <a:pPr marL="479426" marR="0" lvl="1" indent="0" algn="ctr" rtl="0">
              <a:lnSpc>
                <a:spcPct val="80000"/>
              </a:lnSpc>
              <a:spcBef>
                <a:spcPts val="0"/>
              </a:spcBef>
              <a:spcAft>
                <a:spcPts val="0"/>
              </a:spcAft>
              <a:buClr>
                <a:srgbClr val="000000"/>
              </a:buClr>
              <a:buSzPts val="1600"/>
              <a:buFont typeface="Arial"/>
              <a:buNone/>
            </a:pPr>
            <a:r>
              <a:rPr lang="en-US" sz="1600" b="0" i="0" u="none" strike="noStrike" cap="none" dirty="0">
                <a:solidFill>
                  <a:schemeClr val="lt1"/>
                </a:solidFill>
                <a:latin typeface="Gill Sans"/>
                <a:ea typeface="Gill Sans"/>
                <a:cs typeface="Gill Sans"/>
                <a:sym typeface="Gill Sans"/>
              </a:rPr>
              <a:t>for Jordan</a:t>
            </a:r>
            <a:endParaRPr sz="1400" b="0" i="0" u="none" strike="noStrike" cap="none" dirty="0">
              <a:solidFill>
                <a:srgbClr val="000000"/>
              </a:solidFill>
              <a:latin typeface="Arial"/>
              <a:ea typeface="Arial"/>
              <a:cs typeface="Arial"/>
              <a:sym typeface="Arial"/>
            </a:endParaRPr>
          </a:p>
        </p:txBody>
      </p:sp>
      <p:sp>
        <p:nvSpPr>
          <p:cNvPr id="1130" name="Google Shape;1130;p2">
            <a:extLst>
              <a:ext uri="{C183D7F6-B498-43B3-948B-1728B52AA6E4}">
                <adec:decorative xmlns:adec="http://schemas.microsoft.com/office/drawing/2017/decorative" val="1"/>
              </a:ext>
            </a:extLst>
          </p:cNvPr>
          <p:cNvSpPr txBox="1"/>
          <p:nvPr/>
        </p:nvSpPr>
        <p:spPr>
          <a:xfrm>
            <a:off x="6147727" y="5513623"/>
            <a:ext cx="3153507" cy="299184"/>
          </a:xfrm>
          <a:prstGeom prst="rect">
            <a:avLst/>
          </a:prstGeom>
          <a:noFill/>
          <a:ln>
            <a:noFill/>
          </a:ln>
        </p:spPr>
        <p:txBody>
          <a:bodyPr spcFirstLastPara="1" wrap="square" lIns="91425" tIns="45700" rIns="91425" bIns="45700" anchor="t" anchorCtr="0">
            <a:spAutoFit/>
          </a:bodyPr>
          <a:lstStyle/>
          <a:p>
            <a:pPr marL="479426" marR="0" lvl="1" indent="0" algn="ctr" rtl="0">
              <a:lnSpc>
                <a:spcPct val="80000"/>
              </a:lnSpc>
              <a:spcBef>
                <a:spcPts val="0"/>
              </a:spcBef>
              <a:spcAft>
                <a:spcPts val="0"/>
              </a:spcAft>
              <a:buClr>
                <a:srgbClr val="000000"/>
              </a:buClr>
              <a:buSzPts val="1600"/>
              <a:buFont typeface="Arial"/>
              <a:buNone/>
            </a:pPr>
            <a:r>
              <a:rPr lang="en-US" sz="1600" b="0" i="0" u="none" strike="noStrike" cap="none" dirty="0">
                <a:solidFill>
                  <a:schemeClr val="lt1"/>
                </a:solidFill>
                <a:latin typeface="Gill Sans"/>
                <a:ea typeface="Gill Sans"/>
                <a:cs typeface="Gill Sans"/>
                <a:sym typeface="Gill Sans"/>
              </a:rPr>
              <a:t>Appendix</a:t>
            </a:r>
            <a:endParaRPr sz="1400" b="0" i="0" u="none" strike="noStrike" cap="none" dirty="0">
              <a:solidFill>
                <a:srgbClr val="000000"/>
              </a:solidFill>
              <a:latin typeface="Arial"/>
              <a:ea typeface="Arial"/>
              <a:cs typeface="Arial"/>
              <a:sym typeface="Arial"/>
            </a:endParaRPr>
          </a:p>
        </p:txBody>
      </p:sp>
      <p:pic>
        <p:nvPicPr>
          <p:cNvPr id="1131" name="Google Shape;1131;p2">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3395613" y="2777212"/>
            <a:ext cx="601700" cy="475537"/>
          </a:xfrm>
          <a:prstGeom prst="rect">
            <a:avLst/>
          </a:prstGeom>
          <a:noFill/>
          <a:ln>
            <a:noFill/>
          </a:ln>
        </p:spPr>
      </p:pic>
      <p:pic>
        <p:nvPicPr>
          <p:cNvPr id="1132" name="Google Shape;1132;p2">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5340630" y="2723523"/>
            <a:ext cx="546100" cy="508000"/>
          </a:xfrm>
          <a:prstGeom prst="rect">
            <a:avLst/>
          </a:prstGeom>
          <a:noFill/>
          <a:ln>
            <a:noFill/>
          </a:ln>
        </p:spPr>
      </p:pic>
      <p:pic>
        <p:nvPicPr>
          <p:cNvPr id="1133" name="Google Shape;1133;p2">
            <a:extLs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a:off x="7494651" y="2672355"/>
            <a:ext cx="571500" cy="558800"/>
          </a:xfrm>
          <a:prstGeom prst="rect">
            <a:avLst/>
          </a:prstGeom>
          <a:noFill/>
          <a:ln>
            <a:noFill/>
          </a:ln>
        </p:spPr>
      </p:pic>
      <p:pic>
        <p:nvPicPr>
          <p:cNvPr id="1134" name="Google Shape;1134;p2">
            <a:extLst>
              <a:ext uri="{C183D7F6-B498-43B3-948B-1728B52AA6E4}">
                <adec:decorative xmlns:adec="http://schemas.microsoft.com/office/drawing/2017/decorative" val="1"/>
              </a:ext>
            </a:extLst>
          </p:cNvPr>
          <p:cNvPicPr preferRelativeResize="0"/>
          <p:nvPr/>
        </p:nvPicPr>
        <p:blipFill rotWithShape="1">
          <a:blip r:embed="rId7">
            <a:alphaModFix/>
          </a:blip>
          <a:srcRect/>
          <a:stretch/>
        </p:blipFill>
        <p:spPr>
          <a:xfrm>
            <a:off x="1333904" y="4628974"/>
            <a:ext cx="470195" cy="631824"/>
          </a:xfrm>
          <a:prstGeom prst="rect">
            <a:avLst/>
          </a:prstGeom>
          <a:noFill/>
          <a:ln>
            <a:noFill/>
          </a:ln>
        </p:spPr>
      </p:pic>
      <p:pic>
        <p:nvPicPr>
          <p:cNvPr id="1135" name="Google Shape;1135;p2">
            <a:extLst>
              <a:ext uri="{C183D7F6-B498-43B3-948B-1728B52AA6E4}">
                <adec:decorative xmlns:adec="http://schemas.microsoft.com/office/drawing/2017/decorative" val="1"/>
              </a:ext>
            </a:extLst>
          </p:cNvPr>
          <p:cNvPicPr preferRelativeResize="0"/>
          <p:nvPr/>
        </p:nvPicPr>
        <p:blipFill rotWithShape="1">
          <a:blip r:embed="rId8">
            <a:alphaModFix/>
          </a:blip>
          <a:srcRect/>
          <a:stretch/>
        </p:blipFill>
        <p:spPr>
          <a:xfrm>
            <a:off x="3461715" y="4602835"/>
            <a:ext cx="510884" cy="692531"/>
          </a:xfrm>
          <a:prstGeom prst="rect">
            <a:avLst/>
          </a:prstGeom>
          <a:noFill/>
          <a:ln>
            <a:noFill/>
          </a:ln>
        </p:spPr>
      </p:pic>
      <p:pic>
        <p:nvPicPr>
          <p:cNvPr id="1136" name="Google Shape;1136;p2">
            <a:extLst>
              <a:ext uri="{C183D7F6-B498-43B3-948B-1728B52AA6E4}">
                <adec:decorative xmlns:adec="http://schemas.microsoft.com/office/drawing/2017/decorative" val="1"/>
              </a:ext>
            </a:extLst>
          </p:cNvPr>
          <p:cNvPicPr preferRelativeResize="0"/>
          <p:nvPr/>
        </p:nvPicPr>
        <p:blipFill rotWithShape="1">
          <a:blip r:embed="rId9">
            <a:alphaModFix/>
          </a:blip>
          <a:srcRect/>
          <a:stretch/>
        </p:blipFill>
        <p:spPr>
          <a:xfrm>
            <a:off x="7789144" y="4766329"/>
            <a:ext cx="395610" cy="621673"/>
          </a:xfrm>
          <a:prstGeom prst="rect">
            <a:avLst/>
          </a:prstGeom>
          <a:noFill/>
          <a:ln>
            <a:noFill/>
          </a:ln>
        </p:spPr>
      </p:pic>
      <p:pic>
        <p:nvPicPr>
          <p:cNvPr id="1137" name="Google Shape;1137;p2">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169899" y="4577769"/>
            <a:ext cx="776037" cy="776037"/>
          </a:xfrm>
          <a:prstGeom prst="rect">
            <a:avLst/>
          </a:prstGeom>
          <a:noFill/>
          <a:ln>
            <a:noFill/>
          </a:ln>
        </p:spPr>
      </p:pic>
      <p:pic>
        <p:nvPicPr>
          <p:cNvPr id="1138" name="Google Shape;1138;p2">
            <a:extLst>
              <a:ext uri="{C183D7F6-B498-43B3-948B-1728B52AA6E4}">
                <adec:decorative xmlns:adec="http://schemas.microsoft.com/office/drawing/2017/decorative" val="1"/>
              </a:ext>
            </a:extLst>
          </p:cNvPr>
          <p:cNvPicPr preferRelativeResize="0"/>
          <p:nvPr/>
        </p:nvPicPr>
        <p:blipFill rotWithShape="1">
          <a:blip r:embed="rId10">
            <a:alphaModFix/>
          </a:blip>
          <a:srcRect/>
          <a:stretch/>
        </p:blipFill>
        <p:spPr>
          <a:xfrm>
            <a:off x="1543266" y="2662464"/>
            <a:ext cx="254000" cy="558800"/>
          </a:xfrm>
          <a:prstGeom prst="rect">
            <a:avLst/>
          </a:prstGeom>
          <a:noFill/>
          <a:ln>
            <a:noFill/>
          </a:ln>
        </p:spPr>
      </p:pic>
      <p:grpSp>
        <p:nvGrpSpPr>
          <p:cNvPr id="1139" name="Google Shape;1139;p2">
            <a:extLst>
              <a:ext uri="{C183D7F6-B498-43B3-948B-1728B52AA6E4}">
                <adec:decorative xmlns:adec="http://schemas.microsoft.com/office/drawing/2017/decorative" val="1"/>
              </a:ext>
            </a:extLst>
          </p:cNvPr>
          <p:cNvGrpSpPr/>
          <p:nvPr/>
        </p:nvGrpSpPr>
        <p:grpSpPr>
          <a:xfrm>
            <a:off x="5301681" y="4666523"/>
            <a:ext cx="742990" cy="650789"/>
            <a:chOff x="5351341" y="5450849"/>
            <a:chExt cx="955505" cy="914400"/>
          </a:xfrm>
        </p:grpSpPr>
        <p:pic>
          <p:nvPicPr>
            <p:cNvPr id="1140" name="Google Shape;1140;p2" descr="Questions outline"/>
            <p:cNvPicPr preferRelativeResize="0"/>
            <p:nvPr/>
          </p:nvPicPr>
          <p:blipFill rotWithShape="1">
            <a:blip r:embed="rId11">
              <a:alphaModFix/>
            </a:blip>
            <a:srcRect l="39076"/>
            <a:stretch/>
          </p:blipFill>
          <p:spPr>
            <a:xfrm>
              <a:off x="5749757" y="5450849"/>
              <a:ext cx="557089" cy="914400"/>
            </a:xfrm>
            <a:prstGeom prst="rect">
              <a:avLst/>
            </a:prstGeom>
            <a:noFill/>
            <a:ln>
              <a:noFill/>
            </a:ln>
          </p:spPr>
        </p:pic>
        <p:pic>
          <p:nvPicPr>
            <p:cNvPr id="1141" name="Google Shape;1141;p2" descr="Questions outline"/>
            <p:cNvPicPr preferRelativeResize="0"/>
            <p:nvPr/>
          </p:nvPicPr>
          <p:blipFill rotWithShape="1">
            <a:blip r:embed="rId12">
              <a:alphaModFix/>
            </a:blip>
            <a:srcRect t="31706" r="53323" b="27968"/>
            <a:stretch/>
          </p:blipFill>
          <p:spPr>
            <a:xfrm>
              <a:off x="5351341" y="5717589"/>
              <a:ext cx="483869" cy="418031"/>
            </a:xfrm>
            <a:prstGeom prst="rect">
              <a:avLst/>
            </a:prstGeom>
            <a:noFill/>
            <a:ln>
              <a:noFill/>
            </a:ln>
          </p:spPr>
        </p:pic>
      </p:grpSp>
      <p:pic>
        <p:nvPicPr>
          <p:cNvPr id="1142" name="Google Shape;1142;p2">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5288014" y="4573917"/>
            <a:ext cx="774993" cy="77499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61"/>
        <p:cNvGrpSpPr/>
        <p:nvPr/>
      </p:nvGrpSpPr>
      <p:grpSpPr>
        <a:xfrm>
          <a:off x="0" y="0"/>
          <a:ext cx="0" cy="0"/>
          <a:chOff x="0" y="0"/>
          <a:chExt cx="0" cy="0"/>
        </a:xfrm>
      </p:grpSpPr>
      <p:sp>
        <p:nvSpPr>
          <p:cNvPr id="1362" name="Google Shape;1362;g11e036dcf2b_0_62"/>
          <p:cNvSpPr txBox="1">
            <a:spLocks noGrp="1"/>
          </p:cNvSpPr>
          <p:nvPr>
            <p:ph type="ftr" idx="11"/>
          </p:nvPr>
        </p:nvSpPr>
        <p:spPr>
          <a:xfrm>
            <a:off x="3124200" y="6474767"/>
            <a:ext cx="2895600" cy="2769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1400"/>
              <a:buNone/>
            </a:pPr>
            <a:r>
              <a:rPr lang="en-US"/>
              <a:t>USAID MONITORING, EVALUATION, AND LEARNING ACTIVITY</a:t>
            </a:r>
            <a:endParaRPr>
              <a:solidFill>
                <a:schemeClr val="lt1"/>
              </a:solidFill>
            </a:endParaRPr>
          </a:p>
          <a:p>
            <a:pPr marL="0" lvl="0" indent="0" algn="ctr" rtl="0">
              <a:lnSpc>
                <a:spcPct val="100000"/>
              </a:lnSpc>
              <a:spcBef>
                <a:spcPts val="0"/>
              </a:spcBef>
              <a:spcAft>
                <a:spcPts val="0"/>
              </a:spcAft>
              <a:buSzPts val="1400"/>
              <a:buNone/>
            </a:pPr>
            <a:endParaRPr/>
          </a:p>
        </p:txBody>
      </p:sp>
      <p:sp>
        <p:nvSpPr>
          <p:cNvPr id="1363" name="Google Shape;1363;g11e036dcf2b_0_62"/>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SzPts val="600"/>
              <a:buNone/>
            </a:pPr>
            <a:fld id="{00000000-1234-1234-1234-123412341234}" type="slidenum">
              <a:rPr lang="en-US"/>
              <a:t>20</a:t>
            </a:fld>
            <a:endParaRPr/>
          </a:p>
        </p:txBody>
      </p:sp>
      <p:sp>
        <p:nvSpPr>
          <p:cNvPr id="1364" name="Google Shape;1364;g11e036dcf2b_0_62"/>
          <p:cNvSpPr txBox="1">
            <a:spLocks noGrp="1"/>
          </p:cNvSpPr>
          <p:nvPr>
            <p:ph type="title"/>
          </p:nvPr>
        </p:nvSpPr>
        <p:spPr>
          <a:xfrm>
            <a:off x="686104" y="479336"/>
            <a:ext cx="7772400" cy="8310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rgbClr val="651D32"/>
              </a:buClr>
              <a:buSzPts val="2800"/>
              <a:buFont typeface="Gill Sans"/>
              <a:buNone/>
            </a:pPr>
            <a:r>
              <a:rPr lang="en-US">
                <a:solidFill>
                  <a:srgbClr val="651D32"/>
                </a:solidFill>
              </a:rPr>
              <a:t>FEMALE LABOR FORCE PARTICIPATION</a:t>
            </a:r>
            <a:br>
              <a:rPr lang="en-US">
                <a:solidFill>
                  <a:srgbClr val="651D32"/>
                </a:solidFill>
              </a:rPr>
            </a:br>
            <a:r>
              <a:rPr lang="en-US" sz="2000">
                <a:solidFill>
                  <a:schemeClr val="lt2"/>
                </a:solidFill>
              </a:rPr>
              <a:t>WORLD ECONOMIC FORUM GLOBAL GENDER GAP INDEX</a:t>
            </a:r>
            <a:endParaRPr sz="2000">
              <a:solidFill>
                <a:schemeClr val="lt2"/>
              </a:solidFill>
            </a:endParaRPr>
          </a:p>
        </p:txBody>
      </p:sp>
      <p:sp>
        <p:nvSpPr>
          <p:cNvPr id="1365" name="Google Shape;1365;g11e036dcf2b_0_62"/>
          <p:cNvSpPr txBox="1">
            <a:spLocks noGrp="1"/>
          </p:cNvSpPr>
          <p:nvPr>
            <p:ph type="body" idx="1"/>
          </p:nvPr>
        </p:nvSpPr>
        <p:spPr>
          <a:xfrm>
            <a:off x="685800" y="1433350"/>
            <a:ext cx="7692000" cy="13212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800"/>
              <a:buNone/>
            </a:pPr>
            <a:r>
              <a:rPr lang="en-US" sz="1900"/>
              <a:t>Turkey, which saw high FLFP growth, also increased its score on the Economic Participation and Opportunity indicator.</a:t>
            </a:r>
            <a:endParaRPr sz="1900"/>
          </a:p>
          <a:p>
            <a:pPr marL="0" lvl="0" indent="0" algn="l" rtl="0">
              <a:lnSpc>
                <a:spcPct val="100000"/>
              </a:lnSpc>
              <a:spcBef>
                <a:spcPts val="0"/>
              </a:spcBef>
              <a:spcAft>
                <a:spcPts val="0"/>
              </a:spcAft>
              <a:buSzPts val="1800"/>
              <a:buNone/>
            </a:pPr>
            <a:endParaRPr sz="1900"/>
          </a:p>
        </p:txBody>
      </p:sp>
      <p:sp>
        <p:nvSpPr>
          <p:cNvPr id="1366" name="Google Shape;1366;g11e036dcf2b_0_62"/>
          <p:cNvSpPr txBox="1"/>
          <p:nvPr/>
        </p:nvSpPr>
        <p:spPr>
          <a:xfrm>
            <a:off x="1796143" y="6024422"/>
            <a:ext cx="5526557" cy="446246"/>
          </a:xfrm>
          <a:prstGeom prst="rect">
            <a:avLst/>
          </a:prstGeom>
          <a:noFill/>
          <a:ln>
            <a:noFill/>
          </a:ln>
        </p:spPr>
        <p:txBody>
          <a:bodyPr spcFirstLastPara="1" wrap="square" lIns="91425" tIns="91425" rIns="91425" bIns="91425" anchor="t" anchorCtr="0">
            <a:spAutoFit/>
          </a:bodyPr>
          <a:lstStyle/>
          <a:p>
            <a:pPr marL="230186" marR="0" lvl="0" indent="-103186" algn="l" rtl="0">
              <a:lnSpc>
                <a:spcPct val="100000"/>
              </a:lnSpc>
              <a:spcBef>
                <a:spcPts val="600"/>
              </a:spcBef>
              <a:spcAft>
                <a:spcPts val="0"/>
              </a:spcAft>
              <a:buClr>
                <a:srgbClr val="635C5B"/>
              </a:buClr>
              <a:buSzPts val="2000"/>
              <a:buFont typeface="Arial"/>
              <a:buNone/>
            </a:pPr>
            <a:r>
              <a:rPr lang="en-US" sz="1200" b="0" i="1" u="none" strike="noStrike" cap="none" dirty="0">
                <a:solidFill>
                  <a:srgbClr val="635C5B"/>
                </a:solidFill>
                <a:latin typeface="Gill Sans"/>
                <a:ea typeface="Gill Sans"/>
                <a:cs typeface="Gill Sans"/>
                <a:sym typeface="Gill Sans"/>
              </a:rPr>
              <a:t>*West Bank and Gaza is not included in the WEF Global Gender Gap report.</a:t>
            </a:r>
            <a:endParaRPr sz="1200" b="0" i="1" u="none" strike="noStrike" cap="none" dirty="0">
              <a:solidFill>
                <a:srgbClr val="000000"/>
              </a:solidFill>
              <a:latin typeface="Gill Sans"/>
              <a:ea typeface="Gill Sans"/>
              <a:cs typeface="Gill Sans"/>
              <a:sym typeface="Gill Sans"/>
            </a:endParaRPr>
          </a:p>
        </p:txBody>
      </p:sp>
      <p:sp>
        <p:nvSpPr>
          <p:cNvPr id="1367" name="Google Shape;1367;g11e036dcf2b_0_62"/>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t>3/23/2022</a:t>
            </a:r>
            <a:endParaRPr/>
          </a:p>
        </p:txBody>
      </p:sp>
      <p:pic>
        <p:nvPicPr>
          <p:cNvPr id="1368" name="Google Shape;1368;g11e036dcf2b_0_62">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244766" y="2394254"/>
            <a:ext cx="6574068" cy="363016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A7C6ED"/>
        </a:solidFill>
        <a:effectLst/>
      </p:bgPr>
    </p:bg>
    <p:spTree>
      <p:nvGrpSpPr>
        <p:cNvPr id="1" name="Shape 1373"/>
        <p:cNvGrpSpPr/>
        <p:nvPr/>
      </p:nvGrpSpPr>
      <p:grpSpPr>
        <a:xfrm>
          <a:off x="0" y="0"/>
          <a:ext cx="0" cy="0"/>
          <a:chOff x="0" y="0"/>
          <a:chExt cx="0" cy="0"/>
        </a:xfrm>
      </p:grpSpPr>
      <p:pic>
        <p:nvPicPr>
          <p:cNvPr id="1378" name="Google Shape;1378;g11a35d84796_0_42">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5169745" y="3160461"/>
            <a:ext cx="1953372" cy="1846630"/>
          </a:xfrm>
          <a:prstGeom prst="rect">
            <a:avLst/>
          </a:prstGeom>
          <a:noFill/>
          <a:ln>
            <a:noFill/>
          </a:ln>
        </p:spPr>
      </p:pic>
      <p:sp>
        <p:nvSpPr>
          <p:cNvPr id="1374" name="Google Shape;1374;g11a35d84796_0_42"/>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SzPts val="600"/>
              <a:buNone/>
            </a:pPr>
            <a:fld id="{00000000-1234-1234-1234-123412341234}" type="slidenum">
              <a:rPr lang="en-US">
                <a:solidFill>
                  <a:schemeClr val="lt1"/>
                </a:solidFill>
              </a:rPr>
              <a:t>21</a:t>
            </a:fld>
            <a:endParaRPr>
              <a:solidFill>
                <a:schemeClr val="lt1"/>
              </a:solidFill>
            </a:endParaRPr>
          </a:p>
        </p:txBody>
      </p:sp>
      <p:sp>
        <p:nvSpPr>
          <p:cNvPr id="1375" name="Google Shape;1375;g11a35d84796_0_42"/>
          <p:cNvSpPr txBox="1">
            <a:spLocks noGrp="1"/>
          </p:cNvSpPr>
          <p:nvPr>
            <p:ph type="ftr" idx="11"/>
          </p:nvPr>
        </p:nvSpPr>
        <p:spPr>
          <a:xfrm>
            <a:off x="3124200" y="6474767"/>
            <a:ext cx="2895600" cy="2769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1400"/>
              <a:buNone/>
            </a:pPr>
            <a:r>
              <a:rPr lang="en-US">
                <a:solidFill>
                  <a:schemeClr val="lt1"/>
                </a:solidFill>
              </a:rPr>
              <a:t>USAID MONITORING, EVALUATION, AND LEARNING ACTIVITY</a:t>
            </a:r>
            <a:endParaRPr>
              <a:solidFill>
                <a:schemeClr val="lt1"/>
              </a:solidFill>
            </a:endParaRPr>
          </a:p>
          <a:p>
            <a:pPr marL="0" lvl="0" indent="0" algn="ctr" rtl="0">
              <a:lnSpc>
                <a:spcPct val="100000"/>
              </a:lnSpc>
              <a:spcBef>
                <a:spcPts val="0"/>
              </a:spcBef>
              <a:spcAft>
                <a:spcPts val="0"/>
              </a:spcAft>
              <a:buSzPts val="1400"/>
              <a:buNone/>
            </a:pPr>
            <a:endParaRPr>
              <a:solidFill>
                <a:schemeClr val="lt1"/>
              </a:solidFill>
            </a:endParaRPr>
          </a:p>
        </p:txBody>
      </p:sp>
      <p:sp>
        <p:nvSpPr>
          <p:cNvPr id="1376" name="Google Shape;1376;g11a35d84796_0_42"/>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solidFill>
                  <a:schemeClr val="lt1"/>
                </a:solidFill>
              </a:rPr>
              <a:t>3/23/2022</a:t>
            </a:r>
            <a:endParaRPr>
              <a:solidFill>
                <a:schemeClr val="lt1"/>
              </a:solidFill>
            </a:endParaRPr>
          </a:p>
        </p:txBody>
      </p:sp>
      <p:sp>
        <p:nvSpPr>
          <p:cNvPr id="1377" name="Google Shape;1377;g11a35d84796_0_42"/>
          <p:cNvSpPr txBox="1">
            <a:spLocks noGrp="1"/>
          </p:cNvSpPr>
          <p:nvPr>
            <p:ph type="title" idx="4294967295"/>
          </p:nvPr>
        </p:nvSpPr>
        <p:spPr>
          <a:xfrm>
            <a:off x="912240" y="4083776"/>
            <a:ext cx="7538100" cy="1846629"/>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chemeClr val="dk1"/>
              </a:buClr>
              <a:buSzPts val="7200"/>
              <a:buFont typeface="Arial"/>
              <a:buNone/>
              <a:tabLst/>
              <a:defRPr/>
            </a:pPr>
            <a:r>
              <a:rPr kumimoji="0" lang="en-US" sz="5400" b="0" i="0" u="none" strike="noStrike" kern="0" cap="none" spc="0" normalizeH="0" baseline="0" noProof="0" dirty="0">
                <a:ln>
                  <a:noFill/>
                </a:ln>
                <a:solidFill>
                  <a:schemeClr val="lt1"/>
                </a:solidFill>
                <a:effectLst/>
                <a:uLnTx/>
                <a:uFillTx/>
                <a:latin typeface="Gill Sans"/>
                <a:ea typeface="Gill Sans"/>
                <a:cs typeface="Gill Sans"/>
                <a:sym typeface="Gill Sans"/>
              </a:rPr>
              <a:t>Economy and </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Pts val="7200"/>
              <a:buFont typeface="Arial"/>
              <a:buNone/>
              <a:tabLst/>
              <a:defRPr/>
            </a:pPr>
            <a:r>
              <a:rPr kumimoji="0" lang="en-US" sz="5400" b="0" i="0" u="none" strike="noStrike" kern="0" cap="none" spc="0" normalizeH="0" baseline="0" noProof="0" dirty="0">
                <a:ln>
                  <a:noFill/>
                </a:ln>
                <a:solidFill>
                  <a:schemeClr val="lt1"/>
                </a:solidFill>
                <a:effectLst/>
                <a:uLnTx/>
                <a:uFillTx/>
                <a:latin typeface="Gill Sans"/>
                <a:ea typeface="Gill Sans"/>
                <a:cs typeface="Gill Sans"/>
                <a:sym typeface="Gill Sans"/>
              </a:rPr>
              <a:t>Economic Factors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82"/>
        <p:cNvGrpSpPr/>
        <p:nvPr/>
      </p:nvGrpSpPr>
      <p:grpSpPr>
        <a:xfrm>
          <a:off x="0" y="0"/>
          <a:ext cx="0" cy="0"/>
          <a:chOff x="0" y="0"/>
          <a:chExt cx="0" cy="0"/>
        </a:xfrm>
      </p:grpSpPr>
      <p:sp>
        <p:nvSpPr>
          <p:cNvPr id="1383" name="Google Shape;1383;p9"/>
          <p:cNvSpPr txBox="1">
            <a:spLocks noGrp="1"/>
          </p:cNvSpPr>
          <p:nvPr>
            <p:ph type="ftr" idx="11"/>
          </p:nvPr>
        </p:nvSpPr>
        <p:spPr>
          <a:xfrm>
            <a:off x="3124200" y="6474767"/>
            <a:ext cx="2895600" cy="276999"/>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1400"/>
              <a:buNone/>
            </a:pPr>
            <a:r>
              <a:rPr lang="en-US"/>
              <a:t>USAID MONITORING, EVALUATION, AND LEARNING ACTIVITY</a:t>
            </a:r>
            <a:endParaRPr>
              <a:solidFill>
                <a:schemeClr val="lt1"/>
              </a:solidFill>
            </a:endParaRPr>
          </a:p>
          <a:p>
            <a:pPr marL="0" lvl="0" indent="0" algn="ctr" rtl="0">
              <a:lnSpc>
                <a:spcPct val="100000"/>
              </a:lnSpc>
              <a:spcBef>
                <a:spcPts val="0"/>
              </a:spcBef>
              <a:spcAft>
                <a:spcPts val="0"/>
              </a:spcAft>
              <a:buSzPts val="1400"/>
              <a:buNone/>
            </a:pPr>
            <a:endParaRPr/>
          </a:p>
        </p:txBody>
      </p:sp>
      <p:sp>
        <p:nvSpPr>
          <p:cNvPr id="1384" name="Google Shape;1384;p9"/>
          <p:cNvSpPr txBox="1">
            <a:spLocks noGrp="1"/>
          </p:cNvSpPr>
          <p:nvPr>
            <p:ph type="sldNum" idx="12"/>
          </p:nvPr>
        </p:nvSpPr>
        <p:spPr>
          <a:xfrm>
            <a:off x="6858000" y="6520934"/>
            <a:ext cx="2133600" cy="184666"/>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SzPts val="600"/>
              <a:buNone/>
            </a:pPr>
            <a:fld id="{00000000-1234-1234-1234-123412341234}" type="slidenum">
              <a:rPr lang="en-US"/>
              <a:t>22</a:t>
            </a:fld>
            <a:endParaRPr/>
          </a:p>
        </p:txBody>
      </p:sp>
      <p:sp>
        <p:nvSpPr>
          <p:cNvPr id="1385" name="Google Shape;1385;p9"/>
          <p:cNvSpPr txBox="1">
            <a:spLocks noGrp="1"/>
          </p:cNvSpPr>
          <p:nvPr>
            <p:ph type="title"/>
          </p:nvPr>
        </p:nvSpPr>
        <p:spPr>
          <a:xfrm>
            <a:off x="686104" y="479336"/>
            <a:ext cx="7772400" cy="8310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rgbClr val="651D32"/>
              </a:buClr>
              <a:buSzPts val="2800"/>
              <a:buFont typeface="Gill Sans"/>
              <a:buNone/>
            </a:pPr>
            <a:r>
              <a:rPr lang="en-US" dirty="0">
                <a:solidFill>
                  <a:srgbClr val="651D32"/>
                </a:solidFill>
              </a:rPr>
              <a:t>ECONOMY AND ECONOMIC FACTORS</a:t>
            </a:r>
            <a:br>
              <a:rPr lang="en-US" dirty="0">
                <a:solidFill>
                  <a:srgbClr val="651D32"/>
                </a:solidFill>
              </a:rPr>
            </a:br>
            <a:r>
              <a:rPr lang="en-US" sz="2000" dirty="0">
                <a:solidFill>
                  <a:schemeClr val="lt2"/>
                </a:solidFill>
              </a:rPr>
              <a:t>ECONOMIC GROUP</a:t>
            </a:r>
            <a:endParaRPr sz="2000" dirty="0">
              <a:solidFill>
                <a:schemeClr val="lt2"/>
              </a:solidFill>
            </a:endParaRPr>
          </a:p>
        </p:txBody>
      </p:sp>
      <p:sp>
        <p:nvSpPr>
          <p:cNvPr id="1386" name="Google Shape;1386;p9"/>
          <p:cNvSpPr txBox="1"/>
          <p:nvPr/>
        </p:nvSpPr>
        <p:spPr>
          <a:xfrm>
            <a:off x="686100" y="1500863"/>
            <a:ext cx="8013900" cy="8136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900"/>
              <a:buFont typeface="Arial"/>
              <a:buNone/>
            </a:pPr>
            <a:r>
              <a:rPr lang="en-US" sz="1900" b="0" i="0" u="none" strike="noStrike" cap="none">
                <a:solidFill>
                  <a:srgbClr val="635C5B"/>
                </a:solidFill>
                <a:latin typeface="Gill Sans"/>
                <a:ea typeface="Gill Sans"/>
                <a:cs typeface="Gill Sans"/>
                <a:sym typeface="Gill Sans"/>
              </a:rPr>
              <a:t>Jordan experiences lower female labor force participation than economically similar countries.</a:t>
            </a:r>
            <a:endParaRPr sz="1900" b="0" i="0" u="none" strike="noStrike" cap="none">
              <a:solidFill>
                <a:srgbClr val="635C5B"/>
              </a:solidFill>
              <a:latin typeface="Gill Sans"/>
              <a:ea typeface="Gill Sans"/>
              <a:cs typeface="Gill Sans"/>
              <a:sym typeface="Gill Sans"/>
            </a:endParaRPr>
          </a:p>
        </p:txBody>
      </p:sp>
      <p:sp>
        <p:nvSpPr>
          <p:cNvPr id="1387" name="Google Shape;1387;p9"/>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t>3/23/2022</a:t>
            </a:r>
            <a:endParaRPr/>
          </a:p>
        </p:txBody>
      </p:sp>
      <p:pic>
        <p:nvPicPr>
          <p:cNvPr id="1388" name="Google Shape;1388;p9">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324937" y="2445288"/>
            <a:ext cx="6804805" cy="3335763"/>
          </a:xfrm>
          <a:prstGeom prst="rect">
            <a:avLst/>
          </a:prstGeom>
          <a:noFill/>
          <a:ln>
            <a:noFill/>
          </a:ln>
        </p:spPr>
      </p:pic>
      <p:sp>
        <p:nvSpPr>
          <p:cNvPr id="1389" name="Google Shape;1389;p9">
            <a:extLst>
              <a:ext uri="{C183D7F6-B498-43B3-948B-1728B52AA6E4}">
                <adec:decorative xmlns:adec="http://schemas.microsoft.com/office/drawing/2017/decorative" val="1"/>
              </a:ext>
            </a:extLst>
          </p:cNvPr>
          <p:cNvSpPr/>
          <p:nvPr/>
        </p:nvSpPr>
        <p:spPr>
          <a:xfrm>
            <a:off x="3078106" y="4652476"/>
            <a:ext cx="1412111" cy="25464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90" name="Google Shape;1390;p9">
            <a:extLst>
              <a:ext uri="{C183D7F6-B498-43B3-948B-1728B52AA6E4}">
                <adec:decorative xmlns:adec="http://schemas.microsoft.com/office/drawing/2017/decorative" val="1"/>
              </a:ext>
            </a:extLst>
          </p:cNvPr>
          <p:cNvSpPr/>
          <p:nvPr/>
        </p:nvSpPr>
        <p:spPr>
          <a:xfrm>
            <a:off x="890593" y="4652476"/>
            <a:ext cx="1412111" cy="254643"/>
          </a:xfrm>
          <a:prstGeom prst="rect">
            <a:avLst/>
          </a:prstGeom>
          <a:solidFill>
            <a:srgbClr val="C10B2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91" name="Google Shape;1391;p9"/>
          <p:cNvSpPr txBox="1"/>
          <p:nvPr/>
        </p:nvSpPr>
        <p:spPr>
          <a:xfrm>
            <a:off x="1034756" y="4958739"/>
            <a:ext cx="2290823"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Algeria</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Morocco</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Tunisia</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West Bank and Gaza</a:t>
            </a:r>
            <a:endParaRPr sz="1400" b="0" i="0" u="none" strike="noStrike" cap="none" dirty="0">
              <a:solidFill>
                <a:srgbClr val="000000"/>
              </a:solidFill>
              <a:latin typeface="Arial"/>
              <a:ea typeface="Arial"/>
              <a:cs typeface="Arial"/>
              <a:sym typeface="Arial"/>
            </a:endParaRPr>
          </a:p>
        </p:txBody>
      </p:sp>
      <p:sp>
        <p:nvSpPr>
          <p:cNvPr id="1392" name="Google Shape;1392;p9">
            <a:extLst>
              <a:ext uri="{C183D7F6-B498-43B3-948B-1728B52AA6E4}">
                <adec:decorative xmlns:adec="http://schemas.microsoft.com/office/drawing/2017/decorative" val="1"/>
              </a:ext>
            </a:extLst>
          </p:cNvPr>
          <p:cNvSpPr/>
          <p:nvPr/>
        </p:nvSpPr>
        <p:spPr>
          <a:xfrm>
            <a:off x="961923" y="5043880"/>
            <a:ext cx="136604" cy="132586"/>
          </a:xfrm>
          <a:prstGeom prst="ellipse">
            <a:avLst/>
          </a:prstGeom>
          <a:solidFill>
            <a:srgbClr val="C10B2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93" name="Google Shape;1393;p9">
            <a:extLst>
              <a:ext uri="{C183D7F6-B498-43B3-948B-1728B52AA6E4}">
                <adec:decorative xmlns:adec="http://schemas.microsoft.com/office/drawing/2017/decorative" val="1"/>
              </a:ext>
            </a:extLst>
          </p:cNvPr>
          <p:cNvSpPr/>
          <p:nvPr/>
        </p:nvSpPr>
        <p:spPr>
          <a:xfrm>
            <a:off x="961923" y="5262976"/>
            <a:ext cx="136604" cy="136604"/>
          </a:xfrm>
          <a:prstGeom prst="ellipse">
            <a:avLst/>
          </a:prstGeom>
          <a:solidFill>
            <a:srgbClr val="C10B2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94" name="Google Shape;1394;p9">
            <a:extLst>
              <a:ext uri="{C183D7F6-B498-43B3-948B-1728B52AA6E4}">
                <adec:decorative xmlns:adec="http://schemas.microsoft.com/office/drawing/2017/decorative" val="1"/>
              </a:ext>
            </a:extLst>
          </p:cNvPr>
          <p:cNvSpPr/>
          <p:nvPr/>
        </p:nvSpPr>
        <p:spPr>
          <a:xfrm>
            <a:off x="961923" y="5469091"/>
            <a:ext cx="136604" cy="136604"/>
          </a:xfrm>
          <a:prstGeom prst="ellipse">
            <a:avLst/>
          </a:prstGeom>
          <a:solidFill>
            <a:srgbClr val="C10B2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95" name="Google Shape;1395;p9">
            <a:extLst>
              <a:ext uri="{C183D7F6-B498-43B3-948B-1728B52AA6E4}">
                <adec:decorative xmlns:adec="http://schemas.microsoft.com/office/drawing/2017/decorative" val="1"/>
              </a:ext>
            </a:extLst>
          </p:cNvPr>
          <p:cNvSpPr/>
          <p:nvPr/>
        </p:nvSpPr>
        <p:spPr>
          <a:xfrm>
            <a:off x="961923" y="5690196"/>
            <a:ext cx="136604" cy="136604"/>
          </a:xfrm>
          <a:prstGeom prst="ellipse">
            <a:avLst/>
          </a:prstGeom>
          <a:solidFill>
            <a:srgbClr val="C10B2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96" name="Google Shape;1396;p9">
            <a:extLst>
              <a:ext uri="{C183D7F6-B498-43B3-948B-1728B52AA6E4}">
                <adec:decorative xmlns:adec="http://schemas.microsoft.com/office/drawing/2017/decorative" val="1"/>
              </a:ext>
            </a:extLst>
          </p:cNvPr>
          <p:cNvSpPr/>
          <p:nvPr/>
        </p:nvSpPr>
        <p:spPr>
          <a:xfrm>
            <a:off x="2652487" y="3597195"/>
            <a:ext cx="136604" cy="136604"/>
          </a:xfrm>
          <a:prstGeom prst="ellipse">
            <a:avLst/>
          </a:prstGeom>
          <a:solidFill>
            <a:srgbClr val="AE092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97" name="Google Shape;1397;p9" descr="1"/>
          <p:cNvSpPr txBox="1"/>
          <p:nvPr/>
        </p:nvSpPr>
        <p:spPr>
          <a:xfrm>
            <a:off x="911722" y="5006959"/>
            <a:ext cx="315048"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US" sz="700" b="1" i="0" u="none" strike="noStrike" cap="none" dirty="0">
                <a:solidFill>
                  <a:schemeClr val="lt1"/>
                </a:solidFill>
                <a:latin typeface="Gill Sans"/>
                <a:ea typeface="Gill Sans"/>
                <a:cs typeface="Gill Sans"/>
                <a:sym typeface="Gill Sans"/>
              </a:rPr>
              <a:t>1</a:t>
            </a:r>
            <a:endParaRPr sz="1400" b="0" i="0" u="none" strike="noStrike" cap="none" dirty="0">
              <a:solidFill>
                <a:srgbClr val="000000"/>
              </a:solidFill>
              <a:latin typeface="Arial"/>
              <a:ea typeface="Arial"/>
              <a:cs typeface="Arial"/>
              <a:sym typeface="Arial"/>
            </a:endParaRPr>
          </a:p>
        </p:txBody>
      </p:sp>
      <p:sp>
        <p:nvSpPr>
          <p:cNvPr id="1398" name="Google Shape;1398;p9" descr="2"/>
          <p:cNvSpPr txBox="1"/>
          <p:nvPr/>
        </p:nvSpPr>
        <p:spPr>
          <a:xfrm>
            <a:off x="911722" y="5227805"/>
            <a:ext cx="186805"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US" sz="700" b="1" i="0" u="none" strike="noStrike" cap="none">
                <a:solidFill>
                  <a:schemeClr val="lt1"/>
                </a:solidFill>
                <a:latin typeface="Gill Sans"/>
                <a:ea typeface="Gill Sans"/>
                <a:cs typeface="Gill Sans"/>
                <a:sym typeface="Gill Sans"/>
              </a:rPr>
              <a:t>2</a:t>
            </a:r>
            <a:endParaRPr sz="1400" b="0" i="0" u="none" strike="noStrike" cap="none">
              <a:solidFill>
                <a:srgbClr val="000000"/>
              </a:solidFill>
              <a:latin typeface="Arial"/>
              <a:ea typeface="Arial"/>
              <a:cs typeface="Arial"/>
              <a:sym typeface="Arial"/>
            </a:endParaRPr>
          </a:p>
        </p:txBody>
      </p:sp>
      <p:sp>
        <p:nvSpPr>
          <p:cNvPr id="1399" name="Google Shape;1399;p9" descr="3"/>
          <p:cNvSpPr txBox="1"/>
          <p:nvPr/>
        </p:nvSpPr>
        <p:spPr>
          <a:xfrm>
            <a:off x="911722" y="5430173"/>
            <a:ext cx="186805"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US" sz="700" b="1" i="0" u="none" strike="noStrike" cap="none" dirty="0">
                <a:solidFill>
                  <a:schemeClr val="lt1"/>
                </a:solidFill>
                <a:latin typeface="Gill Sans"/>
                <a:ea typeface="Gill Sans"/>
                <a:cs typeface="Gill Sans"/>
                <a:sym typeface="Gill Sans"/>
              </a:rPr>
              <a:t>3</a:t>
            </a:r>
            <a:endParaRPr sz="1400" b="0" i="0" u="none" strike="noStrike" cap="none" dirty="0">
              <a:solidFill>
                <a:srgbClr val="000000"/>
              </a:solidFill>
              <a:latin typeface="Arial"/>
              <a:ea typeface="Arial"/>
              <a:cs typeface="Arial"/>
              <a:sym typeface="Arial"/>
            </a:endParaRPr>
          </a:p>
        </p:txBody>
      </p:sp>
      <p:sp>
        <p:nvSpPr>
          <p:cNvPr id="1400" name="Google Shape;1400;p9" descr="4"/>
          <p:cNvSpPr txBox="1"/>
          <p:nvPr/>
        </p:nvSpPr>
        <p:spPr>
          <a:xfrm>
            <a:off x="911722" y="5655027"/>
            <a:ext cx="186805"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US" sz="700" b="1" i="0" u="none" strike="noStrike" cap="none">
                <a:solidFill>
                  <a:schemeClr val="lt1"/>
                </a:solidFill>
                <a:latin typeface="Gill Sans"/>
                <a:ea typeface="Gill Sans"/>
                <a:cs typeface="Gill Sans"/>
                <a:sym typeface="Gill Sans"/>
              </a:rPr>
              <a:t>4</a:t>
            </a:r>
            <a:endParaRPr sz="1400" b="0" i="0" u="none" strike="noStrike" cap="none">
              <a:solidFill>
                <a:srgbClr val="000000"/>
              </a:solidFill>
              <a:latin typeface="Arial"/>
              <a:ea typeface="Arial"/>
              <a:cs typeface="Arial"/>
              <a:sym typeface="Arial"/>
            </a:endParaRPr>
          </a:p>
        </p:txBody>
      </p:sp>
      <p:sp>
        <p:nvSpPr>
          <p:cNvPr id="1401" name="Google Shape;1401;p9">
            <a:extLst>
              <a:ext uri="{C183D7F6-B498-43B3-948B-1728B52AA6E4}">
                <adec:decorative xmlns:adec="http://schemas.microsoft.com/office/drawing/2017/decorative" val="1"/>
              </a:ext>
            </a:extLst>
          </p:cNvPr>
          <p:cNvSpPr/>
          <p:nvPr/>
        </p:nvSpPr>
        <p:spPr>
          <a:xfrm>
            <a:off x="2100396" y="3325463"/>
            <a:ext cx="136604" cy="136604"/>
          </a:xfrm>
          <a:prstGeom prst="ellipse">
            <a:avLst/>
          </a:prstGeom>
          <a:solidFill>
            <a:srgbClr val="AE092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402" name="Google Shape;1402;p9">
            <a:extLst>
              <a:ext uri="{C183D7F6-B498-43B3-948B-1728B52AA6E4}">
                <adec:decorative xmlns:adec="http://schemas.microsoft.com/office/drawing/2017/decorative" val="1"/>
              </a:ext>
            </a:extLst>
          </p:cNvPr>
          <p:cNvSpPr/>
          <p:nvPr/>
        </p:nvSpPr>
        <p:spPr>
          <a:xfrm>
            <a:off x="3200264" y="3191753"/>
            <a:ext cx="136604" cy="136604"/>
          </a:xfrm>
          <a:prstGeom prst="ellipse">
            <a:avLst/>
          </a:prstGeom>
          <a:solidFill>
            <a:srgbClr val="AE092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403" name="Google Shape;1403;p9">
            <a:extLst>
              <a:ext uri="{C183D7F6-B498-43B3-948B-1728B52AA6E4}">
                <adec:decorative xmlns:adec="http://schemas.microsoft.com/office/drawing/2017/decorative" val="1"/>
              </a:ext>
            </a:extLst>
          </p:cNvPr>
          <p:cNvSpPr/>
          <p:nvPr/>
        </p:nvSpPr>
        <p:spPr>
          <a:xfrm>
            <a:off x="4944003" y="3319344"/>
            <a:ext cx="136604" cy="136604"/>
          </a:xfrm>
          <a:prstGeom prst="ellipse">
            <a:avLst/>
          </a:prstGeom>
          <a:solidFill>
            <a:srgbClr val="AE092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404" name="Google Shape;1404;p9">
            <a:extLst>
              <a:ext uri="{C183D7F6-B498-43B3-948B-1728B52AA6E4}">
                <adec:decorative xmlns:adec="http://schemas.microsoft.com/office/drawing/2017/decorative" val="1"/>
              </a:ext>
            </a:extLst>
          </p:cNvPr>
          <p:cNvSpPr txBox="1"/>
          <p:nvPr/>
        </p:nvSpPr>
        <p:spPr>
          <a:xfrm>
            <a:off x="3044920" y="4613209"/>
            <a:ext cx="210299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Gill Sans"/>
                <a:ea typeface="Gill Sans"/>
                <a:cs typeface="Gill Sans"/>
                <a:sym typeface="Gill Sans"/>
              </a:rPr>
              <a:t>Upper-Middle</a:t>
            </a:r>
            <a:endParaRPr sz="1400" b="0" i="0" u="none" strike="noStrike" cap="none">
              <a:solidFill>
                <a:srgbClr val="000000"/>
              </a:solidFill>
              <a:latin typeface="Arial"/>
              <a:ea typeface="Arial"/>
              <a:cs typeface="Arial"/>
              <a:sym typeface="Arial"/>
            </a:endParaRPr>
          </a:p>
        </p:txBody>
      </p:sp>
      <p:sp>
        <p:nvSpPr>
          <p:cNvPr id="1405" name="Google Shape;1405;p9">
            <a:extLst>
              <a:ext uri="{C183D7F6-B498-43B3-948B-1728B52AA6E4}">
                <adec:decorative xmlns:adec="http://schemas.microsoft.com/office/drawing/2017/decorative" val="1"/>
              </a:ext>
            </a:extLst>
          </p:cNvPr>
          <p:cNvSpPr txBox="1"/>
          <p:nvPr/>
        </p:nvSpPr>
        <p:spPr>
          <a:xfrm>
            <a:off x="890593" y="4613209"/>
            <a:ext cx="210299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Gill Sans"/>
                <a:ea typeface="Gill Sans"/>
                <a:cs typeface="Gill Sans"/>
                <a:sym typeface="Gill Sans"/>
              </a:rPr>
              <a:t>Lower-Middle</a:t>
            </a:r>
            <a:endParaRPr sz="1400" b="0" i="0" u="none" strike="noStrike" cap="none">
              <a:solidFill>
                <a:srgbClr val="000000"/>
              </a:solidFill>
              <a:latin typeface="Arial"/>
              <a:ea typeface="Arial"/>
              <a:cs typeface="Arial"/>
              <a:sym typeface="Arial"/>
            </a:endParaRPr>
          </a:p>
        </p:txBody>
      </p:sp>
      <p:sp>
        <p:nvSpPr>
          <p:cNvPr id="1406" name="Google Shape;1406;p9">
            <a:extLst>
              <a:ext uri="{C183D7F6-B498-43B3-948B-1728B52AA6E4}">
                <adec:decorative xmlns:adec="http://schemas.microsoft.com/office/drawing/2017/decorative" val="1"/>
              </a:ext>
            </a:extLst>
          </p:cNvPr>
          <p:cNvSpPr/>
          <p:nvPr/>
        </p:nvSpPr>
        <p:spPr>
          <a:xfrm>
            <a:off x="3078106" y="5041871"/>
            <a:ext cx="136604" cy="136604"/>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407" name="Google Shape;1407;p9">
            <a:extLst>
              <a:ext uri="{C183D7F6-B498-43B3-948B-1728B52AA6E4}">
                <adec:decorative xmlns:adec="http://schemas.microsoft.com/office/drawing/2017/decorative" val="1"/>
              </a:ext>
            </a:extLst>
          </p:cNvPr>
          <p:cNvSpPr/>
          <p:nvPr/>
        </p:nvSpPr>
        <p:spPr>
          <a:xfrm>
            <a:off x="3078106" y="5262976"/>
            <a:ext cx="136604" cy="136604"/>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408" name="Google Shape;1408;p9">
            <a:extLst>
              <a:ext uri="{C183D7F6-B498-43B3-948B-1728B52AA6E4}">
                <adec:decorative xmlns:adec="http://schemas.microsoft.com/office/drawing/2017/decorative" val="1"/>
              </a:ext>
            </a:extLst>
          </p:cNvPr>
          <p:cNvSpPr/>
          <p:nvPr/>
        </p:nvSpPr>
        <p:spPr>
          <a:xfrm>
            <a:off x="3078106" y="5469091"/>
            <a:ext cx="136604" cy="136604"/>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409" name="Google Shape;1409;p9"/>
          <p:cNvSpPr txBox="1"/>
          <p:nvPr/>
        </p:nvSpPr>
        <p:spPr>
          <a:xfrm>
            <a:off x="3219691" y="4958739"/>
            <a:ext cx="2290823"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Jordan</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Lebanon</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Turkey</a:t>
            </a:r>
            <a:endParaRPr sz="1400" b="0" i="0" u="none" strike="noStrike" cap="none" dirty="0">
              <a:solidFill>
                <a:srgbClr val="000000"/>
              </a:solidFill>
              <a:latin typeface="Arial"/>
              <a:ea typeface="Arial"/>
              <a:cs typeface="Arial"/>
              <a:sym typeface="Arial"/>
            </a:endParaRPr>
          </a:p>
        </p:txBody>
      </p:sp>
      <p:sp>
        <p:nvSpPr>
          <p:cNvPr id="1410" name="Google Shape;1410;p9">
            <a:extLst>
              <a:ext uri="{C183D7F6-B498-43B3-948B-1728B52AA6E4}">
                <adec:decorative xmlns:adec="http://schemas.microsoft.com/office/drawing/2017/decorative" val="1"/>
              </a:ext>
            </a:extLst>
          </p:cNvPr>
          <p:cNvSpPr/>
          <p:nvPr/>
        </p:nvSpPr>
        <p:spPr>
          <a:xfrm>
            <a:off x="4987204" y="2665538"/>
            <a:ext cx="136604" cy="136604"/>
          </a:xfrm>
          <a:prstGeom prst="ellipse">
            <a:avLst/>
          </a:prstGeom>
          <a:solidFill>
            <a:srgbClr val="00275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411" name="Google Shape;1411;p9" descr="2"/>
          <p:cNvSpPr txBox="1"/>
          <p:nvPr/>
        </p:nvSpPr>
        <p:spPr>
          <a:xfrm>
            <a:off x="3027905" y="5227805"/>
            <a:ext cx="186805"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US" sz="700" b="1" i="0" u="none" strike="noStrike" cap="none">
                <a:solidFill>
                  <a:schemeClr val="lt1"/>
                </a:solidFill>
                <a:latin typeface="Gill Sans"/>
                <a:ea typeface="Gill Sans"/>
                <a:cs typeface="Gill Sans"/>
                <a:sym typeface="Gill Sans"/>
              </a:rPr>
              <a:t>2</a:t>
            </a:r>
            <a:endParaRPr sz="1400" b="0" i="0" u="none" strike="noStrike" cap="none">
              <a:solidFill>
                <a:srgbClr val="000000"/>
              </a:solidFill>
              <a:latin typeface="Arial"/>
              <a:ea typeface="Arial"/>
              <a:cs typeface="Arial"/>
              <a:sym typeface="Arial"/>
            </a:endParaRPr>
          </a:p>
        </p:txBody>
      </p:sp>
      <p:sp>
        <p:nvSpPr>
          <p:cNvPr id="1412" name="Google Shape;1412;p9" descr="3"/>
          <p:cNvSpPr txBox="1"/>
          <p:nvPr/>
        </p:nvSpPr>
        <p:spPr>
          <a:xfrm>
            <a:off x="3027905" y="5430173"/>
            <a:ext cx="186805"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US" sz="700" b="1" i="0" u="none" strike="noStrike" cap="none">
                <a:solidFill>
                  <a:schemeClr val="lt1"/>
                </a:solidFill>
                <a:latin typeface="Gill Sans"/>
                <a:ea typeface="Gill Sans"/>
                <a:cs typeface="Gill Sans"/>
                <a:sym typeface="Gill Sans"/>
              </a:rPr>
              <a:t>3</a:t>
            </a:r>
            <a:endParaRPr sz="1400" b="0" i="0" u="none" strike="noStrike" cap="none">
              <a:solidFill>
                <a:srgbClr val="000000"/>
              </a:solidFill>
              <a:latin typeface="Arial"/>
              <a:ea typeface="Arial"/>
              <a:cs typeface="Arial"/>
              <a:sym typeface="Arial"/>
            </a:endParaRPr>
          </a:p>
        </p:txBody>
      </p:sp>
      <p:sp>
        <p:nvSpPr>
          <p:cNvPr id="1413" name="Google Shape;1413;p9"/>
          <p:cNvSpPr txBox="1"/>
          <p:nvPr/>
        </p:nvSpPr>
        <p:spPr>
          <a:xfrm>
            <a:off x="2605140" y="3567084"/>
            <a:ext cx="315048"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US" sz="700" b="1" i="0" u="none" strike="noStrike" cap="none" dirty="0">
                <a:solidFill>
                  <a:schemeClr val="lt1"/>
                </a:solidFill>
                <a:latin typeface="Gill Sans"/>
                <a:ea typeface="Gill Sans"/>
                <a:cs typeface="Gill Sans"/>
                <a:sym typeface="Gill Sans"/>
              </a:rPr>
              <a:t>1</a:t>
            </a:r>
            <a:endParaRPr sz="1400" b="0" i="0" u="none" strike="noStrike" cap="none" dirty="0">
              <a:solidFill>
                <a:srgbClr val="000000"/>
              </a:solidFill>
              <a:latin typeface="Arial"/>
              <a:ea typeface="Arial"/>
              <a:cs typeface="Arial"/>
              <a:sym typeface="Arial"/>
            </a:endParaRPr>
          </a:p>
        </p:txBody>
      </p:sp>
      <p:sp>
        <p:nvSpPr>
          <p:cNvPr id="1414" name="Google Shape;1414;p9">
            <a:extLst>
              <a:ext uri="{C183D7F6-B498-43B3-948B-1728B52AA6E4}">
                <adec:decorative xmlns:adec="http://schemas.microsoft.com/office/drawing/2017/decorative" val="1"/>
              </a:ext>
            </a:extLst>
          </p:cNvPr>
          <p:cNvSpPr txBox="1"/>
          <p:nvPr/>
        </p:nvSpPr>
        <p:spPr>
          <a:xfrm>
            <a:off x="2049664" y="3294194"/>
            <a:ext cx="186805"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US" sz="700" b="1" i="0" u="none" strike="noStrike" cap="none">
                <a:solidFill>
                  <a:schemeClr val="lt1"/>
                </a:solidFill>
                <a:latin typeface="Gill Sans"/>
                <a:ea typeface="Gill Sans"/>
                <a:cs typeface="Gill Sans"/>
                <a:sym typeface="Gill Sans"/>
              </a:rPr>
              <a:t>2</a:t>
            </a:r>
            <a:endParaRPr sz="1400" b="0" i="0" u="none" strike="noStrike" cap="none">
              <a:solidFill>
                <a:srgbClr val="000000"/>
              </a:solidFill>
              <a:latin typeface="Arial"/>
              <a:ea typeface="Arial"/>
              <a:cs typeface="Arial"/>
              <a:sym typeface="Arial"/>
            </a:endParaRPr>
          </a:p>
        </p:txBody>
      </p:sp>
      <p:sp>
        <p:nvSpPr>
          <p:cNvPr id="1415" name="Google Shape;1415;p9"/>
          <p:cNvSpPr txBox="1"/>
          <p:nvPr/>
        </p:nvSpPr>
        <p:spPr>
          <a:xfrm>
            <a:off x="3152718" y="3155641"/>
            <a:ext cx="186805"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US" sz="700" b="1" i="0" u="none" strike="noStrike" cap="none">
                <a:solidFill>
                  <a:schemeClr val="lt1"/>
                </a:solidFill>
                <a:latin typeface="Gill Sans"/>
                <a:ea typeface="Gill Sans"/>
                <a:cs typeface="Gill Sans"/>
                <a:sym typeface="Gill Sans"/>
              </a:rPr>
              <a:t>3</a:t>
            </a:r>
            <a:endParaRPr sz="1400" b="0" i="0" u="none" strike="noStrike" cap="none">
              <a:solidFill>
                <a:srgbClr val="000000"/>
              </a:solidFill>
              <a:latin typeface="Arial"/>
              <a:ea typeface="Arial"/>
              <a:cs typeface="Arial"/>
              <a:sym typeface="Arial"/>
            </a:endParaRPr>
          </a:p>
        </p:txBody>
      </p:sp>
      <p:sp>
        <p:nvSpPr>
          <p:cNvPr id="1416" name="Google Shape;1416;p9"/>
          <p:cNvSpPr txBox="1"/>
          <p:nvPr/>
        </p:nvSpPr>
        <p:spPr>
          <a:xfrm>
            <a:off x="4893802" y="3282274"/>
            <a:ext cx="186805"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US" sz="700" b="1" i="0" u="none" strike="noStrike" cap="none">
                <a:solidFill>
                  <a:schemeClr val="lt1"/>
                </a:solidFill>
                <a:latin typeface="Gill Sans"/>
                <a:ea typeface="Gill Sans"/>
                <a:cs typeface="Gill Sans"/>
                <a:sym typeface="Gill Sans"/>
              </a:rPr>
              <a:t>4</a:t>
            </a:r>
            <a:endParaRPr sz="1400" b="0" i="0" u="none" strike="noStrike" cap="none">
              <a:solidFill>
                <a:srgbClr val="000000"/>
              </a:solidFill>
              <a:latin typeface="Arial"/>
              <a:ea typeface="Arial"/>
              <a:cs typeface="Arial"/>
              <a:sym typeface="Arial"/>
            </a:endParaRPr>
          </a:p>
        </p:txBody>
      </p:sp>
      <p:sp>
        <p:nvSpPr>
          <p:cNvPr id="1417" name="Google Shape;1417;p9">
            <a:extLst>
              <a:ext uri="{C183D7F6-B498-43B3-948B-1728B52AA6E4}">
                <adec:decorative xmlns:adec="http://schemas.microsoft.com/office/drawing/2017/decorative" val="1"/>
              </a:ext>
            </a:extLst>
          </p:cNvPr>
          <p:cNvSpPr/>
          <p:nvPr/>
        </p:nvSpPr>
        <p:spPr>
          <a:xfrm>
            <a:off x="5183146" y="3100966"/>
            <a:ext cx="136604" cy="136604"/>
          </a:xfrm>
          <a:prstGeom prst="ellipse">
            <a:avLst/>
          </a:prstGeom>
          <a:solidFill>
            <a:srgbClr val="00275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418" name="Google Shape;1418;p9">
            <a:extLst>
              <a:ext uri="{C183D7F6-B498-43B3-948B-1728B52AA6E4}">
                <adec:decorative xmlns:adec="http://schemas.microsoft.com/office/drawing/2017/decorative" val="1"/>
              </a:ext>
            </a:extLst>
          </p:cNvPr>
          <p:cNvSpPr/>
          <p:nvPr/>
        </p:nvSpPr>
        <p:spPr>
          <a:xfrm>
            <a:off x="5330104" y="3258809"/>
            <a:ext cx="136604" cy="136604"/>
          </a:xfrm>
          <a:prstGeom prst="ellipse">
            <a:avLst/>
          </a:prstGeom>
          <a:solidFill>
            <a:srgbClr val="00275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419" name="Google Shape;1419;p9"/>
          <p:cNvSpPr txBox="1"/>
          <p:nvPr/>
        </p:nvSpPr>
        <p:spPr>
          <a:xfrm>
            <a:off x="5283026" y="3218742"/>
            <a:ext cx="315048"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US" sz="700" b="1" i="0" u="none" strike="noStrike" cap="none">
                <a:solidFill>
                  <a:schemeClr val="lt1"/>
                </a:solidFill>
                <a:latin typeface="Gill Sans"/>
                <a:ea typeface="Gill Sans"/>
                <a:cs typeface="Gill Sans"/>
                <a:sym typeface="Gill Sans"/>
              </a:rPr>
              <a:t>1</a:t>
            </a:r>
            <a:endParaRPr sz="1400" b="0" i="0" u="none" strike="noStrike" cap="none">
              <a:solidFill>
                <a:srgbClr val="000000"/>
              </a:solidFill>
              <a:latin typeface="Arial"/>
              <a:ea typeface="Arial"/>
              <a:cs typeface="Arial"/>
              <a:sym typeface="Arial"/>
            </a:endParaRPr>
          </a:p>
        </p:txBody>
      </p:sp>
      <p:sp>
        <p:nvSpPr>
          <p:cNvPr id="1420" name="Google Shape;1420;p9"/>
          <p:cNvSpPr txBox="1"/>
          <p:nvPr/>
        </p:nvSpPr>
        <p:spPr>
          <a:xfrm>
            <a:off x="5135764" y="3065594"/>
            <a:ext cx="186805"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US" sz="700" b="1" i="0" u="none" strike="noStrike" cap="none">
                <a:solidFill>
                  <a:schemeClr val="lt1"/>
                </a:solidFill>
                <a:latin typeface="Gill Sans"/>
                <a:ea typeface="Gill Sans"/>
                <a:cs typeface="Gill Sans"/>
                <a:sym typeface="Gill Sans"/>
              </a:rPr>
              <a:t>2</a:t>
            </a:r>
            <a:endParaRPr sz="1400" b="0" i="0" u="none" strike="noStrike" cap="none">
              <a:solidFill>
                <a:srgbClr val="000000"/>
              </a:solidFill>
              <a:latin typeface="Arial"/>
              <a:ea typeface="Arial"/>
              <a:cs typeface="Arial"/>
              <a:sym typeface="Arial"/>
            </a:endParaRPr>
          </a:p>
        </p:txBody>
      </p:sp>
      <p:sp>
        <p:nvSpPr>
          <p:cNvPr id="1421" name="Google Shape;1421;p9"/>
          <p:cNvSpPr txBox="1"/>
          <p:nvPr/>
        </p:nvSpPr>
        <p:spPr>
          <a:xfrm>
            <a:off x="4943418" y="2627684"/>
            <a:ext cx="186805"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US" sz="700" b="1" i="0" u="none" strike="noStrike" cap="none">
                <a:solidFill>
                  <a:schemeClr val="lt1"/>
                </a:solidFill>
                <a:latin typeface="Gill Sans"/>
                <a:ea typeface="Gill Sans"/>
                <a:cs typeface="Gill Sans"/>
                <a:sym typeface="Gill Sans"/>
              </a:rPr>
              <a:t>3</a:t>
            </a:r>
            <a:endParaRPr sz="1400" b="0" i="0" u="none" strike="noStrike" cap="none">
              <a:solidFill>
                <a:srgbClr val="000000"/>
              </a:solidFill>
              <a:latin typeface="Arial"/>
              <a:ea typeface="Arial"/>
              <a:cs typeface="Arial"/>
              <a:sym typeface="Arial"/>
            </a:endParaRPr>
          </a:p>
        </p:txBody>
      </p:sp>
      <p:sp>
        <p:nvSpPr>
          <p:cNvPr id="1422" name="Google Shape;1422;p9">
            <a:extLst>
              <a:ext uri="{C183D7F6-B498-43B3-948B-1728B52AA6E4}">
                <adec:decorative xmlns:adec="http://schemas.microsoft.com/office/drawing/2017/decorative" val="1"/>
              </a:ext>
            </a:extLst>
          </p:cNvPr>
          <p:cNvSpPr/>
          <p:nvPr/>
        </p:nvSpPr>
        <p:spPr>
          <a:xfrm>
            <a:off x="5088390" y="4652476"/>
            <a:ext cx="1412111" cy="254643"/>
          </a:xfrm>
          <a:prstGeom prst="rect">
            <a:avLst/>
          </a:prstGeom>
          <a:solidFill>
            <a:srgbClr val="5A9ED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423" name="Google Shape;1423;p9"/>
          <p:cNvSpPr txBox="1"/>
          <p:nvPr/>
        </p:nvSpPr>
        <p:spPr>
          <a:xfrm>
            <a:off x="5064090" y="4613209"/>
            <a:ext cx="100194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Gill Sans"/>
                <a:ea typeface="Gill Sans"/>
                <a:cs typeface="Gill Sans"/>
                <a:sym typeface="Gill Sans"/>
              </a:rPr>
              <a:t>High</a:t>
            </a:r>
            <a:endParaRPr sz="1400" b="0" i="0" u="none" strike="noStrike" cap="none">
              <a:solidFill>
                <a:srgbClr val="000000"/>
              </a:solidFill>
              <a:latin typeface="Arial"/>
              <a:ea typeface="Arial"/>
              <a:cs typeface="Arial"/>
              <a:sym typeface="Arial"/>
            </a:endParaRPr>
          </a:p>
        </p:txBody>
      </p:sp>
      <p:sp>
        <p:nvSpPr>
          <p:cNvPr id="1424" name="Google Shape;1424;p9"/>
          <p:cNvSpPr txBox="1"/>
          <p:nvPr/>
        </p:nvSpPr>
        <p:spPr>
          <a:xfrm>
            <a:off x="5266630" y="4958739"/>
            <a:ext cx="229082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Saudi Arabia</a:t>
            </a:r>
            <a:endParaRPr sz="1400" b="0" i="0" u="none" strike="noStrike" cap="none">
              <a:solidFill>
                <a:srgbClr val="000000"/>
              </a:solidFill>
              <a:latin typeface="Arial"/>
              <a:ea typeface="Arial"/>
              <a:cs typeface="Arial"/>
              <a:sym typeface="Arial"/>
            </a:endParaRPr>
          </a:p>
        </p:txBody>
      </p:sp>
      <p:sp>
        <p:nvSpPr>
          <p:cNvPr id="1425" name="Google Shape;1425;p9">
            <a:extLst>
              <a:ext uri="{C183D7F6-B498-43B3-948B-1728B52AA6E4}">
                <adec:decorative xmlns:adec="http://schemas.microsoft.com/office/drawing/2017/decorative" val="1"/>
              </a:ext>
            </a:extLst>
          </p:cNvPr>
          <p:cNvSpPr/>
          <p:nvPr/>
        </p:nvSpPr>
        <p:spPr>
          <a:xfrm>
            <a:off x="5169124" y="5041871"/>
            <a:ext cx="136604" cy="136604"/>
          </a:xfrm>
          <a:prstGeom prst="ellipse">
            <a:avLst/>
          </a:prstGeom>
          <a:solidFill>
            <a:srgbClr val="5A9ED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426" name="Google Shape;1426;p9" descr="1"/>
          <p:cNvSpPr txBox="1"/>
          <p:nvPr/>
        </p:nvSpPr>
        <p:spPr>
          <a:xfrm>
            <a:off x="3027905" y="5001894"/>
            <a:ext cx="186805"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US" sz="700" b="1" i="0" u="none" strike="noStrike" cap="none">
                <a:solidFill>
                  <a:schemeClr val="lt1"/>
                </a:solidFill>
                <a:latin typeface="Gill Sans"/>
                <a:ea typeface="Gill Sans"/>
                <a:cs typeface="Gill Sans"/>
                <a:sym typeface="Gill Sans"/>
              </a:rPr>
              <a:t>1</a:t>
            </a:r>
            <a:endParaRPr sz="1400" b="0" i="0" u="none" strike="noStrike" cap="none">
              <a:solidFill>
                <a:srgbClr val="000000"/>
              </a:solidFill>
              <a:latin typeface="Arial"/>
              <a:ea typeface="Arial"/>
              <a:cs typeface="Arial"/>
              <a:sym typeface="Arial"/>
            </a:endParaRPr>
          </a:p>
        </p:txBody>
      </p:sp>
      <p:sp>
        <p:nvSpPr>
          <p:cNvPr id="1427" name="Google Shape;1427;p9">
            <a:extLst>
              <a:ext uri="{C183D7F6-B498-43B3-948B-1728B52AA6E4}">
                <adec:decorative xmlns:adec="http://schemas.microsoft.com/office/drawing/2017/decorative" val="1"/>
              </a:ext>
            </a:extLst>
          </p:cNvPr>
          <p:cNvSpPr/>
          <p:nvPr/>
        </p:nvSpPr>
        <p:spPr>
          <a:xfrm>
            <a:off x="5630141" y="3953908"/>
            <a:ext cx="136604" cy="136604"/>
          </a:xfrm>
          <a:prstGeom prst="ellipse">
            <a:avLst/>
          </a:prstGeom>
          <a:solidFill>
            <a:srgbClr val="4E90C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428" name="Google Shape;1428;p9" descr="1"/>
          <p:cNvSpPr txBox="1"/>
          <p:nvPr/>
        </p:nvSpPr>
        <p:spPr>
          <a:xfrm>
            <a:off x="5119895" y="5001894"/>
            <a:ext cx="186805"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US" sz="700" b="1" i="0" u="none" strike="noStrike" cap="none" dirty="0">
                <a:solidFill>
                  <a:schemeClr val="lt1"/>
                </a:solidFill>
                <a:latin typeface="Gill Sans"/>
                <a:ea typeface="Gill Sans"/>
                <a:cs typeface="Gill Sans"/>
                <a:sym typeface="Gill Sans"/>
              </a:rPr>
              <a:t>1</a:t>
            </a:r>
            <a:endParaRPr sz="1400" b="0" i="0" u="none" strike="noStrike" cap="none" dirty="0">
              <a:solidFill>
                <a:srgbClr val="000000"/>
              </a:solidFill>
              <a:latin typeface="Arial"/>
              <a:ea typeface="Arial"/>
              <a:cs typeface="Arial"/>
              <a:sym typeface="Arial"/>
            </a:endParaRPr>
          </a:p>
        </p:txBody>
      </p:sp>
      <p:sp>
        <p:nvSpPr>
          <p:cNvPr id="1429" name="Google Shape;1429;p9"/>
          <p:cNvSpPr txBox="1"/>
          <p:nvPr/>
        </p:nvSpPr>
        <p:spPr>
          <a:xfrm>
            <a:off x="5586323" y="3919342"/>
            <a:ext cx="186805"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US" sz="700" b="1" i="0" u="none" strike="noStrike" cap="none">
                <a:solidFill>
                  <a:schemeClr val="lt1"/>
                </a:solidFill>
                <a:latin typeface="Gill Sans"/>
                <a:ea typeface="Gill Sans"/>
                <a:cs typeface="Gill Sans"/>
                <a:sym typeface="Gill Sans"/>
              </a:rPr>
              <a:t>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33"/>
        <p:cNvGrpSpPr/>
        <p:nvPr/>
      </p:nvGrpSpPr>
      <p:grpSpPr>
        <a:xfrm>
          <a:off x="0" y="0"/>
          <a:ext cx="0" cy="0"/>
          <a:chOff x="0" y="0"/>
          <a:chExt cx="0" cy="0"/>
        </a:xfrm>
      </p:grpSpPr>
      <p:sp>
        <p:nvSpPr>
          <p:cNvPr id="1434" name="Google Shape;1434;g119f368d130_0_54"/>
          <p:cNvSpPr txBox="1">
            <a:spLocks noGrp="1"/>
          </p:cNvSpPr>
          <p:nvPr>
            <p:ph type="ftr" idx="11"/>
          </p:nvPr>
        </p:nvSpPr>
        <p:spPr>
          <a:xfrm>
            <a:off x="3124200" y="6474767"/>
            <a:ext cx="2895600" cy="2769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1400"/>
              <a:buNone/>
            </a:pPr>
            <a:r>
              <a:rPr lang="en-US"/>
              <a:t>USAID MONITORING, EVALUATION, AND LEARNING ACTIVITY</a:t>
            </a:r>
            <a:endParaRPr>
              <a:solidFill>
                <a:schemeClr val="lt1"/>
              </a:solidFill>
            </a:endParaRPr>
          </a:p>
          <a:p>
            <a:pPr marL="0" lvl="0" indent="0" algn="ctr" rtl="0">
              <a:lnSpc>
                <a:spcPct val="100000"/>
              </a:lnSpc>
              <a:spcBef>
                <a:spcPts val="0"/>
              </a:spcBef>
              <a:spcAft>
                <a:spcPts val="0"/>
              </a:spcAft>
              <a:buSzPts val="1400"/>
              <a:buNone/>
            </a:pPr>
            <a:endParaRPr/>
          </a:p>
        </p:txBody>
      </p:sp>
      <p:sp>
        <p:nvSpPr>
          <p:cNvPr id="1435" name="Google Shape;1435;g119f368d130_0_54"/>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SzPts val="600"/>
              <a:buNone/>
            </a:pPr>
            <a:fld id="{00000000-1234-1234-1234-123412341234}" type="slidenum">
              <a:rPr lang="en-US"/>
              <a:t>23</a:t>
            </a:fld>
            <a:endParaRPr/>
          </a:p>
        </p:txBody>
      </p:sp>
      <p:sp>
        <p:nvSpPr>
          <p:cNvPr id="1436" name="Google Shape;1436;g119f368d130_0_54"/>
          <p:cNvSpPr txBox="1">
            <a:spLocks noGrp="1"/>
          </p:cNvSpPr>
          <p:nvPr>
            <p:ph type="title"/>
          </p:nvPr>
        </p:nvSpPr>
        <p:spPr>
          <a:xfrm>
            <a:off x="686104" y="479336"/>
            <a:ext cx="7772400" cy="8310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rgbClr val="651D32"/>
              </a:buClr>
              <a:buSzPts val="2800"/>
              <a:buFont typeface="Gill Sans"/>
              <a:buNone/>
            </a:pPr>
            <a:r>
              <a:rPr lang="en-US">
                <a:solidFill>
                  <a:srgbClr val="651D32"/>
                </a:solidFill>
              </a:rPr>
              <a:t>ECONOMY AND ECONOMIC FACTORS</a:t>
            </a:r>
            <a:br>
              <a:rPr lang="en-US">
                <a:solidFill>
                  <a:srgbClr val="651D32"/>
                </a:solidFill>
              </a:rPr>
            </a:br>
            <a:r>
              <a:rPr lang="en-US" sz="2000">
                <a:solidFill>
                  <a:schemeClr val="lt2"/>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GDP PER CAPITA </a:t>
            </a:r>
            <a:r>
              <a:rPr lang="en-US" sz="2000">
                <a:solidFill>
                  <a:schemeClr val="lt2"/>
                </a:solidFill>
              </a:rPr>
              <a:t>2010-2020</a:t>
            </a:r>
            <a:endParaRPr sz="2000">
              <a:solidFill>
                <a:schemeClr val="lt2"/>
              </a:solidFill>
            </a:endParaRPr>
          </a:p>
        </p:txBody>
      </p:sp>
      <p:sp>
        <p:nvSpPr>
          <p:cNvPr id="1437" name="Google Shape;1437;g119f368d130_0_54"/>
          <p:cNvSpPr txBox="1">
            <a:spLocks noGrp="1"/>
          </p:cNvSpPr>
          <p:nvPr>
            <p:ph type="body" idx="1"/>
          </p:nvPr>
        </p:nvSpPr>
        <p:spPr>
          <a:xfrm>
            <a:off x="685800" y="1433350"/>
            <a:ext cx="7692000" cy="1321200"/>
          </a:xfrm>
          <a:prstGeom prst="rect">
            <a:avLst/>
          </a:prstGeom>
          <a:noFill/>
          <a:ln>
            <a:noFill/>
          </a:ln>
        </p:spPr>
        <p:txBody>
          <a:bodyPr spcFirstLastPara="1" wrap="square" lIns="91425" tIns="45700" rIns="91425" bIns="45700" anchor="t" anchorCtr="0">
            <a:normAutofit lnSpcReduction="10000"/>
          </a:bodyPr>
          <a:lstStyle/>
          <a:p>
            <a:pPr marL="457200" lvl="0" indent="-342900" algn="l" rtl="0">
              <a:lnSpc>
                <a:spcPct val="115000"/>
              </a:lnSpc>
              <a:spcBef>
                <a:spcPts val="0"/>
              </a:spcBef>
              <a:spcAft>
                <a:spcPts val="0"/>
              </a:spcAft>
              <a:buClr>
                <a:srgbClr val="635C5B"/>
              </a:buClr>
              <a:buSzPts val="1800"/>
              <a:buFont typeface="Gill Sans"/>
              <a:buChar char="•"/>
            </a:pPr>
            <a:r>
              <a:rPr lang="en-US" sz="1800"/>
              <a:t>Several countries exhibiting the most FLFP improvement were countries with the highest GDP/capita (Saudi Arabia, Turkey).</a:t>
            </a:r>
            <a:endParaRPr sz="1800"/>
          </a:p>
          <a:p>
            <a:pPr marL="457200" lvl="0" indent="-342900" algn="l" rtl="0">
              <a:lnSpc>
                <a:spcPct val="115000"/>
              </a:lnSpc>
              <a:spcBef>
                <a:spcPts val="0"/>
              </a:spcBef>
              <a:spcAft>
                <a:spcPts val="0"/>
              </a:spcAft>
              <a:buSzPts val="1800"/>
              <a:buChar char="•"/>
            </a:pPr>
            <a:r>
              <a:rPr lang="en-US" sz="1800"/>
              <a:t>While West Bank &amp; Gaza saw increased FLFP, it has resulted in high women’s unemployment, partially as a result of their economic situation.</a:t>
            </a:r>
            <a:endParaRPr sz="1800"/>
          </a:p>
        </p:txBody>
      </p:sp>
      <p:pic>
        <p:nvPicPr>
          <p:cNvPr id="1438" name="Google Shape;1438;g119f368d130_0_5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232513" y="2906950"/>
            <a:ext cx="6598584" cy="3415416"/>
          </a:xfrm>
          <a:prstGeom prst="rect">
            <a:avLst/>
          </a:prstGeom>
          <a:noFill/>
          <a:ln>
            <a:noFill/>
          </a:ln>
        </p:spPr>
      </p:pic>
      <p:sp>
        <p:nvSpPr>
          <p:cNvPr id="1439" name="Google Shape;1439;g119f368d130_0_54"/>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t>3/23/2022</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43"/>
        <p:cNvGrpSpPr/>
        <p:nvPr/>
      </p:nvGrpSpPr>
      <p:grpSpPr>
        <a:xfrm>
          <a:off x="0" y="0"/>
          <a:ext cx="0" cy="0"/>
          <a:chOff x="0" y="0"/>
          <a:chExt cx="0" cy="0"/>
        </a:xfrm>
      </p:grpSpPr>
      <p:sp>
        <p:nvSpPr>
          <p:cNvPr id="1444" name="Google Shape;1444;gf3a211cd24_0_175"/>
          <p:cNvSpPr txBox="1">
            <a:spLocks noGrp="1"/>
          </p:cNvSpPr>
          <p:nvPr>
            <p:ph type="ftr" idx="11"/>
          </p:nvPr>
        </p:nvSpPr>
        <p:spPr>
          <a:xfrm>
            <a:off x="3124200" y="6474767"/>
            <a:ext cx="2895600" cy="2769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1400"/>
              <a:buNone/>
            </a:pPr>
            <a:r>
              <a:rPr lang="en-US"/>
              <a:t>USAID MONITORING, EVALUATION, AND LEARNING ACTIVITY</a:t>
            </a:r>
            <a:endParaRPr>
              <a:solidFill>
                <a:schemeClr val="lt1"/>
              </a:solidFill>
            </a:endParaRPr>
          </a:p>
          <a:p>
            <a:pPr marL="0" lvl="0" indent="0" algn="ctr" rtl="0">
              <a:lnSpc>
                <a:spcPct val="100000"/>
              </a:lnSpc>
              <a:spcBef>
                <a:spcPts val="0"/>
              </a:spcBef>
              <a:spcAft>
                <a:spcPts val="0"/>
              </a:spcAft>
              <a:buSzPts val="1400"/>
              <a:buNone/>
            </a:pPr>
            <a:endParaRPr/>
          </a:p>
        </p:txBody>
      </p:sp>
      <p:sp>
        <p:nvSpPr>
          <p:cNvPr id="1445" name="Google Shape;1445;gf3a211cd24_0_175"/>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SzPts val="600"/>
              <a:buNone/>
            </a:pPr>
            <a:fld id="{00000000-1234-1234-1234-123412341234}" type="slidenum">
              <a:rPr lang="en-US"/>
              <a:t>24</a:t>
            </a:fld>
            <a:endParaRPr/>
          </a:p>
        </p:txBody>
      </p:sp>
      <p:sp>
        <p:nvSpPr>
          <p:cNvPr id="1446" name="Google Shape;1446;gf3a211cd24_0_175"/>
          <p:cNvSpPr txBox="1">
            <a:spLocks noGrp="1"/>
          </p:cNvSpPr>
          <p:nvPr>
            <p:ph type="title"/>
          </p:nvPr>
        </p:nvSpPr>
        <p:spPr>
          <a:xfrm>
            <a:off x="686104" y="479336"/>
            <a:ext cx="7772400" cy="8310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rgbClr val="651D32"/>
              </a:buClr>
              <a:buSzPts val="2800"/>
              <a:buFont typeface="Gill Sans"/>
              <a:buNone/>
            </a:pPr>
            <a:r>
              <a:rPr lang="en-US">
                <a:solidFill>
                  <a:srgbClr val="651D32"/>
                </a:solidFill>
              </a:rPr>
              <a:t>ECONOMY AND ECONOMIC FACTORS</a:t>
            </a:r>
            <a:br>
              <a:rPr lang="en-US">
                <a:solidFill>
                  <a:srgbClr val="651D32"/>
                </a:solidFill>
              </a:rPr>
            </a:br>
            <a:r>
              <a:rPr lang="en-US" sz="2000">
                <a:solidFill>
                  <a:schemeClr val="lt2"/>
                </a:solidFill>
              </a:rPr>
              <a:t>OIL REVENUES</a:t>
            </a:r>
            <a:endParaRPr sz="2000">
              <a:solidFill>
                <a:schemeClr val="lt2"/>
              </a:solidFill>
            </a:endParaRPr>
          </a:p>
        </p:txBody>
      </p:sp>
      <p:sp>
        <p:nvSpPr>
          <p:cNvPr id="1447" name="Google Shape;1447;gf3a211cd24_0_175"/>
          <p:cNvSpPr txBox="1">
            <a:spLocks noGrp="1"/>
          </p:cNvSpPr>
          <p:nvPr>
            <p:ph type="body" idx="1"/>
          </p:nvPr>
        </p:nvSpPr>
        <p:spPr>
          <a:xfrm>
            <a:off x="685800" y="1433350"/>
            <a:ext cx="7692000" cy="13212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SzPts val="1800"/>
              <a:buNone/>
            </a:pPr>
            <a:r>
              <a:rPr lang="en-US" sz="1900">
                <a:solidFill>
                  <a:srgbClr val="635C5B"/>
                </a:solidFill>
              </a:rPr>
              <a:t>Saudi Arabia and Algeria were the only </a:t>
            </a:r>
            <a:r>
              <a:rPr lang="en-US" sz="1900"/>
              <a:t>two</a:t>
            </a:r>
            <a:r>
              <a:rPr lang="en-US" sz="1900">
                <a:solidFill>
                  <a:srgbClr val="635C5B"/>
                </a:solidFill>
              </a:rPr>
              <a:t> countries studie</a:t>
            </a:r>
            <a:r>
              <a:rPr lang="en-US" sz="1900"/>
              <a:t>d</a:t>
            </a:r>
            <a:r>
              <a:rPr lang="en-US" sz="1900">
                <a:solidFill>
                  <a:srgbClr val="635C5B"/>
                </a:solidFill>
              </a:rPr>
              <a:t> with sizable oil revenues and are examples of how countries </a:t>
            </a:r>
            <a:r>
              <a:rPr lang="en-US" sz="1900"/>
              <a:t>experienced</a:t>
            </a:r>
            <a:r>
              <a:rPr lang="en-US" sz="1900">
                <a:solidFill>
                  <a:srgbClr val="635C5B"/>
                </a:solidFill>
              </a:rPr>
              <a:t> increasing FLFP rates</a:t>
            </a:r>
            <a:r>
              <a:rPr lang="en-US" sz="1900"/>
              <a:t> as they diversified their economies thr</a:t>
            </a:r>
            <a:r>
              <a:rPr lang="en-US" sz="1900">
                <a:solidFill>
                  <a:srgbClr val="635C5B"/>
                </a:solidFill>
              </a:rPr>
              <a:t>oughout the decade. </a:t>
            </a:r>
            <a:endParaRPr sz="1900">
              <a:solidFill>
                <a:srgbClr val="635C5B"/>
              </a:solidFill>
            </a:endParaRPr>
          </a:p>
        </p:txBody>
      </p:sp>
      <p:pic>
        <p:nvPicPr>
          <p:cNvPr id="1448" name="Google Shape;1448;gf3a211cd24_0_175">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377109" y="2677099"/>
            <a:ext cx="6422834" cy="3701565"/>
          </a:xfrm>
          <a:prstGeom prst="rect">
            <a:avLst/>
          </a:prstGeom>
          <a:noFill/>
          <a:ln>
            <a:noFill/>
          </a:ln>
        </p:spPr>
      </p:pic>
      <p:sp>
        <p:nvSpPr>
          <p:cNvPr id="1449" name="Google Shape;1449;gf3a211cd24_0_175"/>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t>3/23/2022</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Shape 1454"/>
        <p:cNvGrpSpPr/>
        <p:nvPr/>
      </p:nvGrpSpPr>
      <p:grpSpPr>
        <a:xfrm>
          <a:off x="0" y="0"/>
          <a:ext cx="0" cy="0"/>
          <a:chOff x="0" y="0"/>
          <a:chExt cx="0" cy="0"/>
        </a:xfrm>
      </p:grpSpPr>
      <p:sp>
        <p:nvSpPr>
          <p:cNvPr id="1455" name="Google Shape;1455;g11e0ae5a757_0_20"/>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Clr>
                <a:srgbClr val="000000"/>
              </a:buClr>
              <a:buSzPts val="600"/>
              <a:buFont typeface="Arial"/>
              <a:buNone/>
            </a:pPr>
            <a:fld id="{00000000-1234-1234-1234-123412341234}" type="slidenum">
              <a:rPr lang="en-US">
                <a:solidFill>
                  <a:schemeClr val="lt1"/>
                </a:solidFill>
              </a:rPr>
              <a:t>25</a:t>
            </a:fld>
            <a:endParaRPr>
              <a:solidFill>
                <a:schemeClr val="lt1"/>
              </a:solidFill>
            </a:endParaRPr>
          </a:p>
        </p:txBody>
      </p:sp>
      <p:sp>
        <p:nvSpPr>
          <p:cNvPr id="1456" name="Google Shape;1456;g11e0ae5a757_0_20"/>
          <p:cNvSpPr txBox="1"/>
          <p:nvPr/>
        </p:nvSpPr>
        <p:spPr>
          <a:xfrm>
            <a:off x="745682" y="3858753"/>
            <a:ext cx="75381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7200"/>
              <a:buFont typeface="Arial"/>
              <a:buNone/>
            </a:pPr>
            <a:r>
              <a:rPr lang="en-US" sz="3600" b="0" i="0" u="none" strike="noStrike" cap="none">
                <a:solidFill>
                  <a:schemeClr val="lt1"/>
                </a:solidFill>
                <a:latin typeface="Gill Sans"/>
                <a:ea typeface="Gill Sans"/>
                <a:cs typeface="Gill Sans"/>
                <a:sym typeface="Gill Sans"/>
              </a:rPr>
              <a:t>Labor Market Conditions</a:t>
            </a:r>
            <a:endParaRPr sz="3600" b="0" i="0" u="none" strike="noStrike" cap="none">
              <a:solidFill>
                <a:schemeClr val="lt1"/>
              </a:solidFill>
              <a:latin typeface="Gill Sans"/>
              <a:ea typeface="Gill Sans"/>
              <a:cs typeface="Gill Sans"/>
              <a:sym typeface="Gill Sans"/>
            </a:endParaRPr>
          </a:p>
        </p:txBody>
      </p:sp>
      <p:sp>
        <p:nvSpPr>
          <p:cNvPr id="1457" name="Google Shape;1457;g11e0ae5a757_0_20"/>
          <p:cNvSpPr txBox="1">
            <a:spLocks noGrp="1"/>
          </p:cNvSpPr>
          <p:nvPr>
            <p:ph type="title" idx="4294967295"/>
          </p:nvPr>
        </p:nvSpPr>
        <p:spPr>
          <a:xfrm>
            <a:off x="745682" y="1193113"/>
            <a:ext cx="5566983" cy="1846629"/>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chemeClr val="dk1"/>
              </a:buClr>
              <a:buSzPts val="7200"/>
              <a:buFont typeface="Arial"/>
              <a:buNone/>
              <a:tabLst/>
              <a:defRPr/>
            </a:pPr>
            <a:r>
              <a:rPr kumimoji="0" lang="en-US" sz="5400" b="0" i="0" u="none" strike="noStrike" kern="0" cap="none" spc="0" normalizeH="0" baseline="0" noProof="0" dirty="0">
                <a:ln>
                  <a:noFill/>
                </a:ln>
                <a:solidFill>
                  <a:schemeClr val="lt1"/>
                </a:solidFill>
                <a:effectLst/>
                <a:uLnTx/>
                <a:uFillTx/>
                <a:latin typeface="Gill Sans"/>
                <a:ea typeface="Gill Sans"/>
                <a:cs typeface="Gill Sans"/>
                <a:sym typeface="Gill Sans"/>
              </a:rPr>
              <a:t>Economy and Economic Factors</a:t>
            </a:r>
          </a:p>
        </p:txBody>
      </p:sp>
      <p:cxnSp>
        <p:nvCxnSpPr>
          <p:cNvPr id="1458" name="Google Shape;1458;g11e0ae5a757_0_20">
            <a:extLst>
              <a:ext uri="{C183D7F6-B498-43B3-948B-1728B52AA6E4}">
                <adec:decorative xmlns:adec="http://schemas.microsoft.com/office/drawing/2017/decorative" val="1"/>
              </a:ext>
            </a:extLst>
          </p:cNvPr>
          <p:cNvCxnSpPr/>
          <p:nvPr/>
        </p:nvCxnSpPr>
        <p:spPr>
          <a:xfrm>
            <a:off x="866869" y="3804299"/>
            <a:ext cx="1665300" cy="0"/>
          </a:xfrm>
          <a:prstGeom prst="straightConnector1">
            <a:avLst/>
          </a:prstGeom>
          <a:noFill/>
          <a:ln w="25400" cap="flat" cmpd="sng">
            <a:solidFill>
              <a:schemeClr val="accent3"/>
            </a:solidFill>
            <a:prstDash val="solid"/>
            <a:round/>
            <a:headEnd type="none" w="sm" len="sm"/>
            <a:tailEnd type="none" w="sm" len="sm"/>
          </a:ln>
          <a:effectLst>
            <a:outerShdw blurRad="40000" dist="20000" dir="5400000" rotWithShape="0">
              <a:srgbClr val="000000">
                <a:alpha val="37254"/>
              </a:srgbClr>
            </a:outerShdw>
          </a:effectLst>
        </p:spPr>
      </p:cxnSp>
      <p:sp>
        <p:nvSpPr>
          <p:cNvPr id="1459" name="Google Shape;1459;g11e0ae5a757_0_20"/>
          <p:cNvSpPr txBox="1">
            <a:spLocks noGrp="1"/>
          </p:cNvSpPr>
          <p:nvPr>
            <p:ph type="ftr" idx="11"/>
          </p:nvPr>
        </p:nvSpPr>
        <p:spPr>
          <a:xfrm>
            <a:off x="3124200" y="6474767"/>
            <a:ext cx="2895600" cy="2769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1400"/>
              <a:buNone/>
            </a:pPr>
            <a:r>
              <a:rPr lang="en-US">
                <a:solidFill>
                  <a:schemeClr val="lt1"/>
                </a:solidFill>
              </a:rPr>
              <a:t>USAID MONITORING, EVALUATION, AND LEARNING ACTIVITY</a:t>
            </a:r>
            <a:endParaRPr>
              <a:solidFill>
                <a:schemeClr val="lt1"/>
              </a:solidFill>
            </a:endParaRPr>
          </a:p>
          <a:p>
            <a:pPr marL="0" lvl="0" indent="0" algn="ctr" rtl="0">
              <a:lnSpc>
                <a:spcPct val="100000"/>
              </a:lnSpc>
              <a:spcBef>
                <a:spcPts val="0"/>
              </a:spcBef>
              <a:spcAft>
                <a:spcPts val="0"/>
              </a:spcAft>
              <a:buSzPts val="1400"/>
              <a:buNone/>
            </a:pPr>
            <a:endParaRPr>
              <a:solidFill>
                <a:schemeClr val="lt1"/>
              </a:solidFill>
            </a:endParaRPr>
          </a:p>
        </p:txBody>
      </p:sp>
      <p:sp>
        <p:nvSpPr>
          <p:cNvPr id="1460" name="Google Shape;1460;g11e0ae5a757_0_20"/>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solidFill>
                  <a:schemeClr val="lt1"/>
                </a:solidFill>
              </a:rPr>
              <a:t>3/23/2022</a:t>
            </a:r>
            <a:endParaRPr>
              <a:solidFill>
                <a:schemeClr val="lt1"/>
              </a:solidFill>
            </a:endParaRPr>
          </a:p>
        </p:txBody>
      </p:sp>
      <p:pic>
        <p:nvPicPr>
          <p:cNvPr id="1461" name="Google Shape;1461;g11e0ae5a757_0_20">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5043114" y="1152618"/>
            <a:ext cx="1953372" cy="184663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65"/>
        <p:cNvGrpSpPr/>
        <p:nvPr/>
      </p:nvGrpSpPr>
      <p:grpSpPr>
        <a:xfrm>
          <a:off x="0" y="0"/>
          <a:ext cx="0" cy="0"/>
          <a:chOff x="0" y="0"/>
          <a:chExt cx="0" cy="0"/>
        </a:xfrm>
      </p:grpSpPr>
      <p:sp>
        <p:nvSpPr>
          <p:cNvPr id="1466" name="Google Shape;1466;g11a35d84796_0_53"/>
          <p:cNvSpPr txBox="1">
            <a:spLocks noGrp="1"/>
          </p:cNvSpPr>
          <p:nvPr>
            <p:ph type="ftr" idx="11"/>
          </p:nvPr>
        </p:nvSpPr>
        <p:spPr>
          <a:xfrm>
            <a:off x="3124200" y="6474767"/>
            <a:ext cx="2895600" cy="2769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1400"/>
              <a:buNone/>
            </a:pPr>
            <a:r>
              <a:rPr lang="en-US"/>
              <a:t>USAID MONITORING, EVALUATION, AND LEARNING ACTIVITY</a:t>
            </a:r>
            <a:endParaRPr>
              <a:solidFill>
                <a:schemeClr val="lt1"/>
              </a:solidFill>
            </a:endParaRPr>
          </a:p>
          <a:p>
            <a:pPr marL="0" lvl="0" indent="0" algn="ctr" rtl="0">
              <a:lnSpc>
                <a:spcPct val="100000"/>
              </a:lnSpc>
              <a:spcBef>
                <a:spcPts val="0"/>
              </a:spcBef>
              <a:spcAft>
                <a:spcPts val="0"/>
              </a:spcAft>
              <a:buSzPts val="1400"/>
              <a:buNone/>
            </a:pPr>
            <a:endParaRPr/>
          </a:p>
        </p:txBody>
      </p:sp>
      <p:sp>
        <p:nvSpPr>
          <p:cNvPr id="1467" name="Google Shape;1467;g11a35d84796_0_53"/>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SzPts val="600"/>
              <a:buNone/>
            </a:pPr>
            <a:fld id="{00000000-1234-1234-1234-123412341234}" type="slidenum">
              <a:rPr lang="en-US"/>
              <a:t>26</a:t>
            </a:fld>
            <a:endParaRPr/>
          </a:p>
        </p:txBody>
      </p:sp>
      <p:sp>
        <p:nvSpPr>
          <p:cNvPr id="1468" name="Google Shape;1468;g11a35d84796_0_53"/>
          <p:cNvSpPr txBox="1">
            <a:spLocks noGrp="1"/>
          </p:cNvSpPr>
          <p:nvPr>
            <p:ph type="title"/>
          </p:nvPr>
        </p:nvSpPr>
        <p:spPr>
          <a:xfrm>
            <a:off x="686104" y="479336"/>
            <a:ext cx="7772400" cy="8310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rgbClr val="651D32"/>
              </a:buClr>
              <a:buSzPts val="2800"/>
              <a:buFont typeface="Gill Sans"/>
              <a:buNone/>
            </a:pPr>
            <a:r>
              <a:rPr lang="en-US">
                <a:solidFill>
                  <a:srgbClr val="651D32"/>
                </a:solidFill>
              </a:rPr>
              <a:t>LABOR MARKET CONDITIONS</a:t>
            </a:r>
            <a:br>
              <a:rPr lang="en-US">
                <a:solidFill>
                  <a:srgbClr val="651D32"/>
                </a:solidFill>
              </a:rPr>
            </a:br>
            <a:r>
              <a:rPr lang="en-US" sz="2000">
                <a:solidFill>
                  <a:schemeClr val="lt2"/>
                </a:solidFill>
              </a:rPr>
              <a:t>WOMEN’S EMPLOYMENT IN THE </a:t>
            </a:r>
            <a:r>
              <a:rPr lang="en-US" sz="2000">
                <a:solidFill>
                  <a:schemeClr val="lt2"/>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SERVICES SECTOR</a:t>
            </a:r>
            <a:endParaRPr sz="2000">
              <a:solidFill>
                <a:schemeClr val="lt2"/>
              </a:solidFill>
            </a:endParaRPr>
          </a:p>
        </p:txBody>
      </p:sp>
      <p:sp>
        <p:nvSpPr>
          <p:cNvPr id="1469" name="Google Shape;1469;g11a35d84796_0_53"/>
          <p:cNvSpPr txBox="1">
            <a:spLocks noGrp="1"/>
          </p:cNvSpPr>
          <p:nvPr>
            <p:ph type="body" idx="1"/>
          </p:nvPr>
        </p:nvSpPr>
        <p:spPr>
          <a:xfrm>
            <a:off x="685800" y="1433350"/>
            <a:ext cx="7796100" cy="1321200"/>
          </a:xfrm>
          <a:prstGeom prst="rect">
            <a:avLst/>
          </a:prstGeom>
          <a:noFill/>
          <a:ln>
            <a:noFill/>
          </a:ln>
        </p:spPr>
        <p:txBody>
          <a:bodyPr spcFirstLastPara="1" wrap="square" lIns="91425" tIns="45700" rIns="91425" bIns="45700" anchor="t" anchorCtr="0">
            <a:noAutofit/>
          </a:bodyPr>
          <a:lstStyle/>
          <a:p>
            <a:pPr marL="457200" lvl="0" indent="-349250" algn="l" rtl="0">
              <a:lnSpc>
                <a:spcPct val="115000"/>
              </a:lnSpc>
              <a:spcBef>
                <a:spcPts val="0"/>
              </a:spcBef>
              <a:spcAft>
                <a:spcPts val="0"/>
              </a:spcAft>
              <a:buSzPts val="1900"/>
              <a:buFont typeface="Gill Sans"/>
              <a:buChar char="•"/>
            </a:pPr>
            <a:r>
              <a:rPr lang="en-US" sz="1900"/>
              <a:t>Several countries exhibiting increased women’s labor force participation have a growing services sector.</a:t>
            </a:r>
            <a:endParaRPr sz="1900"/>
          </a:p>
          <a:p>
            <a:pPr marL="457200" lvl="0" indent="-349250" algn="l" rtl="0">
              <a:lnSpc>
                <a:spcPct val="115000"/>
              </a:lnSpc>
              <a:spcBef>
                <a:spcPts val="0"/>
              </a:spcBef>
              <a:spcAft>
                <a:spcPts val="0"/>
              </a:spcAft>
              <a:buSzPts val="1900"/>
              <a:buFont typeface="Gill Sans"/>
              <a:buChar char="•"/>
            </a:pPr>
            <a:r>
              <a:rPr lang="en-US" sz="1900"/>
              <a:t>Jordan’s value added to GDP by the services sector was fairly stagnant over the decade.</a:t>
            </a:r>
            <a:endParaRPr sz="1900"/>
          </a:p>
        </p:txBody>
      </p:sp>
      <p:sp>
        <p:nvSpPr>
          <p:cNvPr id="1470" name="Google Shape;1470;g11a35d84796_0_53"/>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t>3/23/2022</a:t>
            </a:r>
            <a:endParaRPr/>
          </a:p>
        </p:txBody>
      </p:sp>
      <p:graphicFrame>
        <p:nvGraphicFramePr>
          <p:cNvPr id="1471" name="Google Shape;1471;g11a35d84796_0_53" descr="Turkey -.34%&#10;Tunisia 5.10%&#10;Lebanon 15.30%&#10;Morocco -.21%&#10;Saudi Arabia 17.01%&#10;West Bank and Gaza 3.41%&#10;Algeria 9.50%&#10;Jordan 2.47%"/>
          <p:cNvGraphicFramePr/>
          <p:nvPr>
            <p:extLst>
              <p:ext uri="{D42A27DB-BD31-4B8C-83A1-F6EECF244321}">
                <p14:modId xmlns:p14="http://schemas.microsoft.com/office/powerpoint/2010/main" val="431522109"/>
              </p:ext>
            </p:extLst>
          </p:nvPr>
        </p:nvGraphicFramePr>
        <p:xfrm>
          <a:off x="831717" y="3050395"/>
          <a:ext cx="7480566" cy="332826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75"/>
        <p:cNvGrpSpPr/>
        <p:nvPr/>
      </p:nvGrpSpPr>
      <p:grpSpPr>
        <a:xfrm>
          <a:off x="0" y="0"/>
          <a:ext cx="0" cy="0"/>
          <a:chOff x="0" y="0"/>
          <a:chExt cx="0" cy="0"/>
        </a:xfrm>
      </p:grpSpPr>
      <p:sp>
        <p:nvSpPr>
          <p:cNvPr id="1476" name="Google Shape;1476;p4"/>
          <p:cNvSpPr txBox="1">
            <a:spLocks noGrp="1"/>
          </p:cNvSpPr>
          <p:nvPr>
            <p:ph type="ftr" idx="11"/>
          </p:nvPr>
        </p:nvSpPr>
        <p:spPr>
          <a:xfrm>
            <a:off x="3124200" y="6474767"/>
            <a:ext cx="2895600" cy="2769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1400"/>
              <a:buNone/>
            </a:pPr>
            <a:r>
              <a:rPr lang="en-US"/>
              <a:t>USAID MONITORING, EVALUATION, AND LEARNING ACTIVITY</a:t>
            </a:r>
            <a:endParaRPr>
              <a:solidFill>
                <a:schemeClr val="lt1"/>
              </a:solidFill>
            </a:endParaRPr>
          </a:p>
          <a:p>
            <a:pPr marL="0" lvl="0" indent="0" algn="ctr" rtl="0">
              <a:lnSpc>
                <a:spcPct val="100000"/>
              </a:lnSpc>
              <a:spcBef>
                <a:spcPts val="0"/>
              </a:spcBef>
              <a:spcAft>
                <a:spcPts val="0"/>
              </a:spcAft>
              <a:buSzPts val="1400"/>
              <a:buNone/>
            </a:pPr>
            <a:endParaRPr/>
          </a:p>
        </p:txBody>
      </p:sp>
      <p:sp>
        <p:nvSpPr>
          <p:cNvPr id="1477" name="Google Shape;1477;p4"/>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SzPts val="600"/>
              <a:buNone/>
            </a:pPr>
            <a:fld id="{00000000-1234-1234-1234-123412341234}" type="slidenum">
              <a:rPr lang="en-US"/>
              <a:t>27</a:t>
            </a:fld>
            <a:endParaRPr/>
          </a:p>
        </p:txBody>
      </p:sp>
      <p:sp>
        <p:nvSpPr>
          <p:cNvPr id="1478" name="Google Shape;1478;p4"/>
          <p:cNvSpPr txBox="1">
            <a:spLocks noGrp="1"/>
          </p:cNvSpPr>
          <p:nvPr>
            <p:ph type="title"/>
          </p:nvPr>
        </p:nvSpPr>
        <p:spPr>
          <a:xfrm>
            <a:off x="686104" y="479336"/>
            <a:ext cx="7772400" cy="8310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rgbClr val="651D32"/>
              </a:buClr>
              <a:buSzPts val="2800"/>
              <a:buFont typeface="Gill Sans"/>
              <a:buNone/>
            </a:pPr>
            <a:r>
              <a:rPr lang="en-US" dirty="0">
                <a:solidFill>
                  <a:srgbClr val="651D32"/>
                </a:solidFill>
              </a:rPr>
              <a:t>LABOR MARKET CONDITIONS</a:t>
            </a:r>
            <a:br>
              <a:rPr lang="en-US" dirty="0">
                <a:solidFill>
                  <a:srgbClr val="651D32"/>
                </a:solidFill>
              </a:rPr>
            </a:br>
            <a:r>
              <a:rPr lang="en-US" sz="2000" dirty="0">
                <a:solidFill>
                  <a:schemeClr val="lt2"/>
                </a:solidFill>
              </a:rPr>
              <a:t>WOMEN’S EMPLOYMENT IN THE SERVICES SECTOR</a:t>
            </a:r>
            <a:endParaRPr sz="2000" dirty="0">
              <a:solidFill>
                <a:schemeClr val="lt2"/>
              </a:solidFill>
            </a:endParaRPr>
          </a:p>
        </p:txBody>
      </p:sp>
      <p:sp>
        <p:nvSpPr>
          <p:cNvPr id="1479" name="Google Shape;1479;p4"/>
          <p:cNvSpPr txBox="1">
            <a:spLocks noGrp="1"/>
          </p:cNvSpPr>
          <p:nvPr>
            <p:ph type="body" idx="1"/>
          </p:nvPr>
        </p:nvSpPr>
        <p:spPr>
          <a:xfrm>
            <a:off x="685800" y="1433350"/>
            <a:ext cx="7796100" cy="1321200"/>
          </a:xfrm>
          <a:prstGeom prst="rect">
            <a:avLst/>
          </a:prstGeom>
          <a:noFill/>
          <a:ln>
            <a:noFill/>
          </a:ln>
        </p:spPr>
        <p:txBody>
          <a:bodyPr spcFirstLastPara="1" wrap="square" lIns="91425" tIns="45700" rIns="91425" bIns="45700" anchor="t" anchorCtr="0">
            <a:noAutofit/>
          </a:bodyPr>
          <a:lstStyle/>
          <a:p>
            <a:pPr marL="457200" lvl="0" indent="-349250" algn="l" rtl="0">
              <a:lnSpc>
                <a:spcPct val="115000"/>
              </a:lnSpc>
              <a:spcBef>
                <a:spcPts val="0"/>
              </a:spcBef>
              <a:spcAft>
                <a:spcPts val="0"/>
              </a:spcAft>
              <a:buSzPts val="1900"/>
              <a:buFont typeface="Gill Sans"/>
              <a:buChar char="•"/>
            </a:pPr>
            <a:r>
              <a:rPr lang="en-US" sz="1900" dirty="0">
                <a:solidFill>
                  <a:srgbClr val="635C5B"/>
                </a:solidFill>
                <a:latin typeface="Gill Sans"/>
                <a:ea typeface="Gill Sans"/>
                <a:cs typeface="Gill Sans"/>
                <a:sym typeface="Gill Sans"/>
              </a:rPr>
              <a:t>The services sector is absorbing female labor in several countries with the most significant increases in FLFP.</a:t>
            </a:r>
            <a:endParaRPr dirty="0"/>
          </a:p>
          <a:p>
            <a:pPr marL="457200" lvl="0" indent="-349250" algn="l" rtl="0">
              <a:lnSpc>
                <a:spcPct val="115000"/>
              </a:lnSpc>
              <a:spcBef>
                <a:spcPts val="0"/>
              </a:spcBef>
              <a:spcAft>
                <a:spcPts val="0"/>
              </a:spcAft>
              <a:buSzPts val="1900"/>
              <a:buFont typeface="Gill Sans"/>
              <a:buChar char="•"/>
            </a:pPr>
            <a:r>
              <a:rPr lang="en-US" sz="1900" dirty="0">
                <a:solidFill>
                  <a:srgbClr val="635C5B"/>
                </a:solidFill>
                <a:latin typeface="Gill Sans"/>
                <a:ea typeface="Gill Sans"/>
                <a:cs typeface="Gill Sans"/>
                <a:sym typeface="Gill Sans"/>
              </a:rPr>
              <a:t>Female </a:t>
            </a:r>
            <a:r>
              <a:rPr lang="en-US" sz="1900" dirty="0">
                <a:latin typeface="Gill Sans"/>
                <a:ea typeface="Gill Sans"/>
                <a:cs typeface="Gill Sans"/>
                <a:sym typeface="Gill Sans"/>
              </a:rPr>
              <a:t>employment</a:t>
            </a:r>
            <a:r>
              <a:rPr lang="en-US" sz="1900" dirty="0">
                <a:solidFill>
                  <a:srgbClr val="635C5B"/>
                </a:solidFill>
                <a:latin typeface="Gill Sans"/>
                <a:ea typeface="Gill Sans"/>
                <a:cs typeface="Gill Sans"/>
                <a:sym typeface="Gill Sans"/>
              </a:rPr>
              <a:t> in services in Jordan was relatively stagnant over the decade.</a:t>
            </a:r>
            <a:endParaRPr dirty="0"/>
          </a:p>
        </p:txBody>
      </p:sp>
      <p:sp>
        <p:nvSpPr>
          <p:cNvPr id="1480" name="Google Shape;1480;p4"/>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t>3/23/2022</a:t>
            </a:r>
            <a:endParaRPr/>
          </a:p>
        </p:txBody>
      </p:sp>
      <p:pic>
        <p:nvPicPr>
          <p:cNvPr id="1481" name="Google Shape;1481;p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446700" y="2883541"/>
            <a:ext cx="3946176" cy="3164843"/>
          </a:xfrm>
          <a:prstGeom prst="rect">
            <a:avLst/>
          </a:prstGeom>
          <a:noFill/>
          <a:ln>
            <a:noFill/>
          </a:ln>
        </p:spPr>
      </p:pic>
      <p:pic>
        <p:nvPicPr>
          <p:cNvPr id="1482" name="Google Shape;1482;p4">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4512328" y="2883539"/>
            <a:ext cx="3946176" cy="3164846"/>
          </a:xfrm>
          <a:prstGeom prst="rect">
            <a:avLst/>
          </a:prstGeom>
          <a:noFill/>
          <a:ln>
            <a:noFill/>
          </a:ln>
        </p:spPr>
      </p:pic>
      <p:pic>
        <p:nvPicPr>
          <p:cNvPr id="1483" name="Google Shape;1483;p4">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1760624" y="6094890"/>
            <a:ext cx="5394556" cy="42604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87"/>
        <p:cNvGrpSpPr/>
        <p:nvPr/>
      </p:nvGrpSpPr>
      <p:grpSpPr>
        <a:xfrm>
          <a:off x="0" y="0"/>
          <a:ext cx="0" cy="0"/>
          <a:chOff x="0" y="0"/>
          <a:chExt cx="0" cy="0"/>
        </a:xfrm>
      </p:grpSpPr>
      <p:sp>
        <p:nvSpPr>
          <p:cNvPr id="1488" name="Google Shape;1488;g11dd7129d2b_1_63"/>
          <p:cNvSpPr txBox="1">
            <a:spLocks noGrp="1"/>
          </p:cNvSpPr>
          <p:nvPr>
            <p:ph type="ftr" idx="11"/>
          </p:nvPr>
        </p:nvSpPr>
        <p:spPr>
          <a:xfrm>
            <a:off x="3124200" y="6474767"/>
            <a:ext cx="2895600" cy="2769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1400"/>
              <a:buNone/>
            </a:pPr>
            <a:r>
              <a:rPr lang="en-US"/>
              <a:t>USAID MONITORING, EVALUATION, AND LEARNING ACTIVITY</a:t>
            </a:r>
            <a:endParaRPr>
              <a:solidFill>
                <a:schemeClr val="lt1"/>
              </a:solidFill>
            </a:endParaRPr>
          </a:p>
          <a:p>
            <a:pPr marL="0" lvl="0" indent="0" algn="ctr" rtl="0">
              <a:lnSpc>
                <a:spcPct val="100000"/>
              </a:lnSpc>
              <a:spcBef>
                <a:spcPts val="0"/>
              </a:spcBef>
              <a:spcAft>
                <a:spcPts val="0"/>
              </a:spcAft>
              <a:buSzPts val="1400"/>
              <a:buNone/>
            </a:pPr>
            <a:endParaRPr/>
          </a:p>
        </p:txBody>
      </p:sp>
      <p:sp>
        <p:nvSpPr>
          <p:cNvPr id="1489" name="Google Shape;1489;g11dd7129d2b_1_63"/>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SzPts val="600"/>
              <a:buNone/>
            </a:pPr>
            <a:fld id="{00000000-1234-1234-1234-123412341234}" type="slidenum">
              <a:rPr lang="en-US"/>
              <a:t>28</a:t>
            </a:fld>
            <a:endParaRPr/>
          </a:p>
        </p:txBody>
      </p:sp>
      <p:sp>
        <p:nvSpPr>
          <p:cNvPr id="1490" name="Google Shape;1490;g11dd7129d2b_1_63"/>
          <p:cNvSpPr txBox="1">
            <a:spLocks noGrp="1"/>
          </p:cNvSpPr>
          <p:nvPr>
            <p:ph type="title"/>
          </p:nvPr>
        </p:nvSpPr>
        <p:spPr>
          <a:xfrm>
            <a:off x="686104" y="479336"/>
            <a:ext cx="7772400" cy="8310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rgbClr val="651D32"/>
              </a:buClr>
              <a:buSzPts val="2800"/>
              <a:buFont typeface="Gill Sans"/>
              <a:buNone/>
            </a:pPr>
            <a:r>
              <a:rPr lang="en-US">
                <a:solidFill>
                  <a:srgbClr val="651D32"/>
                </a:solidFill>
              </a:rPr>
              <a:t>LABOR MARKET CONDITIONS</a:t>
            </a:r>
            <a:br>
              <a:rPr lang="en-US">
                <a:solidFill>
                  <a:srgbClr val="651D32"/>
                </a:solidFill>
              </a:rPr>
            </a:br>
            <a:r>
              <a:rPr lang="en-US" sz="2000">
                <a:solidFill>
                  <a:schemeClr val="lt2"/>
                </a:solidFill>
              </a:rPr>
              <a:t>ALGERIA SERVICES SECTOR</a:t>
            </a:r>
            <a:endParaRPr sz="2000">
              <a:solidFill>
                <a:schemeClr val="lt2"/>
              </a:solidFill>
            </a:endParaRPr>
          </a:p>
        </p:txBody>
      </p:sp>
      <p:sp>
        <p:nvSpPr>
          <p:cNvPr id="1491" name="Google Shape;1491;g11dd7129d2b_1_63"/>
          <p:cNvSpPr txBox="1">
            <a:spLocks noGrp="1"/>
          </p:cNvSpPr>
          <p:nvPr>
            <p:ph type="body" idx="1"/>
          </p:nvPr>
        </p:nvSpPr>
        <p:spPr>
          <a:xfrm>
            <a:off x="726000" y="1414625"/>
            <a:ext cx="7692000" cy="13212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SzPts val="1800"/>
              <a:buNone/>
            </a:pPr>
            <a:r>
              <a:rPr lang="en-US" sz="1900" dirty="0"/>
              <a:t>The services sector increased in Algeria and female employment in the sector remained high and increased slightly. </a:t>
            </a:r>
            <a:endParaRPr sz="1900" dirty="0"/>
          </a:p>
        </p:txBody>
      </p:sp>
      <p:sp>
        <p:nvSpPr>
          <p:cNvPr id="1492" name="Google Shape;1492;g11dd7129d2b_1_63"/>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t>3/23/2022</a:t>
            </a:r>
            <a:endParaRPr/>
          </a:p>
        </p:txBody>
      </p:sp>
      <p:graphicFrame>
        <p:nvGraphicFramePr>
          <p:cNvPr id="1493" name="Google Shape;1493;g11dd7129d2b_1_63">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48998677"/>
              </p:ext>
            </p:extLst>
          </p:nvPr>
        </p:nvGraphicFramePr>
        <p:xfrm>
          <a:off x="260481" y="2607030"/>
          <a:ext cx="4425696" cy="37398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94" name="Google Shape;1494;g11dd7129d2b_1_63">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8054379"/>
              </p:ext>
            </p:extLst>
          </p:nvPr>
        </p:nvGraphicFramePr>
        <p:xfrm>
          <a:off x="4472607" y="2638768"/>
          <a:ext cx="4425696" cy="373989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98"/>
        <p:cNvGrpSpPr/>
        <p:nvPr/>
      </p:nvGrpSpPr>
      <p:grpSpPr>
        <a:xfrm>
          <a:off x="0" y="0"/>
          <a:ext cx="0" cy="0"/>
          <a:chOff x="0" y="0"/>
          <a:chExt cx="0" cy="0"/>
        </a:xfrm>
      </p:grpSpPr>
      <p:sp>
        <p:nvSpPr>
          <p:cNvPr id="1499" name="Google Shape;1499;g11e511dc6cc_0_81"/>
          <p:cNvSpPr txBox="1">
            <a:spLocks noGrp="1"/>
          </p:cNvSpPr>
          <p:nvPr>
            <p:ph type="ftr" idx="11"/>
          </p:nvPr>
        </p:nvSpPr>
        <p:spPr>
          <a:xfrm>
            <a:off x="3124200" y="6474767"/>
            <a:ext cx="2895600" cy="2769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1400"/>
              <a:buNone/>
            </a:pPr>
            <a:r>
              <a:rPr lang="en-US"/>
              <a:t>USAID MONITORING, EVALUATION, AND LEARNING ACTIVITY</a:t>
            </a:r>
            <a:endParaRPr>
              <a:solidFill>
                <a:schemeClr val="lt1"/>
              </a:solidFill>
            </a:endParaRPr>
          </a:p>
          <a:p>
            <a:pPr marL="0" lvl="0" indent="0" algn="ctr" rtl="0">
              <a:lnSpc>
                <a:spcPct val="100000"/>
              </a:lnSpc>
              <a:spcBef>
                <a:spcPts val="0"/>
              </a:spcBef>
              <a:spcAft>
                <a:spcPts val="0"/>
              </a:spcAft>
              <a:buSzPts val="1400"/>
              <a:buNone/>
            </a:pPr>
            <a:endParaRPr/>
          </a:p>
        </p:txBody>
      </p:sp>
      <p:sp>
        <p:nvSpPr>
          <p:cNvPr id="1500" name="Google Shape;1500;g11e511dc6cc_0_81"/>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SzPts val="600"/>
              <a:buNone/>
            </a:pPr>
            <a:fld id="{00000000-1234-1234-1234-123412341234}" type="slidenum">
              <a:rPr lang="en-US"/>
              <a:t>29</a:t>
            </a:fld>
            <a:endParaRPr/>
          </a:p>
        </p:txBody>
      </p:sp>
      <p:sp>
        <p:nvSpPr>
          <p:cNvPr id="1501" name="Google Shape;1501;g11e511dc6cc_0_81"/>
          <p:cNvSpPr txBox="1">
            <a:spLocks noGrp="1"/>
          </p:cNvSpPr>
          <p:nvPr>
            <p:ph type="title"/>
          </p:nvPr>
        </p:nvSpPr>
        <p:spPr>
          <a:xfrm>
            <a:off x="686104" y="479336"/>
            <a:ext cx="7772400" cy="8310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rgbClr val="651D32"/>
              </a:buClr>
              <a:buSzPts val="2800"/>
              <a:buFont typeface="Gill Sans"/>
              <a:buNone/>
            </a:pPr>
            <a:r>
              <a:rPr lang="en-US">
                <a:solidFill>
                  <a:srgbClr val="651D32"/>
                </a:solidFill>
              </a:rPr>
              <a:t>LABOR MARKET CONDITIONS</a:t>
            </a:r>
            <a:br>
              <a:rPr lang="en-US">
                <a:solidFill>
                  <a:srgbClr val="651D32"/>
                </a:solidFill>
              </a:rPr>
            </a:br>
            <a:r>
              <a:rPr lang="en-US" sz="2000">
                <a:solidFill>
                  <a:schemeClr val="lt2"/>
                </a:solidFill>
              </a:rPr>
              <a:t>JORDAN SERVICES SECTOR</a:t>
            </a:r>
            <a:endParaRPr sz="2000">
              <a:solidFill>
                <a:schemeClr val="lt2"/>
              </a:solidFill>
            </a:endParaRPr>
          </a:p>
        </p:txBody>
      </p:sp>
      <p:sp>
        <p:nvSpPr>
          <p:cNvPr id="1502" name="Google Shape;1502;g11e511dc6cc_0_81"/>
          <p:cNvSpPr txBox="1">
            <a:spLocks noGrp="1"/>
          </p:cNvSpPr>
          <p:nvPr>
            <p:ph type="body" idx="1"/>
          </p:nvPr>
        </p:nvSpPr>
        <p:spPr>
          <a:xfrm>
            <a:off x="686100" y="1370175"/>
            <a:ext cx="7772400" cy="8310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800"/>
              <a:buNone/>
            </a:pPr>
            <a:r>
              <a:rPr lang="en-US" sz="1900"/>
              <a:t>Sectoral growth in Jordan has remained stagnant throughout the decade. The services sector is the largest and a high percentage of women are employed in the sector.</a:t>
            </a:r>
            <a:endParaRPr sz="1900"/>
          </a:p>
          <a:p>
            <a:pPr marL="457200" lvl="0" indent="0" algn="l" rtl="0">
              <a:lnSpc>
                <a:spcPct val="115000"/>
              </a:lnSpc>
              <a:spcBef>
                <a:spcPts val="0"/>
              </a:spcBef>
              <a:spcAft>
                <a:spcPts val="0"/>
              </a:spcAft>
              <a:buSzPts val="1800"/>
              <a:buNone/>
            </a:pPr>
            <a:endParaRPr sz="1900">
              <a:solidFill>
                <a:srgbClr val="635C5B"/>
              </a:solidFill>
            </a:endParaRPr>
          </a:p>
        </p:txBody>
      </p:sp>
      <p:sp>
        <p:nvSpPr>
          <p:cNvPr id="1503" name="Google Shape;1503;g11e511dc6cc_0_81"/>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t>3/23/2022</a:t>
            </a:r>
            <a:endParaRPr/>
          </a:p>
        </p:txBody>
      </p:sp>
      <p:pic>
        <p:nvPicPr>
          <p:cNvPr id="1504" name="Google Shape;1504;g11e511dc6cc_0_8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52400" y="2468025"/>
            <a:ext cx="4396235" cy="3739900"/>
          </a:xfrm>
          <a:prstGeom prst="rect">
            <a:avLst/>
          </a:prstGeom>
          <a:noFill/>
          <a:ln>
            <a:noFill/>
          </a:ln>
        </p:spPr>
      </p:pic>
      <p:pic>
        <p:nvPicPr>
          <p:cNvPr id="1505" name="Google Shape;1505;g11e511dc6cc_0_81">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4572000" y="2489625"/>
            <a:ext cx="4396225" cy="375043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6"/>
        <p:cNvGrpSpPr/>
        <p:nvPr/>
      </p:nvGrpSpPr>
      <p:grpSpPr>
        <a:xfrm>
          <a:off x="0" y="0"/>
          <a:ext cx="0" cy="0"/>
          <a:chOff x="0" y="0"/>
          <a:chExt cx="0" cy="0"/>
        </a:xfrm>
      </p:grpSpPr>
      <p:sp>
        <p:nvSpPr>
          <p:cNvPr id="1147" name="Google Shape;1147;g11e511dc6cc_1_37"/>
          <p:cNvSpPr txBox="1">
            <a:spLocks noGrp="1"/>
          </p:cNvSpPr>
          <p:nvPr>
            <p:ph type="ftr" idx="11"/>
          </p:nvPr>
        </p:nvSpPr>
        <p:spPr>
          <a:xfrm>
            <a:off x="3124200" y="6530079"/>
            <a:ext cx="2895600" cy="1848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1400"/>
              <a:buNone/>
            </a:pPr>
            <a:r>
              <a:rPr lang="en-US"/>
              <a:t>USAID MONITORING, EVALUATION, AND LEARNING ACTIVITY</a:t>
            </a:r>
            <a:endParaRPr>
              <a:solidFill>
                <a:schemeClr val="lt1"/>
              </a:solidFill>
            </a:endParaRPr>
          </a:p>
        </p:txBody>
      </p:sp>
      <p:sp>
        <p:nvSpPr>
          <p:cNvPr id="1148" name="Google Shape;1148;g11e511dc6cc_1_37"/>
          <p:cNvSpPr txBox="1">
            <a:spLocks noGrp="1"/>
          </p:cNvSpPr>
          <p:nvPr>
            <p:ph type="sldNum" idx="12"/>
          </p:nvPr>
        </p:nvSpPr>
        <p:spPr>
          <a:xfrm>
            <a:off x="6858000" y="6530079"/>
            <a:ext cx="2133600" cy="184800"/>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SzPts val="600"/>
              <a:buNone/>
            </a:pPr>
            <a:fld id="{00000000-1234-1234-1234-123412341234}" type="slidenum">
              <a:rPr lang="en-US"/>
              <a:t>3</a:t>
            </a:fld>
            <a:endParaRPr/>
          </a:p>
        </p:txBody>
      </p:sp>
      <p:sp>
        <p:nvSpPr>
          <p:cNvPr id="1149" name="Google Shape;1149;g11e511dc6cc_1_37"/>
          <p:cNvSpPr txBox="1">
            <a:spLocks noGrp="1"/>
          </p:cNvSpPr>
          <p:nvPr>
            <p:ph type="title"/>
          </p:nvPr>
        </p:nvSpPr>
        <p:spPr>
          <a:xfrm>
            <a:off x="686104" y="619780"/>
            <a:ext cx="7772400" cy="5232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rgbClr val="651D32"/>
              </a:buClr>
              <a:buSzPts val="2800"/>
              <a:buFont typeface="Gill Sans"/>
              <a:buNone/>
            </a:pPr>
            <a:r>
              <a:rPr lang="en-US">
                <a:solidFill>
                  <a:srgbClr val="651D32"/>
                </a:solidFill>
              </a:rPr>
              <a:t>PROJECT TEAM</a:t>
            </a:r>
            <a:endParaRPr/>
          </a:p>
        </p:txBody>
      </p:sp>
      <p:graphicFrame>
        <p:nvGraphicFramePr>
          <p:cNvPr id="1150" name="Google Shape;1150;g11e511dc6cc_1_37"/>
          <p:cNvGraphicFramePr/>
          <p:nvPr>
            <p:extLst>
              <p:ext uri="{D42A27DB-BD31-4B8C-83A1-F6EECF244321}">
                <p14:modId xmlns:p14="http://schemas.microsoft.com/office/powerpoint/2010/main" val="3120912247"/>
              </p:ext>
            </p:extLst>
          </p:nvPr>
        </p:nvGraphicFramePr>
        <p:xfrm>
          <a:off x="800100" y="1181100"/>
          <a:ext cx="7239000" cy="4754520"/>
        </p:xfrm>
        <a:graphic>
          <a:graphicData uri="http://schemas.openxmlformats.org/drawingml/2006/table">
            <a:tbl>
              <a:tblPr firstRow="1">
                <a:noFill/>
                <a:tableStyleId>{67731919-38A0-4852-8DF8-3036C8FE1FD3}</a:tableStyleId>
              </a:tblPr>
              <a:tblGrid>
                <a:gridCol w="7239000">
                  <a:extLst>
                    <a:ext uri="{9D8B030D-6E8A-4147-A177-3AD203B41FA5}">
                      <a16:colId xmlns:a16="http://schemas.microsoft.com/office/drawing/2014/main" val="20000"/>
                    </a:ext>
                  </a:extLst>
                </a:gridCol>
              </a:tblGrid>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Gill Sans"/>
                          <a:ea typeface="Gill Sans"/>
                          <a:cs typeface="Gill Sans"/>
                          <a:sym typeface="Gill Sans"/>
                        </a:rPr>
                        <a:t>Team Lead</a:t>
                      </a:r>
                      <a:endParaRPr sz="1400" u="none" strike="noStrike" cap="none" dirty="0">
                        <a:solidFill>
                          <a:schemeClr val="lt1"/>
                        </a:solidFill>
                        <a:latin typeface="Gill Sans"/>
                        <a:ea typeface="Gill Sans"/>
                        <a:cs typeface="Gill Sans"/>
                        <a:sym typeface="Gill Sa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dk2"/>
                    </a:solidFill>
                  </a:tcPr>
                </a:tc>
                <a:extLst>
                  <a:ext uri="{0D108BD9-81ED-4DB2-BD59-A6C34878D82A}">
                    <a16:rowId xmlns:a16="http://schemas.microsoft.com/office/drawing/2014/main" val="10000"/>
                  </a:ext>
                </a:extLst>
              </a:tr>
              <a:tr h="381000">
                <a:tc>
                  <a:txBody>
                    <a:bodyPr/>
                    <a:lstStyle/>
                    <a:p>
                      <a:pPr marL="457200" marR="0" lvl="0" indent="-317500" algn="l" rtl="0">
                        <a:lnSpc>
                          <a:spcPct val="100000"/>
                        </a:lnSpc>
                        <a:spcBef>
                          <a:spcPts val="0"/>
                        </a:spcBef>
                        <a:spcAft>
                          <a:spcPts val="0"/>
                        </a:spcAft>
                        <a:buClr>
                          <a:srgbClr val="000000"/>
                        </a:buClr>
                        <a:buSzPts val="1400"/>
                        <a:buFont typeface="Gill Sans"/>
                        <a:buChar char="●"/>
                      </a:pPr>
                      <a:endParaRPr sz="1400" u="none" strike="noStrike" cap="none" dirty="0">
                        <a:latin typeface="Gill Sans"/>
                        <a:ea typeface="Gill Sans"/>
                        <a:cs typeface="Gill Sans"/>
                        <a:sym typeface="Gill Sa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lt1"/>
                          </a:solidFill>
                          <a:latin typeface="Gill Sans"/>
                          <a:ea typeface="Gill Sans"/>
                          <a:cs typeface="Gill Sans"/>
                          <a:sym typeface="Gill Sans"/>
                        </a:rPr>
                        <a:t>Qualitative Analyst</a:t>
                      </a:r>
                      <a:endParaRPr sz="1400" u="none" strike="noStrike" cap="none">
                        <a:latin typeface="Gill Sans"/>
                        <a:ea typeface="Gill Sans"/>
                        <a:cs typeface="Gill Sans"/>
                        <a:sym typeface="Gill Sa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dk2"/>
                    </a:solidFill>
                  </a:tcPr>
                </a:tc>
                <a:extLst>
                  <a:ext uri="{0D108BD9-81ED-4DB2-BD59-A6C34878D82A}">
                    <a16:rowId xmlns:a16="http://schemas.microsoft.com/office/drawing/2014/main" val="10002"/>
                  </a:ext>
                </a:extLst>
              </a:tr>
              <a:tr h="381000">
                <a:tc>
                  <a:txBody>
                    <a:bodyPr/>
                    <a:lstStyle/>
                    <a:p>
                      <a:pPr marL="139700" marR="0" lvl="0" indent="0" algn="l" rtl="0">
                        <a:lnSpc>
                          <a:spcPct val="100000"/>
                        </a:lnSpc>
                        <a:spcBef>
                          <a:spcPts val="0"/>
                        </a:spcBef>
                        <a:spcAft>
                          <a:spcPts val="0"/>
                        </a:spcAft>
                        <a:buClr>
                          <a:srgbClr val="000000"/>
                        </a:buClr>
                        <a:buSzPts val="1400"/>
                        <a:buFont typeface="Gill Sans"/>
                        <a:buNone/>
                      </a:pPr>
                      <a:endParaRPr sz="1400" u="none" strike="noStrike" cap="none" dirty="0">
                        <a:latin typeface="Gill Sans"/>
                        <a:ea typeface="Gill Sans"/>
                        <a:cs typeface="Gill Sans"/>
                        <a:sym typeface="Gill Sa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lt1"/>
                          </a:solidFill>
                          <a:latin typeface="Gill Sans"/>
                          <a:ea typeface="Gill Sans"/>
                          <a:cs typeface="Gill Sans"/>
                          <a:sym typeface="Gill Sans"/>
                        </a:rPr>
                        <a:t>Subject Matter Expert - Gender Specialist</a:t>
                      </a:r>
                      <a:endParaRPr sz="1400" u="none" strike="noStrike" cap="none">
                        <a:latin typeface="Gill Sans"/>
                        <a:ea typeface="Gill Sans"/>
                        <a:cs typeface="Gill Sans"/>
                        <a:sym typeface="Gill Sa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dk2"/>
                    </a:solidFill>
                  </a:tcPr>
                </a:tc>
                <a:extLst>
                  <a:ext uri="{0D108BD9-81ED-4DB2-BD59-A6C34878D82A}">
                    <a16:rowId xmlns:a16="http://schemas.microsoft.com/office/drawing/2014/main" val="10004"/>
                  </a:ext>
                </a:extLst>
              </a:tr>
              <a:tr h="381000">
                <a:tc>
                  <a:txBody>
                    <a:bodyPr/>
                    <a:lstStyle/>
                    <a:p>
                      <a:pPr marL="457200" marR="0" lvl="0" indent="-317500" algn="l" rtl="0">
                        <a:lnSpc>
                          <a:spcPct val="100000"/>
                        </a:lnSpc>
                        <a:spcBef>
                          <a:spcPts val="0"/>
                        </a:spcBef>
                        <a:spcAft>
                          <a:spcPts val="0"/>
                        </a:spcAft>
                        <a:buClr>
                          <a:srgbClr val="000000"/>
                        </a:buClr>
                        <a:buSzPts val="1400"/>
                        <a:buFont typeface="Gill Sans"/>
                        <a:buChar char="●"/>
                      </a:pPr>
                      <a:endParaRPr sz="1400" u="none" strike="noStrike" cap="none" dirty="0">
                        <a:latin typeface="Gill Sans"/>
                        <a:ea typeface="Gill Sans"/>
                        <a:cs typeface="Gill Sans"/>
                        <a:sym typeface="Gill Sa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lt1"/>
                          </a:solidFill>
                          <a:latin typeface="Gill Sans"/>
                          <a:ea typeface="Gill Sans"/>
                          <a:cs typeface="Gill Sans"/>
                          <a:sym typeface="Gill Sans"/>
                        </a:rPr>
                        <a:t>Leading Point Team</a:t>
                      </a:r>
                      <a:endParaRPr sz="1400" u="none" strike="noStrike" cap="none">
                        <a:solidFill>
                          <a:schemeClr val="lt1"/>
                        </a:solidFill>
                        <a:latin typeface="Gill Sans"/>
                        <a:ea typeface="Gill Sans"/>
                        <a:cs typeface="Gill Sans"/>
                        <a:sym typeface="Gill Sa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dk2"/>
                    </a:solidFill>
                  </a:tcPr>
                </a:tc>
                <a:extLst>
                  <a:ext uri="{0D108BD9-81ED-4DB2-BD59-A6C34878D82A}">
                    <a16:rowId xmlns:a16="http://schemas.microsoft.com/office/drawing/2014/main" val="10006"/>
                  </a:ext>
                </a:extLst>
              </a:tr>
              <a:tr h="381000">
                <a:tc>
                  <a:txBody>
                    <a:bodyPr/>
                    <a:lstStyle/>
                    <a:p>
                      <a:pPr marL="457200" marR="0" lvl="0" indent="-317500" algn="l" rtl="0">
                        <a:lnSpc>
                          <a:spcPct val="100000"/>
                        </a:lnSpc>
                        <a:spcBef>
                          <a:spcPts val="0"/>
                        </a:spcBef>
                        <a:spcAft>
                          <a:spcPts val="0"/>
                        </a:spcAft>
                        <a:buClr>
                          <a:srgbClr val="000000"/>
                        </a:buClr>
                        <a:buSzPts val="1400"/>
                        <a:buFont typeface="Gill Sans"/>
                        <a:buChar char="●"/>
                      </a:pPr>
                      <a:endParaRPr sz="1400" u="none" strike="noStrike" cap="none" dirty="0">
                        <a:latin typeface="Gill Sans"/>
                        <a:ea typeface="Gill Sans"/>
                        <a:cs typeface="Gill Sans"/>
                        <a:sym typeface="Gill Sa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7"/>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lt1"/>
                          </a:solidFill>
                          <a:latin typeface="Gill Sans"/>
                          <a:ea typeface="Gill Sans"/>
                          <a:cs typeface="Gill Sans"/>
                          <a:sym typeface="Gill Sans"/>
                        </a:rPr>
                        <a:t>Data Visualization Expert</a:t>
                      </a:r>
                      <a:endParaRPr sz="1400" u="none" strike="noStrike" cap="none">
                        <a:solidFill>
                          <a:schemeClr val="lt1"/>
                        </a:solidFill>
                        <a:latin typeface="Gill Sans"/>
                        <a:ea typeface="Gill Sans"/>
                        <a:cs typeface="Gill Sans"/>
                        <a:sym typeface="Gill Sa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3"/>
                    </a:solidFill>
                  </a:tcPr>
                </a:tc>
                <a:extLst>
                  <a:ext uri="{0D108BD9-81ED-4DB2-BD59-A6C34878D82A}">
                    <a16:rowId xmlns:a16="http://schemas.microsoft.com/office/drawing/2014/main" val="10008"/>
                  </a:ext>
                </a:extLst>
              </a:tr>
              <a:tr h="381000">
                <a:tc>
                  <a:txBody>
                    <a:bodyPr/>
                    <a:lstStyle/>
                    <a:p>
                      <a:pPr marL="457200" marR="0" lvl="0" indent="-317500" algn="l" rtl="0">
                        <a:lnSpc>
                          <a:spcPct val="100000"/>
                        </a:lnSpc>
                        <a:spcBef>
                          <a:spcPts val="0"/>
                        </a:spcBef>
                        <a:spcAft>
                          <a:spcPts val="0"/>
                        </a:spcAft>
                        <a:buClr>
                          <a:srgbClr val="000000"/>
                        </a:buClr>
                        <a:buSzPts val="1400"/>
                        <a:buFont typeface="Gill Sans"/>
                        <a:buChar char="●"/>
                      </a:pPr>
                      <a:endParaRPr sz="1400" u="none" strike="noStrike" cap="none" dirty="0">
                        <a:latin typeface="Gill Sans"/>
                        <a:ea typeface="Gill Sans"/>
                        <a:cs typeface="Gill Sans"/>
                        <a:sym typeface="Gill Sa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9"/>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Gill Sans"/>
                          <a:ea typeface="Gill Sans"/>
                          <a:cs typeface="Gill Sans"/>
                          <a:sym typeface="Gill Sans"/>
                        </a:rPr>
                        <a:t>Researchers</a:t>
                      </a:r>
                      <a:endParaRPr sz="1400" u="none" strike="noStrike" cap="none" dirty="0">
                        <a:solidFill>
                          <a:schemeClr val="lt1"/>
                        </a:solidFill>
                        <a:latin typeface="Gill Sans"/>
                        <a:ea typeface="Gill Sans"/>
                        <a:cs typeface="Gill Sans"/>
                        <a:sym typeface="Gill Sa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3"/>
                    </a:solidFill>
                  </a:tcPr>
                </a:tc>
                <a:extLst>
                  <a:ext uri="{0D108BD9-81ED-4DB2-BD59-A6C34878D82A}">
                    <a16:rowId xmlns:a16="http://schemas.microsoft.com/office/drawing/2014/main" val="10010"/>
                  </a:ext>
                </a:extLst>
              </a:tr>
              <a:tr h="381000">
                <a:tc>
                  <a:txBody>
                    <a:bodyPr/>
                    <a:lstStyle/>
                    <a:p>
                      <a:pPr marL="457200" marR="0" lvl="0" indent="-317500" algn="l" rtl="0">
                        <a:lnSpc>
                          <a:spcPct val="100000"/>
                        </a:lnSpc>
                        <a:spcBef>
                          <a:spcPts val="0"/>
                        </a:spcBef>
                        <a:spcAft>
                          <a:spcPts val="0"/>
                        </a:spcAft>
                        <a:buClr>
                          <a:srgbClr val="000000"/>
                        </a:buClr>
                        <a:buSzPts val="1400"/>
                        <a:buFont typeface="Gill Sans"/>
                        <a:buChar char="●"/>
                      </a:pPr>
                      <a:endParaRPr sz="1400" u="none" strike="noStrike" cap="none" dirty="0">
                        <a:solidFill>
                          <a:schemeClr val="dk1"/>
                        </a:solidFill>
                        <a:latin typeface="Gill Sans"/>
                        <a:ea typeface="Gill Sans"/>
                        <a:cs typeface="Gill Sans"/>
                        <a:sym typeface="Gill Sans"/>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11"/>
                  </a:ext>
                </a:extLst>
              </a:tr>
            </a:tbl>
          </a:graphicData>
        </a:graphic>
      </p:graphicFrame>
      <p:sp>
        <p:nvSpPr>
          <p:cNvPr id="1151" name="Google Shape;1151;g11e511dc6cc_1_37"/>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t>3/23/2022</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509"/>
        <p:cNvGrpSpPr/>
        <p:nvPr/>
      </p:nvGrpSpPr>
      <p:grpSpPr>
        <a:xfrm>
          <a:off x="0" y="0"/>
          <a:ext cx="0" cy="0"/>
          <a:chOff x="0" y="0"/>
          <a:chExt cx="0" cy="0"/>
        </a:xfrm>
      </p:grpSpPr>
      <p:sp>
        <p:nvSpPr>
          <p:cNvPr id="1510" name="Google Shape;1510;g11a35d84796_0_63"/>
          <p:cNvSpPr txBox="1">
            <a:spLocks noGrp="1"/>
          </p:cNvSpPr>
          <p:nvPr>
            <p:ph type="ftr" idx="11"/>
          </p:nvPr>
        </p:nvSpPr>
        <p:spPr>
          <a:xfrm>
            <a:off x="3124200" y="6474767"/>
            <a:ext cx="2895600" cy="2769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1400"/>
              <a:buNone/>
            </a:pPr>
            <a:r>
              <a:rPr lang="en-US"/>
              <a:t>USAID MONITORING, EVALUATION, AND LEARNING ACTIVITY</a:t>
            </a:r>
            <a:endParaRPr>
              <a:solidFill>
                <a:schemeClr val="lt1"/>
              </a:solidFill>
            </a:endParaRPr>
          </a:p>
          <a:p>
            <a:pPr marL="0" lvl="0" indent="0" algn="ctr" rtl="0">
              <a:lnSpc>
                <a:spcPct val="100000"/>
              </a:lnSpc>
              <a:spcBef>
                <a:spcPts val="0"/>
              </a:spcBef>
              <a:spcAft>
                <a:spcPts val="0"/>
              </a:spcAft>
              <a:buSzPts val="1400"/>
              <a:buNone/>
            </a:pPr>
            <a:endParaRPr/>
          </a:p>
        </p:txBody>
      </p:sp>
      <p:sp>
        <p:nvSpPr>
          <p:cNvPr id="1511" name="Google Shape;1511;g11a35d84796_0_63"/>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SzPts val="600"/>
              <a:buNone/>
            </a:pPr>
            <a:fld id="{00000000-1234-1234-1234-123412341234}" type="slidenum">
              <a:rPr lang="en-US"/>
              <a:t>30</a:t>
            </a:fld>
            <a:endParaRPr/>
          </a:p>
        </p:txBody>
      </p:sp>
      <p:sp>
        <p:nvSpPr>
          <p:cNvPr id="1512" name="Google Shape;1512;g11a35d84796_0_63"/>
          <p:cNvSpPr txBox="1">
            <a:spLocks noGrp="1"/>
          </p:cNvSpPr>
          <p:nvPr>
            <p:ph type="title"/>
          </p:nvPr>
        </p:nvSpPr>
        <p:spPr>
          <a:xfrm>
            <a:off x="686104" y="479336"/>
            <a:ext cx="7772400" cy="8310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rgbClr val="651D32"/>
              </a:buClr>
              <a:buSzPts val="2800"/>
              <a:buFont typeface="Gill Sans"/>
              <a:buNone/>
            </a:pPr>
            <a:r>
              <a:rPr lang="en-US">
                <a:solidFill>
                  <a:srgbClr val="651D32"/>
                </a:solidFill>
              </a:rPr>
              <a:t>LABOR MARKET CONDITIONS</a:t>
            </a:r>
            <a:br>
              <a:rPr lang="en-US">
                <a:solidFill>
                  <a:srgbClr val="651D32"/>
                </a:solidFill>
              </a:rPr>
            </a:br>
            <a:r>
              <a:rPr lang="en-US" sz="2000">
                <a:solidFill>
                  <a:schemeClr val="lt2"/>
                </a:solidFill>
              </a:rPr>
              <a:t>SAUDI ARABIA SERVICES SECTOR</a:t>
            </a:r>
            <a:endParaRPr sz="2000">
              <a:solidFill>
                <a:schemeClr val="lt2"/>
              </a:solidFill>
            </a:endParaRPr>
          </a:p>
        </p:txBody>
      </p:sp>
      <p:sp>
        <p:nvSpPr>
          <p:cNvPr id="1513" name="Google Shape;1513;g11a35d84796_0_63"/>
          <p:cNvSpPr txBox="1">
            <a:spLocks noGrp="1"/>
          </p:cNvSpPr>
          <p:nvPr>
            <p:ph type="body" idx="1"/>
          </p:nvPr>
        </p:nvSpPr>
        <p:spPr>
          <a:xfrm>
            <a:off x="726300" y="1365900"/>
            <a:ext cx="8117700" cy="13212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SzPts val="1800"/>
              <a:buNone/>
            </a:pPr>
            <a:r>
              <a:rPr lang="en-US" sz="1800"/>
              <a:t>Nearly all women in Saudi Arabia work in the services sector and its recent growth provides new opportunities for employment.</a:t>
            </a:r>
            <a:endParaRPr sz="1800"/>
          </a:p>
        </p:txBody>
      </p:sp>
      <p:sp>
        <p:nvSpPr>
          <p:cNvPr id="1514" name="Google Shape;1514;g11a35d84796_0_63"/>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t>3/23/2022</a:t>
            </a:r>
            <a:endParaRPr/>
          </a:p>
        </p:txBody>
      </p:sp>
      <p:graphicFrame>
        <p:nvGraphicFramePr>
          <p:cNvPr id="1515" name="Google Shape;1515;g11a35d84796_0_63">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87035487"/>
              </p:ext>
            </p:extLst>
          </p:nvPr>
        </p:nvGraphicFramePr>
        <p:xfrm>
          <a:off x="146304" y="2638768"/>
          <a:ext cx="4425696" cy="37398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16" name="Google Shape;1516;g11a35d84796_0_63">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38857811"/>
              </p:ext>
            </p:extLst>
          </p:nvPr>
        </p:nvGraphicFramePr>
        <p:xfrm>
          <a:off x="4418304" y="2638768"/>
          <a:ext cx="4425696" cy="373989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520"/>
        <p:cNvGrpSpPr/>
        <p:nvPr/>
      </p:nvGrpSpPr>
      <p:grpSpPr>
        <a:xfrm>
          <a:off x="0" y="0"/>
          <a:ext cx="0" cy="0"/>
          <a:chOff x="0" y="0"/>
          <a:chExt cx="0" cy="0"/>
        </a:xfrm>
      </p:grpSpPr>
      <p:sp>
        <p:nvSpPr>
          <p:cNvPr id="1521" name="Google Shape;1521;g11dd7129d2b_1_5"/>
          <p:cNvSpPr txBox="1">
            <a:spLocks noGrp="1"/>
          </p:cNvSpPr>
          <p:nvPr>
            <p:ph type="ftr" idx="11"/>
          </p:nvPr>
        </p:nvSpPr>
        <p:spPr>
          <a:xfrm>
            <a:off x="3124200" y="6474767"/>
            <a:ext cx="2895600" cy="2769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1400"/>
              <a:buNone/>
            </a:pPr>
            <a:r>
              <a:rPr lang="en-US"/>
              <a:t>USAID MONITORING, EVALUATION, AND LEARNING ACTIVITY</a:t>
            </a:r>
            <a:endParaRPr>
              <a:solidFill>
                <a:schemeClr val="lt1"/>
              </a:solidFill>
            </a:endParaRPr>
          </a:p>
          <a:p>
            <a:pPr marL="0" lvl="0" indent="0" algn="ctr" rtl="0">
              <a:lnSpc>
                <a:spcPct val="100000"/>
              </a:lnSpc>
              <a:spcBef>
                <a:spcPts val="0"/>
              </a:spcBef>
              <a:spcAft>
                <a:spcPts val="0"/>
              </a:spcAft>
              <a:buSzPts val="1400"/>
              <a:buNone/>
            </a:pPr>
            <a:endParaRPr/>
          </a:p>
        </p:txBody>
      </p:sp>
      <p:sp>
        <p:nvSpPr>
          <p:cNvPr id="1522" name="Google Shape;1522;g11dd7129d2b_1_5"/>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SzPts val="600"/>
              <a:buNone/>
            </a:pPr>
            <a:fld id="{00000000-1234-1234-1234-123412341234}" type="slidenum">
              <a:rPr lang="en-US"/>
              <a:t>31</a:t>
            </a:fld>
            <a:endParaRPr/>
          </a:p>
        </p:txBody>
      </p:sp>
      <p:sp>
        <p:nvSpPr>
          <p:cNvPr id="1523" name="Google Shape;1523;g11dd7129d2b_1_5"/>
          <p:cNvSpPr txBox="1">
            <a:spLocks noGrp="1"/>
          </p:cNvSpPr>
          <p:nvPr>
            <p:ph type="title"/>
          </p:nvPr>
        </p:nvSpPr>
        <p:spPr>
          <a:xfrm>
            <a:off x="686104" y="479336"/>
            <a:ext cx="7772400" cy="8310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rgbClr val="651D32"/>
              </a:buClr>
              <a:buSzPts val="2800"/>
              <a:buFont typeface="Gill Sans"/>
              <a:buNone/>
            </a:pPr>
            <a:r>
              <a:rPr lang="en-US">
                <a:solidFill>
                  <a:srgbClr val="651D32"/>
                </a:solidFill>
              </a:rPr>
              <a:t>LABOR MARKET CONDITIONS</a:t>
            </a:r>
            <a:br>
              <a:rPr lang="en-US">
                <a:solidFill>
                  <a:srgbClr val="651D32"/>
                </a:solidFill>
              </a:rPr>
            </a:br>
            <a:r>
              <a:rPr lang="en-US" sz="2000">
                <a:solidFill>
                  <a:schemeClr val="lt2"/>
                </a:solidFill>
              </a:rPr>
              <a:t>TUNISIA SERVICES SECTOR</a:t>
            </a:r>
            <a:endParaRPr sz="2000">
              <a:solidFill>
                <a:schemeClr val="lt2"/>
              </a:solidFill>
            </a:endParaRPr>
          </a:p>
        </p:txBody>
      </p:sp>
      <p:sp>
        <p:nvSpPr>
          <p:cNvPr id="1524" name="Google Shape;1524;g11dd7129d2b_1_5"/>
          <p:cNvSpPr txBox="1">
            <a:spLocks noGrp="1"/>
          </p:cNvSpPr>
          <p:nvPr>
            <p:ph type="body" idx="1"/>
          </p:nvPr>
        </p:nvSpPr>
        <p:spPr>
          <a:xfrm>
            <a:off x="686100" y="1370175"/>
            <a:ext cx="7772400" cy="8310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800"/>
              <a:buNone/>
            </a:pPr>
            <a:r>
              <a:rPr lang="en-US" sz="1900"/>
              <a:t>In addition to the services sector, a large percent of women in Tunisia are also employed in </a:t>
            </a:r>
            <a:r>
              <a:rPr lang="en-US" sz="19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industry</a:t>
            </a:r>
            <a:r>
              <a:rPr lang="en-US" sz="1900"/>
              <a:t> (46.19%).</a:t>
            </a:r>
            <a:endParaRPr sz="1900"/>
          </a:p>
          <a:p>
            <a:pPr marL="457200" lvl="0" indent="0" algn="l" rtl="0">
              <a:lnSpc>
                <a:spcPct val="115000"/>
              </a:lnSpc>
              <a:spcBef>
                <a:spcPts val="0"/>
              </a:spcBef>
              <a:spcAft>
                <a:spcPts val="0"/>
              </a:spcAft>
              <a:buSzPts val="1800"/>
              <a:buNone/>
            </a:pPr>
            <a:endParaRPr sz="1900">
              <a:solidFill>
                <a:srgbClr val="635C5B"/>
              </a:solidFill>
            </a:endParaRPr>
          </a:p>
        </p:txBody>
      </p:sp>
      <p:sp>
        <p:nvSpPr>
          <p:cNvPr id="1525" name="Google Shape;1525;g11dd7129d2b_1_5"/>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t>3/23/2022</a:t>
            </a:r>
            <a:endParaRPr/>
          </a:p>
        </p:txBody>
      </p:sp>
      <p:graphicFrame>
        <p:nvGraphicFramePr>
          <p:cNvPr id="1526" name="Google Shape;1526;g11dd7129d2b_1_5">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96023613"/>
              </p:ext>
            </p:extLst>
          </p:nvPr>
        </p:nvGraphicFramePr>
        <p:xfrm>
          <a:off x="223354" y="2630829"/>
          <a:ext cx="4425696" cy="37398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27" name="Google Shape;1527;g11dd7129d2b_1_5">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93429970"/>
              </p:ext>
            </p:extLst>
          </p:nvPr>
        </p:nvGraphicFramePr>
        <p:xfrm>
          <a:off x="4565904" y="2638768"/>
          <a:ext cx="4425696" cy="373989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31"/>
        <p:cNvGrpSpPr/>
        <p:nvPr/>
      </p:nvGrpSpPr>
      <p:grpSpPr>
        <a:xfrm>
          <a:off x="0" y="0"/>
          <a:ext cx="0" cy="0"/>
          <a:chOff x="0" y="0"/>
          <a:chExt cx="0" cy="0"/>
        </a:xfrm>
      </p:grpSpPr>
      <p:sp>
        <p:nvSpPr>
          <p:cNvPr id="1532" name="Google Shape;1532;gf3a211cd24_0_72"/>
          <p:cNvSpPr txBox="1">
            <a:spLocks noGrp="1"/>
          </p:cNvSpPr>
          <p:nvPr>
            <p:ph type="ftr" idx="11"/>
          </p:nvPr>
        </p:nvSpPr>
        <p:spPr>
          <a:xfrm>
            <a:off x="3124200" y="6474767"/>
            <a:ext cx="2895600" cy="2769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1400"/>
              <a:buNone/>
            </a:pPr>
            <a:r>
              <a:rPr lang="en-US"/>
              <a:t>USAID MONITORING, EVALUATION, AND LEARNING ACTIVITY</a:t>
            </a:r>
            <a:endParaRPr>
              <a:solidFill>
                <a:schemeClr val="lt1"/>
              </a:solidFill>
            </a:endParaRPr>
          </a:p>
          <a:p>
            <a:pPr marL="0" lvl="0" indent="0" algn="ctr" rtl="0">
              <a:lnSpc>
                <a:spcPct val="100000"/>
              </a:lnSpc>
              <a:spcBef>
                <a:spcPts val="0"/>
              </a:spcBef>
              <a:spcAft>
                <a:spcPts val="0"/>
              </a:spcAft>
              <a:buSzPts val="1400"/>
              <a:buNone/>
            </a:pPr>
            <a:endParaRPr/>
          </a:p>
        </p:txBody>
      </p:sp>
      <p:sp>
        <p:nvSpPr>
          <p:cNvPr id="1533" name="Google Shape;1533;gf3a211cd24_0_72"/>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SzPts val="600"/>
              <a:buNone/>
            </a:pPr>
            <a:fld id="{00000000-1234-1234-1234-123412341234}" type="slidenum">
              <a:rPr lang="en-US"/>
              <a:t>32</a:t>
            </a:fld>
            <a:endParaRPr/>
          </a:p>
        </p:txBody>
      </p:sp>
      <p:sp>
        <p:nvSpPr>
          <p:cNvPr id="1534" name="Google Shape;1534;gf3a211cd24_0_72"/>
          <p:cNvSpPr txBox="1">
            <a:spLocks noGrp="1"/>
          </p:cNvSpPr>
          <p:nvPr>
            <p:ph type="title"/>
          </p:nvPr>
        </p:nvSpPr>
        <p:spPr>
          <a:xfrm>
            <a:off x="686104" y="479336"/>
            <a:ext cx="7772400" cy="8310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rgbClr val="651D32"/>
              </a:buClr>
              <a:buSzPts val="2800"/>
              <a:buFont typeface="Gill Sans"/>
              <a:buNone/>
            </a:pPr>
            <a:r>
              <a:rPr lang="en-US">
                <a:solidFill>
                  <a:srgbClr val="651D32"/>
                </a:solidFill>
              </a:rPr>
              <a:t>LABOR MARKET CONDITIONS</a:t>
            </a:r>
            <a:br>
              <a:rPr lang="en-US">
                <a:solidFill>
                  <a:srgbClr val="651D32"/>
                </a:solidFill>
              </a:rPr>
            </a:br>
            <a:r>
              <a:rPr lang="en-US" sz="2000">
                <a:solidFill>
                  <a:schemeClr val="lt2"/>
                </a:solidFill>
              </a:rPr>
              <a:t>TURKEY SERVICES SECTOR</a:t>
            </a:r>
            <a:endParaRPr sz="2000">
              <a:solidFill>
                <a:schemeClr val="lt2"/>
              </a:solidFill>
            </a:endParaRPr>
          </a:p>
        </p:txBody>
      </p:sp>
      <p:sp>
        <p:nvSpPr>
          <p:cNvPr id="1535" name="Google Shape;1535;gf3a211cd24_0_72"/>
          <p:cNvSpPr txBox="1">
            <a:spLocks noGrp="1"/>
          </p:cNvSpPr>
          <p:nvPr>
            <p:ph type="body" idx="1"/>
          </p:nvPr>
        </p:nvSpPr>
        <p:spPr>
          <a:xfrm>
            <a:off x="685800" y="1433350"/>
            <a:ext cx="7692000" cy="13212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SzPts val="1800"/>
              <a:buNone/>
            </a:pPr>
            <a:r>
              <a:rPr lang="en-US" sz="1900"/>
              <a:t>The services sector did not expand significantly in terms of Turkey’s GDP, but female employment grew substantially in this sector.</a:t>
            </a:r>
            <a:endParaRPr sz="1900"/>
          </a:p>
        </p:txBody>
      </p:sp>
      <p:sp>
        <p:nvSpPr>
          <p:cNvPr id="1536" name="Google Shape;1536;gf3a211cd24_0_72"/>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t>3/23/2022</a:t>
            </a:r>
            <a:endParaRPr/>
          </a:p>
        </p:txBody>
      </p:sp>
      <p:graphicFrame>
        <p:nvGraphicFramePr>
          <p:cNvPr id="1537" name="Google Shape;1537;gf3a211cd24_0_72">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89518825"/>
              </p:ext>
            </p:extLst>
          </p:nvPr>
        </p:nvGraphicFramePr>
        <p:xfrm>
          <a:off x="4492862" y="2638768"/>
          <a:ext cx="4425696" cy="37398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38" name="Google Shape;1538;gf3a211cd24_0_72">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95767908"/>
              </p:ext>
            </p:extLst>
          </p:nvPr>
        </p:nvGraphicFramePr>
        <p:xfrm>
          <a:off x="152400" y="2638768"/>
          <a:ext cx="4425696" cy="373989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p:sp>
        <p:nvSpPr>
          <p:cNvPr id="1543" name="Google Shape;1543;g11a35d84796_0_73"/>
          <p:cNvSpPr txBox="1">
            <a:spLocks noGrp="1"/>
          </p:cNvSpPr>
          <p:nvPr>
            <p:ph type="ftr" idx="11"/>
          </p:nvPr>
        </p:nvSpPr>
        <p:spPr>
          <a:xfrm>
            <a:off x="3124200" y="6474767"/>
            <a:ext cx="2895600" cy="2769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1400"/>
              <a:buNone/>
            </a:pPr>
            <a:r>
              <a:rPr lang="en-US"/>
              <a:t>USAID MONITORING, EVALUATION, AND LEARNING ACTIVITY</a:t>
            </a:r>
            <a:endParaRPr>
              <a:solidFill>
                <a:schemeClr val="lt1"/>
              </a:solidFill>
            </a:endParaRPr>
          </a:p>
          <a:p>
            <a:pPr marL="0" lvl="0" indent="0" algn="ctr" rtl="0">
              <a:lnSpc>
                <a:spcPct val="100000"/>
              </a:lnSpc>
              <a:spcBef>
                <a:spcPts val="0"/>
              </a:spcBef>
              <a:spcAft>
                <a:spcPts val="0"/>
              </a:spcAft>
              <a:buSzPts val="1400"/>
              <a:buNone/>
            </a:pPr>
            <a:endParaRPr/>
          </a:p>
        </p:txBody>
      </p:sp>
      <p:sp>
        <p:nvSpPr>
          <p:cNvPr id="1544" name="Google Shape;1544;g11a35d84796_0_73"/>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SzPts val="600"/>
              <a:buNone/>
            </a:pPr>
            <a:fld id="{00000000-1234-1234-1234-123412341234}" type="slidenum">
              <a:rPr lang="en-US"/>
              <a:t>33</a:t>
            </a:fld>
            <a:endParaRPr/>
          </a:p>
        </p:txBody>
      </p:sp>
      <p:sp>
        <p:nvSpPr>
          <p:cNvPr id="1545" name="Google Shape;1545;g11a35d84796_0_73"/>
          <p:cNvSpPr txBox="1">
            <a:spLocks noGrp="1"/>
          </p:cNvSpPr>
          <p:nvPr>
            <p:ph type="title"/>
          </p:nvPr>
        </p:nvSpPr>
        <p:spPr>
          <a:xfrm>
            <a:off x="686104" y="479336"/>
            <a:ext cx="7772400" cy="8310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rgbClr val="651D32"/>
              </a:buClr>
              <a:buSzPts val="2800"/>
              <a:buFont typeface="Gill Sans"/>
              <a:buNone/>
            </a:pPr>
            <a:r>
              <a:rPr lang="en-US">
                <a:solidFill>
                  <a:srgbClr val="651D32"/>
                </a:solidFill>
              </a:rPr>
              <a:t>LABOR MARKET CONDITIONS</a:t>
            </a:r>
            <a:br>
              <a:rPr lang="en-US">
                <a:solidFill>
                  <a:srgbClr val="651D32"/>
                </a:solidFill>
              </a:rPr>
            </a:br>
            <a:r>
              <a:rPr lang="en-US" sz="2000">
                <a:solidFill>
                  <a:schemeClr val="lt2"/>
                </a:solidFill>
              </a:rPr>
              <a:t>WEST BANK &amp; GAZA SERVICES SECTOR</a:t>
            </a:r>
            <a:endParaRPr sz="2000">
              <a:solidFill>
                <a:schemeClr val="lt2"/>
              </a:solidFill>
            </a:endParaRPr>
          </a:p>
        </p:txBody>
      </p:sp>
      <p:sp>
        <p:nvSpPr>
          <p:cNvPr id="1546" name="Google Shape;1546;g11a35d84796_0_73"/>
          <p:cNvSpPr txBox="1">
            <a:spLocks noGrp="1"/>
          </p:cNvSpPr>
          <p:nvPr>
            <p:ph type="body" idx="1"/>
          </p:nvPr>
        </p:nvSpPr>
        <p:spPr>
          <a:xfrm>
            <a:off x="726000" y="1310325"/>
            <a:ext cx="7692000" cy="13212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SzPts val="1800"/>
              <a:buNone/>
            </a:pPr>
            <a:r>
              <a:rPr lang="en-US" sz="1900"/>
              <a:t>While the services sector did not grow significantly as a percent of GDP, women’s involvement in the sector grew as agriculture declined.</a:t>
            </a:r>
            <a:endParaRPr sz="1900"/>
          </a:p>
        </p:txBody>
      </p:sp>
      <p:sp>
        <p:nvSpPr>
          <p:cNvPr id="1547" name="Google Shape;1547;g11a35d84796_0_73"/>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t>3/23/2022</a:t>
            </a:r>
            <a:endParaRPr/>
          </a:p>
        </p:txBody>
      </p:sp>
      <p:graphicFrame>
        <p:nvGraphicFramePr>
          <p:cNvPr id="1548" name="Google Shape;1548;g11a35d84796_0_73">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39946651"/>
              </p:ext>
            </p:extLst>
          </p:nvPr>
        </p:nvGraphicFramePr>
        <p:xfrm>
          <a:off x="152400" y="2708592"/>
          <a:ext cx="4428130" cy="37352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49" name="Google Shape;1549;g11a35d84796_0_73">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87238212"/>
              </p:ext>
            </p:extLst>
          </p:nvPr>
        </p:nvGraphicFramePr>
        <p:xfrm>
          <a:off x="4443727" y="2708591"/>
          <a:ext cx="4428130" cy="373527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553"/>
        <p:cNvGrpSpPr/>
        <p:nvPr/>
      </p:nvGrpSpPr>
      <p:grpSpPr>
        <a:xfrm>
          <a:off x="0" y="0"/>
          <a:ext cx="0" cy="0"/>
          <a:chOff x="0" y="0"/>
          <a:chExt cx="0" cy="0"/>
        </a:xfrm>
      </p:grpSpPr>
      <p:sp>
        <p:nvSpPr>
          <p:cNvPr id="1554" name="Google Shape;1554;gf3a211cd24_0_19"/>
          <p:cNvSpPr txBox="1">
            <a:spLocks noGrp="1"/>
          </p:cNvSpPr>
          <p:nvPr>
            <p:ph type="ftr" idx="11"/>
          </p:nvPr>
        </p:nvSpPr>
        <p:spPr>
          <a:xfrm>
            <a:off x="3124200" y="6474767"/>
            <a:ext cx="2895600" cy="2769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1400"/>
              <a:buNone/>
            </a:pPr>
            <a:r>
              <a:rPr lang="en-US"/>
              <a:t>USAID MONITORING, EVALUATION, AND LEARNING ACTIVITY</a:t>
            </a:r>
            <a:endParaRPr>
              <a:solidFill>
                <a:schemeClr val="lt1"/>
              </a:solidFill>
            </a:endParaRPr>
          </a:p>
          <a:p>
            <a:pPr marL="0" lvl="0" indent="0" algn="ctr" rtl="0">
              <a:lnSpc>
                <a:spcPct val="100000"/>
              </a:lnSpc>
              <a:spcBef>
                <a:spcPts val="0"/>
              </a:spcBef>
              <a:spcAft>
                <a:spcPts val="0"/>
              </a:spcAft>
              <a:buSzPts val="1400"/>
              <a:buNone/>
            </a:pPr>
            <a:endParaRPr/>
          </a:p>
        </p:txBody>
      </p:sp>
      <p:sp>
        <p:nvSpPr>
          <p:cNvPr id="1555" name="Google Shape;1555;gf3a211cd24_0_19"/>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SzPts val="600"/>
              <a:buNone/>
            </a:pPr>
            <a:fld id="{00000000-1234-1234-1234-123412341234}" type="slidenum">
              <a:rPr lang="en-US"/>
              <a:t>34</a:t>
            </a:fld>
            <a:endParaRPr/>
          </a:p>
        </p:txBody>
      </p:sp>
      <p:sp>
        <p:nvSpPr>
          <p:cNvPr id="1556" name="Google Shape;1556;gf3a211cd24_0_19"/>
          <p:cNvSpPr txBox="1">
            <a:spLocks noGrp="1"/>
          </p:cNvSpPr>
          <p:nvPr>
            <p:ph type="title"/>
          </p:nvPr>
        </p:nvSpPr>
        <p:spPr>
          <a:xfrm>
            <a:off x="686104" y="479336"/>
            <a:ext cx="7772400" cy="8310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rgbClr val="651D32"/>
              </a:buClr>
              <a:buSzPts val="2800"/>
              <a:buFont typeface="Gill Sans"/>
              <a:buNone/>
            </a:pPr>
            <a:r>
              <a:rPr lang="en-US">
                <a:solidFill>
                  <a:srgbClr val="651D32"/>
                </a:solidFill>
              </a:rPr>
              <a:t>LABOR MARKET CONDITIONS</a:t>
            </a:r>
            <a:br>
              <a:rPr lang="en-US">
                <a:solidFill>
                  <a:srgbClr val="651D32"/>
                </a:solidFill>
              </a:rPr>
            </a:br>
            <a:r>
              <a:rPr lang="en-US" sz="2000">
                <a:solidFill>
                  <a:schemeClr val="lt2"/>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UNEMPLOYMENT</a:t>
            </a:r>
            <a:endParaRPr sz="2000">
              <a:solidFill>
                <a:schemeClr val="lt2"/>
              </a:solidFill>
            </a:endParaRPr>
          </a:p>
        </p:txBody>
      </p:sp>
      <p:sp>
        <p:nvSpPr>
          <p:cNvPr id="1557" name="Google Shape;1557;gf3a211cd24_0_19"/>
          <p:cNvSpPr txBox="1">
            <a:spLocks noGrp="1"/>
          </p:cNvSpPr>
          <p:nvPr>
            <p:ph type="body" idx="1"/>
          </p:nvPr>
        </p:nvSpPr>
        <p:spPr>
          <a:xfrm>
            <a:off x="686100" y="1310325"/>
            <a:ext cx="8305800" cy="1321200"/>
          </a:xfrm>
          <a:prstGeom prst="rect">
            <a:avLst/>
          </a:prstGeom>
          <a:noFill/>
          <a:ln>
            <a:noFill/>
          </a:ln>
        </p:spPr>
        <p:txBody>
          <a:bodyPr spcFirstLastPara="1" wrap="square" lIns="91425" tIns="45700" rIns="91425" bIns="45700" anchor="t" anchorCtr="0">
            <a:normAutofit lnSpcReduction="10000"/>
          </a:bodyPr>
          <a:lstStyle/>
          <a:p>
            <a:pPr marL="457200" lvl="0" indent="-342900" algn="l" rtl="0">
              <a:lnSpc>
                <a:spcPct val="115000"/>
              </a:lnSpc>
              <a:spcBef>
                <a:spcPts val="0"/>
              </a:spcBef>
              <a:spcAft>
                <a:spcPts val="0"/>
              </a:spcAft>
              <a:buClr>
                <a:srgbClr val="635C5B"/>
              </a:buClr>
              <a:buSzPts val="1800"/>
              <a:buFont typeface="Gill Sans"/>
              <a:buChar char="•"/>
            </a:pPr>
            <a:r>
              <a:rPr lang="en-US" sz="1800">
                <a:solidFill>
                  <a:srgbClr val="635C5B"/>
                </a:solidFill>
              </a:rPr>
              <a:t>Although West Bank and Gaza </a:t>
            </a:r>
            <a:r>
              <a:rPr lang="en-US" sz="1800"/>
              <a:t>had one </a:t>
            </a:r>
            <a:r>
              <a:rPr lang="en-US" sz="1800">
                <a:solidFill>
                  <a:srgbClr val="635C5B"/>
                </a:solidFill>
              </a:rPr>
              <a:t>the biggest increases to female labor force participation, the participation translates into exceptionally high unemployment for women at</a:t>
            </a:r>
            <a:r>
              <a:rPr lang="en-US" sz="1800"/>
              <a:t> </a:t>
            </a:r>
            <a:r>
              <a:rPr lang="en-US" sz="1800">
                <a:solidFill>
                  <a:srgbClr val="635C5B"/>
                </a:solidFill>
              </a:rPr>
              <a:t>40.02%</a:t>
            </a:r>
            <a:r>
              <a:rPr lang="en-US" sz="1800"/>
              <a:t> in 2020,</a:t>
            </a:r>
            <a:r>
              <a:rPr lang="en-US" sz="1800">
                <a:solidFill>
                  <a:srgbClr val="635C5B"/>
                </a:solidFill>
              </a:rPr>
              <a:t> compared to 22.45% of males. </a:t>
            </a:r>
            <a:endParaRPr sz="1800">
              <a:solidFill>
                <a:srgbClr val="635C5B"/>
              </a:solidFill>
            </a:endParaRPr>
          </a:p>
          <a:p>
            <a:pPr marL="457200" lvl="0" indent="-342900" algn="l" rtl="0">
              <a:lnSpc>
                <a:spcPct val="115000"/>
              </a:lnSpc>
              <a:spcBef>
                <a:spcPts val="0"/>
              </a:spcBef>
              <a:spcAft>
                <a:spcPts val="0"/>
              </a:spcAft>
              <a:buSzPts val="1800"/>
              <a:buChar char="•"/>
            </a:pPr>
            <a:r>
              <a:rPr lang="en-US" sz="1800"/>
              <a:t>Jordan also experiences high levels of female unemployment at 26.54% in 2020.</a:t>
            </a:r>
            <a:endParaRPr sz="1800"/>
          </a:p>
        </p:txBody>
      </p:sp>
      <p:pic>
        <p:nvPicPr>
          <p:cNvPr id="1558" name="Google Shape;1558;gf3a211cd24_0_19">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126736" y="2650888"/>
            <a:ext cx="6798064" cy="3758350"/>
          </a:xfrm>
          <a:prstGeom prst="rect">
            <a:avLst/>
          </a:prstGeom>
          <a:noFill/>
          <a:ln>
            <a:noFill/>
          </a:ln>
        </p:spPr>
      </p:pic>
      <p:sp>
        <p:nvSpPr>
          <p:cNvPr id="1559" name="Google Shape;1559;gf3a211cd24_0_19"/>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t>3/23/2022</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563"/>
        <p:cNvGrpSpPr/>
        <p:nvPr/>
      </p:nvGrpSpPr>
      <p:grpSpPr>
        <a:xfrm>
          <a:off x="0" y="0"/>
          <a:ext cx="0" cy="0"/>
          <a:chOff x="0" y="0"/>
          <a:chExt cx="0" cy="0"/>
        </a:xfrm>
      </p:grpSpPr>
      <p:sp>
        <p:nvSpPr>
          <p:cNvPr id="1564" name="Google Shape;1564;g11a971d7ba3_1_0"/>
          <p:cNvSpPr txBox="1">
            <a:spLocks noGrp="1"/>
          </p:cNvSpPr>
          <p:nvPr>
            <p:ph type="ftr" idx="11"/>
          </p:nvPr>
        </p:nvSpPr>
        <p:spPr>
          <a:xfrm>
            <a:off x="3124200" y="6474767"/>
            <a:ext cx="2895600" cy="2769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1400"/>
              <a:buNone/>
            </a:pPr>
            <a:r>
              <a:rPr lang="en-US"/>
              <a:t>USAID MONITORING, EVALUATION, AND LEARNING ACTIVITY</a:t>
            </a:r>
            <a:endParaRPr>
              <a:solidFill>
                <a:schemeClr val="lt1"/>
              </a:solidFill>
            </a:endParaRPr>
          </a:p>
          <a:p>
            <a:pPr marL="0" lvl="0" indent="0" algn="ctr" rtl="0">
              <a:lnSpc>
                <a:spcPct val="100000"/>
              </a:lnSpc>
              <a:spcBef>
                <a:spcPts val="0"/>
              </a:spcBef>
              <a:spcAft>
                <a:spcPts val="0"/>
              </a:spcAft>
              <a:buSzPts val="1400"/>
              <a:buNone/>
            </a:pPr>
            <a:endParaRPr/>
          </a:p>
        </p:txBody>
      </p:sp>
      <p:sp>
        <p:nvSpPr>
          <p:cNvPr id="1565" name="Google Shape;1565;g11a971d7ba3_1_0"/>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Clr>
                <a:srgbClr val="000000"/>
              </a:buClr>
              <a:buSzPts val="600"/>
              <a:buFont typeface="Arial"/>
              <a:buNone/>
            </a:pPr>
            <a:fld id="{00000000-1234-1234-1234-123412341234}" type="slidenum">
              <a:rPr lang="en-US"/>
              <a:t>35</a:t>
            </a:fld>
            <a:endParaRPr/>
          </a:p>
        </p:txBody>
      </p:sp>
      <p:sp>
        <p:nvSpPr>
          <p:cNvPr id="1566" name="Google Shape;1566;g11a971d7ba3_1_0"/>
          <p:cNvSpPr txBox="1">
            <a:spLocks noGrp="1"/>
          </p:cNvSpPr>
          <p:nvPr>
            <p:ph type="title"/>
          </p:nvPr>
        </p:nvSpPr>
        <p:spPr>
          <a:xfrm>
            <a:off x="686104" y="479336"/>
            <a:ext cx="7772400" cy="8310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rgbClr val="651D32"/>
              </a:buClr>
              <a:buSzPts val="2800"/>
              <a:buFont typeface="Gill Sans"/>
              <a:buNone/>
            </a:pPr>
            <a:r>
              <a:rPr lang="en-US">
                <a:solidFill>
                  <a:srgbClr val="651D32"/>
                </a:solidFill>
              </a:rPr>
              <a:t>LABOR MARKET CONDITIONS</a:t>
            </a:r>
            <a:br>
              <a:rPr lang="en-US">
                <a:solidFill>
                  <a:srgbClr val="651D32"/>
                </a:solidFill>
              </a:rPr>
            </a:br>
            <a:r>
              <a:rPr lang="en-US" sz="2000">
                <a:solidFill>
                  <a:schemeClr val="lt2"/>
                </a:solidFill>
              </a:rPr>
              <a:t>INFORMAL EMPLOYMENT</a:t>
            </a:r>
            <a:endParaRPr sz="2000">
              <a:solidFill>
                <a:schemeClr val="lt2"/>
              </a:solidFill>
            </a:endParaRPr>
          </a:p>
        </p:txBody>
      </p:sp>
      <p:sp>
        <p:nvSpPr>
          <p:cNvPr id="1567" name="Google Shape;1567;g11a971d7ba3_1_0"/>
          <p:cNvSpPr txBox="1"/>
          <p:nvPr/>
        </p:nvSpPr>
        <p:spPr>
          <a:xfrm>
            <a:off x="628475" y="1254550"/>
            <a:ext cx="8286300" cy="769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chemeClr val="accent3"/>
                </a:solidFill>
                <a:latin typeface="Gill Sans"/>
                <a:ea typeface="Gill Sans"/>
                <a:cs typeface="Gill Sans"/>
                <a:sym typeface="Gill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While there is limited data available on the informal labor </a:t>
            </a:r>
            <a:r>
              <a:rPr lang="en-US" sz="1900" b="0" i="0" u="none" strike="noStrike" cap="none">
                <a:solidFill>
                  <a:schemeClr val="accent3"/>
                </a:solidFill>
                <a:latin typeface="Gill Sans"/>
                <a:ea typeface="Gill Sans"/>
                <a:cs typeface="Gill Sans"/>
                <a:sym typeface="Gill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force</a:t>
            </a:r>
            <a:r>
              <a:rPr lang="en-US" sz="1900" b="0" i="0" u="none" strike="noStrike" cap="none">
                <a:solidFill>
                  <a:schemeClr val="accent3"/>
                </a:solidFill>
                <a:latin typeface="Gill Sans"/>
                <a:ea typeface="Gill Sans"/>
                <a:cs typeface="Gill Sans"/>
                <a:sym typeface="Gill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 </a:t>
            </a:r>
            <a:r>
              <a:rPr lang="en-US" sz="1900" b="0" i="0" u="none" strike="noStrike" cap="none">
                <a:solidFill>
                  <a:schemeClr val="accent3"/>
                </a:solidFill>
                <a:latin typeface="Gill Sans"/>
                <a:ea typeface="Gill Sans"/>
                <a:cs typeface="Gill Sans"/>
                <a:sym typeface="Gill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rPr>
              <a:t>the informal female labor force participation in Jordan is approximately 30%.</a:t>
            </a:r>
            <a:endParaRPr sz="1900" b="0" i="0" u="none" strike="noStrike" cap="none">
              <a:solidFill>
                <a:schemeClr val="accent3"/>
              </a:solidFill>
              <a:latin typeface="Gill Sans"/>
              <a:ea typeface="Gill Sans"/>
              <a:cs typeface="Gill Sans"/>
              <a:sym typeface="Gill Sans"/>
            </a:endParaRPr>
          </a:p>
        </p:txBody>
      </p:sp>
      <p:sp>
        <p:nvSpPr>
          <p:cNvPr id="1568" name="Google Shape;1568;g11a971d7ba3_1_0"/>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t>3/23/2022</a:t>
            </a:r>
            <a:endParaRPr/>
          </a:p>
        </p:txBody>
      </p:sp>
      <p:pic>
        <p:nvPicPr>
          <p:cNvPr id="1569" name="Google Shape;1569;g11a971d7ba3_1_0">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972300" y="2591551"/>
            <a:ext cx="7199375" cy="33157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573"/>
        <p:cNvGrpSpPr/>
        <p:nvPr/>
      </p:nvGrpSpPr>
      <p:grpSpPr>
        <a:xfrm>
          <a:off x="0" y="0"/>
          <a:ext cx="0" cy="0"/>
          <a:chOff x="0" y="0"/>
          <a:chExt cx="0" cy="0"/>
        </a:xfrm>
      </p:grpSpPr>
      <p:sp>
        <p:nvSpPr>
          <p:cNvPr id="1574" name="Google Shape;1574;g11935ead20f_0_1"/>
          <p:cNvSpPr txBox="1">
            <a:spLocks noGrp="1"/>
          </p:cNvSpPr>
          <p:nvPr>
            <p:ph type="ftr" idx="11"/>
          </p:nvPr>
        </p:nvSpPr>
        <p:spPr>
          <a:xfrm>
            <a:off x="3124200" y="6474767"/>
            <a:ext cx="2895600" cy="2769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1400"/>
              <a:buNone/>
            </a:pPr>
            <a:r>
              <a:rPr lang="en-US"/>
              <a:t>USAID MONITORING, EVALUATION, AND LEARNING ACTIVITY</a:t>
            </a:r>
            <a:endParaRPr>
              <a:solidFill>
                <a:schemeClr val="lt1"/>
              </a:solidFill>
            </a:endParaRPr>
          </a:p>
          <a:p>
            <a:pPr marL="0" lvl="0" indent="0" algn="ctr" rtl="0">
              <a:lnSpc>
                <a:spcPct val="100000"/>
              </a:lnSpc>
              <a:spcBef>
                <a:spcPts val="0"/>
              </a:spcBef>
              <a:spcAft>
                <a:spcPts val="0"/>
              </a:spcAft>
              <a:buSzPts val="1400"/>
              <a:buNone/>
            </a:pPr>
            <a:endParaRPr/>
          </a:p>
        </p:txBody>
      </p:sp>
      <p:sp>
        <p:nvSpPr>
          <p:cNvPr id="1575" name="Google Shape;1575;g11935ead20f_0_1"/>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SzPts val="600"/>
              <a:buNone/>
            </a:pPr>
            <a:fld id="{00000000-1234-1234-1234-123412341234}" type="slidenum">
              <a:rPr lang="en-US"/>
              <a:t>36</a:t>
            </a:fld>
            <a:endParaRPr/>
          </a:p>
        </p:txBody>
      </p:sp>
      <p:sp>
        <p:nvSpPr>
          <p:cNvPr id="1576" name="Google Shape;1576;g11935ead20f_0_1"/>
          <p:cNvSpPr txBox="1">
            <a:spLocks noGrp="1"/>
          </p:cNvSpPr>
          <p:nvPr>
            <p:ph type="title"/>
          </p:nvPr>
        </p:nvSpPr>
        <p:spPr>
          <a:xfrm>
            <a:off x="686104" y="479336"/>
            <a:ext cx="7772400" cy="8310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rgbClr val="651D32"/>
              </a:buClr>
              <a:buSzPts val="2800"/>
              <a:buFont typeface="Gill Sans"/>
              <a:buNone/>
            </a:pPr>
            <a:r>
              <a:rPr lang="en-US">
                <a:solidFill>
                  <a:srgbClr val="651D32"/>
                </a:solidFill>
              </a:rPr>
              <a:t>LABOR MARKET CONDITIONS</a:t>
            </a:r>
            <a:br>
              <a:rPr lang="en-US">
                <a:solidFill>
                  <a:srgbClr val="651D32"/>
                </a:solidFill>
              </a:rPr>
            </a:br>
            <a:r>
              <a:rPr lang="en-US" sz="2000">
                <a:solidFill>
                  <a:schemeClr val="lt2"/>
                </a:solidFill>
              </a:rPr>
              <a:t>FOREIGN WORKERS, MIGRANTS, AND REFUGEES</a:t>
            </a:r>
            <a:endParaRPr sz="2400">
              <a:solidFill>
                <a:schemeClr val="lt2"/>
              </a:solidFill>
            </a:endParaRPr>
          </a:p>
        </p:txBody>
      </p:sp>
      <p:sp>
        <p:nvSpPr>
          <p:cNvPr id="1577" name="Google Shape;1577;g11935ead20f_0_1"/>
          <p:cNvSpPr txBox="1"/>
          <p:nvPr/>
        </p:nvSpPr>
        <p:spPr>
          <a:xfrm>
            <a:off x="504191" y="1541679"/>
            <a:ext cx="3563617" cy="2538357"/>
          </a:xfrm>
          <a:prstGeom prst="rect">
            <a:avLst/>
          </a:prstGeom>
          <a:noFill/>
          <a:ln>
            <a:noFill/>
          </a:ln>
        </p:spPr>
        <p:txBody>
          <a:bodyPr spcFirstLastPara="1" wrap="square" lIns="91425" tIns="91425" rIns="91425" bIns="91425" anchor="t" anchorCtr="0">
            <a:spAutoFit/>
          </a:bodyPr>
          <a:lstStyle/>
          <a:p>
            <a:pPr marL="457200" marR="0" lvl="0" indent="-349250" algn="l" rtl="0">
              <a:lnSpc>
                <a:spcPct val="115000"/>
              </a:lnSpc>
              <a:spcBef>
                <a:spcPts val="0"/>
              </a:spcBef>
              <a:spcAft>
                <a:spcPts val="0"/>
              </a:spcAft>
              <a:buClr>
                <a:srgbClr val="635C5B"/>
              </a:buClr>
              <a:buSzPts val="1900"/>
              <a:buFont typeface="Arial"/>
              <a:buChar char="•"/>
            </a:pPr>
            <a:r>
              <a:rPr lang="en-US" sz="1900" b="0" i="0" u="none" strike="noStrike" cap="none">
                <a:solidFill>
                  <a:srgbClr val="635C5B"/>
                </a:solidFill>
                <a:latin typeface="Gill Sans"/>
                <a:ea typeface="Gill Sans"/>
                <a:cs typeface="Gill Sans"/>
                <a:sym typeface="Gill Sans"/>
              </a:rPr>
              <a:t>Jordan has the largest percent of foreign workers, migrants, and refugees from the assessed countries.</a:t>
            </a:r>
            <a:endParaRPr sz="1900" b="0" i="0" u="none" strike="noStrike" cap="none">
              <a:solidFill>
                <a:srgbClr val="635C5B"/>
              </a:solidFill>
              <a:latin typeface="Gill Sans"/>
              <a:ea typeface="Gill Sans"/>
              <a:cs typeface="Gill Sans"/>
              <a:sym typeface="Gill Sans"/>
            </a:endParaRPr>
          </a:p>
          <a:p>
            <a:pPr marL="457200" marR="0" lvl="0" indent="-349250" algn="l" rtl="0">
              <a:lnSpc>
                <a:spcPct val="115000"/>
              </a:lnSpc>
              <a:spcBef>
                <a:spcPts val="0"/>
              </a:spcBef>
              <a:spcAft>
                <a:spcPts val="0"/>
              </a:spcAft>
              <a:buClr>
                <a:srgbClr val="635C5B"/>
              </a:buClr>
              <a:buSzPts val="1900"/>
              <a:buFont typeface="Gill Sans"/>
              <a:buChar char="•"/>
            </a:pPr>
            <a:r>
              <a:rPr lang="en-US" sz="1900" b="0" i="0" u="none" strike="noStrike" cap="none">
                <a:solidFill>
                  <a:srgbClr val="635C5B"/>
                </a:solidFill>
                <a:latin typeface="Gill Sans"/>
                <a:ea typeface="Gill Sans"/>
                <a:cs typeface="Gill Sans"/>
                <a:sym typeface="Gill Sans"/>
              </a:rPr>
              <a:t>Saudization efforts have included quotas for domestic employment.</a:t>
            </a:r>
            <a:endParaRPr sz="1900" b="0" i="0" u="none" strike="noStrike" cap="none">
              <a:solidFill>
                <a:srgbClr val="635C5B"/>
              </a:solidFill>
              <a:latin typeface="Gill Sans"/>
              <a:ea typeface="Gill Sans"/>
              <a:cs typeface="Gill Sans"/>
              <a:sym typeface="Gill Sans"/>
            </a:endParaRPr>
          </a:p>
        </p:txBody>
      </p:sp>
      <p:sp>
        <p:nvSpPr>
          <p:cNvPr id="1578" name="Google Shape;1578;g11935ead20f_0_1"/>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t>3/23/2022</a:t>
            </a:r>
            <a:endParaRPr/>
          </a:p>
        </p:txBody>
      </p:sp>
      <p:graphicFrame>
        <p:nvGraphicFramePr>
          <p:cNvPr id="1579" name="Google Shape;1579;g11935ead20f_0_1">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4773620"/>
              </p:ext>
            </p:extLst>
          </p:nvPr>
        </p:nvGraphicFramePr>
        <p:xfrm>
          <a:off x="4748270" y="1298626"/>
          <a:ext cx="3894079" cy="508003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584"/>
        <p:cNvGrpSpPr/>
        <p:nvPr/>
      </p:nvGrpSpPr>
      <p:grpSpPr>
        <a:xfrm>
          <a:off x="0" y="0"/>
          <a:ext cx="0" cy="0"/>
          <a:chOff x="0" y="0"/>
          <a:chExt cx="0" cy="0"/>
        </a:xfrm>
      </p:grpSpPr>
      <p:sp>
        <p:nvSpPr>
          <p:cNvPr id="1585" name="Google Shape;1585;g11a35d84796_0_563"/>
          <p:cNvSpPr txBox="1">
            <a:spLocks noGrp="1"/>
          </p:cNvSpPr>
          <p:nvPr>
            <p:ph type="body" idx="1"/>
          </p:nvPr>
        </p:nvSpPr>
        <p:spPr>
          <a:xfrm>
            <a:off x="685800" y="1495250"/>
            <a:ext cx="7772400" cy="532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800"/>
              <a:buNone/>
            </a:pPr>
            <a:r>
              <a:rPr lang="en-US"/>
              <a:t>A high percentage of women in Jordan are employed in the public sector.</a:t>
            </a:r>
            <a:endParaRPr/>
          </a:p>
        </p:txBody>
      </p:sp>
      <p:sp>
        <p:nvSpPr>
          <p:cNvPr id="1586" name="Google Shape;1586;g11a35d84796_0_563"/>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Clr>
                <a:srgbClr val="000000"/>
              </a:buClr>
              <a:buSzPts val="600"/>
              <a:buFont typeface="Arial"/>
              <a:buNone/>
            </a:pPr>
            <a:fld id="{00000000-1234-1234-1234-123412341234}" type="slidenum">
              <a:rPr lang="en-US"/>
              <a:t>37</a:t>
            </a:fld>
            <a:endParaRPr/>
          </a:p>
        </p:txBody>
      </p:sp>
      <p:sp>
        <p:nvSpPr>
          <p:cNvPr id="1587" name="Google Shape;1587;g11a35d84796_0_563"/>
          <p:cNvSpPr txBox="1">
            <a:spLocks noGrp="1"/>
          </p:cNvSpPr>
          <p:nvPr>
            <p:ph type="title"/>
          </p:nvPr>
        </p:nvSpPr>
        <p:spPr>
          <a:xfrm>
            <a:off x="685800" y="406900"/>
            <a:ext cx="8406900" cy="8310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rgbClr val="651D32"/>
              </a:buClr>
              <a:buSzPts val="2800"/>
              <a:buFont typeface="Gill Sans"/>
              <a:buNone/>
            </a:pPr>
            <a:r>
              <a:rPr lang="en-US">
                <a:solidFill>
                  <a:srgbClr val="651D32"/>
                </a:solidFill>
              </a:rPr>
              <a:t>LABOR MARKET CONDITIONS</a:t>
            </a:r>
            <a:br>
              <a:rPr lang="en-US">
                <a:solidFill>
                  <a:srgbClr val="651D32"/>
                </a:solidFill>
              </a:rPr>
            </a:br>
            <a:r>
              <a:rPr lang="en-US" sz="2000">
                <a:solidFill>
                  <a:schemeClr val="lt2"/>
                </a:solidFill>
              </a:rPr>
              <a:t>WOMEN’S EMPLOYMENT</a:t>
            </a:r>
            <a:r>
              <a:rPr lang="en-US" sz="2000">
                <a:solidFill>
                  <a:schemeClr val="lt2"/>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
                  </a:ext>
                </a:extLst>
              </a:rPr>
              <a:t> IN </a:t>
            </a:r>
            <a:r>
              <a:rPr lang="en-US" sz="2000">
                <a:solidFill>
                  <a:schemeClr val="lt2"/>
                </a:solidFill>
              </a:rPr>
              <a:t>PUBLIC/PRIVATE SECTORS</a:t>
            </a:r>
            <a:endParaRPr sz="2000">
              <a:solidFill>
                <a:schemeClr val="lt2"/>
              </a:solidFill>
            </a:endParaRPr>
          </a:p>
        </p:txBody>
      </p:sp>
      <p:sp>
        <p:nvSpPr>
          <p:cNvPr id="1588" name="Google Shape;1588;g11a35d84796_0_563"/>
          <p:cNvSpPr txBox="1">
            <a:spLocks noGrp="1"/>
          </p:cNvSpPr>
          <p:nvPr>
            <p:ph type="ftr" idx="11"/>
          </p:nvPr>
        </p:nvSpPr>
        <p:spPr>
          <a:xfrm>
            <a:off x="3124200" y="6474767"/>
            <a:ext cx="2895600" cy="2769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1400"/>
              <a:buNone/>
            </a:pPr>
            <a:r>
              <a:rPr lang="en-US"/>
              <a:t>USAID MONITORING, EVALUATION, AND LEARNING ACTIVITY</a:t>
            </a:r>
            <a:endParaRPr>
              <a:solidFill>
                <a:schemeClr val="lt1"/>
              </a:solidFill>
            </a:endParaRPr>
          </a:p>
          <a:p>
            <a:pPr marL="0" lvl="0" indent="0" algn="ctr" rtl="0">
              <a:lnSpc>
                <a:spcPct val="100000"/>
              </a:lnSpc>
              <a:spcBef>
                <a:spcPts val="0"/>
              </a:spcBef>
              <a:spcAft>
                <a:spcPts val="0"/>
              </a:spcAft>
              <a:buSzPts val="1400"/>
              <a:buNone/>
            </a:pPr>
            <a:endParaRPr/>
          </a:p>
        </p:txBody>
      </p:sp>
      <p:sp>
        <p:nvSpPr>
          <p:cNvPr id="1589" name="Google Shape;1589;g11a35d84796_0_563"/>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t>3/23/2022</a:t>
            </a:r>
            <a:endParaRPr/>
          </a:p>
        </p:txBody>
      </p:sp>
      <p:pic>
        <p:nvPicPr>
          <p:cNvPr id="1590" name="Google Shape;1590;g11a35d84796_0_56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52400" y="2180450"/>
            <a:ext cx="4250914" cy="3996177"/>
          </a:xfrm>
          <a:prstGeom prst="rect">
            <a:avLst/>
          </a:prstGeom>
          <a:noFill/>
          <a:ln>
            <a:noFill/>
          </a:ln>
        </p:spPr>
      </p:pic>
      <p:pic>
        <p:nvPicPr>
          <p:cNvPr id="1591" name="Google Shape;1591;g11a35d84796_0_563">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4555714" y="2180450"/>
            <a:ext cx="4421332" cy="4141917"/>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595"/>
        <p:cNvGrpSpPr/>
        <p:nvPr/>
      </p:nvGrpSpPr>
      <p:grpSpPr>
        <a:xfrm>
          <a:off x="0" y="0"/>
          <a:ext cx="0" cy="0"/>
          <a:chOff x="0" y="0"/>
          <a:chExt cx="0" cy="0"/>
        </a:xfrm>
      </p:grpSpPr>
      <p:sp>
        <p:nvSpPr>
          <p:cNvPr id="1596" name="Google Shape;1596;g11dd236ac55_5_0"/>
          <p:cNvSpPr txBox="1">
            <a:spLocks noGrp="1"/>
          </p:cNvSpPr>
          <p:nvPr>
            <p:ph type="ftr" idx="11"/>
          </p:nvPr>
        </p:nvSpPr>
        <p:spPr>
          <a:xfrm>
            <a:off x="3124200" y="6474767"/>
            <a:ext cx="2895600" cy="2769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1400"/>
              <a:buNone/>
            </a:pPr>
            <a:r>
              <a:rPr lang="en-US"/>
              <a:t>USAID MONITORING, EVALUATION, AND LEARNING ACTIVITY</a:t>
            </a:r>
            <a:endParaRPr>
              <a:solidFill>
                <a:schemeClr val="lt1"/>
              </a:solidFill>
            </a:endParaRPr>
          </a:p>
          <a:p>
            <a:pPr marL="0" lvl="0" indent="0" algn="ctr" rtl="0">
              <a:lnSpc>
                <a:spcPct val="100000"/>
              </a:lnSpc>
              <a:spcBef>
                <a:spcPts val="0"/>
              </a:spcBef>
              <a:spcAft>
                <a:spcPts val="0"/>
              </a:spcAft>
              <a:buSzPts val="1400"/>
              <a:buNone/>
            </a:pPr>
            <a:endParaRPr/>
          </a:p>
        </p:txBody>
      </p:sp>
      <p:sp>
        <p:nvSpPr>
          <p:cNvPr id="1597" name="Google Shape;1597;g11dd236ac55_5_0"/>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SzPts val="600"/>
              <a:buNone/>
            </a:pPr>
            <a:fld id="{00000000-1234-1234-1234-123412341234}" type="slidenum">
              <a:rPr lang="en-US"/>
              <a:t>38</a:t>
            </a:fld>
            <a:endParaRPr/>
          </a:p>
        </p:txBody>
      </p:sp>
      <p:sp>
        <p:nvSpPr>
          <p:cNvPr id="1598" name="Google Shape;1598;g11dd236ac55_5_0"/>
          <p:cNvSpPr txBox="1">
            <a:spLocks noGrp="1"/>
          </p:cNvSpPr>
          <p:nvPr>
            <p:ph type="title"/>
          </p:nvPr>
        </p:nvSpPr>
        <p:spPr>
          <a:xfrm>
            <a:off x="686104" y="479048"/>
            <a:ext cx="7772400" cy="8310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rgbClr val="651D32"/>
              </a:buClr>
              <a:buSzPts val="2800"/>
              <a:buFont typeface="Gill Sans"/>
              <a:buNone/>
            </a:pPr>
            <a:r>
              <a:rPr lang="en-US">
                <a:solidFill>
                  <a:srgbClr val="651D32"/>
                </a:solidFill>
              </a:rPr>
              <a:t>LABOR MARKET CONDITIONS</a:t>
            </a:r>
            <a:br>
              <a:rPr lang="en-US">
                <a:solidFill>
                  <a:srgbClr val="651D32"/>
                </a:solidFill>
              </a:rPr>
            </a:br>
            <a:r>
              <a:rPr lang="en-US" sz="2000">
                <a:solidFill>
                  <a:schemeClr val="lt2"/>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
                  </a:ext>
                </a:extLst>
              </a:rPr>
              <a:t>WOMEN BUSINESS OWNERS</a:t>
            </a:r>
            <a:endParaRPr sz="2000">
              <a:solidFill>
                <a:schemeClr val="lt2"/>
              </a:solidFill>
            </a:endParaRPr>
          </a:p>
        </p:txBody>
      </p:sp>
      <p:sp>
        <p:nvSpPr>
          <p:cNvPr id="1599" name="Google Shape;1599;g11dd236ac55_5_0"/>
          <p:cNvSpPr txBox="1"/>
          <p:nvPr/>
        </p:nvSpPr>
        <p:spPr>
          <a:xfrm>
            <a:off x="609350" y="1484125"/>
            <a:ext cx="8286300" cy="1354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chemeClr val="accent3"/>
                </a:solidFill>
                <a:latin typeface="Gill Sans"/>
                <a:ea typeface="Gill Sans"/>
                <a:cs typeface="Gill Sans"/>
                <a:sym typeface="Gill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There is limited data available on women business owners, though there are large gender gaps in business ownership across the available data</a:t>
            </a:r>
            <a:r>
              <a:rPr lang="en-US" sz="1900" b="0" i="0" u="none" strike="noStrike" cap="none">
                <a:solidFill>
                  <a:schemeClr val="accent3"/>
                </a:solidFill>
                <a:latin typeface="Gill Sans"/>
                <a:ea typeface="Gill Sans"/>
                <a:cs typeface="Gill Sans"/>
                <a:sym typeface="Gill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9"/>
                  </a:ext>
                </a:extLst>
              </a:rPr>
              <a:t>.</a:t>
            </a:r>
            <a:endParaRPr sz="1900" b="0" i="0" u="none" strike="noStrike" cap="none">
              <a:solidFill>
                <a:schemeClr val="accent3"/>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accent3"/>
              </a:solidFill>
              <a:latin typeface="Gill Sans"/>
              <a:ea typeface="Gill Sans"/>
              <a:cs typeface="Gill Sans"/>
              <a:sym typeface="Gill Sans"/>
            </a:endParaRPr>
          </a:p>
          <a:p>
            <a:pPr marL="45720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accent3"/>
              </a:solidFill>
              <a:latin typeface="Gill Sans"/>
              <a:ea typeface="Gill Sans"/>
              <a:cs typeface="Gill Sans"/>
              <a:sym typeface="Gill Sans"/>
            </a:endParaRPr>
          </a:p>
        </p:txBody>
      </p:sp>
      <p:sp>
        <p:nvSpPr>
          <p:cNvPr id="1600" name="Google Shape;1600;g11dd236ac55_5_0"/>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t>3/23/2022</a:t>
            </a:r>
            <a:endParaRPr/>
          </a:p>
        </p:txBody>
      </p:sp>
      <p:pic>
        <p:nvPicPr>
          <p:cNvPr id="1601" name="Google Shape;1601;g11dd236ac55_5_0">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328816" y="2416209"/>
            <a:ext cx="8486368" cy="3962743"/>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605"/>
        <p:cNvGrpSpPr/>
        <p:nvPr/>
      </p:nvGrpSpPr>
      <p:grpSpPr>
        <a:xfrm>
          <a:off x="0" y="0"/>
          <a:ext cx="0" cy="0"/>
          <a:chOff x="0" y="0"/>
          <a:chExt cx="0" cy="0"/>
        </a:xfrm>
      </p:grpSpPr>
      <p:sp>
        <p:nvSpPr>
          <p:cNvPr id="1606" name="Google Shape;1606;gf3a211cd24_0_85"/>
          <p:cNvSpPr txBox="1">
            <a:spLocks noGrp="1"/>
          </p:cNvSpPr>
          <p:nvPr>
            <p:ph type="ftr" idx="11"/>
          </p:nvPr>
        </p:nvSpPr>
        <p:spPr>
          <a:xfrm>
            <a:off x="3124200" y="6474767"/>
            <a:ext cx="2895600" cy="2769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1400"/>
              <a:buNone/>
            </a:pPr>
            <a:r>
              <a:rPr lang="en-US"/>
              <a:t>USAID MONITORING, EVALUATION, AND LEARNING ACTIVITY</a:t>
            </a:r>
            <a:endParaRPr>
              <a:solidFill>
                <a:schemeClr val="lt1"/>
              </a:solidFill>
            </a:endParaRPr>
          </a:p>
          <a:p>
            <a:pPr marL="0" lvl="0" indent="0" algn="ctr" rtl="0">
              <a:lnSpc>
                <a:spcPct val="100000"/>
              </a:lnSpc>
              <a:spcBef>
                <a:spcPts val="0"/>
              </a:spcBef>
              <a:spcAft>
                <a:spcPts val="0"/>
              </a:spcAft>
              <a:buSzPts val="1400"/>
              <a:buNone/>
            </a:pPr>
            <a:endParaRPr/>
          </a:p>
        </p:txBody>
      </p:sp>
      <p:sp>
        <p:nvSpPr>
          <p:cNvPr id="1607" name="Google Shape;1607;gf3a211cd24_0_85"/>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SzPts val="600"/>
              <a:buNone/>
            </a:pPr>
            <a:fld id="{00000000-1234-1234-1234-123412341234}" type="slidenum">
              <a:rPr lang="en-US"/>
              <a:t>39</a:t>
            </a:fld>
            <a:endParaRPr/>
          </a:p>
        </p:txBody>
      </p:sp>
      <p:sp>
        <p:nvSpPr>
          <p:cNvPr id="1608" name="Google Shape;1608;gf3a211cd24_0_85"/>
          <p:cNvSpPr txBox="1">
            <a:spLocks noGrp="1"/>
          </p:cNvSpPr>
          <p:nvPr>
            <p:ph type="title"/>
          </p:nvPr>
        </p:nvSpPr>
        <p:spPr>
          <a:xfrm>
            <a:off x="686104" y="479336"/>
            <a:ext cx="7772400" cy="8310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rgbClr val="651D32"/>
              </a:buClr>
              <a:buSzPts val="2800"/>
              <a:buFont typeface="Gill Sans"/>
              <a:buNone/>
            </a:pPr>
            <a:r>
              <a:rPr lang="en-US">
                <a:solidFill>
                  <a:srgbClr val="651D32"/>
                </a:solidFill>
              </a:rPr>
              <a:t>FEMALE LABOR FORCE PARTICIPATION</a:t>
            </a:r>
            <a:br>
              <a:rPr lang="en-US">
                <a:solidFill>
                  <a:srgbClr val="651D32"/>
                </a:solidFill>
              </a:rPr>
            </a:br>
            <a:r>
              <a:rPr lang="en-US" sz="2000">
                <a:solidFill>
                  <a:schemeClr val="lt2"/>
                </a:solidFill>
              </a:rPr>
              <a:t>SELF-EMPLOYED WOMEN</a:t>
            </a:r>
            <a:endParaRPr sz="2000">
              <a:solidFill>
                <a:schemeClr val="lt2"/>
              </a:solidFill>
            </a:endParaRPr>
          </a:p>
        </p:txBody>
      </p:sp>
      <p:sp>
        <p:nvSpPr>
          <p:cNvPr id="1609" name="Google Shape;1609;gf3a211cd24_0_85"/>
          <p:cNvSpPr txBox="1">
            <a:spLocks noGrp="1"/>
          </p:cNvSpPr>
          <p:nvPr>
            <p:ph type="body" idx="1"/>
          </p:nvPr>
        </p:nvSpPr>
        <p:spPr>
          <a:xfrm>
            <a:off x="685800" y="1433350"/>
            <a:ext cx="8234400" cy="1321200"/>
          </a:xfrm>
          <a:prstGeom prst="rect">
            <a:avLst/>
          </a:prstGeom>
          <a:noFill/>
          <a:ln>
            <a:noFill/>
          </a:ln>
        </p:spPr>
        <p:txBody>
          <a:bodyPr spcFirstLastPara="1" wrap="square" lIns="91425" tIns="45700" rIns="91425" bIns="45700" anchor="t" anchorCtr="0">
            <a:normAutofit lnSpcReduction="10000"/>
          </a:bodyPr>
          <a:lstStyle/>
          <a:p>
            <a:pPr marL="457200" lvl="0" indent="-349250" algn="l" rtl="0">
              <a:lnSpc>
                <a:spcPct val="115000"/>
              </a:lnSpc>
              <a:spcBef>
                <a:spcPts val="0"/>
              </a:spcBef>
              <a:spcAft>
                <a:spcPts val="0"/>
              </a:spcAft>
              <a:buSzPts val="1900"/>
              <a:buChar char="•"/>
            </a:pPr>
            <a:r>
              <a:rPr lang="en-US" sz="19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rPr>
              <a:t>Countries with higher or increased levels of female labor force participation have a sizable percentage of self-employed women.</a:t>
            </a:r>
            <a:endParaRPr sz="19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
                </a:ext>
              </a:extLst>
            </a:endParaRPr>
          </a:p>
          <a:p>
            <a:pPr marL="457200" lvl="0" indent="-349250" algn="l" rtl="0">
              <a:lnSpc>
                <a:spcPct val="115000"/>
              </a:lnSpc>
              <a:spcBef>
                <a:spcPts val="0"/>
              </a:spcBef>
              <a:spcAft>
                <a:spcPts val="0"/>
              </a:spcAft>
              <a:buSzPts val="1900"/>
              <a:buChar char="•"/>
            </a:pPr>
            <a:r>
              <a:rPr lang="en-US" sz="19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2"/>
                  </a:ext>
                </a:extLst>
              </a:rPr>
              <a:t>Self-employed women in Jordan account for only 2.3% of female employment. </a:t>
            </a:r>
            <a:endParaRPr sz="1900">
              <a:highlight>
                <a:srgbClr val="FFFF00"/>
              </a:highlight>
            </a:endParaRPr>
          </a:p>
        </p:txBody>
      </p:sp>
      <p:pic>
        <p:nvPicPr>
          <p:cNvPr id="1610" name="Google Shape;1610;gf3a211cd24_0_85">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131750" y="2754551"/>
            <a:ext cx="7406322" cy="3420250"/>
          </a:xfrm>
          <a:prstGeom prst="rect">
            <a:avLst/>
          </a:prstGeom>
          <a:noFill/>
          <a:ln>
            <a:noFill/>
          </a:ln>
        </p:spPr>
      </p:pic>
      <p:sp>
        <p:nvSpPr>
          <p:cNvPr id="1611" name="Google Shape;1611;gf3a211cd24_0_85"/>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t>3/23/2022</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156"/>
        <p:cNvGrpSpPr/>
        <p:nvPr/>
      </p:nvGrpSpPr>
      <p:grpSpPr>
        <a:xfrm>
          <a:off x="0" y="0"/>
          <a:ext cx="0" cy="0"/>
          <a:chOff x="0" y="0"/>
          <a:chExt cx="0" cy="0"/>
        </a:xfrm>
      </p:grpSpPr>
      <p:sp>
        <p:nvSpPr>
          <p:cNvPr id="1157" name="Google Shape;1157;g119cbae77c1_0_1437"/>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SzPts val="600"/>
              <a:buNone/>
            </a:pPr>
            <a:fld id="{00000000-1234-1234-1234-123412341234}" type="slidenum">
              <a:rPr lang="en-US">
                <a:solidFill>
                  <a:schemeClr val="lt1"/>
                </a:solidFill>
              </a:rPr>
              <a:t>4</a:t>
            </a:fld>
            <a:endParaRPr>
              <a:solidFill>
                <a:schemeClr val="lt1"/>
              </a:solidFill>
            </a:endParaRPr>
          </a:p>
        </p:txBody>
      </p:sp>
      <p:sp>
        <p:nvSpPr>
          <p:cNvPr id="1158" name="Google Shape;1158;g119cbae77c1_0_1437"/>
          <p:cNvSpPr txBox="1">
            <a:spLocks noGrp="1"/>
          </p:cNvSpPr>
          <p:nvPr>
            <p:ph type="title" idx="4294967295"/>
          </p:nvPr>
        </p:nvSpPr>
        <p:spPr>
          <a:xfrm>
            <a:off x="853625" y="1504700"/>
            <a:ext cx="7538100" cy="24012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Pts val="7200"/>
              <a:buFont typeface="Arial"/>
              <a:buNone/>
              <a:tabLst/>
              <a:defRPr/>
            </a:pPr>
            <a:r>
              <a:rPr kumimoji="0" lang="en-US" sz="7200" b="0" i="0" u="none" strike="noStrike" kern="0" cap="none" spc="0" normalizeH="0" baseline="0" noProof="0" dirty="0">
                <a:ln>
                  <a:noFill/>
                </a:ln>
                <a:solidFill>
                  <a:schemeClr val="lt1"/>
                </a:solidFill>
                <a:effectLst/>
                <a:uLnTx/>
                <a:uFillTx/>
                <a:latin typeface="Gill Sans"/>
                <a:ea typeface="Gill Sans"/>
                <a:cs typeface="Gill Sans"/>
                <a:sym typeface="Gill Sans"/>
              </a:rPr>
              <a:t>Assessment Overview</a:t>
            </a:r>
          </a:p>
        </p:txBody>
      </p:sp>
      <p:sp>
        <p:nvSpPr>
          <p:cNvPr id="1159" name="Google Shape;1159;g119cbae77c1_0_1437"/>
          <p:cNvSpPr txBox="1">
            <a:spLocks noGrp="1"/>
          </p:cNvSpPr>
          <p:nvPr>
            <p:ph type="ftr" idx="11"/>
          </p:nvPr>
        </p:nvSpPr>
        <p:spPr>
          <a:xfrm>
            <a:off x="3124200" y="6474767"/>
            <a:ext cx="2895600" cy="2769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1400"/>
              <a:buNone/>
            </a:pPr>
            <a:r>
              <a:rPr lang="en-US">
                <a:solidFill>
                  <a:schemeClr val="lt1"/>
                </a:solidFill>
              </a:rPr>
              <a:t>USAID MONITORING, EVALUATION, AND LEARNING ACTIVITY</a:t>
            </a:r>
            <a:endParaRPr>
              <a:solidFill>
                <a:schemeClr val="lt1"/>
              </a:solidFill>
            </a:endParaRPr>
          </a:p>
          <a:p>
            <a:pPr marL="0" lvl="0" indent="0" algn="ctr" rtl="0">
              <a:lnSpc>
                <a:spcPct val="100000"/>
              </a:lnSpc>
              <a:spcBef>
                <a:spcPts val="0"/>
              </a:spcBef>
              <a:spcAft>
                <a:spcPts val="0"/>
              </a:spcAft>
              <a:buSzPts val="1400"/>
              <a:buNone/>
            </a:pPr>
            <a:endParaRPr>
              <a:solidFill>
                <a:schemeClr val="lt1"/>
              </a:solidFill>
            </a:endParaRPr>
          </a:p>
        </p:txBody>
      </p:sp>
      <p:sp>
        <p:nvSpPr>
          <p:cNvPr id="1160" name="Google Shape;1160;g119cbae77c1_0_1437"/>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solidFill>
                  <a:schemeClr val="lt1"/>
                </a:solidFill>
              </a:rPr>
              <a:t>3/23/2022</a:t>
            </a:r>
            <a:endParaRPr>
              <a:solidFill>
                <a:schemeClr val="lt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A7C6ED"/>
        </a:solidFill>
        <a:effectLst/>
      </p:bgPr>
    </p:bg>
    <p:spTree>
      <p:nvGrpSpPr>
        <p:cNvPr id="1" name="Shape 1616"/>
        <p:cNvGrpSpPr/>
        <p:nvPr/>
      </p:nvGrpSpPr>
      <p:grpSpPr>
        <a:xfrm>
          <a:off x="0" y="0"/>
          <a:ext cx="0" cy="0"/>
          <a:chOff x="0" y="0"/>
          <a:chExt cx="0" cy="0"/>
        </a:xfrm>
      </p:grpSpPr>
      <p:sp>
        <p:nvSpPr>
          <p:cNvPr id="1617" name="Google Shape;1617;g11935ead20f_0_158"/>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SzPts val="600"/>
              <a:buNone/>
            </a:pPr>
            <a:fld id="{00000000-1234-1234-1234-123412341234}" type="slidenum">
              <a:rPr lang="en-US">
                <a:solidFill>
                  <a:schemeClr val="lt1"/>
                </a:solidFill>
              </a:rPr>
              <a:t>40</a:t>
            </a:fld>
            <a:endParaRPr>
              <a:solidFill>
                <a:schemeClr val="lt1"/>
              </a:solidFill>
            </a:endParaRPr>
          </a:p>
        </p:txBody>
      </p:sp>
      <p:sp>
        <p:nvSpPr>
          <p:cNvPr id="1618" name="Google Shape;1618;g11935ead20f_0_158"/>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solidFill>
                  <a:schemeClr val="lt1"/>
                </a:solidFill>
              </a:rPr>
              <a:t>3/23/2022</a:t>
            </a:r>
            <a:endParaRPr>
              <a:solidFill>
                <a:schemeClr val="lt1"/>
              </a:solidFill>
            </a:endParaRPr>
          </a:p>
        </p:txBody>
      </p:sp>
      <p:sp>
        <p:nvSpPr>
          <p:cNvPr id="1619" name="Google Shape;1619;g11935ead20f_0_158"/>
          <p:cNvSpPr txBox="1">
            <a:spLocks noGrp="1"/>
          </p:cNvSpPr>
          <p:nvPr>
            <p:ph type="ftr" idx="11"/>
          </p:nvPr>
        </p:nvSpPr>
        <p:spPr>
          <a:xfrm>
            <a:off x="3124200" y="6474767"/>
            <a:ext cx="2895600" cy="2769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1400"/>
              <a:buNone/>
            </a:pPr>
            <a:r>
              <a:rPr lang="en-US">
                <a:solidFill>
                  <a:schemeClr val="lt1"/>
                </a:solidFill>
              </a:rPr>
              <a:t>USAID MONITORING, EVALUATION, AND LEARNING ACTIVITY</a:t>
            </a:r>
            <a:endParaRPr>
              <a:solidFill>
                <a:schemeClr val="lt1"/>
              </a:solidFill>
            </a:endParaRPr>
          </a:p>
          <a:p>
            <a:pPr marL="0" lvl="0" indent="0" algn="ctr" rtl="0">
              <a:lnSpc>
                <a:spcPct val="100000"/>
              </a:lnSpc>
              <a:spcBef>
                <a:spcPts val="0"/>
              </a:spcBef>
              <a:spcAft>
                <a:spcPts val="0"/>
              </a:spcAft>
              <a:buSzPts val="1400"/>
              <a:buNone/>
            </a:pPr>
            <a:endParaRPr>
              <a:solidFill>
                <a:schemeClr val="lt1"/>
              </a:solidFill>
            </a:endParaRPr>
          </a:p>
        </p:txBody>
      </p:sp>
      <p:sp>
        <p:nvSpPr>
          <p:cNvPr id="1620" name="Google Shape;1620;g11935ead20f_0_158"/>
          <p:cNvSpPr txBox="1">
            <a:spLocks noGrp="1"/>
          </p:cNvSpPr>
          <p:nvPr>
            <p:ph type="title" idx="4294967295"/>
          </p:nvPr>
        </p:nvSpPr>
        <p:spPr>
          <a:xfrm>
            <a:off x="912240" y="4083775"/>
            <a:ext cx="7538100" cy="1846629"/>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chemeClr val="dk1"/>
              </a:buClr>
              <a:buSzPts val="7200"/>
              <a:buFont typeface="Arial"/>
              <a:buNone/>
              <a:tabLst/>
              <a:defRPr/>
            </a:pPr>
            <a:r>
              <a:rPr kumimoji="0" lang="en-US" sz="5400" b="0" i="0" u="none" strike="noStrike" kern="0" cap="none" spc="0" normalizeH="0" baseline="0" noProof="0" dirty="0">
                <a:ln>
                  <a:noFill/>
                </a:ln>
                <a:solidFill>
                  <a:schemeClr val="lt1"/>
                </a:solidFill>
                <a:effectLst/>
                <a:uLnTx/>
                <a:uFillTx/>
                <a:latin typeface="Gill Sans"/>
                <a:ea typeface="Gill Sans"/>
                <a:cs typeface="Gill Sans"/>
                <a:sym typeface="Gill Sans"/>
              </a:rPr>
              <a:t>Legal, Regulatory, </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Pts val="7200"/>
              <a:buFont typeface="Arial"/>
              <a:buNone/>
              <a:tabLst/>
              <a:defRPr/>
            </a:pPr>
            <a:r>
              <a:rPr kumimoji="0" lang="en-US" sz="5400" b="0" i="0" u="none" strike="noStrike" kern="0" cap="none" spc="0" normalizeH="0" baseline="0" noProof="0" dirty="0">
                <a:ln>
                  <a:noFill/>
                </a:ln>
                <a:solidFill>
                  <a:schemeClr val="lt1"/>
                </a:solidFill>
                <a:effectLst/>
                <a:uLnTx/>
                <a:uFillTx/>
                <a:latin typeface="Gill Sans"/>
                <a:ea typeface="Gill Sans"/>
                <a:cs typeface="Gill Sans"/>
                <a:sym typeface="Gill Sans"/>
              </a:rPr>
              <a:t>and Policy Frameworks</a:t>
            </a:r>
          </a:p>
        </p:txBody>
      </p:sp>
      <p:pic>
        <p:nvPicPr>
          <p:cNvPr id="1621" name="Google Shape;1621;g11935ead20f_0_15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679484" y="3178289"/>
            <a:ext cx="1739900" cy="18288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625"/>
        <p:cNvGrpSpPr/>
        <p:nvPr/>
      </p:nvGrpSpPr>
      <p:grpSpPr>
        <a:xfrm>
          <a:off x="0" y="0"/>
          <a:ext cx="0" cy="0"/>
          <a:chOff x="0" y="0"/>
          <a:chExt cx="0" cy="0"/>
        </a:xfrm>
      </p:grpSpPr>
      <p:sp>
        <p:nvSpPr>
          <p:cNvPr id="1626" name="Google Shape;1626;g11935ead20f_0_14"/>
          <p:cNvSpPr txBox="1">
            <a:spLocks noGrp="1"/>
          </p:cNvSpPr>
          <p:nvPr>
            <p:ph type="ftr" idx="11"/>
          </p:nvPr>
        </p:nvSpPr>
        <p:spPr>
          <a:xfrm>
            <a:off x="3124200" y="6474767"/>
            <a:ext cx="2895600" cy="2769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1400"/>
              <a:buNone/>
            </a:pPr>
            <a:r>
              <a:rPr lang="en-US"/>
              <a:t>USAID MONITORING, EVALUATION, AND LEARNING ACTIVITY</a:t>
            </a:r>
            <a:endParaRPr>
              <a:solidFill>
                <a:schemeClr val="lt1"/>
              </a:solidFill>
            </a:endParaRPr>
          </a:p>
          <a:p>
            <a:pPr marL="0" lvl="0" indent="0" algn="ctr" rtl="0">
              <a:lnSpc>
                <a:spcPct val="100000"/>
              </a:lnSpc>
              <a:spcBef>
                <a:spcPts val="0"/>
              </a:spcBef>
              <a:spcAft>
                <a:spcPts val="0"/>
              </a:spcAft>
              <a:buSzPts val="1400"/>
              <a:buNone/>
            </a:pPr>
            <a:endParaRPr/>
          </a:p>
        </p:txBody>
      </p:sp>
      <p:sp>
        <p:nvSpPr>
          <p:cNvPr id="1627" name="Google Shape;1627;g11935ead20f_0_14"/>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SzPts val="600"/>
              <a:buNone/>
            </a:pPr>
            <a:fld id="{00000000-1234-1234-1234-123412341234}" type="slidenum">
              <a:rPr lang="en-US"/>
              <a:t>41</a:t>
            </a:fld>
            <a:endParaRPr/>
          </a:p>
        </p:txBody>
      </p:sp>
      <p:sp>
        <p:nvSpPr>
          <p:cNvPr id="1628" name="Google Shape;1628;g11935ead20f_0_14"/>
          <p:cNvSpPr txBox="1">
            <a:spLocks noGrp="1"/>
          </p:cNvSpPr>
          <p:nvPr>
            <p:ph type="title"/>
          </p:nvPr>
        </p:nvSpPr>
        <p:spPr>
          <a:xfrm>
            <a:off x="534600" y="344227"/>
            <a:ext cx="8457000" cy="823262"/>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rgbClr val="651D32"/>
              </a:buClr>
              <a:buSzPts val="2800"/>
              <a:buFont typeface="Gill Sans"/>
              <a:buNone/>
            </a:pPr>
            <a:r>
              <a:rPr lang="en-US" sz="2750">
                <a:solidFill>
                  <a:srgbClr val="651D32"/>
                </a:solidFill>
              </a:rPr>
              <a:t>LEGAL, REGULATORY, AND POLICY FRAMEWORKS</a:t>
            </a:r>
            <a:br>
              <a:rPr lang="en-US">
                <a:solidFill>
                  <a:srgbClr val="651D32"/>
                </a:solidFill>
              </a:rPr>
            </a:br>
            <a:r>
              <a:rPr lang="en-US" sz="2000">
                <a:solidFill>
                  <a:schemeClr val="lt2"/>
                </a:solidFill>
              </a:rPr>
              <a:t>WOMEN, BUSINESS, AND THE LAW INDEX </a:t>
            </a:r>
            <a:endParaRPr sz="2400">
              <a:solidFill>
                <a:schemeClr val="lt2"/>
              </a:solidFill>
            </a:endParaRPr>
          </a:p>
        </p:txBody>
      </p:sp>
      <p:sp>
        <p:nvSpPr>
          <p:cNvPr id="1629" name="Google Shape;1629;g11935ead20f_0_14"/>
          <p:cNvSpPr txBox="1"/>
          <p:nvPr/>
        </p:nvSpPr>
        <p:spPr>
          <a:xfrm>
            <a:off x="534600" y="1288300"/>
            <a:ext cx="8457000" cy="1149900"/>
          </a:xfrm>
          <a:prstGeom prst="rect">
            <a:avLst/>
          </a:prstGeom>
          <a:noFill/>
          <a:ln>
            <a:noFill/>
          </a:ln>
        </p:spPr>
        <p:txBody>
          <a:bodyPr spcFirstLastPara="1" wrap="square" lIns="91425" tIns="91425" rIns="91425" bIns="91425" anchor="t" anchorCtr="0">
            <a:spAutoFit/>
          </a:bodyPr>
          <a:lstStyle/>
          <a:p>
            <a:pPr marL="457200" marR="0" lvl="0" indent="-349250" algn="l" rtl="0">
              <a:lnSpc>
                <a:spcPct val="115000"/>
              </a:lnSpc>
              <a:spcBef>
                <a:spcPts val="0"/>
              </a:spcBef>
              <a:spcAft>
                <a:spcPts val="0"/>
              </a:spcAft>
              <a:buClr>
                <a:srgbClr val="635C5B"/>
              </a:buClr>
              <a:buSzPts val="1900"/>
              <a:buFont typeface="Arial"/>
              <a:buChar char="•"/>
            </a:pPr>
            <a:r>
              <a:rPr lang="en-US" sz="1900" b="0" i="0" u="none" strike="noStrike" cap="none">
                <a:solidFill>
                  <a:srgbClr val="635C5B"/>
                </a:solidFill>
                <a:latin typeface="Gill Sans"/>
                <a:ea typeface="Gill Sans"/>
                <a:cs typeface="Gill Sans"/>
                <a:sym typeface="Gill Sans"/>
              </a:rPr>
              <a:t>All countries except for the West Bank and </a:t>
            </a:r>
            <a:r>
              <a:rPr lang="en-US" sz="1900" b="0" i="0" u="none" strike="noStrike" cap="none">
                <a:solidFill>
                  <a:srgbClr val="635C5B"/>
                </a:solidFill>
                <a:latin typeface="Gill Sans"/>
                <a:ea typeface="Gill Sans"/>
                <a:cs typeface="Gill Sans"/>
                <a:sym typeface="Gill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Gaza</a:t>
            </a:r>
            <a:r>
              <a:rPr lang="en-US" sz="1900" b="0" i="0" u="none" strike="noStrike" cap="none">
                <a:solidFill>
                  <a:srgbClr val="635C5B"/>
                </a:solidFill>
                <a:latin typeface="Gill Sans"/>
                <a:ea typeface="Gill Sans"/>
                <a:cs typeface="Gill Sans"/>
                <a:sym typeface="Gill Sans"/>
              </a:rPr>
              <a:t> outperformed Jordan on the index.</a:t>
            </a:r>
            <a:endParaRPr sz="1900" b="0" i="0" u="none" strike="noStrike" cap="none">
              <a:solidFill>
                <a:srgbClr val="635C5B"/>
              </a:solidFill>
              <a:latin typeface="Gill Sans"/>
              <a:ea typeface="Gill Sans"/>
              <a:cs typeface="Gill Sans"/>
              <a:sym typeface="Gill Sans"/>
            </a:endParaRPr>
          </a:p>
          <a:p>
            <a:pPr marL="457200" marR="0" lvl="0" indent="-349250" algn="l" rtl="0">
              <a:lnSpc>
                <a:spcPct val="115000"/>
              </a:lnSpc>
              <a:spcBef>
                <a:spcPts val="0"/>
              </a:spcBef>
              <a:spcAft>
                <a:spcPts val="0"/>
              </a:spcAft>
              <a:buClr>
                <a:srgbClr val="635C5B"/>
              </a:buClr>
              <a:buSzPts val="1900"/>
              <a:buFont typeface="Gill Sans"/>
              <a:buChar char="•"/>
            </a:pPr>
            <a:r>
              <a:rPr lang="en-US" sz="1900" b="0" i="0" u="none" strike="noStrike" cap="none">
                <a:solidFill>
                  <a:srgbClr val="635C5B"/>
                </a:solidFill>
                <a:latin typeface="Gill Sans"/>
                <a:ea typeface="Gill Sans"/>
                <a:cs typeface="Gill Sans"/>
                <a:sym typeface="Gill Sans"/>
              </a:rPr>
              <a:t>Jordan observed an increase on the index due to its recent legislative changes. </a:t>
            </a:r>
            <a:endParaRPr sz="1900" b="0" i="0" u="none" strike="noStrike" cap="none">
              <a:solidFill>
                <a:srgbClr val="635C5B"/>
              </a:solidFill>
              <a:latin typeface="Gill Sans"/>
              <a:ea typeface="Gill Sans"/>
              <a:cs typeface="Gill Sans"/>
              <a:sym typeface="Gill Sans"/>
            </a:endParaRPr>
          </a:p>
        </p:txBody>
      </p:sp>
      <p:sp>
        <p:nvSpPr>
          <p:cNvPr id="1630" name="Google Shape;1630;g11935ead20f_0_14"/>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t>3/23/2022</a:t>
            </a:r>
            <a:endParaRPr/>
          </a:p>
        </p:txBody>
      </p:sp>
      <p:pic>
        <p:nvPicPr>
          <p:cNvPr id="1631" name="Google Shape;1631;g11935ead20f_0_1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385590" y="2438200"/>
            <a:ext cx="6824953" cy="3815854"/>
          </a:xfrm>
          <a:prstGeom prst="rect">
            <a:avLst/>
          </a:prstGeom>
          <a:noFill/>
          <a:ln>
            <a:noFill/>
          </a:ln>
        </p:spPr>
      </p:pic>
      <p:sp>
        <p:nvSpPr>
          <p:cNvPr id="1632" name="Google Shape;1632;g11935ead20f_0_14"/>
          <p:cNvSpPr txBox="1"/>
          <p:nvPr/>
        </p:nvSpPr>
        <p:spPr>
          <a:xfrm>
            <a:off x="7182875" y="3400180"/>
            <a:ext cx="1808725" cy="18851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2"/>
                </a:solidFill>
                <a:latin typeface="Gill Sans"/>
                <a:ea typeface="Gill Sans"/>
                <a:cs typeface="Gill Sans"/>
                <a:sym typeface="Gill Sans"/>
              </a:rPr>
              <a:t>76.5</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Gill Sans"/>
                <a:ea typeface="Gill Sans"/>
                <a:cs typeface="Gill Sans"/>
                <a:sym typeface="Gill Sans"/>
              </a:rPr>
              <a:t>Global Average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chemeClr val="dk1"/>
                </a:solidFill>
                <a:latin typeface="Gill Sans"/>
                <a:ea typeface="Gill Sans"/>
                <a:cs typeface="Gill Sans"/>
                <a:sym typeface="Gill Sans"/>
              </a:rPr>
              <a:t>(2022)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2"/>
                </a:solidFill>
                <a:latin typeface="Gill Sans"/>
                <a:ea typeface="Gill Sans"/>
                <a:cs typeface="Gill Sans"/>
                <a:sym typeface="Gill Sans"/>
              </a:rPr>
              <a:t>53.0</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Gill Sans"/>
                <a:ea typeface="Gill Sans"/>
                <a:cs typeface="Gill Sans"/>
                <a:sym typeface="Gill Sans"/>
              </a:rPr>
              <a:t>Regional Average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chemeClr val="dk1"/>
                </a:solidFill>
                <a:latin typeface="Gill Sans"/>
                <a:ea typeface="Gill Sans"/>
                <a:cs typeface="Gill Sans"/>
                <a:sym typeface="Gill Sans"/>
              </a:rPr>
              <a:t>(2022)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dk1"/>
              </a:solidFill>
              <a:latin typeface="Gill Sans"/>
              <a:ea typeface="Gill Sans"/>
              <a:cs typeface="Gill Sans"/>
              <a:sym typeface="Gill San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637"/>
        <p:cNvGrpSpPr/>
        <p:nvPr/>
      </p:nvGrpSpPr>
      <p:grpSpPr>
        <a:xfrm>
          <a:off x="0" y="0"/>
          <a:ext cx="0" cy="0"/>
          <a:chOff x="0" y="0"/>
          <a:chExt cx="0" cy="0"/>
        </a:xfrm>
      </p:grpSpPr>
      <p:sp>
        <p:nvSpPr>
          <p:cNvPr id="1638" name="Google Shape;1638;g11935ead20f_0_261"/>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SzPts val="600"/>
              <a:buNone/>
            </a:pPr>
            <a:fld id="{00000000-1234-1234-1234-123412341234}" type="slidenum">
              <a:rPr lang="en-US"/>
              <a:t>42</a:t>
            </a:fld>
            <a:endParaRPr/>
          </a:p>
        </p:txBody>
      </p:sp>
      <p:sp>
        <p:nvSpPr>
          <p:cNvPr id="1639" name="Google Shape;1639;g11935ead20f_0_261"/>
          <p:cNvSpPr txBox="1">
            <a:spLocks noGrp="1"/>
          </p:cNvSpPr>
          <p:nvPr>
            <p:ph type="title"/>
          </p:nvPr>
        </p:nvSpPr>
        <p:spPr>
          <a:xfrm>
            <a:off x="552750" y="337075"/>
            <a:ext cx="8305500" cy="12621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SzPts val="2800"/>
              <a:buNone/>
            </a:pPr>
            <a:r>
              <a:rPr lang="en-US" sz="2750">
                <a:solidFill>
                  <a:srgbClr val="651D32"/>
                </a:solidFill>
              </a:rPr>
              <a:t>LEGAL, REGULATORY, AND POLICY FRAMEWORKS</a:t>
            </a:r>
            <a:br>
              <a:rPr lang="en-US">
                <a:solidFill>
                  <a:srgbClr val="651D32"/>
                </a:solidFill>
              </a:rPr>
            </a:br>
            <a:r>
              <a:rPr lang="en-US" sz="2000">
                <a:solidFill>
                  <a:schemeClr val="lt2"/>
                </a:solidFill>
              </a:rPr>
              <a:t>WOMEN, BUSINESS, AND THE LAW INDEX </a:t>
            </a:r>
            <a:endParaRPr sz="2400">
              <a:solidFill>
                <a:schemeClr val="lt2"/>
              </a:solidFill>
            </a:endParaRPr>
          </a:p>
          <a:p>
            <a:pPr marL="0" lvl="0" indent="0" algn="l" rtl="0">
              <a:lnSpc>
                <a:spcPct val="100000"/>
              </a:lnSpc>
              <a:spcBef>
                <a:spcPts val="0"/>
              </a:spcBef>
              <a:spcAft>
                <a:spcPts val="0"/>
              </a:spcAft>
              <a:buSzPts val="2800"/>
              <a:buNone/>
            </a:pPr>
            <a:endParaRPr/>
          </a:p>
        </p:txBody>
      </p:sp>
      <p:sp>
        <p:nvSpPr>
          <p:cNvPr id="1640" name="Google Shape;1640;g11935ead20f_0_261"/>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t>3/23/2022</a:t>
            </a:r>
            <a:endParaRPr/>
          </a:p>
        </p:txBody>
      </p:sp>
      <p:sp>
        <p:nvSpPr>
          <p:cNvPr id="1641" name="Google Shape;1641;g11935ead20f_0_261"/>
          <p:cNvSpPr txBox="1">
            <a:spLocks noGrp="1"/>
          </p:cNvSpPr>
          <p:nvPr>
            <p:ph type="ftr" idx="11"/>
          </p:nvPr>
        </p:nvSpPr>
        <p:spPr>
          <a:xfrm>
            <a:off x="3124200" y="6474767"/>
            <a:ext cx="2895600" cy="2769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1400"/>
              <a:buNone/>
            </a:pPr>
            <a:r>
              <a:rPr lang="en-US"/>
              <a:t>USAID MONITORING, EVALUATION, AND LEARNING ACTIVITY</a:t>
            </a:r>
            <a:endParaRPr>
              <a:solidFill>
                <a:schemeClr val="lt1"/>
              </a:solidFill>
            </a:endParaRPr>
          </a:p>
          <a:p>
            <a:pPr marL="0" lvl="0" indent="0" algn="ctr" rtl="0">
              <a:lnSpc>
                <a:spcPct val="100000"/>
              </a:lnSpc>
              <a:spcBef>
                <a:spcPts val="0"/>
              </a:spcBef>
              <a:spcAft>
                <a:spcPts val="0"/>
              </a:spcAft>
              <a:buSzPts val="1400"/>
              <a:buNone/>
            </a:pPr>
            <a:endParaRPr/>
          </a:p>
        </p:txBody>
      </p:sp>
      <p:pic>
        <p:nvPicPr>
          <p:cNvPr id="1642" name="Google Shape;1642;g11935ead20f_0_26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334955" y="1200719"/>
            <a:ext cx="1737923" cy="1433786"/>
          </a:xfrm>
          <a:prstGeom prst="rect">
            <a:avLst/>
          </a:prstGeom>
          <a:noFill/>
          <a:ln>
            <a:noFill/>
          </a:ln>
        </p:spPr>
      </p:pic>
      <p:sp>
        <p:nvSpPr>
          <p:cNvPr id="1643" name="Google Shape;1643;g11935ead20f_0_261"/>
          <p:cNvSpPr txBox="1">
            <a:spLocks noGrp="1"/>
          </p:cNvSpPr>
          <p:nvPr>
            <p:ph type="body" idx="1"/>
          </p:nvPr>
        </p:nvSpPr>
        <p:spPr>
          <a:xfrm>
            <a:off x="676253" y="1953284"/>
            <a:ext cx="7906281" cy="782564"/>
          </a:xfrm>
          <a:prstGeom prst="rect">
            <a:avLst/>
          </a:prstGeom>
          <a:noFill/>
          <a:ln>
            <a:noFill/>
          </a:ln>
        </p:spPr>
        <p:txBody>
          <a:bodyPr spcFirstLastPara="1" wrap="square" lIns="91425" tIns="45700" rIns="91425" bIns="45700" anchor="t" anchorCtr="0">
            <a:normAutofit/>
          </a:bodyPr>
          <a:lstStyle/>
          <a:p>
            <a:pPr marL="152400" lvl="0" indent="0" algn="l" rtl="0">
              <a:lnSpc>
                <a:spcPct val="115000"/>
              </a:lnSpc>
              <a:spcBef>
                <a:spcPts val="0"/>
              </a:spcBef>
              <a:spcAft>
                <a:spcPts val="0"/>
              </a:spcAft>
              <a:buSzPts val="1200"/>
              <a:buNone/>
            </a:pPr>
            <a:r>
              <a:rPr lang="en-US" sz="1900" b="1">
                <a:solidFill>
                  <a:schemeClr val="lt2"/>
                </a:solidFill>
              </a:rPr>
              <a:t>Saudi Arabia </a:t>
            </a:r>
            <a:r>
              <a:rPr lang="en-US" sz="1900"/>
              <a:t>had the largest improvement in the index given its robust changes in the following areas:</a:t>
            </a:r>
            <a:endParaRPr/>
          </a:p>
        </p:txBody>
      </p:sp>
      <p:sp>
        <p:nvSpPr>
          <p:cNvPr id="1644" name="Google Shape;1644;g11935ead20f_0_261">
            <a:extLst>
              <a:ext uri="{C183D7F6-B498-43B3-948B-1728B52AA6E4}">
                <adec:decorative xmlns:adec="http://schemas.microsoft.com/office/drawing/2017/decorative" val="1"/>
              </a:ext>
            </a:extLst>
          </p:cNvPr>
          <p:cNvSpPr/>
          <p:nvPr/>
        </p:nvSpPr>
        <p:spPr>
          <a:xfrm>
            <a:off x="877782" y="2723022"/>
            <a:ext cx="1895269" cy="104101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645" name="Google Shape;1645;g11935ead20f_0_261">
            <a:extLst>
              <a:ext uri="{C183D7F6-B498-43B3-948B-1728B52AA6E4}">
                <adec:decorative xmlns:adec="http://schemas.microsoft.com/office/drawing/2017/decorative" val="1"/>
              </a:ext>
            </a:extLst>
          </p:cNvPr>
          <p:cNvSpPr/>
          <p:nvPr/>
        </p:nvSpPr>
        <p:spPr>
          <a:xfrm>
            <a:off x="2855504" y="2723022"/>
            <a:ext cx="1394161" cy="104101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646" name="Google Shape;1646;g11935ead20f_0_261">
            <a:extLst>
              <a:ext uri="{C183D7F6-B498-43B3-948B-1728B52AA6E4}">
                <adec:decorative xmlns:adec="http://schemas.microsoft.com/office/drawing/2017/decorative" val="1"/>
              </a:ext>
            </a:extLst>
          </p:cNvPr>
          <p:cNvSpPr/>
          <p:nvPr/>
        </p:nvSpPr>
        <p:spPr>
          <a:xfrm>
            <a:off x="4325561" y="2723022"/>
            <a:ext cx="1807697" cy="1041010"/>
          </a:xfrm>
          <a:prstGeom prst="rect">
            <a:avLst/>
          </a:prstGeom>
          <a:solidFill>
            <a:srgbClr val="5497D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647" name="Google Shape;1647;g11935ead20f_0_261">
            <a:extLst>
              <a:ext uri="{C183D7F6-B498-43B3-948B-1728B52AA6E4}">
                <adec:decorative xmlns:adec="http://schemas.microsoft.com/office/drawing/2017/decorative" val="1"/>
              </a:ext>
            </a:extLst>
          </p:cNvPr>
          <p:cNvSpPr/>
          <p:nvPr/>
        </p:nvSpPr>
        <p:spPr>
          <a:xfrm>
            <a:off x="6215711" y="2723022"/>
            <a:ext cx="2366823" cy="1041010"/>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648" name="Google Shape;1648;g11935ead20f_0_261"/>
          <p:cNvSpPr/>
          <p:nvPr/>
        </p:nvSpPr>
        <p:spPr>
          <a:xfrm>
            <a:off x="6255442" y="2795455"/>
            <a:ext cx="2327092" cy="816890"/>
          </a:xfrm>
          <a:prstGeom prst="rect">
            <a:avLst/>
          </a:prstGeom>
          <a:noFill/>
          <a:ln>
            <a:noFill/>
          </a:ln>
        </p:spPr>
        <p:txBody>
          <a:bodyPr spcFirstLastPara="1" wrap="square" lIns="91425" tIns="45700" rIns="91425" bIns="45700" anchor="t" anchorCtr="0">
            <a:spAutoFit/>
          </a:bodyPr>
          <a:lstStyle/>
          <a:p>
            <a:pPr marL="0" marR="0" lvl="1" indent="0" algn="l" rtl="0">
              <a:lnSpc>
                <a:spcPct val="115000"/>
              </a:lnSpc>
              <a:spcBef>
                <a:spcPts val="0"/>
              </a:spcBef>
              <a:spcAft>
                <a:spcPts val="0"/>
              </a:spcAft>
              <a:buClr>
                <a:srgbClr val="000000"/>
              </a:buClr>
              <a:buSzPts val="1400"/>
              <a:buFont typeface="Arial"/>
              <a:buNone/>
            </a:pPr>
            <a:r>
              <a:rPr lang="en-US" sz="1400" b="0" i="0" u="none" strike="noStrike" cap="none" dirty="0">
                <a:solidFill>
                  <a:schemeClr val="lt1"/>
                </a:solidFill>
                <a:latin typeface="Gill Sans"/>
                <a:ea typeface="Gill Sans"/>
                <a:cs typeface="Gill Sans"/>
                <a:sym typeface="Gill Sans"/>
              </a:rPr>
              <a:t>Prohibiting employers </a:t>
            </a:r>
            <a:endParaRPr sz="1400" b="0" i="0" u="none" strike="noStrike" cap="none" dirty="0">
              <a:solidFill>
                <a:srgbClr val="000000"/>
              </a:solidFill>
              <a:latin typeface="Arial"/>
              <a:ea typeface="Arial"/>
              <a:cs typeface="Arial"/>
              <a:sym typeface="Arial"/>
            </a:endParaRPr>
          </a:p>
          <a:p>
            <a:pPr marL="0" marR="0" lvl="1" indent="0" algn="l" rtl="0">
              <a:lnSpc>
                <a:spcPct val="115000"/>
              </a:lnSpc>
              <a:spcBef>
                <a:spcPts val="0"/>
              </a:spcBef>
              <a:spcAft>
                <a:spcPts val="0"/>
              </a:spcAft>
              <a:buClr>
                <a:srgbClr val="000000"/>
              </a:buClr>
              <a:buSzPts val="1400"/>
              <a:buFont typeface="Arial"/>
              <a:buNone/>
            </a:pPr>
            <a:r>
              <a:rPr lang="en-US" sz="1400" b="0" i="0" u="none" strike="noStrike" cap="none" dirty="0">
                <a:solidFill>
                  <a:schemeClr val="lt1"/>
                </a:solidFill>
                <a:latin typeface="Gill Sans"/>
                <a:ea typeface="Gill Sans"/>
                <a:cs typeface="Gill Sans"/>
                <a:sym typeface="Gill Sans"/>
              </a:rPr>
              <a:t>from firing women during pregnancy or maternity leave</a:t>
            </a:r>
            <a:endParaRPr sz="1400" b="0" i="0" u="none" strike="noStrike" cap="none" dirty="0">
              <a:solidFill>
                <a:srgbClr val="000000"/>
              </a:solidFill>
              <a:latin typeface="Arial"/>
              <a:ea typeface="Arial"/>
              <a:cs typeface="Arial"/>
              <a:sym typeface="Arial"/>
            </a:endParaRPr>
          </a:p>
        </p:txBody>
      </p:sp>
      <p:sp>
        <p:nvSpPr>
          <p:cNvPr id="1649" name="Google Shape;1649;g11935ead20f_0_261"/>
          <p:cNvSpPr txBox="1"/>
          <p:nvPr/>
        </p:nvSpPr>
        <p:spPr>
          <a:xfrm>
            <a:off x="944099" y="2824366"/>
            <a:ext cx="1854636"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lt1"/>
                </a:solidFill>
                <a:latin typeface="Gill Sans"/>
                <a:ea typeface="Gill Sans"/>
                <a:cs typeface="Gill Sans"/>
                <a:sym typeface="Gill Sans"/>
              </a:rPr>
              <a:t>Eliminating the need for a male guardian to approve employment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650" name="Google Shape;1650;g11935ead20f_0_261"/>
          <p:cNvSpPr txBox="1"/>
          <p:nvPr/>
        </p:nvSpPr>
        <p:spPr>
          <a:xfrm>
            <a:off x="2911714" y="2824366"/>
            <a:ext cx="1633392" cy="803297"/>
          </a:xfrm>
          <a:prstGeom prst="rect">
            <a:avLst/>
          </a:prstGeom>
          <a:noFill/>
          <a:ln>
            <a:noFill/>
          </a:ln>
        </p:spPr>
        <p:txBody>
          <a:bodyPr spcFirstLastPara="1" wrap="square" lIns="91425" tIns="45700" rIns="91425" bIns="45700" anchor="t" anchorCtr="0">
            <a:spAutoFit/>
          </a:bodyPr>
          <a:lstStyle/>
          <a:p>
            <a:pPr marL="0" marR="0" lvl="1" indent="0" algn="l" rtl="0">
              <a:lnSpc>
                <a:spcPct val="115000"/>
              </a:lnSpc>
              <a:spcBef>
                <a:spcPts val="0"/>
              </a:spcBef>
              <a:spcAft>
                <a:spcPts val="0"/>
              </a:spcAft>
              <a:buClr>
                <a:srgbClr val="000000"/>
              </a:buClr>
              <a:buSzPts val="1400"/>
              <a:buFont typeface="Arial"/>
              <a:buNone/>
            </a:pPr>
            <a:r>
              <a:rPr lang="en-US" sz="1400" b="0" i="0" u="none" strike="noStrike" cap="none">
                <a:solidFill>
                  <a:schemeClr val="lt1"/>
                </a:solidFill>
                <a:latin typeface="Gill Sans"/>
                <a:ea typeface="Gill Sans"/>
                <a:cs typeface="Gill Sans"/>
                <a:sym typeface="Gill Sans"/>
              </a:rPr>
              <a:t>Lifting ban on female driving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1" name="Google Shape;1651;g11935ead20f_0_261"/>
          <p:cNvSpPr txBox="1"/>
          <p:nvPr/>
        </p:nvSpPr>
        <p:spPr>
          <a:xfrm>
            <a:off x="4425451" y="2796230"/>
            <a:ext cx="1633392" cy="1051057"/>
          </a:xfrm>
          <a:prstGeom prst="rect">
            <a:avLst/>
          </a:prstGeom>
          <a:noFill/>
          <a:ln>
            <a:noFill/>
          </a:ln>
        </p:spPr>
        <p:txBody>
          <a:bodyPr spcFirstLastPara="1" wrap="square" lIns="91425" tIns="45700" rIns="91425" bIns="45700" anchor="t" anchorCtr="0">
            <a:spAutoFit/>
          </a:bodyPr>
          <a:lstStyle/>
          <a:p>
            <a:pPr marL="0" marR="0" lvl="1" indent="0" algn="l" rtl="0">
              <a:lnSpc>
                <a:spcPct val="115000"/>
              </a:lnSpc>
              <a:spcBef>
                <a:spcPts val="0"/>
              </a:spcBef>
              <a:spcAft>
                <a:spcPts val="0"/>
              </a:spcAft>
              <a:buClr>
                <a:srgbClr val="000000"/>
              </a:buClr>
              <a:buSzPts val="1400"/>
              <a:buFont typeface="Arial"/>
              <a:buNone/>
            </a:pPr>
            <a:r>
              <a:rPr lang="en-US" sz="1400" b="0" i="0" u="none" strike="noStrike" cap="none" dirty="0">
                <a:solidFill>
                  <a:schemeClr val="lt1"/>
                </a:solidFill>
                <a:latin typeface="Gill Sans"/>
                <a:ea typeface="Gill Sans"/>
                <a:cs typeface="Gill Sans"/>
                <a:sym typeface="Gill Sans"/>
              </a:rPr>
              <a:t>Criminalizing sexual harassment in the workplace</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Gill Sans"/>
              <a:ea typeface="Gill Sans"/>
              <a:cs typeface="Gill Sans"/>
              <a:sym typeface="Gill Sans"/>
            </a:endParaRPr>
          </a:p>
        </p:txBody>
      </p:sp>
      <p:pic>
        <p:nvPicPr>
          <p:cNvPr id="1652" name="Google Shape;1652;g11935ead20f_0_261">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235695" y="3811786"/>
            <a:ext cx="1267729" cy="1429769"/>
          </a:xfrm>
          <a:prstGeom prst="rect">
            <a:avLst/>
          </a:prstGeom>
          <a:noFill/>
          <a:ln>
            <a:noFill/>
          </a:ln>
        </p:spPr>
      </p:pic>
      <p:sp>
        <p:nvSpPr>
          <p:cNvPr id="1653" name="Google Shape;1653;g11935ead20f_0_261"/>
          <p:cNvSpPr txBox="1"/>
          <p:nvPr/>
        </p:nvSpPr>
        <p:spPr>
          <a:xfrm>
            <a:off x="702558" y="4498745"/>
            <a:ext cx="7772400" cy="435551"/>
          </a:xfrm>
          <a:prstGeom prst="rect">
            <a:avLst/>
          </a:prstGeom>
          <a:noFill/>
          <a:ln>
            <a:noFill/>
          </a:ln>
        </p:spPr>
        <p:txBody>
          <a:bodyPr spcFirstLastPara="1" wrap="square" lIns="91425" tIns="45700" rIns="91425" bIns="45700" anchor="t" anchorCtr="0">
            <a:normAutofit/>
          </a:bodyPr>
          <a:lstStyle/>
          <a:p>
            <a:pPr marL="152400" marR="0" lvl="0" indent="0" algn="l" rtl="0">
              <a:lnSpc>
                <a:spcPct val="100000"/>
              </a:lnSpc>
              <a:spcBef>
                <a:spcPts val="0"/>
              </a:spcBef>
              <a:spcAft>
                <a:spcPts val="0"/>
              </a:spcAft>
              <a:buClr>
                <a:srgbClr val="635C5B"/>
              </a:buClr>
              <a:buSzPts val="1200"/>
              <a:buFont typeface="Arial"/>
              <a:buNone/>
            </a:pPr>
            <a:r>
              <a:rPr lang="en-US" sz="1900" b="1" i="0" u="none" strike="noStrike" cap="none">
                <a:solidFill>
                  <a:schemeClr val="lt2"/>
                </a:solidFill>
                <a:latin typeface="Gill Sans"/>
                <a:ea typeface="Gill Sans"/>
                <a:cs typeface="Gill Sans"/>
                <a:sym typeface="Gill Sans"/>
              </a:rPr>
              <a:t>Jordan</a:t>
            </a:r>
            <a:r>
              <a:rPr lang="en-US" sz="1900" b="0" i="0" u="none" strike="noStrike" cap="none">
                <a:solidFill>
                  <a:srgbClr val="635C5B"/>
                </a:solidFill>
                <a:latin typeface="Gill Sans"/>
                <a:ea typeface="Gill Sans"/>
                <a:cs typeface="Gill Sans"/>
                <a:sym typeface="Gill Sans"/>
              </a:rPr>
              <a:t> also made gains on the index with the following changes:</a:t>
            </a:r>
            <a:endParaRPr sz="1900" b="0" i="0" u="none" strike="noStrike" cap="none">
              <a:solidFill>
                <a:srgbClr val="635C5B"/>
              </a:solidFill>
              <a:latin typeface="Gill Sans"/>
              <a:ea typeface="Gill Sans"/>
              <a:cs typeface="Gill Sans"/>
              <a:sym typeface="Gill Sans"/>
            </a:endParaRPr>
          </a:p>
        </p:txBody>
      </p:sp>
      <p:sp>
        <p:nvSpPr>
          <p:cNvPr id="1654" name="Google Shape;1654;g11935ead20f_0_261">
            <a:extLst>
              <a:ext uri="{C183D7F6-B498-43B3-948B-1728B52AA6E4}">
                <adec:decorative xmlns:adec="http://schemas.microsoft.com/office/drawing/2017/decorative" val="1"/>
              </a:ext>
            </a:extLst>
          </p:cNvPr>
          <p:cNvSpPr/>
          <p:nvPr/>
        </p:nvSpPr>
        <p:spPr>
          <a:xfrm>
            <a:off x="864335" y="5011373"/>
            <a:ext cx="2125395" cy="119927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655" name="Google Shape;1655;g11935ead20f_0_261">
            <a:extLst>
              <a:ext uri="{C183D7F6-B498-43B3-948B-1728B52AA6E4}">
                <adec:decorative xmlns:adec="http://schemas.microsoft.com/office/drawing/2017/decorative" val="1"/>
              </a:ext>
            </a:extLst>
          </p:cNvPr>
          <p:cNvSpPr/>
          <p:nvPr/>
        </p:nvSpPr>
        <p:spPr>
          <a:xfrm>
            <a:off x="3071793" y="5011373"/>
            <a:ext cx="2766646" cy="119927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656" name="Google Shape;1656;g11935ead20f_0_261">
            <a:extLst>
              <a:ext uri="{C183D7F6-B498-43B3-948B-1728B52AA6E4}">
                <adec:decorative xmlns:adec="http://schemas.microsoft.com/office/drawing/2017/decorative" val="1"/>
              </a:ext>
            </a:extLst>
          </p:cNvPr>
          <p:cNvSpPr/>
          <p:nvPr/>
        </p:nvSpPr>
        <p:spPr>
          <a:xfrm>
            <a:off x="5920503" y="5011373"/>
            <a:ext cx="2554456" cy="1199270"/>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657" name="Google Shape;1657;g11935ead20f_0_261"/>
          <p:cNvSpPr/>
          <p:nvPr/>
        </p:nvSpPr>
        <p:spPr>
          <a:xfrm>
            <a:off x="5970997" y="5100992"/>
            <a:ext cx="1826229" cy="738664"/>
          </a:xfrm>
          <a:prstGeom prst="rect">
            <a:avLst/>
          </a:prstGeom>
          <a:noFill/>
          <a:ln>
            <a:noFill/>
          </a:ln>
        </p:spPr>
        <p:txBody>
          <a:bodyPr spcFirstLastPara="1" wrap="square" lIns="91425" tIns="45700" rIns="91425" bIns="45700" anchor="t" anchorCtr="0">
            <a:spAutoFit/>
          </a:bodyPr>
          <a:lstStyle/>
          <a:p>
            <a:pPr marL="0" marR="0" lvl="1"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Gill Sans"/>
                <a:ea typeface="Gill Sans"/>
                <a:cs typeface="Gill Sans"/>
                <a:sym typeface="Gill Sans"/>
              </a:rPr>
              <a:t>Prohibiting gender-based discrimination in financial services</a:t>
            </a:r>
            <a:endParaRPr sz="1400" b="0" i="0" u="none" strike="noStrike" cap="none">
              <a:solidFill>
                <a:srgbClr val="000000"/>
              </a:solidFill>
              <a:latin typeface="Arial"/>
              <a:ea typeface="Arial"/>
              <a:cs typeface="Arial"/>
              <a:sym typeface="Arial"/>
            </a:endParaRPr>
          </a:p>
        </p:txBody>
      </p:sp>
      <p:sp>
        <p:nvSpPr>
          <p:cNvPr id="1658" name="Google Shape;1658;g11935ead20f_0_261"/>
          <p:cNvSpPr/>
          <p:nvPr/>
        </p:nvSpPr>
        <p:spPr>
          <a:xfrm>
            <a:off x="919504" y="5110800"/>
            <a:ext cx="1857740" cy="954107"/>
          </a:xfrm>
          <a:prstGeom prst="rect">
            <a:avLst/>
          </a:prstGeom>
          <a:noFill/>
          <a:ln>
            <a:noFill/>
          </a:ln>
        </p:spPr>
        <p:txBody>
          <a:bodyPr spcFirstLastPara="1" wrap="square" lIns="91425" tIns="45700" rIns="91425" bIns="45700" anchor="t" anchorCtr="0">
            <a:spAutoFit/>
          </a:bodyPr>
          <a:lstStyle/>
          <a:p>
            <a:pPr marL="0" marR="0" lvl="1"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Gill Sans"/>
                <a:ea typeface="Gill Sans"/>
                <a:cs typeface="Gill Sans"/>
                <a:sym typeface="Gill Sans"/>
              </a:rPr>
              <a:t>Imposing penalty on employers in the event of gender-based discrimination in wages</a:t>
            </a:r>
            <a:endParaRPr sz="1400" b="0" i="0" u="none" strike="noStrike" cap="none">
              <a:solidFill>
                <a:schemeClr val="lt1"/>
              </a:solidFill>
              <a:latin typeface="Gill Sans"/>
              <a:ea typeface="Gill Sans"/>
              <a:cs typeface="Gill Sans"/>
              <a:sym typeface="Gill Sans"/>
            </a:endParaRPr>
          </a:p>
        </p:txBody>
      </p:sp>
      <p:sp>
        <p:nvSpPr>
          <p:cNvPr id="1659" name="Google Shape;1659;g11935ead20f_0_261"/>
          <p:cNvSpPr/>
          <p:nvPr/>
        </p:nvSpPr>
        <p:spPr>
          <a:xfrm>
            <a:off x="3136495" y="5110800"/>
            <a:ext cx="2766646" cy="954107"/>
          </a:xfrm>
          <a:prstGeom prst="rect">
            <a:avLst/>
          </a:prstGeom>
          <a:noFill/>
          <a:ln>
            <a:noFill/>
          </a:ln>
        </p:spPr>
        <p:txBody>
          <a:bodyPr spcFirstLastPara="1" wrap="square" lIns="91425" tIns="45700" rIns="91425" bIns="45700" anchor="t" anchorCtr="0">
            <a:spAutoFit/>
          </a:bodyPr>
          <a:lstStyle/>
          <a:p>
            <a:pPr marL="0" marR="0" lvl="1"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Gill Sans"/>
                <a:ea typeface="Gill Sans"/>
                <a:cs typeface="Gill Sans"/>
                <a:sym typeface="Gill Sans"/>
              </a:rPr>
              <a:t>Mandating childcare facilities once companies surpass 15 children under the age of 5 among their (male and female) employees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Shape 1664"/>
        <p:cNvGrpSpPr/>
        <p:nvPr/>
      </p:nvGrpSpPr>
      <p:grpSpPr>
        <a:xfrm>
          <a:off x="0" y="0"/>
          <a:ext cx="0" cy="0"/>
          <a:chOff x="0" y="0"/>
          <a:chExt cx="0" cy="0"/>
        </a:xfrm>
      </p:grpSpPr>
      <p:sp>
        <p:nvSpPr>
          <p:cNvPr id="1665" name="Google Shape;1665;g11e66402610_0_6"/>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Clr>
                <a:srgbClr val="000000"/>
              </a:buClr>
              <a:buSzPts val="600"/>
              <a:buFont typeface="Arial"/>
              <a:buNone/>
            </a:pPr>
            <a:fld id="{00000000-1234-1234-1234-123412341234}" type="slidenum">
              <a:rPr lang="en-US">
                <a:solidFill>
                  <a:schemeClr val="lt1"/>
                </a:solidFill>
              </a:rPr>
              <a:t>43</a:t>
            </a:fld>
            <a:endParaRPr>
              <a:solidFill>
                <a:schemeClr val="lt1"/>
              </a:solidFill>
            </a:endParaRPr>
          </a:p>
        </p:txBody>
      </p:sp>
      <p:sp>
        <p:nvSpPr>
          <p:cNvPr id="1666" name="Google Shape;1666;g11e66402610_0_6"/>
          <p:cNvSpPr txBox="1"/>
          <p:nvPr/>
        </p:nvSpPr>
        <p:spPr>
          <a:xfrm>
            <a:off x="622778" y="3915795"/>
            <a:ext cx="75381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7200"/>
              <a:buFont typeface="Arial"/>
              <a:buNone/>
            </a:pPr>
            <a:r>
              <a:rPr lang="en-US" sz="3600" b="0" i="0" u="none" strike="noStrike" cap="none">
                <a:solidFill>
                  <a:schemeClr val="lt1"/>
                </a:solidFill>
                <a:latin typeface="Gill Sans"/>
                <a:ea typeface="Gill Sans"/>
                <a:cs typeface="Gill Sans"/>
                <a:sym typeface="Gill Sans"/>
              </a:rPr>
              <a:t>Enabling Environment</a:t>
            </a:r>
            <a:endParaRPr sz="3600" b="0" i="0" u="none" strike="noStrike" cap="none">
              <a:solidFill>
                <a:schemeClr val="lt1"/>
              </a:solidFill>
              <a:latin typeface="Gill Sans"/>
              <a:ea typeface="Gill Sans"/>
              <a:cs typeface="Gill Sans"/>
              <a:sym typeface="Gill Sans"/>
            </a:endParaRPr>
          </a:p>
        </p:txBody>
      </p:sp>
      <p:sp>
        <p:nvSpPr>
          <p:cNvPr id="1667" name="Google Shape;1667;g11e66402610_0_6"/>
          <p:cNvSpPr txBox="1">
            <a:spLocks noGrp="1"/>
          </p:cNvSpPr>
          <p:nvPr>
            <p:ph type="title" idx="4294967295"/>
          </p:nvPr>
        </p:nvSpPr>
        <p:spPr>
          <a:xfrm>
            <a:off x="602456" y="1906870"/>
            <a:ext cx="7538100" cy="1846629"/>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chemeClr val="dk1"/>
              </a:buClr>
              <a:buSzPts val="7200"/>
              <a:buFont typeface="Arial"/>
              <a:buNone/>
              <a:tabLst/>
              <a:defRPr/>
            </a:pPr>
            <a:r>
              <a:rPr kumimoji="0" lang="en-US" sz="5400" b="0" i="0" u="none" strike="noStrike" kern="0" cap="none" spc="0" normalizeH="0" baseline="0" noProof="0" dirty="0">
                <a:ln>
                  <a:noFill/>
                </a:ln>
                <a:solidFill>
                  <a:schemeClr val="lt1"/>
                </a:solidFill>
                <a:effectLst/>
                <a:uLnTx/>
                <a:uFillTx/>
                <a:latin typeface="Gill Sans"/>
                <a:ea typeface="Gill Sans"/>
                <a:cs typeface="Gill Sans"/>
                <a:sym typeface="Gill Sans"/>
              </a:rPr>
              <a:t>Legal, Regulatory, </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Pts val="7200"/>
              <a:buFont typeface="Arial"/>
              <a:buNone/>
              <a:tabLst/>
              <a:defRPr/>
            </a:pPr>
            <a:r>
              <a:rPr kumimoji="0" lang="en-US" sz="5400" b="0" i="0" u="none" strike="noStrike" kern="0" cap="none" spc="0" normalizeH="0" baseline="0" noProof="0" dirty="0">
                <a:ln>
                  <a:noFill/>
                </a:ln>
                <a:solidFill>
                  <a:schemeClr val="lt1"/>
                </a:solidFill>
                <a:effectLst/>
                <a:uLnTx/>
                <a:uFillTx/>
                <a:latin typeface="Gill Sans"/>
                <a:ea typeface="Gill Sans"/>
                <a:cs typeface="Gill Sans"/>
                <a:sym typeface="Gill Sans"/>
              </a:rPr>
              <a:t>and Policy Frameworks </a:t>
            </a:r>
          </a:p>
        </p:txBody>
      </p:sp>
      <p:cxnSp>
        <p:nvCxnSpPr>
          <p:cNvPr id="1668" name="Google Shape;1668;g11e66402610_0_6">
            <a:extLst>
              <a:ext uri="{C183D7F6-B498-43B3-948B-1728B52AA6E4}">
                <adec:decorative xmlns:adec="http://schemas.microsoft.com/office/drawing/2017/decorative" val="1"/>
              </a:ext>
            </a:extLst>
          </p:cNvPr>
          <p:cNvCxnSpPr/>
          <p:nvPr/>
        </p:nvCxnSpPr>
        <p:spPr>
          <a:xfrm>
            <a:off x="745682" y="3804299"/>
            <a:ext cx="1665300" cy="0"/>
          </a:xfrm>
          <a:prstGeom prst="straightConnector1">
            <a:avLst/>
          </a:prstGeom>
          <a:noFill/>
          <a:ln w="38100" cap="flat" cmpd="sng">
            <a:solidFill>
              <a:schemeClr val="accent3"/>
            </a:solidFill>
            <a:prstDash val="solid"/>
            <a:round/>
            <a:headEnd type="none" w="sm" len="sm"/>
            <a:tailEnd type="none" w="sm" len="sm"/>
          </a:ln>
          <a:effectLst>
            <a:outerShdw blurRad="40000" dist="23000" dir="5400000" rotWithShape="0">
              <a:srgbClr val="000000">
                <a:alpha val="34117"/>
              </a:srgbClr>
            </a:outerShdw>
          </a:effectLst>
        </p:spPr>
      </p:cxnSp>
      <p:sp>
        <p:nvSpPr>
          <p:cNvPr id="1669" name="Google Shape;1669;g11e66402610_0_6"/>
          <p:cNvSpPr txBox="1">
            <a:spLocks noGrp="1"/>
          </p:cNvSpPr>
          <p:nvPr>
            <p:ph type="ftr" idx="11"/>
          </p:nvPr>
        </p:nvSpPr>
        <p:spPr>
          <a:xfrm>
            <a:off x="3124200" y="6474767"/>
            <a:ext cx="2895600" cy="2769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1400"/>
              <a:buNone/>
            </a:pPr>
            <a:r>
              <a:rPr lang="en-US">
                <a:solidFill>
                  <a:schemeClr val="lt1"/>
                </a:solidFill>
              </a:rPr>
              <a:t>USAID MONITORING, EVALUATION, AND LEARNING ACTIVITY</a:t>
            </a:r>
            <a:endParaRPr>
              <a:solidFill>
                <a:schemeClr val="lt1"/>
              </a:solidFill>
            </a:endParaRPr>
          </a:p>
          <a:p>
            <a:pPr marL="0" lvl="0" indent="0" algn="ctr" rtl="0">
              <a:lnSpc>
                <a:spcPct val="100000"/>
              </a:lnSpc>
              <a:spcBef>
                <a:spcPts val="0"/>
              </a:spcBef>
              <a:spcAft>
                <a:spcPts val="0"/>
              </a:spcAft>
              <a:buSzPts val="1400"/>
              <a:buNone/>
            </a:pPr>
            <a:endParaRPr>
              <a:solidFill>
                <a:schemeClr val="lt1"/>
              </a:solidFill>
            </a:endParaRPr>
          </a:p>
        </p:txBody>
      </p:sp>
      <p:sp>
        <p:nvSpPr>
          <p:cNvPr id="1670" name="Google Shape;1670;g11e66402610_0_6"/>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solidFill>
                  <a:schemeClr val="lt1"/>
                </a:solidFill>
              </a:rPr>
              <a:t>3/23/2022</a:t>
            </a:r>
            <a:endParaRPr>
              <a:solidFill>
                <a:schemeClr val="lt1"/>
              </a:solidFill>
            </a:endParaRPr>
          </a:p>
        </p:txBody>
      </p:sp>
      <p:pic>
        <p:nvPicPr>
          <p:cNvPr id="1671" name="Google Shape;1671;g11e66402610_0_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5831977" y="1116848"/>
            <a:ext cx="1739900" cy="18288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676"/>
        <p:cNvGrpSpPr/>
        <p:nvPr/>
      </p:nvGrpSpPr>
      <p:grpSpPr>
        <a:xfrm>
          <a:off x="0" y="0"/>
          <a:ext cx="0" cy="0"/>
          <a:chOff x="0" y="0"/>
          <a:chExt cx="0" cy="0"/>
        </a:xfrm>
      </p:grpSpPr>
      <p:sp>
        <p:nvSpPr>
          <p:cNvPr id="1677" name="Google Shape;1677;g11e0ae5a757_0_1576"/>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Clr>
                <a:srgbClr val="000000"/>
              </a:buClr>
              <a:buSzPts val="600"/>
              <a:buFont typeface="Arial"/>
              <a:buNone/>
            </a:pPr>
            <a:fld id="{00000000-1234-1234-1234-123412341234}" type="slidenum">
              <a:rPr lang="en-US"/>
              <a:t>44</a:t>
            </a:fld>
            <a:endParaRPr/>
          </a:p>
        </p:txBody>
      </p:sp>
      <p:sp>
        <p:nvSpPr>
          <p:cNvPr id="1678" name="Google Shape;1678;g11e0ae5a757_0_1576"/>
          <p:cNvSpPr txBox="1">
            <a:spLocks noGrp="1"/>
          </p:cNvSpPr>
          <p:nvPr>
            <p:ph type="title"/>
          </p:nvPr>
        </p:nvSpPr>
        <p:spPr>
          <a:xfrm>
            <a:off x="662525" y="313825"/>
            <a:ext cx="8406900" cy="8310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rgbClr val="651D32"/>
              </a:buClr>
              <a:buSzPts val="2800"/>
              <a:buFont typeface="Gill Sans"/>
              <a:buNone/>
            </a:pPr>
            <a:r>
              <a:rPr lang="en-US" dirty="0">
                <a:solidFill>
                  <a:srgbClr val="651D32"/>
                </a:solidFill>
              </a:rPr>
              <a:t>ENABLING ENVIRONMENT</a:t>
            </a:r>
            <a:br>
              <a:rPr lang="en-US" dirty="0">
                <a:solidFill>
                  <a:srgbClr val="651D32"/>
                </a:solidFill>
              </a:rPr>
            </a:br>
            <a:r>
              <a:rPr lang="en-US" sz="2000" dirty="0">
                <a:solidFill>
                  <a:schemeClr val="lt2"/>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4"/>
                  </a:ext>
                </a:extLst>
              </a:rPr>
              <a:t>SUPPORT SERVICES FOR WOMEN</a:t>
            </a:r>
            <a:endParaRPr sz="2000" dirty="0">
              <a:solidFill>
                <a:schemeClr val="lt2"/>
              </a:solidFill>
            </a:endParaRPr>
          </a:p>
        </p:txBody>
      </p:sp>
      <p:sp>
        <p:nvSpPr>
          <p:cNvPr id="1679" name="Google Shape;1679;g11e0ae5a757_0_1576"/>
          <p:cNvSpPr txBox="1">
            <a:spLocks noGrp="1"/>
          </p:cNvSpPr>
          <p:nvPr>
            <p:ph type="ftr" idx="11"/>
          </p:nvPr>
        </p:nvSpPr>
        <p:spPr>
          <a:xfrm>
            <a:off x="3124200" y="6474767"/>
            <a:ext cx="2895600" cy="2769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1400"/>
              <a:buNone/>
            </a:pPr>
            <a:r>
              <a:rPr lang="en-US"/>
              <a:t>USAID MONITORING, EVALUATION, AND LEARNING ACTIVITY</a:t>
            </a:r>
            <a:endParaRPr>
              <a:solidFill>
                <a:schemeClr val="lt1"/>
              </a:solidFill>
            </a:endParaRPr>
          </a:p>
          <a:p>
            <a:pPr marL="0" lvl="0" indent="0" algn="ctr" rtl="0">
              <a:lnSpc>
                <a:spcPct val="100000"/>
              </a:lnSpc>
              <a:spcBef>
                <a:spcPts val="0"/>
              </a:spcBef>
              <a:spcAft>
                <a:spcPts val="0"/>
              </a:spcAft>
              <a:buSzPts val="1400"/>
              <a:buNone/>
            </a:pPr>
            <a:endParaRPr/>
          </a:p>
        </p:txBody>
      </p:sp>
      <p:sp>
        <p:nvSpPr>
          <p:cNvPr id="1680" name="Google Shape;1680;g11e0ae5a757_0_1576">
            <a:extLst>
              <a:ext uri="{C183D7F6-B498-43B3-948B-1728B52AA6E4}">
                <adec:decorative xmlns:adec="http://schemas.microsoft.com/office/drawing/2017/decorative" val="1"/>
              </a:ext>
            </a:extLst>
          </p:cNvPr>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681" name="Google Shape;1681;g11e0ae5a757_0_1576"/>
          <p:cNvSpPr txBox="1"/>
          <p:nvPr/>
        </p:nvSpPr>
        <p:spPr>
          <a:xfrm>
            <a:off x="662525" y="6164871"/>
            <a:ext cx="6859200" cy="379304"/>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100"/>
              <a:buFont typeface="Arial"/>
              <a:buNone/>
            </a:pPr>
            <a:r>
              <a:rPr lang="en-US" sz="1100" b="0" i="0" u="none" strike="noStrike" cap="none">
                <a:solidFill>
                  <a:schemeClr val="dk1"/>
                </a:solidFill>
                <a:latin typeface="Gill Sans"/>
                <a:ea typeface="Gill Sans"/>
                <a:cs typeface="Gill Sans"/>
                <a:sym typeface="Gill Sans"/>
              </a:rPr>
              <a:t> </a:t>
            </a:r>
            <a:r>
              <a:rPr lang="en-US" sz="1100" b="0" i="0" u="none" strike="noStrike" cap="none" baseline="30000">
                <a:solidFill>
                  <a:schemeClr val="dk1"/>
                </a:solidFill>
                <a:latin typeface="Gill Sans"/>
                <a:ea typeface="Gill Sans"/>
                <a:cs typeface="Gill Sans"/>
                <a:sym typeface="Gill Sans"/>
              </a:rPr>
              <a:t>1</a:t>
            </a:r>
            <a:r>
              <a:rPr lang="en-US" sz="1100" b="0" i="0" u="none" strike="noStrike" cap="none">
                <a:solidFill>
                  <a:schemeClr val="dk1"/>
                </a:solidFill>
                <a:latin typeface="Gill Sans"/>
                <a:ea typeface="Gill Sans"/>
                <a:cs typeface="Gill Sans"/>
                <a:sym typeface="Gill Sans"/>
              </a:rPr>
              <a:t> The cells highlighted in </a:t>
            </a:r>
            <a:r>
              <a:rPr lang="en-US" sz="1100" b="0" i="0" u="none" strike="noStrike" cap="none">
                <a:solidFill>
                  <a:schemeClr val="lt2"/>
                </a:solidFill>
                <a:latin typeface="Gill Sans"/>
                <a:ea typeface="Gill Sans"/>
                <a:cs typeface="Gill Sans"/>
                <a:sym typeface="Gill Sans"/>
              </a:rPr>
              <a:t>red</a:t>
            </a:r>
            <a:r>
              <a:rPr lang="en-US" sz="1100" b="0" i="0" u="none" strike="noStrike" cap="none">
                <a:solidFill>
                  <a:schemeClr val="dk1"/>
                </a:solidFill>
                <a:latin typeface="Gill Sans"/>
                <a:ea typeface="Gill Sans"/>
                <a:cs typeface="Gill Sans"/>
                <a:sym typeface="Gill Sans"/>
              </a:rPr>
              <a:t> are those paid by the government, while those in gray are paid by the employer. </a:t>
            </a:r>
            <a:endParaRPr sz="1100" b="0" i="0" u="none" strike="noStrike" cap="none">
              <a:solidFill>
                <a:schemeClr val="dk1"/>
              </a:solidFill>
              <a:latin typeface="Gill Sans"/>
              <a:ea typeface="Gill Sans"/>
              <a:cs typeface="Gill Sans"/>
              <a:sym typeface="Gill Sans"/>
            </a:endParaRPr>
          </a:p>
        </p:txBody>
      </p:sp>
      <p:sp>
        <p:nvSpPr>
          <p:cNvPr id="1682" name="Google Shape;1682;g11e0ae5a757_0_1576"/>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t>3/23/2022</a:t>
            </a:r>
            <a:endParaRPr/>
          </a:p>
        </p:txBody>
      </p:sp>
      <p:graphicFrame>
        <p:nvGraphicFramePr>
          <p:cNvPr id="1683" name="Google Shape;1683;g11e0ae5a757_0_1576"/>
          <p:cNvGraphicFramePr/>
          <p:nvPr>
            <p:extLst>
              <p:ext uri="{D42A27DB-BD31-4B8C-83A1-F6EECF244321}">
                <p14:modId xmlns:p14="http://schemas.microsoft.com/office/powerpoint/2010/main" val="2158468169"/>
              </p:ext>
            </p:extLst>
          </p:nvPr>
        </p:nvGraphicFramePr>
        <p:xfrm>
          <a:off x="228599" y="1309136"/>
          <a:ext cx="8686800" cy="4958485"/>
        </p:xfrm>
        <a:graphic>
          <a:graphicData uri="http://schemas.openxmlformats.org/drawingml/2006/table">
            <a:tbl>
              <a:tblPr firstRow="1">
                <a:noFill/>
                <a:tableStyleId>{67731919-38A0-4852-8DF8-3036C8FE1FD3}</a:tableStyleId>
              </a:tblPr>
              <a:tblGrid>
                <a:gridCol w="1049350">
                  <a:extLst>
                    <a:ext uri="{9D8B030D-6E8A-4147-A177-3AD203B41FA5}">
                      <a16:colId xmlns:a16="http://schemas.microsoft.com/office/drawing/2014/main" val="20000"/>
                    </a:ext>
                  </a:extLst>
                </a:gridCol>
                <a:gridCol w="2978850">
                  <a:extLst>
                    <a:ext uri="{9D8B030D-6E8A-4147-A177-3AD203B41FA5}">
                      <a16:colId xmlns:a16="http://schemas.microsoft.com/office/drawing/2014/main" val="20001"/>
                    </a:ext>
                  </a:extLst>
                </a:gridCol>
                <a:gridCol w="2492925">
                  <a:extLst>
                    <a:ext uri="{9D8B030D-6E8A-4147-A177-3AD203B41FA5}">
                      <a16:colId xmlns:a16="http://schemas.microsoft.com/office/drawing/2014/main" val="20002"/>
                    </a:ext>
                  </a:extLst>
                </a:gridCol>
                <a:gridCol w="2165675">
                  <a:extLst>
                    <a:ext uri="{9D8B030D-6E8A-4147-A177-3AD203B41FA5}">
                      <a16:colId xmlns:a16="http://schemas.microsoft.com/office/drawing/2014/main" val="20003"/>
                    </a:ext>
                  </a:extLst>
                </a:gridCol>
              </a:tblGrid>
              <a:tr h="376450">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dirty="0">
                        <a:solidFill>
                          <a:schemeClr val="lt1"/>
                        </a:solidFill>
                        <a:highlight>
                          <a:srgbClr val="C4C0BF"/>
                        </a:highlight>
                        <a:latin typeface="Gill Sans"/>
                        <a:ea typeface="Gill Sans"/>
                        <a:cs typeface="Gill Sans"/>
                        <a:sym typeface="Gill Sans"/>
                      </a:endParaRPr>
                    </a:p>
                  </a:txBody>
                  <a:tcPr marL="45700" marR="45700" marT="45700" marB="0" anchor="b">
                    <a:solidFill>
                      <a:schemeClr val="accent1"/>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u="none" strike="noStrike" cap="none">
                          <a:solidFill>
                            <a:schemeClr val="lt1"/>
                          </a:solidFill>
                          <a:latin typeface="Gill Sans"/>
                          <a:ea typeface="Gill Sans"/>
                          <a:cs typeface="Gill Sans"/>
                          <a:sym typeface="Gill Sans"/>
                        </a:rPr>
                        <a:t>Breaks for breastfeeding</a:t>
                      </a:r>
                      <a:endParaRPr sz="1200" b="0" u="none" strike="noStrike" cap="none">
                        <a:solidFill>
                          <a:schemeClr val="lt1"/>
                        </a:solidFill>
                        <a:latin typeface="Gill Sans"/>
                        <a:ea typeface="Gill Sans"/>
                        <a:cs typeface="Gill Sans"/>
                        <a:sym typeface="Gill Sans"/>
                      </a:endParaRPr>
                    </a:p>
                  </a:txBody>
                  <a:tcPr marL="45700" marR="45700" marT="45700" marB="0">
                    <a:lnB w="9525" cap="flat" cmpd="sng">
                      <a:solidFill>
                        <a:srgbClr val="50595E"/>
                      </a:solidFill>
                      <a:prstDash val="solid"/>
                      <a:round/>
                      <a:headEnd type="none" w="sm" len="sm"/>
                      <a:tailEnd type="none" w="sm" len="sm"/>
                    </a:lnB>
                    <a:solidFill>
                      <a:schemeClr val="accent1"/>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u="none" strike="noStrike" cap="none">
                          <a:solidFill>
                            <a:schemeClr val="lt1"/>
                          </a:solidFill>
                          <a:latin typeface="Gill Sans"/>
                          <a:ea typeface="Gill Sans"/>
                          <a:cs typeface="Gill Sans"/>
                          <a:sym typeface="Gill Sans"/>
                        </a:rPr>
                        <a:t>Paid maternity leave</a:t>
                      </a:r>
                      <a:r>
                        <a:rPr lang="en-US" sz="1200" b="0" u="none" strike="noStrike" cap="none" baseline="30000">
                          <a:solidFill>
                            <a:schemeClr val="lt1"/>
                          </a:solidFill>
                          <a:latin typeface="Gill Sans"/>
                          <a:ea typeface="Gill Sans"/>
                          <a:cs typeface="Gill Sans"/>
                          <a:sym typeface="Gill Sans"/>
                        </a:rPr>
                        <a:t>1</a:t>
                      </a:r>
                      <a:endParaRPr sz="1200" b="0" u="none" strike="noStrike" cap="none" baseline="30000">
                        <a:solidFill>
                          <a:schemeClr val="lt1"/>
                        </a:solidFill>
                        <a:latin typeface="Gill Sans"/>
                        <a:ea typeface="Gill Sans"/>
                        <a:cs typeface="Gill Sans"/>
                        <a:sym typeface="Gill Sans"/>
                      </a:endParaRPr>
                    </a:p>
                  </a:txBody>
                  <a:tcPr marL="45700" marR="45700" marT="45700" marB="0">
                    <a:lnB w="9525" cap="flat" cmpd="sng">
                      <a:solidFill>
                        <a:srgbClr val="50595E"/>
                      </a:solidFill>
                      <a:prstDash val="solid"/>
                      <a:round/>
                      <a:headEnd type="none" w="sm" len="sm"/>
                      <a:tailEnd type="none" w="sm" len="sm"/>
                    </a:lnB>
                    <a:solidFill>
                      <a:schemeClr val="accent1"/>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0" u="none" strike="noStrike" cap="none" dirty="0">
                          <a:solidFill>
                            <a:schemeClr val="lt1"/>
                          </a:solidFill>
                          <a:latin typeface="Gill Sans"/>
                          <a:ea typeface="Gill Sans"/>
                          <a:cs typeface="Gill Sans"/>
                          <a:sym typeface="Gill Sans"/>
                        </a:rPr>
                        <a:t>Dismissal of pregnant workers prohibited</a:t>
                      </a:r>
                      <a:endParaRPr sz="1200" b="0" u="none" strike="noStrike" cap="none" dirty="0">
                        <a:solidFill>
                          <a:schemeClr val="lt1"/>
                        </a:solidFill>
                        <a:latin typeface="Gill Sans"/>
                        <a:ea typeface="Gill Sans"/>
                        <a:cs typeface="Gill Sans"/>
                        <a:sym typeface="Gill Sans"/>
                      </a:endParaRPr>
                    </a:p>
                  </a:txBody>
                  <a:tcPr marL="45700" marR="45700" marT="45700" marB="0">
                    <a:lnB w="9525" cap="flat" cmpd="sng">
                      <a:solidFill>
                        <a:srgbClr val="50595E"/>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522975">
                <a:tc>
                  <a:txBody>
                    <a:bodyPr/>
                    <a:lstStyle/>
                    <a:p>
                      <a:pPr marL="0" marR="0" lvl="0" indent="0" algn="l" rtl="0">
                        <a:lnSpc>
                          <a:spcPct val="115000"/>
                        </a:lnSpc>
                        <a:spcBef>
                          <a:spcPts val="0"/>
                        </a:spcBef>
                        <a:spcAft>
                          <a:spcPts val="0"/>
                        </a:spcAft>
                        <a:buClr>
                          <a:srgbClr val="000000"/>
                        </a:buClr>
                        <a:buSzPts val="1200"/>
                        <a:buFont typeface="Arial"/>
                        <a:buNone/>
                      </a:pPr>
                      <a:r>
                        <a:rPr lang="en-US" sz="1200" b="1" i="0" u="none" strike="noStrike" cap="none">
                          <a:solidFill>
                            <a:schemeClr val="lt1"/>
                          </a:solidFill>
                          <a:latin typeface="Gill Sans"/>
                          <a:ea typeface="Gill Sans"/>
                          <a:cs typeface="Gill Sans"/>
                          <a:sym typeface="Gill Sans"/>
                        </a:rPr>
                        <a:t>Algeria</a:t>
                      </a:r>
                      <a:endParaRPr sz="1200" b="1" i="0" u="none" strike="noStrike" cap="none">
                        <a:solidFill>
                          <a:schemeClr val="lt1"/>
                        </a:solidFill>
                        <a:latin typeface="Gill Sans"/>
                        <a:ea typeface="Gill Sans"/>
                        <a:cs typeface="Gill Sans"/>
                        <a:sym typeface="Gill Sans"/>
                      </a:endParaRPr>
                    </a:p>
                  </a:txBody>
                  <a:tcPr marL="68575" marR="68575" marT="91425" marB="91425">
                    <a:lnR w="9525" cap="flat" cmpd="sng">
                      <a:solidFill>
                        <a:srgbClr val="50595E"/>
                      </a:solidFill>
                      <a:prstDash val="solid"/>
                      <a:round/>
                      <a:headEnd type="none" w="sm" len="sm"/>
                      <a:tailEnd type="none" w="sm" len="sm"/>
                    </a:lnR>
                    <a:solidFill>
                      <a:schemeClr val="accent1"/>
                    </a:solidFill>
                  </a:tcPr>
                </a:tc>
                <a:tc>
                  <a:txBody>
                    <a:bodyPr/>
                    <a:lstStyle/>
                    <a:p>
                      <a:pPr marL="0" marR="0" lvl="0" indent="0" algn="ctr" rtl="0">
                        <a:lnSpc>
                          <a:spcPct val="115000"/>
                        </a:lnSpc>
                        <a:spcBef>
                          <a:spcPts val="0"/>
                        </a:spcBef>
                        <a:spcAft>
                          <a:spcPts val="0"/>
                        </a:spcAft>
                        <a:buClr>
                          <a:srgbClr val="000000"/>
                        </a:buClr>
                        <a:buSzPts val="1150"/>
                        <a:buFont typeface="Arial"/>
                        <a:buNone/>
                      </a:pPr>
                      <a:r>
                        <a:rPr lang="en-US" sz="1150" u="none" strike="noStrike" cap="none">
                          <a:latin typeface="Gill Sans"/>
                          <a:ea typeface="Gill Sans"/>
                          <a:cs typeface="Gill Sans"/>
                          <a:sym typeface="Gill Sans"/>
                        </a:rPr>
                        <a:t>Not mandated</a:t>
                      </a:r>
                      <a:endParaRPr sz="1150" u="none" strike="noStrike" cap="none">
                        <a:latin typeface="Gill Sans"/>
                        <a:ea typeface="Gill Sans"/>
                        <a:cs typeface="Gill Sans"/>
                        <a:sym typeface="Gill Sans"/>
                      </a:endParaRPr>
                    </a:p>
                  </a:txBody>
                  <a:tcPr marL="68575" marR="68575" marT="91425" marB="91425" anchor="ctr">
                    <a:lnL w="9525" cap="flat" cmpd="sng">
                      <a:solidFill>
                        <a:srgbClr val="50595E"/>
                      </a:solidFill>
                      <a:prstDash val="solid"/>
                      <a:round/>
                      <a:headEnd type="none" w="sm" len="sm"/>
                      <a:tailEnd type="none" w="sm" len="sm"/>
                    </a:lnL>
                    <a:lnR w="9525" cap="flat" cmpd="sng">
                      <a:solidFill>
                        <a:srgbClr val="50595E"/>
                      </a:solidFill>
                      <a:prstDash val="solid"/>
                      <a:round/>
                      <a:headEnd type="none" w="sm" len="sm"/>
                      <a:tailEnd type="none" w="sm" len="sm"/>
                    </a:lnR>
                    <a:lnT w="9525" cap="flat" cmpd="sng">
                      <a:solidFill>
                        <a:srgbClr val="50595E"/>
                      </a:solidFill>
                      <a:prstDash val="solid"/>
                      <a:round/>
                      <a:headEnd type="none" w="sm" len="sm"/>
                      <a:tailEnd type="none" w="sm" len="sm"/>
                    </a:lnT>
                    <a:lnB w="9525" cap="flat" cmpd="sng">
                      <a:solidFill>
                        <a:srgbClr val="50595E"/>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000000"/>
                        </a:buClr>
                        <a:buSzPts val="1150"/>
                        <a:buFont typeface="Arial"/>
                        <a:buNone/>
                      </a:pPr>
                      <a:r>
                        <a:rPr lang="en-US" sz="1150" u="none" strike="noStrike" cap="none">
                          <a:solidFill>
                            <a:schemeClr val="lt1"/>
                          </a:solidFill>
                          <a:latin typeface="Gill Sans"/>
                          <a:ea typeface="Gill Sans"/>
                          <a:cs typeface="Gill Sans"/>
                          <a:sym typeface="Gill Sans"/>
                        </a:rPr>
                        <a:t>Full wage for 14 weeks</a:t>
                      </a:r>
                      <a:endParaRPr sz="1150" u="none" strike="noStrike" cap="none">
                        <a:solidFill>
                          <a:schemeClr val="lt1"/>
                        </a:solidFill>
                        <a:latin typeface="Gill Sans"/>
                        <a:ea typeface="Gill Sans"/>
                        <a:cs typeface="Gill Sans"/>
                        <a:sym typeface="Gill Sans"/>
                      </a:endParaRPr>
                    </a:p>
                  </a:txBody>
                  <a:tcPr marL="68575" marR="68575" marT="91425" marB="91425" anchor="ctr">
                    <a:lnL w="9525" cap="flat" cmpd="sng">
                      <a:solidFill>
                        <a:srgbClr val="50595E"/>
                      </a:solidFill>
                      <a:prstDash val="solid"/>
                      <a:round/>
                      <a:headEnd type="none" w="sm" len="sm"/>
                      <a:tailEnd type="none" w="sm" len="sm"/>
                    </a:lnL>
                    <a:lnR w="9525" cap="flat" cmpd="sng">
                      <a:solidFill>
                        <a:srgbClr val="50595E"/>
                      </a:solidFill>
                      <a:prstDash val="solid"/>
                      <a:round/>
                      <a:headEnd type="none" w="sm" len="sm"/>
                      <a:tailEnd type="none" w="sm" len="sm"/>
                    </a:lnR>
                    <a:lnT w="9525" cap="flat" cmpd="sng">
                      <a:solidFill>
                        <a:srgbClr val="50595E"/>
                      </a:solidFill>
                      <a:prstDash val="solid"/>
                      <a:round/>
                      <a:headEnd type="none" w="sm" len="sm"/>
                      <a:tailEnd type="none" w="sm" len="sm"/>
                    </a:lnT>
                    <a:lnB w="9525" cap="flat" cmpd="sng">
                      <a:solidFill>
                        <a:srgbClr val="50595E"/>
                      </a:solidFill>
                      <a:prstDash val="solid"/>
                      <a:round/>
                      <a:headEnd type="none" w="sm" len="sm"/>
                      <a:tailEnd type="none" w="sm" len="sm"/>
                    </a:lnB>
                    <a:solidFill>
                      <a:schemeClr val="lt2"/>
                    </a:solidFill>
                  </a:tcPr>
                </a:tc>
                <a:tc>
                  <a:txBody>
                    <a:bodyPr/>
                    <a:lstStyle/>
                    <a:p>
                      <a:pPr marL="0" marR="0" lvl="0" indent="0" algn="ctr" rtl="0">
                        <a:lnSpc>
                          <a:spcPct val="115000"/>
                        </a:lnSpc>
                        <a:spcBef>
                          <a:spcPts val="0"/>
                        </a:spcBef>
                        <a:spcAft>
                          <a:spcPts val="0"/>
                        </a:spcAft>
                        <a:buClr>
                          <a:srgbClr val="000000"/>
                        </a:buClr>
                        <a:buSzPts val="1150"/>
                        <a:buFont typeface="Arial"/>
                        <a:buNone/>
                      </a:pPr>
                      <a:r>
                        <a:rPr lang="en-US" sz="1150" b="0" i="0" u="none" strike="noStrike" cap="none">
                          <a:solidFill>
                            <a:srgbClr val="000000"/>
                          </a:solidFill>
                          <a:latin typeface="Gill Sans"/>
                          <a:ea typeface="Gill Sans"/>
                          <a:cs typeface="Gill Sans"/>
                          <a:sym typeface="Gill Sans"/>
                        </a:rPr>
                        <a:t> No</a:t>
                      </a:r>
                      <a:endParaRPr sz="1150" b="0" i="0" u="none" strike="noStrike" cap="none">
                        <a:solidFill>
                          <a:srgbClr val="000000"/>
                        </a:solidFill>
                        <a:latin typeface="Gill Sans"/>
                        <a:ea typeface="Gill Sans"/>
                        <a:cs typeface="Gill Sans"/>
                        <a:sym typeface="Gill Sans"/>
                      </a:endParaRPr>
                    </a:p>
                  </a:txBody>
                  <a:tcPr marL="68575" marR="68575" marT="91425" marB="91425" anchor="ctr">
                    <a:lnL w="9525" cap="flat" cmpd="sng">
                      <a:solidFill>
                        <a:srgbClr val="50595E"/>
                      </a:solidFill>
                      <a:prstDash val="solid"/>
                      <a:round/>
                      <a:headEnd type="none" w="sm" len="sm"/>
                      <a:tailEnd type="none" w="sm" len="sm"/>
                    </a:lnL>
                    <a:lnR w="9525" cap="flat" cmpd="sng">
                      <a:solidFill>
                        <a:srgbClr val="50595E"/>
                      </a:solidFill>
                      <a:prstDash val="solid"/>
                      <a:round/>
                      <a:headEnd type="none" w="sm" len="sm"/>
                      <a:tailEnd type="none" w="sm" len="sm"/>
                    </a:lnR>
                    <a:lnT w="9525" cap="flat" cmpd="sng">
                      <a:solidFill>
                        <a:srgbClr val="50595E"/>
                      </a:solidFill>
                      <a:prstDash val="solid"/>
                      <a:round/>
                      <a:headEnd type="none" w="sm" len="sm"/>
                      <a:tailEnd type="none" w="sm" len="sm"/>
                    </a:lnT>
                    <a:lnB w="9525" cap="flat" cmpd="sng">
                      <a:solidFill>
                        <a:srgbClr val="50595E"/>
                      </a:solidFill>
                      <a:prstDash val="solid"/>
                      <a:round/>
                      <a:headEnd type="none" w="sm" len="sm"/>
                      <a:tailEnd type="none" w="sm" len="sm"/>
                    </a:lnB>
                    <a:solidFill>
                      <a:srgbClr val="F2F2F2"/>
                    </a:solidFill>
                  </a:tcPr>
                </a:tc>
                <a:extLst>
                  <a:ext uri="{0D108BD9-81ED-4DB2-BD59-A6C34878D82A}">
                    <a16:rowId xmlns:a16="http://schemas.microsoft.com/office/drawing/2014/main" val="10001"/>
                  </a:ext>
                </a:extLst>
              </a:tr>
              <a:tr h="522975">
                <a:tc>
                  <a:txBody>
                    <a:bodyPr/>
                    <a:lstStyle/>
                    <a:p>
                      <a:pPr marL="0" marR="0" lvl="0" indent="0" algn="l" rtl="0">
                        <a:lnSpc>
                          <a:spcPct val="115000"/>
                        </a:lnSpc>
                        <a:spcBef>
                          <a:spcPts val="0"/>
                        </a:spcBef>
                        <a:spcAft>
                          <a:spcPts val="0"/>
                        </a:spcAft>
                        <a:buClr>
                          <a:srgbClr val="000000"/>
                        </a:buClr>
                        <a:buSzPts val="1200"/>
                        <a:buFont typeface="Arial"/>
                        <a:buNone/>
                      </a:pPr>
                      <a:r>
                        <a:rPr lang="en-US" sz="1200" b="1" i="0" u="none" strike="noStrike" cap="none">
                          <a:solidFill>
                            <a:schemeClr val="lt1"/>
                          </a:solidFill>
                          <a:latin typeface="Gill Sans"/>
                          <a:ea typeface="Gill Sans"/>
                          <a:cs typeface="Gill Sans"/>
                          <a:sym typeface="Gill Sans"/>
                        </a:rPr>
                        <a:t>Jordan</a:t>
                      </a:r>
                      <a:endParaRPr sz="1200" b="1" i="0" u="none" strike="noStrike" cap="none">
                        <a:solidFill>
                          <a:schemeClr val="lt1"/>
                        </a:solidFill>
                        <a:latin typeface="Gill Sans"/>
                        <a:ea typeface="Gill Sans"/>
                        <a:cs typeface="Gill Sans"/>
                        <a:sym typeface="Gill Sans"/>
                      </a:endParaRPr>
                    </a:p>
                  </a:txBody>
                  <a:tcPr marL="68575" marR="68575" marT="91425" marB="91425">
                    <a:lnR w="9525" cap="flat" cmpd="sng">
                      <a:solidFill>
                        <a:srgbClr val="50595E"/>
                      </a:solidFill>
                      <a:prstDash val="solid"/>
                      <a:round/>
                      <a:headEnd type="none" w="sm" len="sm"/>
                      <a:tailEnd type="none" w="sm" len="sm"/>
                    </a:lnR>
                    <a:solidFill>
                      <a:schemeClr val="accent1"/>
                    </a:solidFill>
                  </a:tcPr>
                </a:tc>
                <a:tc>
                  <a:txBody>
                    <a:bodyPr/>
                    <a:lstStyle/>
                    <a:p>
                      <a:pPr marL="0" marR="0" lvl="0" indent="0" algn="ctr" rtl="0">
                        <a:lnSpc>
                          <a:spcPct val="115000"/>
                        </a:lnSpc>
                        <a:spcBef>
                          <a:spcPts val="0"/>
                        </a:spcBef>
                        <a:spcAft>
                          <a:spcPts val="0"/>
                        </a:spcAft>
                        <a:buClr>
                          <a:srgbClr val="000000"/>
                        </a:buClr>
                        <a:buSzPts val="1150"/>
                        <a:buFont typeface="Arial"/>
                        <a:buNone/>
                      </a:pPr>
                      <a:r>
                        <a:rPr lang="en-US" sz="1150" u="none" strike="noStrike" cap="none">
                          <a:latin typeface="Gill Sans"/>
                          <a:ea typeface="Gill Sans"/>
                          <a:cs typeface="Gill Sans"/>
                          <a:sym typeface="Gill Sans"/>
                        </a:rPr>
                        <a:t>1 hour a day with pay for 1 year </a:t>
                      </a:r>
                      <a:endParaRPr sz="1150" u="none" strike="noStrike" cap="none">
                        <a:latin typeface="Gill Sans"/>
                        <a:ea typeface="Gill Sans"/>
                        <a:cs typeface="Gill Sans"/>
                        <a:sym typeface="Gill Sans"/>
                      </a:endParaRPr>
                    </a:p>
                  </a:txBody>
                  <a:tcPr marL="68575" marR="68575" marT="91425" marB="91425" anchor="ctr">
                    <a:lnL w="9525" cap="flat" cmpd="sng">
                      <a:solidFill>
                        <a:srgbClr val="50595E"/>
                      </a:solidFill>
                      <a:prstDash val="solid"/>
                      <a:round/>
                      <a:headEnd type="none" w="sm" len="sm"/>
                      <a:tailEnd type="none" w="sm" len="sm"/>
                    </a:lnL>
                    <a:lnR w="9525" cap="flat" cmpd="sng">
                      <a:solidFill>
                        <a:srgbClr val="50595E"/>
                      </a:solidFill>
                      <a:prstDash val="solid"/>
                      <a:round/>
                      <a:headEnd type="none" w="sm" len="sm"/>
                      <a:tailEnd type="none" w="sm" len="sm"/>
                    </a:lnR>
                    <a:lnT w="9525" cap="flat" cmpd="sng">
                      <a:solidFill>
                        <a:srgbClr val="50595E"/>
                      </a:solidFill>
                      <a:prstDash val="solid"/>
                      <a:round/>
                      <a:headEnd type="none" w="sm" len="sm"/>
                      <a:tailEnd type="none" w="sm" len="sm"/>
                    </a:lnT>
                    <a:lnB w="9525" cap="flat" cmpd="sng">
                      <a:solidFill>
                        <a:srgbClr val="50595E"/>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000000"/>
                        </a:buClr>
                        <a:buSzPts val="1150"/>
                        <a:buFont typeface="Arial"/>
                        <a:buNone/>
                      </a:pPr>
                      <a:r>
                        <a:rPr lang="en-US" sz="1150" u="none" strike="noStrike" cap="none">
                          <a:solidFill>
                            <a:schemeClr val="lt1"/>
                          </a:solidFill>
                          <a:latin typeface="Gill Sans"/>
                          <a:ea typeface="Gill Sans"/>
                          <a:cs typeface="Gill Sans"/>
                          <a:sym typeface="Gill Sans"/>
                        </a:rPr>
                        <a:t>Granted 70 days</a:t>
                      </a:r>
                      <a:endParaRPr sz="1150" u="none" strike="noStrike" cap="none">
                        <a:solidFill>
                          <a:schemeClr val="lt1"/>
                        </a:solidFill>
                        <a:latin typeface="Gill Sans"/>
                        <a:ea typeface="Gill Sans"/>
                        <a:cs typeface="Gill Sans"/>
                        <a:sym typeface="Gill Sans"/>
                      </a:endParaRPr>
                    </a:p>
                  </a:txBody>
                  <a:tcPr marL="68575" marR="68575" marT="91425" marB="91425" anchor="ctr">
                    <a:lnL w="9525" cap="flat" cmpd="sng">
                      <a:solidFill>
                        <a:srgbClr val="50595E"/>
                      </a:solidFill>
                      <a:prstDash val="solid"/>
                      <a:round/>
                      <a:headEnd type="none" w="sm" len="sm"/>
                      <a:tailEnd type="none" w="sm" len="sm"/>
                    </a:lnL>
                    <a:lnR w="9525" cap="flat" cmpd="sng">
                      <a:solidFill>
                        <a:srgbClr val="50595E"/>
                      </a:solidFill>
                      <a:prstDash val="solid"/>
                      <a:round/>
                      <a:headEnd type="none" w="sm" len="sm"/>
                      <a:tailEnd type="none" w="sm" len="sm"/>
                    </a:lnR>
                    <a:lnT w="9525" cap="flat" cmpd="sng">
                      <a:solidFill>
                        <a:srgbClr val="50595E"/>
                      </a:solidFill>
                      <a:prstDash val="solid"/>
                      <a:round/>
                      <a:headEnd type="none" w="sm" len="sm"/>
                      <a:tailEnd type="none" w="sm" len="sm"/>
                    </a:lnT>
                    <a:lnB w="9525" cap="flat" cmpd="sng">
                      <a:solidFill>
                        <a:srgbClr val="50595E"/>
                      </a:solidFill>
                      <a:prstDash val="solid"/>
                      <a:round/>
                      <a:headEnd type="none" w="sm" len="sm"/>
                      <a:tailEnd type="none" w="sm" len="sm"/>
                    </a:lnB>
                    <a:solidFill>
                      <a:schemeClr val="lt2"/>
                    </a:solidFill>
                  </a:tcPr>
                </a:tc>
                <a:tc>
                  <a:txBody>
                    <a:bodyPr/>
                    <a:lstStyle/>
                    <a:p>
                      <a:pPr marL="0" marR="0" lvl="0" indent="0" algn="ctr" rtl="0">
                        <a:lnSpc>
                          <a:spcPct val="115000"/>
                        </a:lnSpc>
                        <a:spcBef>
                          <a:spcPts val="0"/>
                        </a:spcBef>
                        <a:spcAft>
                          <a:spcPts val="0"/>
                        </a:spcAft>
                        <a:buClr>
                          <a:srgbClr val="000000"/>
                        </a:buClr>
                        <a:buSzPts val="1150"/>
                        <a:buFont typeface="Arial"/>
                        <a:buNone/>
                      </a:pPr>
                      <a:r>
                        <a:rPr lang="en-US" sz="1150" b="0" i="0" u="none" strike="noStrike" cap="none">
                          <a:solidFill>
                            <a:srgbClr val="000000"/>
                          </a:solidFill>
                          <a:latin typeface="Gill Sans"/>
                          <a:ea typeface="Gill Sans"/>
                          <a:cs typeface="Gill Sans"/>
                          <a:sym typeface="Gill Sans"/>
                        </a:rPr>
                        <a:t>No</a:t>
                      </a:r>
                      <a:endParaRPr sz="1150" b="0" i="0" u="none" strike="noStrike" cap="none">
                        <a:solidFill>
                          <a:srgbClr val="000000"/>
                        </a:solidFill>
                        <a:latin typeface="Gill Sans"/>
                        <a:ea typeface="Gill Sans"/>
                        <a:cs typeface="Gill Sans"/>
                        <a:sym typeface="Gill Sans"/>
                      </a:endParaRPr>
                    </a:p>
                  </a:txBody>
                  <a:tcPr marL="68575" marR="68575" marT="91425" marB="91425" anchor="ctr">
                    <a:lnL w="9525" cap="flat" cmpd="sng">
                      <a:solidFill>
                        <a:srgbClr val="50595E"/>
                      </a:solidFill>
                      <a:prstDash val="solid"/>
                      <a:round/>
                      <a:headEnd type="none" w="sm" len="sm"/>
                      <a:tailEnd type="none" w="sm" len="sm"/>
                    </a:lnL>
                    <a:lnR w="9525" cap="flat" cmpd="sng">
                      <a:solidFill>
                        <a:srgbClr val="50595E"/>
                      </a:solidFill>
                      <a:prstDash val="solid"/>
                      <a:round/>
                      <a:headEnd type="none" w="sm" len="sm"/>
                      <a:tailEnd type="none" w="sm" len="sm"/>
                    </a:lnR>
                    <a:lnT w="9525" cap="flat" cmpd="sng">
                      <a:solidFill>
                        <a:srgbClr val="50595E"/>
                      </a:solidFill>
                      <a:prstDash val="solid"/>
                      <a:round/>
                      <a:headEnd type="none" w="sm" len="sm"/>
                      <a:tailEnd type="none" w="sm" len="sm"/>
                    </a:lnT>
                    <a:lnB w="9525" cap="flat" cmpd="sng">
                      <a:solidFill>
                        <a:srgbClr val="50595E"/>
                      </a:solidFill>
                      <a:prstDash val="solid"/>
                      <a:round/>
                      <a:headEnd type="none" w="sm" len="sm"/>
                      <a:tailEnd type="none" w="sm" len="sm"/>
                    </a:lnB>
                    <a:solidFill>
                      <a:srgbClr val="F2F2F2"/>
                    </a:solidFill>
                  </a:tcPr>
                </a:tc>
                <a:extLst>
                  <a:ext uri="{0D108BD9-81ED-4DB2-BD59-A6C34878D82A}">
                    <a16:rowId xmlns:a16="http://schemas.microsoft.com/office/drawing/2014/main" val="10002"/>
                  </a:ext>
                </a:extLst>
              </a:tr>
              <a:tr h="522975">
                <a:tc>
                  <a:txBody>
                    <a:bodyPr/>
                    <a:lstStyle/>
                    <a:p>
                      <a:pPr marL="0" marR="0" lvl="0" indent="0" algn="l" rtl="0">
                        <a:lnSpc>
                          <a:spcPct val="115000"/>
                        </a:lnSpc>
                        <a:spcBef>
                          <a:spcPts val="0"/>
                        </a:spcBef>
                        <a:spcAft>
                          <a:spcPts val="0"/>
                        </a:spcAft>
                        <a:buClr>
                          <a:srgbClr val="000000"/>
                        </a:buClr>
                        <a:buSzPts val="1200"/>
                        <a:buFont typeface="Arial"/>
                        <a:buNone/>
                      </a:pPr>
                      <a:r>
                        <a:rPr lang="en-US" sz="1200" b="1" i="0" u="none" strike="noStrike" cap="none">
                          <a:solidFill>
                            <a:schemeClr val="lt1"/>
                          </a:solidFill>
                          <a:latin typeface="Gill Sans"/>
                          <a:ea typeface="Gill Sans"/>
                          <a:cs typeface="Gill Sans"/>
                          <a:sym typeface="Gill Sans"/>
                        </a:rPr>
                        <a:t>Lebanon</a:t>
                      </a:r>
                      <a:endParaRPr sz="1200" b="1" i="0" u="none" strike="noStrike" cap="none">
                        <a:solidFill>
                          <a:schemeClr val="lt1"/>
                        </a:solidFill>
                        <a:latin typeface="Gill Sans"/>
                        <a:ea typeface="Gill Sans"/>
                        <a:cs typeface="Gill Sans"/>
                        <a:sym typeface="Gill Sans"/>
                      </a:endParaRPr>
                    </a:p>
                  </a:txBody>
                  <a:tcPr marL="68575" marR="68575" marT="91425" marB="91425">
                    <a:lnR w="9525" cap="flat" cmpd="sng">
                      <a:solidFill>
                        <a:srgbClr val="50595E"/>
                      </a:solidFill>
                      <a:prstDash val="solid"/>
                      <a:round/>
                      <a:headEnd type="none" w="sm" len="sm"/>
                      <a:tailEnd type="none" w="sm" len="sm"/>
                    </a:lnR>
                    <a:solidFill>
                      <a:schemeClr val="accent1"/>
                    </a:solidFill>
                  </a:tcPr>
                </a:tc>
                <a:tc>
                  <a:txBody>
                    <a:bodyPr/>
                    <a:lstStyle/>
                    <a:p>
                      <a:pPr marL="0" marR="0" lvl="0" indent="0" algn="ctr" rtl="0">
                        <a:lnSpc>
                          <a:spcPct val="115000"/>
                        </a:lnSpc>
                        <a:spcBef>
                          <a:spcPts val="0"/>
                        </a:spcBef>
                        <a:spcAft>
                          <a:spcPts val="0"/>
                        </a:spcAft>
                        <a:buClr>
                          <a:srgbClr val="000000"/>
                        </a:buClr>
                        <a:buSzPts val="1150"/>
                        <a:buFont typeface="Arial"/>
                        <a:buNone/>
                      </a:pPr>
                      <a:r>
                        <a:rPr lang="en-US" sz="1150" u="none" strike="noStrike" cap="none">
                          <a:latin typeface="Gill Sans"/>
                          <a:ea typeface="Gill Sans"/>
                          <a:cs typeface="Gill Sans"/>
                          <a:sym typeface="Gill Sans"/>
                        </a:rPr>
                        <a:t>Not mandated</a:t>
                      </a:r>
                      <a:endParaRPr sz="1150" u="none" strike="noStrike" cap="none">
                        <a:latin typeface="Gill Sans"/>
                        <a:ea typeface="Gill Sans"/>
                        <a:cs typeface="Gill Sans"/>
                        <a:sym typeface="Gill Sans"/>
                      </a:endParaRPr>
                    </a:p>
                  </a:txBody>
                  <a:tcPr marL="68575" marR="68575" marT="91425" marB="91425" anchor="ctr">
                    <a:lnL w="9525" cap="flat" cmpd="sng">
                      <a:solidFill>
                        <a:srgbClr val="50595E"/>
                      </a:solidFill>
                      <a:prstDash val="solid"/>
                      <a:round/>
                      <a:headEnd type="none" w="sm" len="sm"/>
                      <a:tailEnd type="none" w="sm" len="sm"/>
                    </a:lnL>
                    <a:lnR w="9525" cap="flat" cmpd="sng">
                      <a:solidFill>
                        <a:srgbClr val="50595E"/>
                      </a:solidFill>
                      <a:prstDash val="solid"/>
                      <a:round/>
                      <a:headEnd type="none" w="sm" len="sm"/>
                      <a:tailEnd type="none" w="sm" len="sm"/>
                    </a:lnR>
                    <a:lnT w="9525" cap="flat" cmpd="sng">
                      <a:solidFill>
                        <a:srgbClr val="50595E"/>
                      </a:solidFill>
                      <a:prstDash val="solid"/>
                      <a:round/>
                      <a:headEnd type="none" w="sm" len="sm"/>
                      <a:tailEnd type="none" w="sm" len="sm"/>
                    </a:lnT>
                    <a:lnB w="9525" cap="flat" cmpd="sng">
                      <a:solidFill>
                        <a:srgbClr val="50595E"/>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chemeClr val="dk1"/>
                        </a:buClr>
                        <a:buSzPts val="1100"/>
                        <a:buFont typeface="Arial"/>
                        <a:buNone/>
                      </a:pPr>
                      <a:r>
                        <a:rPr lang="en-US" sz="1150" u="none" strike="noStrike" cap="none" dirty="0">
                          <a:solidFill>
                            <a:schemeClr val="bg1"/>
                          </a:solidFill>
                          <a:latin typeface="Gill Sans"/>
                          <a:ea typeface="Gill Sans"/>
                          <a:cs typeface="Gill Sans"/>
                          <a:sym typeface="Gill Sans"/>
                        </a:rPr>
                        <a:t>Granted 70 days</a:t>
                      </a:r>
                      <a:endParaRPr sz="1150" u="none" strike="noStrike" cap="none" dirty="0">
                        <a:solidFill>
                          <a:schemeClr val="bg1"/>
                        </a:solidFill>
                        <a:latin typeface="Gill Sans"/>
                        <a:ea typeface="Gill Sans"/>
                        <a:cs typeface="Gill Sans"/>
                        <a:sym typeface="Gill Sans"/>
                      </a:endParaRPr>
                    </a:p>
                  </a:txBody>
                  <a:tcPr marL="68575" marR="68575" marT="91425" marB="91425" anchor="ctr">
                    <a:lnL w="9525" cap="flat" cmpd="sng">
                      <a:solidFill>
                        <a:srgbClr val="50595E"/>
                      </a:solidFill>
                      <a:prstDash val="solid"/>
                      <a:round/>
                      <a:headEnd type="none" w="sm" len="sm"/>
                      <a:tailEnd type="none" w="sm" len="sm"/>
                    </a:lnL>
                    <a:lnR w="9525" cap="flat" cmpd="sng">
                      <a:solidFill>
                        <a:srgbClr val="50595E"/>
                      </a:solidFill>
                      <a:prstDash val="solid"/>
                      <a:round/>
                      <a:headEnd type="none" w="sm" len="sm"/>
                      <a:tailEnd type="none" w="sm" len="sm"/>
                    </a:lnR>
                    <a:lnT w="9525" cap="flat" cmpd="sng">
                      <a:solidFill>
                        <a:srgbClr val="50595E"/>
                      </a:solidFill>
                      <a:prstDash val="solid"/>
                      <a:round/>
                      <a:headEnd type="none" w="sm" len="sm"/>
                      <a:tailEnd type="none" w="sm" len="sm"/>
                    </a:lnT>
                    <a:lnB w="9525" cap="flat" cmpd="sng">
                      <a:solidFill>
                        <a:srgbClr val="50595E"/>
                      </a:solidFill>
                      <a:prstDash val="solid"/>
                      <a:round/>
                      <a:headEnd type="none" w="sm" len="sm"/>
                      <a:tailEnd type="none" w="sm" len="sm"/>
                    </a:lnB>
                    <a:solidFill>
                      <a:schemeClr val="bg1">
                        <a:lumMod val="75000"/>
                      </a:schemeClr>
                    </a:solidFill>
                  </a:tcPr>
                </a:tc>
                <a:tc>
                  <a:txBody>
                    <a:bodyPr/>
                    <a:lstStyle/>
                    <a:p>
                      <a:pPr marL="0" marR="0" lvl="0" indent="0" algn="ctr" rtl="0">
                        <a:lnSpc>
                          <a:spcPct val="115000"/>
                        </a:lnSpc>
                        <a:spcBef>
                          <a:spcPts val="0"/>
                        </a:spcBef>
                        <a:spcAft>
                          <a:spcPts val="0"/>
                        </a:spcAft>
                        <a:buClr>
                          <a:srgbClr val="000000"/>
                        </a:buClr>
                        <a:buSzPts val="1150"/>
                        <a:buFont typeface="Arial"/>
                        <a:buNone/>
                      </a:pPr>
                      <a:r>
                        <a:rPr lang="en-US" sz="1150" b="0" i="0" u="none" strike="noStrike" cap="none">
                          <a:solidFill>
                            <a:srgbClr val="000000"/>
                          </a:solidFill>
                          <a:latin typeface="Gill Sans"/>
                          <a:ea typeface="Gill Sans"/>
                          <a:cs typeface="Gill Sans"/>
                          <a:sym typeface="Gill Sans"/>
                        </a:rPr>
                        <a:t> Yes</a:t>
                      </a:r>
                      <a:endParaRPr sz="1150" b="0" i="0" u="none" strike="noStrike" cap="none">
                        <a:solidFill>
                          <a:srgbClr val="000000"/>
                        </a:solidFill>
                        <a:latin typeface="Gill Sans"/>
                        <a:ea typeface="Gill Sans"/>
                        <a:cs typeface="Gill Sans"/>
                        <a:sym typeface="Gill Sans"/>
                      </a:endParaRPr>
                    </a:p>
                  </a:txBody>
                  <a:tcPr marL="68575" marR="68575" marT="91425" marB="91425" anchor="ctr">
                    <a:lnL w="9525" cap="flat" cmpd="sng">
                      <a:solidFill>
                        <a:srgbClr val="50595E"/>
                      </a:solidFill>
                      <a:prstDash val="solid"/>
                      <a:round/>
                      <a:headEnd type="none" w="sm" len="sm"/>
                      <a:tailEnd type="none" w="sm" len="sm"/>
                    </a:lnL>
                    <a:lnR w="9525" cap="flat" cmpd="sng">
                      <a:solidFill>
                        <a:srgbClr val="50595E"/>
                      </a:solidFill>
                      <a:prstDash val="solid"/>
                      <a:round/>
                      <a:headEnd type="none" w="sm" len="sm"/>
                      <a:tailEnd type="none" w="sm" len="sm"/>
                    </a:lnR>
                    <a:lnT w="9525" cap="flat" cmpd="sng">
                      <a:solidFill>
                        <a:srgbClr val="50595E"/>
                      </a:solidFill>
                      <a:prstDash val="solid"/>
                      <a:round/>
                      <a:headEnd type="none" w="sm" len="sm"/>
                      <a:tailEnd type="none" w="sm" len="sm"/>
                    </a:lnT>
                    <a:lnB w="9525" cap="flat" cmpd="sng">
                      <a:solidFill>
                        <a:srgbClr val="50595E"/>
                      </a:solidFill>
                      <a:prstDash val="solid"/>
                      <a:round/>
                      <a:headEnd type="none" w="sm" len="sm"/>
                      <a:tailEnd type="none" w="sm" len="sm"/>
                    </a:lnB>
                    <a:solidFill>
                      <a:srgbClr val="F2F2F2"/>
                    </a:solidFill>
                  </a:tcPr>
                </a:tc>
                <a:extLst>
                  <a:ext uri="{0D108BD9-81ED-4DB2-BD59-A6C34878D82A}">
                    <a16:rowId xmlns:a16="http://schemas.microsoft.com/office/drawing/2014/main" val="10003"/>
                  </a:ext>
                </a:extLst>
              </a:tr>
              <a:tr h="522975">
                <a:tc>
                  <a:txBody>
                    <a:bodyPr/>
                    <a:lstStyle/>
                    <a:p>
                      <a:pPr marL="0" marR="0" lvl="0" indent="0" algn="l" rtl="0">
                        <a:lnSpc>
                          <a:spcPct val="115000"/>
                        </a:lnSpc>
                        <a:spcBef>
                          <a:spcPts val="0"/>
                        </a:spcBef>
                        <a:spcAft>
                          <a:spcPts val="0"/>
                        </a:spcAft>
                        <a:buClr>
                          <a:srgbClr val="000000"/>
                        </a:buClr>
                        <a:buSzPts val="1200"/>
                        <a:buFont typeface="Arial"/>
                        <a:buNone/>
                      </a:pPr>
                      <a:r>
                        <a:rPr lang="en-US" sz="1200" b="1" i="0" u="none" strike="noStrike" cap="none">
                          <a:solidFill>
                            <a:schemeClr val="lt1"/>
                          </a:solidFill>
                          <a:latin typeface="Gill Sans"/>
                          <a:ea typeface="Gill Sans"/>
                          <a:cs typeface="Gill Sans"/>
                          <a:sym typeface="Gill Sans"/>
                        </a:rPr>
                        <a:t>Morocco</a:t>
                      </a:r>
                      <a:endParaRPr sz="1200" b="1" i="0" u="none" strike="noStrike" cap="none">
                        <a:solidFill>
                          <a:schemeClr val="lt1"/>
                        </a:solidFill>
                        <a:latin typeface="Gill Sans"/>
                        <a:ea typeface="Gill Sans"/>
                        <a:cs typeface="Gill Sans"/>
                        <a:sym typeface="Gill Sans"/>
                      </a:endParaRPr>
                    </a:p>
                  </a:txBody>
                  <a:tcPr marL="68575" marR="68575" marT="91425" marB="91425">
                    <a:lnR w="9525" cap="flat" cmpd="sng">
                      <a:solidFill>
                        <a:srgbClr val="50595E"/>
                      </a:solidFill>
                      <a:prstDash val="solid"/>
                      <a:round/>
                      <a:headEnd type="none" w="sm" len="sm"/>
                      <a:tailEnd type="none" w="sm" len="sm"/>
                    </a:lnR>
                    <a:solidFill>
                      <a:schemeClr val="accent1"/>
                    </a:solidFill>
                  </a:tcPr>
                </a:tc>
                <a:tc>
                  <a:txBody>
                    <a:bodyPr/>
                    <a:lstStyle/>
                    <a:p>
                      <a:pPr marL="0" marR="0" lvl="0" indent="0" algn="ctr" rtl="0">
                        <a:lnSpc>
                          <a:spcPct val="115000"/>
                        </a:lnSpc>
                        <a:spcBef>
                          <a:spcPts val="0"/>
                        </a:spcBef>
                        <a:spcAft>
                          <a:spcPts val="0"/>
                        </a:spcAft>
                        <a:buClr>
                          <a:schemeClr val="dk1"/>
                        </a:buClr>
                        <a:buSzPts val="1100"/>
                        <a:buFont typeface="Arial"/>
                        <a:buNone/>
                      </a:pPr>
                      <a:r>
                        <a:rPr lang="en-US" sz="1150" u="none" strike="noStrike" cap="none">
                          <a:solidFill>
                            <a:schemeClr val="dk1"/>
                          </a:solidFill>
                          <a:latin typeface="Gill Sans"/>
                          <a:ea typeface="Gill Sans"/>
                          <a:cs typeface="Gill Sans"/>
                          <a:sym typeface="Gill Sans"/>
                        </a:rPr>
                        <a:t>1 hour a day with pay for 14 months </a:t>
                      </a:r>
                      <a:endParaRPr sz="1150" u="none" strike="noStrike" cap="none">
                        <a:latin typeface="Gill Sans"/>
                        <a:ea typeface="Gill Sans"/>
                        <a:cs typeface="Gill Sans"/>
                        <a:sym typeface="Gill Sans"/>
                      </a:endParaRPr>
                    </a:p>
                  </a:txBody>
                  <a:tcPr marL="68575" marR="68575" marT="91425" marB="91425" anchor="ctr">
                    <a:lnL w="9525" cap="flat" cmpd="sng">
                      <a:solidFill>
                        <a:srgbClr val="50595E"/>
                      </a:solidFill>
                      <a:prstDash val="solid"/>
                      <a:round/>
                      <a:headEnd type="none" w="sm" len="sm"/>
                      <a:tailEnd type="none" w="sm" len="sm"/>
                    </a:lnL>
                    <a:lnR w="9525" cap="flat" cmpd="sng">
                      <a:solidFill>
                        <a:srgbClr val="50595E"/>
                      </a:solidFill>
                      <a:prstDash val="solid"/>
                      <a:round/>
                      <a:headEnd type="none" w="sm" len="sm"/>
                      <a:tailEnd type="none" w="sm" len="sm"/>
                    </a:lnR>
                    <a:lnT w="9525" cap="flat" cmpd="sng">
                      <a:solidFill>
                        <a:srgbClr val="50595E"/>
                      </a:solidFill>
                      <a:prstDash val="solid"/>
                      <a:round/>
                      <a:headEnd type="none" w="sm" len="sm"/>
                      <a:tailEnd type="none" w="sm" len="sm"/>
                    </a:lnT>
                    <a:lnB w="9525" cap="flat" cmpd="sng">
                      <a:solidFill>
                        <a:srgbClr val="50595E"/>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000000"/>
                        </a:buClr>
                        <a:buSzPts val="1150"/>
                        <a:buFont typeface="Arial"/>
                        <a:buNone/>
                      </a:pPr>
                      <a:r>
                        <a:rPr lang="en-US" sz="1150" u="none" strike="noStrike" cap="none">
                          <a:solidFill>
                            <a:schemeClr val="lt1"/>
                          </a:solidFill>
                          <a:latin typeface="Gill Sans"/>
                          <a:ea typeface="Gill Sans"/>
                          <a:cs typeface="Gill Sans"/>
                          <a:sym typeface="Gill Sans"/>
                        </a:rPr>
                        <a:t>67% of wages for 14 weeks</a:t>
                      </a:r>
                      <a:endParaRPr sz="1150" u="none" strike="noStrike" cap="none">
                        <a:solidFill>
                          <a:schemeClr val="lt1"/>
                        </a:solidFill>
                        <a:latin typeface="Gill Sans"/>
                        <a:ea typeface="Gill Sans"/>
                        <a:cs typeface="Gill Sans"/>
                        <a:sym typeface="Gill Sans"/>
                      </a:endParaRPr>
                    </a:p>
                  </a:txBody>
                  <a:tcPr marL="68575" marR="68575" marT="91425" marB="91425" anchor="ctr">
                    <a:lnL w="9525" cap="flat" cmpd="sng">
                      <a:solidFill>
                        <a:srgbClr val="50595E"/>
                      </a:solidFill>
                      <a:prstDash val="solid"/>
                      <a:round/>
                      <a:headEnd type="none" w="sm" len="sm"/>
                      <a:tailEnd type="none" w="sm" len="sm"/>
                    </a:lnL>
                    <a:lnR w="9525" cap="flat" cmpd="sng">
                      <a:solidFill>
                        <a:srgbClr val="50595E"/>
                      </a:solidFill>
                      <a:prstDash val="solid"/>
                      <a:round/>
                      <a:headEnd type="none" w="sm" len="sm"/>
                      <a:tailEnd type="none" w="sm" len="sm"/>
                    </a:lnR>
                    <a:lnT w="9525" cap="flat" cmpd="sng">
                      <a:solidFill>
                        <a:srgbClr val="50595E"/>
                      </a:solidFill>
                      <a:prstDash val="solid"/>
                      <a:round/>
                      <a:headEnd type="none" w="sm" len="sm"/>
                      <a:tailEnd type="none" w="sm" len="sm"/>
                    </a:lnT>
                    <a:lnB w="9525" cap="flat" cmpd="sng">
                      <a:solidFill>
                        <a:srgbClr val="50595E"/>
                      </a:solidFill>
                      <a:prstDash val="solid"/>
                      <a:round/>
                      <a:headEnd type="none" w="sm" len="sm"/>
                      <a:tailEnd type="none" w="sm" len="sm"/>
                    </a:lnB>
                    <a:solidFill>
                      <a:schemeClr val="lt2"/>
                    </a:solidFill>
                  </a:tcPr>
                </a:tc>
                <a:tc>
                  <a:txBody>
                    <a:bodyPr/>
                    <a:lstStyle/>
                    <a:p>
                      <a:pPr marL="0" marR="0" lvl="0" indent="0" algn="ctr" rtl="0">
                        <a:lnSpc>
                          <a:spcPct val="115000"/>
                        </a:lnSpc>
                        <a:spcBef>
                          <a:spcPts val="0"/>
                        </a:spcBef>
                        <a:spcAft>
                          <a:spcPts val="0"/>
                        </a:spcAft>
                        <a:buClr>
                          <a:srgbClr val="000000"/>
                        </a:buClr>
                        <a:buSzPts val="1150"/>
                        <a:buFont typeface="Arial"/>
                        <a:buNone/>
                      </a:pPr>
                      <a:r>
                        <a:rPr lang="en-US" sz="1150" b="0" i="0" u="none" strike="noStrike" cap="none">
                          <a:solidFill>
                            <a:srgbClr val="000000"/>
                          </a:solidFill>
                          <a:latin typeface="Gill Sans"/>
                          <a:ea typeface="Gill Sans"/>
                          <a:cs typeface="Gill Sans"/>
                          <a:sym typeface="Gill Sans"/>
                        </a:rPr>
                        <a:t> Yes</a:t>
                      </a:r>
                      <a:endParaRPr sz="1150" b="0" i="0" u="none" strike="noStrike" cap="none">
                        <a:solidFill>
                          <a:srgbClr val="000000"/>
                        </a:solidFill>
                        <a:latin typeface="Gill Sans"/>
                        <a:ea typeface="Gill Sans"/>
                        <a:cs typeface="Gill Sans"/>
                        <a:sym typeface="Gill Sans"/>
                      </a:endParaRPr>
                    </a:p>
                  </a:txBody>
                  <a:tcPr marL="68575" marR="68575" marT="91425" marB="91425" anchor="ctr">
                    <a:lnL w="9525" cap="flat" cmpd="sng">
                      <a:solidFill>
                        <a:srgbClr val="50595E"/>
                      </a:solidFill>
                      <a:prstDash val="solid"/>
                      <a:round/>
                      <a:headEnd type="none" w="sm" len="sm"/>
                      <a:tailEnd type="none" w="sm" len="sm"/>
                    </a:lnL>
                    <a:lnR w="9525" cap="flat" cmpd="sng">
                      <a:solidFill>
                        <a:srgbClr val="50595E"/>
                      </a:solidFill>
                      <a:prstDash val="solid"/>
                      <a:round/>
                      <a:headEnd type="none" w="sm" len="sm"/>
                      <a:tailEnd type="none" w="sm" len="sm"/>
                    </a:lnR>
                    <a:lnT w="9525" cap="flat" cmpd="sng">
                      <a:solidFill>
                        <a:srgbClr val="50595E"/>
                      </a:solidFill>
                      <a:prstDash val="solid"/>
                      <a:round/>
                      <a:headEnd type="none" w="sm" len="sm"/>
                      <a:tailEnd type="none" w="sm" len="sm"/>
                    </a:lnT>
                    <a:lnB w="9525" cap="flat" cmpd="sng">
                      <a:solidFill>
                        <a:srgbClr val="50595E"/>
                      </a:solidFill>
                      <a:prstDash val="solid"/>
                      <a:round/>
                      <a:headEnd type="none" w="sm" len="sm"/>
                      <a:tailEnd type="none" w="sm" len="sm"/>
                    </a:lnB>
                    <a:solidFill>
                      <a:srgbClr val="F2F2F2"/>
                    </a:solidFill>
                  </a:tcPr>
                </a:tc>
                <a:extLst>
                  <a:ext uri="{0D108BD9-81ED-4DB2-BD59-A6C34878D82A}">
                    <a16:rowId xmlns:a16="http://schemas.microsoft.com/office/drawing/2014/main" val="10004"/>
                  </a:ext>
                </a:extLst>
              </a:tr>
              <a:tr h="522975">
                <a:tc>
                  <a:txBody>
                    <a:bodyPr/>
                    <a:lstStyle/>
                    <a:p>
                      <a:pPr marL="0" marR="0" lvl="0" indent="0" algn="l" rtl="0">
                        <a:lnSpc>
                          <a:spcPct val="115000"/>
                        </a:lnSpc>
                        <a:spcBef>
                          <a:spcPts val="0"/>
                        </a:spcBef>
                        <a:spcAft>
                          <a:spcPts val="0"/>
                        </a:spcAft>
                        <a:buClr>
                          <a:srgbClr val="000000"/>
                        </a:buClr>
                        <a:buSzPts val="1200"/>
                        <a:buFont typeface="Arial"/>
                        <a:buNone/>
                      </a:pPr>
                      <a:r>
                        <a:rPr lang="en-US" sz="1200" b="1" i="0" u="none" strike="noStrike" cap="none">
                          <a:solidFill>
                            <a:schemeClr val="lt1"/>
                          </a:solidFill>
                          <a:latin typeface="Gill Sans"/>
                          <a:ea typeface="Gill Sans"/>
                          <a:cs typeface="Gill Sans"/>
                          <a:sym typeface="Gill Sans"/>
                        </a:rPr>
                        <a:t>Saudi Arabia</a:t>
                      </a:r>
                      <a:endParaRPr sz="1200" b="1" i="0" u="none" strike="noStrike" cap="none">
                        <a:solidFill>
                          <a:schemeClr val="lt1"/>
                        </a:solidFill>
                        <a:latin typeface="Gill Sans"/>
                        <a:ea typeface="Gill Sans"/>
                        <a:cs typeface="Gill Sans"/>
                        <a:sym typeface="Gill Sans"/>
                      </a:endParaRPr>
                    </a:p>
                  </a:txBody>
                  <a:tcPr marL="68575" marR="68575" marT="91425" marB="91425">
                    <a:lnR w="9525" cap="flat" cmpd="sng">
                      <a:solidFill>
                        <a:srgbClr val="50595E"/>
                      </a:solidFill>
                      <a:prstDash val="solid"/>
                      <a:round/>
                      <a:headEnd type="none" w="sm" len="sm"/>
                      <a:tailEnd type="none" w="sm" len="sm"/>
                    </a:lnR>
                    <a:solidFill>
                      <a:schemeClr val="accent1"/>
                    </a:solidFill>
                  </a:tcPr>
                </a:tc>
                <a:tc>
                  <a:txBody>
                    <a:bodyPr/>
                    <a:lstStyle/>
                    <a:p>
                      <a:pPr marL="0" marR="0" lvl="0" indent="0" algn="ctr" rtl="0">
                        <a:lnSpc>
                          <a:spcPct val="115000"/>
                        </a:lnSpc>
                        <a:spcBef>
                          <a:spcPts val="0"/>
                        </a:spcBef>
                        <a:spcAft>
                          <a:spcPts val="0"/>
                        </a:spcAft>
                        <a:buClr>
                          <a:srgbClr val="000000"/>
                        </a:buClr>
                        <a:buSzPts val="1150"/>
                        <a:buFont typeface="Arial"/>
                        <a:buNone/>
                      </a:pPr>
                      <a:r>
                        <a:rPr lang="en-US" sz="1150" u="none" strike="noStrike" cap="none">
                          <a:latin typeface="Gill Sans"/>
                          <a:ea typeface="Gill Sans"/>
                          <a:cs typeface="Gill Sans"/>
                          <a:sym typeface="Gill Sans"/>
                        </a:rPr>
                        <a:t>1 hour a day with pay</a:t>
                      </a:r>
                      <a:endParaRPr sz="1150" u="none" strike="noStrike" cap="none">
                        <a:latin typeface="Gill Sans"/>
                        <a:ea typeface="Gill Sans"/>
                        <a:cs typeface="Gill Sans"/>
                        <a:sym typeface="Gill Sans"/>
                      </a:endParaRPr>
                    </a:p>
                  </a:txBody>
                  <a:tcPr marL="68575" marR="68575" marT="91425" marB="91425" anchor="ctr">
                    <a:lnL w="9525" cap="flat" cmpd="sng">
                      <a:solidFill>
                        <a:srgbClr val="50595E"/>
                      </a:solidFill>
                      <a:prstDash val="solid"/>
                      <a:round/>
                      <a:headEnd type="none" w="sm" len="sm"/>
                      <a:tailEnd type="none" w="sm" len="sm"/>
                    </a:lnL>
                    <a:lnR w="9525" cap="flat" cmpd="sng">
                      <a:solidFill>
                        <a:srgbClr val="50595E"/>
                      </a:solidFill>
                      <a:prstDash val="solid"/>
                      <a:round/>
                      <a:headEnd type="none" w="sm" len="sm"/>
                      <a:tailEnd type="none" w="sm" len="sm"/>
                    </a:lnR>
                    <a:lnT w="9525" cap="flat" cmpd="sng">
                      <a:solidFill>
                        <a:srgbClr val="50595E"/>
                      </a:solidFill>
                      <a:prstDash val="solid"/>
                      <a:round/>
                      <a:headEnd type="none" w="sm" len="sm"/>
                      <a:tailEnd type="none" w="sm" len="sm"/>
                    </a:lnT>
                    <a:lnB w="9525" cap="flat" cmpd="sng">
                      <a:solidFill>
                        <a:srgbClr val="50595E"/>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000000"/>
                        </a:buClr>
                        <a:buSzPts val="1150"/>
                        <a:buFont typeface="Arial"/>
                        <a:buNone/>
                      </a:pPr>
                      <a:r>
                        <a:rPr lang="en-US" sz="1150" u="none" strike="noStrike" cap="none" dirty="0">
                          <a:solidFill>
                            <a:schemeClr val="bg1"/>
                          </a:solidFill>
                          <a:latin typeface="Gill Sans"/>
                          <a:ea typeface="Gill Sans"/>
                          <a:cs typeface="Gill Sans"/>
                          <a:sym typeface="Gill Sans"/>
                        </a:rPr>
                        <a:t>50% of wages for 10 weeks</a:t>
                      </a:r>
                      <a:endParaRPr sz="1150" u="none" strike="noStrike" cap="none" dirty="0">
                        <a:solidFill>
                          <a:schemeClr val="bg1"/>
                        </a:solidFill>
                        <a:latin typeface="Gill Sans"/>
                        <a:ea typeface="Gill Sans"/>
                        <a:cs typeface="Gill Sans"/>
                        <a:sym typeface="Gill Sans"/>
                      </a:endParaRPr>
                    </a:p>
                  </a:txBody>
                  <a:tcPr marL="68575" marR="68575" marT="91425" marB="91425" anchor="ctr">
                    <a:lnL w="9525" cap="flat" cmpd="sng">
                      <a:solidFill>
                        <a:srgbClr val="50595E"/>
                      </a:solidFill>
                      <a:prstDash val="solid"/>
                      <a:round/>
                      <a:headEnd type="none" w="sm" len="sm"/>
                      <a:tailEnd type="none" w="sm" len="sm"/>
                    </a:lnL>
                    <a:lnR w="9525" cap="flat" cmpd="sng">
                      <a:solidFill>
                        <a:srgbClr val="50595E"/>
                      </a:solidFill>
                      <a:prstDash val="solid"/>
                      <a:round/>
                      <a:headEnd type="none" w="sm" len="sm"/>
                      <a:tailEnd type="none" w="sm" len="sm"/>
                    </a:lnR>
                    <a:lnT w="9525" cap="flat" cmpd="sng">
                      <a:solidFill>
                        <a:srgbClr val="50595E"/>
                      </a:solidFill>
                      <a:prstDash val="solid"/>
                      <a:round/>
                      <a:headEnd type="none" w="sm" len="sm"/>
                      <a:tailEnd type="none" w="sm" len="sm"/>
                    </a:lnT>
                    <a:lnB w="9525" cap="flat" cmpd="sng">
                      <a:solidFill>
                        <a:srgbClr val="50595E"/>
                      </a:solidFill>
                      <a:prstDash val="solid"/>
                      <a:round/>
                      <a:headEnd type="none" w="sm" len="sm"/>
                      <a:tailEnd type="none" w="sm" len="sm"/>
                    </a:lnB>
                    <a:solidFill>
                      <a:schemeClr val="bg1">
                        <a:lumMod val="75000"/>
                      </a:schemeClr>
                    </a:solidFill>
                  </a:tcPr>
                </a:tc>
                <a:tc>
                  <a:txBody>
                    <a:bodyPr/>
                    <a:lstStyle/>
                    <a:p>
                      <a:pPr marL="0" marR="0" lvl="0" indent="0" algn="ctr" rtl="0">
                        <a:lnSpc>
                          <a:spcPct val="115000"/>
                        </a:lnSpc>
                        <a:spcBef>
                          <a:spcPts val="0"/>
                        </a:spcBef>
                        <a:spcAft>
                          <a:spcPts val="0"/>
                        </a:spcAft>
                        <a:buClr>
                          <a:srgbClr val="000000"/>
                        </a:buClr>
                        <a:buSzPts val="1150"/>
                        <a:buFont typeface="Arial"/>
                        <a:buNone/>
                      </a:pPr>
                      <a:r>
                        <a:rPr lang="en-US" sz="1150" b="0" i="0" u="none" strike="noStrike" cap="none">
                          <a:solidFill>
                            <a:srgbClr val="000000"/>
                          </a:solidFill>
                          <a:latin typeface="Gill Sans"/>
                          <a:ea typeface="Gill Sans"/>
                          <a:cs typeface="Gill Sans"/>
                          <a:sym typeface="Gill Sans"/>
                        </a:rPr>
                        <a:t> Yes</a:t>
                      </a:r>
                      <a:endParaRPr sz="1150" b="0" i="0" u="none" strike="noStrike" cap="none">
                        <a:solidFill>
                          <a:srgbClr val="000000"/>
                        </a:solidFill>
                        <a:latin typeface="Gill Sans"/>
                        <a:ea typeface="Gill Sans"/>
                        <a:cs typeface="Gill Sans"/>
                        <a:sym typeface="Gill Sans"/>
                      </a:endParaRPr>
                    </a:p>
                  </a:txBody>
                  <a:tcPr marL="68575" marR="68575" marT="91425" marB="91425" anchor="ctr">
                    <a:lnL w="9525" cap="flat" cmpd="sng">
                      <a:solidFill>
                        <a:srgbClr val="50595E"/>
                      </a:solidFill>
                      <a:prstDash val="solid"/>
                      <a:round/>
                      <a:headEnd type="none" w="sm" len="sm"/>
                      <a:tailEnd type="none" w="sm" len="sm"/>
                    </a:lnL>
                    <a:lnR w="9525" cap="flat" cmpd="sng">
                      <a:solidFill>
                        <a:srgbClr val="50595E"/>
                      </a:solidFill>
                      <a:prstDash val="solid"/>
                      <a:round/>
                      <a:headEnd type="none" w="sm" len="sm"/>
                      <a:tailEnd type="none" w="sm" len="sm"/>
                    </a:lnR>
                    <a:lnT w="9525" cap="flat" cmpd="sng">
                      <a:solidFill>
                        <a:srgbClr val="50595E"/>
                      </a:solidFill>
                      <a:prstDash val="solid"/>
                      <a:round/>
                      <a:headEnd type="none" w="sm" len="sm"/>
                      <a:tailEnd type="none" w="sm" len="sm"/>
                    </a:lnT>
                    <a:lnB w="9525" cap="flat" cmpd="sng">
                      <a:solidFill>
                        <a:srgbClr val="50595E"/>
                      </a:solidFill>
                      <a:prstDash val="solid"/>
                      <a:round/>
                      <a:headEnd type="none" w="sm" len="sm"/>
                      <a:tailEnd type="none" w="sm" len="sm"/>
                    </a:lnB>
                    <a:solidFill>
                      <a:srgbClr val="F2F2F2"/>
                    </a:solidFill>
                  </a:tcPr>
                </a:tc>
                <a:extLst>
                  <a:ext uri="{0D108BD9-81ED-4DB2-BD59-A6C34878D82A}">
                    <a16:rowId xmlns:a16="http://schemas.microsoft.com/office/drawing/2014/main" val="10005"/>
                  </a:ext>
                </a:extLst>
              </a:tr>
              <a:tr h="522975">
                <a:tc>
                  <a:txBody>
                    <a:bodyPr/>
                    <a:lstStyle/>
                    <a:p>
                      <a:pPr marL="0" marR="0" lvl="0" indent="0" algn="l" rtl="0">
                        <a:lnSpc>
                          <a:spcPct val="115000"/>
                        </a:lnSpc>
                        <a:spcBef>
                          <a:spcPts val="0"/>
                        </a:spcBef>
                        <a:spcAft>
                          <a:spcPts val="0"/>
                        </a:spcAft>
                        <a:buClr>
                          <a:srgbClr val="000000"/>
                        </a:buClr>
                        <a:buSzPts val="1200"/>
                        <a:buFont typeface="Arial"/>
                        <a:buNone/>
                      </a:pPr>
                      <a:r>
                        <a:rPr lang="en-US" sz="1200" b="1" i="0" u="none" strike="noStrike" cap="none">
                          <a:solidFill>
                            <a:schemeClr val="lt1"/>
                          </a:solidFill>
                          <a:latin typeface="Gill Sans"/>
                          <a:ea typeface="Gill Sans"/>
                          <a:cs typeface="Gill Sans"/>
                          <a:sym typeface="Gill Sans"/>
                        </a:rPr>
                        <a:t>Tunisia</a:t>
                      </a:r>
                      <a:endParaRPr sz="1200" b="1" i="0" u="none" strike="noStrike" cap="none">
                        <a:solidFill>
                          <a:schemeClr val="lt1"/>
                        </a:solidFill>
                        <a:latin typeface="Gill Sans"/>
                        <a:ea typeface="Gill Sans"/>
                        <a:cs typeface="Gill Sans"/>
                        <a:sym typeface="Gill Sans"/>
                      </a:endParaRPr>
                    </a:p>
                  </a:txBody>
                  <a:tcPr marL="68575" marR="68575" marT="91425" marB="91425">
                    <a:lnR w="9525" cap="flat" cmpd="sng">
                      <a:solidFill>
                        <a:srgbClr val="50595E"/>
                      </a:solidFill>
                      <a:prstDash val="solid"/>
                      <a:round/>
                      <a:headEnd type="none" w="sm" len="sm"/>
                      <a:tailEnd type="none" w="sm" len="sm"/>
                    </a:lnR>
                    <a:solidFill>
                      <a:schemeClr val="accent1"/>
                    </a:solidFill>
                  </a:tcPr>
                </a:tc>
                <a:tc>
                  <a:txBody>
                    <a:bodyPr/>
                    <a:lstStyle/>
                    <a:p>
                      <a:pPr marL="0" marR="0" lvl="0" indent="0" algn="ctr" rtl="0">
                        <a:lnSpc>
                          <a:spcPct val="115000"/>
                        </a:lnSpc>
                        <a:spcBef>
                          <a:spcPts val="0"/>
                        </a:spcBef>
                        <a:spcAft>
                          <a:spcPts val="0"/>
                        </a:spcAft>
                        <a:buClr>
                          <a:srgbClr val="000000"/>
                        </a:buClr>
                        <a:buSzPts val="1150"/>
                        <a:buFont typeface="Arial"/>
                        <a:buNone/>
                      </a:pPr>
                      <a:r>
                        <a:rPr lang="en-US" sz="1150" u="none" strike="noStrike" cap="none">
                          <a:solidFill>
                            <a:schemeClr val="dk1"/>
                          </a:solidFill>
                          <a:latin typeface="Gill Sans"/>
                          <a:ea typeface="Gill Sans"/>
                          <a:cs typeface="Gill Sans"/>
                          <a:sym typeface="Gill Sans"/>
                        </a:rPr>
                        <a:t>1 hour a day with pay for 1 year </a:t>
                      </a:r>
                      <a:endParaRPr sz="1150" u="none" strike="noStrike" cap="none">
                        <a:latin typeface="Gill Sans"/>
                        <a:ea typeface="Gill Sans"/>
                        <a:cs typeface="Gill Sans"/>
                        <a:sym typeface="Gill Sans"/>
                      </a:endParaRPr>
                    </a:p>
                  </a:txBody>
                  <a:tcPr marL="68575" marR="68575" marT="91425" marB="91425" anchor="ctr">
                    <a:lnL w="9525" cap="flat" cmpd="sng">
                      <a:solidFill>
                        <a:srgbClr val="50595E"/>
                      </a:solidFill>
                      <a:prstDash val="solid"/>
                      <a:round/>
                      <a:headEnd type="none" w="sm" len="sm"/>
                      <a:tailEnd type="none" w="sm" len="sm"/>
                    </a:lnL>
                    <a:lnR w="9525" cap="flat" cmpd="sng">
                      <a:solidFill>
                        <a:srgbClr val="50595E"/>
                      </a:solidFill>
                      <a:prstDash val="solid"/>
                      <a:round/>
                      <a:headEnd type="none" w="sm" len="sm"/>
                      <a:tailEnd type="none" w="sm" len="sm"/>
                    </a:lnR>
                    <a:lnT w="9525" cap="flat" cmpd="sng">
                      <a:solidFill>
                        <a:srgbClr val="50595E"/>
                      </a:solidFill>
                      <a:prstDash val="solid"/>
                      <a:round/>
                      <a:headEnd type="none" w="sm" len="sm"/>
                      <a:tailEnd type="none" w="sm" len="sm"/>
                    </a:lnT>
                    <a:lnB w="9525" cap="flat" cmpd="sng">
                      <a:solidFill>
                        <a:srgbClr val="50595E"/>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000000"/>
                        </a:buClr>
                        <a:buSzPts val="1150"/>
                        <a:buFont typeface="Arial"/>
                        <a:buNone/>
                      </a:pPr>
                      <a:r>
                        <a:rPr lang="en-US" sz="1150" u="none" strike="noStrike" cap="none">
                          <a:solidFill>
                            <a:schemeClr val="lt1"/>
                          </a:solidFill>
                          <a:latin typeface="Gill Sans"/>
                          <a:ea typeface="Gill Sans"/>
                          <a:cs typeface="Gill Sans"/>
                          <a:sym typeface="Gill Sans"/>
                        </a:rPr>
                        <a:t>67% of wages for 4 weeks</a:t>
                      </a:r>
                      <a:endParaRPr sz="1150" u="none" strike="noStrike" cap="none">
                        <a:solidFill>
                          <a:schemeClr val="lt1"/>
                        </a:solidFill>
                        <a:latin typeface="Gill Sans"/>
                        <a:ea typeface="Gill Sans"/>
                        <a:cs typeface="Gill Sans"/>
                        <a:sym typeface="Gill Sans"/>
                      </a:endParaRPr>
                    </a:p>
                  </a:txBody>
                  <a:tcPr marL="68575" marR="68575" marT="91425" marB="91425" anchor="ctr">
                    <a:lnL w="9525" cap="flat" cmpd="sng">
                      <a:solidFill>
                        <a:srgbClr val="50595E"/>
                      </a:solidFill>
                      <a:prstDash val="solid"/>
                      <a:round/>
                      <a:headEnd type="none" w="sm" len="sm"/>
                      <a:tailEnd type="none" w="sm" len="sm"/>
                    </a:lnL>
                    <a:lnR w="9525" cap="flat" cmpd="sng">
                      <a:solidFill>
                        <a:srgbClr val="50595E"/>
                      </a:solidFill>
                      <a:prstDash val="solid"/>
                      <a:round/>
                      <a:headEnd type="none" w="sm" len="sm"/>
                      <a:tailEnd type="none" w="sm" len="sm"/>
                    </a:lnR>
                    <a:lnT w="9525" cap="flat" cmpd="sng">
                      <a:solidFill>
                        <a:srgbClr val="50595E"/>
                      </a:solidFill>
                      <a:prstDash val="solid"/>
                      <a:round/>
                      <a:headEnd type="none" w="sm" len="sm"/>
                      <a:tailEnd type="none" w="sm" len="sm"/>
                    </a:lnT>
                    <a:lnB w="9525" cap="flat" cmpd="sng">
                      <a:solidFill>
                        <a:srgbClr val="50595E"/>
                      </a:solidFill>
                      <a:prstDash val="solid"/>
                      <a:round/>
                      <a:headEnd type="none" w="sm" len="sm"/>
                      <a:tailEnd type="none" w="sm" len="sm"/>
                    </a:lnB>
                    <a:solidFill>
                      <a:schemeClr val="lt2"/>
                    </a:solidFill>
                  </a:tcPr>
                </a:tc>
                <a:tc>
                  <a:txBody>
                    <a:bodyPr/>
                    <a:lstStyle/>
                    <a:p>
                      <a:pPr marL="0" marR="0" lvl="0" indent="0" algn="ctr" rtl="0">
                        <a:lnSpc>
                          <a:spcPct val="115000"/>
                        </a:lnSpc>
                        <a:spcBef>
                          <a:spcPts val="0"/>
                        </a:spcBef>
                        <a:spcAft>
                          <a:spcPts val="0"/>
                        </a:spcAft>
                        <a:buClr>
                          <a:srgbClr val="000000"/>
                        </a:buClr>
                        <a:buSzPts val="1150"/>
                        <a:buFont typeface="Arial"/>
                        <a:buNone/>
                      </a:pPr>
                      <a:r>
                        <a:rPr lang="en-US" sz="1150" b="0" i="0" u="none" strike="noStrike" cap="none">
                          <a:solidFill>
                            <a:srgbClr val="000000"/>
                          </a:solidFill>
                          <a:latin typeface="Gill Sans"/>
                          <a:ea typeface="Gill Sans"/>
                          <a:cs typeface="Gill Sans"/>
                          <a:sym typeface="Gill Sans"/>
                        </a:rPr>
                        <a:t> No</a:t>
                      </a:r>
                      <a:endParaRPr sz="1150" b="0" i="0" u="none" strike="noStrike" cap="none">
                        <a:solidFill>
                          <a:srgbClr val="000000"/>
                        </a:solidFill>
                        <a:latin typeface="Gill Sans"/>
                        <a:ea typeface="Gill Sans"/>
                        <a:cs typeface="Gill Sans"/>
                        <a:sym typeface="Gill Sans"/>
                      </a:endParaRPr>
                    </a:p>
                  </a:txBody>
                  <a:tcPr marL="68575" marR="68575" marT="91425" marB="91425" anchor="ctr">
                    <a:lnL w="9525" cap="flat" cmpd="sng">
                      <a:solidFill>
                        <a:srgbClr val="50595E"/>
                      </a:solidFill>
                      <a:prstDash val="solid"/>
                      <a:round/>
                      <a:headEnd type="none" w="sm" len="sm"/>
                      <a:tailEnd type="none" w="sm" len="sm"/>
                    </a:lnL>
                    <a:lnR w="9525" cap="flat" cmpd="sng">
                      <a:solidFill>
                        <a:srgbClr val="50595E"/>
                      </a:solidFill>
                      <a:prstDash val="solid"/>
                      <a:round/>
                      <a:headEnd type="none" w="sm" len="sm"/>
                      <a:tailEnd type="none" w="sm" len="sm"/>
                    </a:lnR>
                    <a:lnT w="9525" cap="flat" cmpd="sng">
                      <a:solidFill>
                        <a:srgbClr val="50595E"/>
                      </a:solidFill>
                      <a:prstDash val="solid"/>
                      <a:round/>
                      <a:headEnd type="none" w="sm" len="sm"/>
                      <a:tailEnd type="none" w="sm" len="sm"/>
                    </a:lnT>
                    <a:lnB w="9525" cap="flat" cmpd="sng">
                      <a:solidFill>
                        <a:srgbClr val="50595E"/>
                      </a:solidFill>
                      <a:prstDash val="solid"/>
                      <a:round/>
                      <a:headEnd type="none" w="sm" len="sm"/>
                      <a:tailEnd type="none" w="sm" len="sm"/>
                    </a:lnB>
                    <a:solidFill>
                      <a:srgbClr val="F2F2F2"/>
                    </a:solidFill>
                  </a:tcPr>
                </a:tc>
                <a:extLst>
                  <a:ext uri="{0D108BD9-81ED-4DB2-BD59-A6C34878D82A}">
                    <a16:rowId xmlns:a16="http://schemas.microsoft.com/office/drawing/2014/main" val="10006"/>
                  </a:ext>
                </a:extLst>
              </a:tr>
              <a:tr h="522975">
                <a:tc>
                  <a:txBody>
                    <a:bodyPr/>
                    <a:lstStyle/>
                    <a:p>
                      <a:pPr marL="0" marR="0" lvl="0" indent="0" algn="l" rtl="0">
                        <a:lnSpc>
                          <a:spcPct val="115000"/>
                        </a:lnSpc>
                        <a:spcBef>
                          <a:spcPts val="0"/>
                        </a:spcBef>
                        <a:spcAft>
                          <a:spcPts val="0"/>
                        </a:spcAft>
                        <a:buClr>
                          <a:srgbClr val="000000"/>
                        </a:buClr>
                        <a:buSzPts val="1200"/>
                        <a:buFont typeface="Arial"/>
                        <a:buNone/>
                      </a:pPr>
                      <a:r>
                        <a:rPr lang="en-US" sz="1200" b="1" i="0" u="none" strike="noStrike" cap="none">
                          <a:solidFill>
                            <a:schemeClr val="lt1"/>
                          </a:solidFill>
                          <a:latin typeface="Gill Sans"/>
                          <a:ea typeface="Gill Sans"/>
                          <a:cs typeface="Gill Sans"/>
                          <a:sym typeface="Gill Sans"/>
                        </a:rPr>
                        <a:t>Turkey</a:t>
                      </a:r>
                      <a:endParaRPr sz="1200" b="1" i="0" u="none" strike="noStrike" cap="none">
                        <a:solidFill>
                          <a:schemeClr val="lt1"/>
                        </a:solidFill>
                        <a:latin typeface="Gill Sans"/>
                        <a:ea typeface="Gill Sans"/>
                        <a:cs typeface="Gill Sans"/>
                        <a:sym typeface="Gill Sans"/>
                      </a:endParaRPr>
                    </a:p>
                  </a:txBody>
                  <a:tcPr marL="68575" marR="68575" marT="91425" marB="91425">
                    <a:lnR w="9525" cap="flat" cmpd="sng">
                      <a:solidFill>
                        <a:srgbClr val="50595E"/>
                      </a:solidFill>
                      <a:prstDash val="solid"/>
                      <a:round/>
                      <a:headEnd type="none" w="sm" len="sm"/>
                      <a:tailEnd type="none" w="sm" len="sm"/>
                    </a:lnR>
                    <a:solidFill>
                      <a:schemeClr val="accent1"/>
                    </a:solidFill>
                  </a:tcPr>
                </a:tc>
                <a:tc>
                  <a:txBody>
                    <a:bodyPr/>
                    <a:lstStyle/>
                    <a:p>
                      <a:pPr marL="0" marR="0" lvl="0" indent="0" algn="ctr" rtl="0">
                        <a:lnSpc>
                          <a:spcPct val="115000"/>
                        </a:lnSpc>
                        <a:spcBef>
                          <a:spcPts val="0"/>
                        </a:spcBef>
                        <a:spcAft>
                          <a:spcPts val="0"/>
                        </a:spcAft>
                        <a:buClr>
                          <a:srgbClr val="000000"/>
                        </a:buClr>
                        <a:buSzPts val="1150"/>
                        <a:buFont typeface="Arial"/>
                        <a:buNone/>
                      </a:pPr>
                      <a:r>
                        <a:rPr lang="en-US" sz="1150" u="none" strike="noStrike" cap="none">
                          <a:latin typeface="Gill Sans"/>
                          <a:ea typeface="Gill Sans"/>
                          <a:cs typeface="Gill Sans"/>
                          <a:sym typeface="Gill Sans"/>
                        </a:rPr>
                        <a:t>1.5 hours with pay for 1 year</a:t>
                      </a:r>
                      <a:endParaRPr sz="1150" u="none" strike="noStrike" cap="none">
                        <a:latin typeface="Gill Sans"/>
                        <a:ea typeface="Gill Sans"/>
                        <a:cs typeface="Gill Sans"/>
                        <a:sym typeface="Gill Sans"/>
                      </a:endParaRPr>
                    </a:p>
                  </a:txBody>
                  <a:tcPr marL="68575" marR="68575" marT="91425" marB="91425" anchor="ctr">
                    <a:lnL w="9525" cap="flat" cmpd="sng">
                      <a:solidFill>
                        <a:srgbClr val="50595E"/>
                      </a:solidFill>
                      <a:prstDash val="solid"/>
                      <a:round/>
                      <a:headEnd type="none" w="sm" len="sm"/>
                      <a:tailEnd type="none" w="sm" len="sm"/>
                    </a:lnL>
                    <a:lnR w="9525" cap="flat" cmpd="sng">
                      <a:solidFill>
                        <a:srgbClr val="50595E"/>
                      </a:solidFill>
                      <a:prstDash val="solid"/>
                      <a:round/>
                      <a:headEnd type="none" w="sm" len="sm"/>
                      <a:tailEnd type="none" w="sm" len="sm"/>
                    </a:lnR>
                    <a:lnT w="9525" cap="flat" cmpd="sng">
                      <a:solidFill>
                        <a:srgbClr val="50595E"/>
                      </a:solidFill>
                      <a:prstDash val="solid"/>
                      <a:round/>
                      <a:headEnd type="none" w="sm" len="sm"/>
                      <a:tailEnd type="none" w="sm" len="sm"/>
                    </a:lnT>
                    <a:lnB w="9525" cap="flat" cmpd="sng">
                      <a:solidFill>
                        <a:srgbClr val="50595E"/>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000000"/>
                        </a:buClr>
                        <a:buSzPts val="1150"/>
                        <a:buFont typeface="Arial"/>
                        <a:buNone/>
                      </a:pPr>
                      <a:r>
                        <a:rPr lang="en-US" sz="1150" u="none" strike="noStrike" cap="none">
                          <a:solidFill>
                            <a:schemeClr val="lt1"/>
                          </a:solidFill>
                          <a:latin typeface="Gill Sans"/>
                          <a:ea typeface="Gill Sans"/>
                          <a:cs typeface="Gill Sans"/>
                          <a:sym typeface="Gill Sans"/>
                        </a:rPr>
                        <a:t>16 weeks of paid leave</a:t>
                      </a:r>
                      <a:endParaRPr sz="1150" u="none" strike="noStrike" cap="none">
                        <a:solidFill>
                          <a:schemeClr val="lt1"/>
                        </a:solidFill>
                        <a:latin typeface="Gill Sans"/>
                        <a:ea typeface="Gill Sans"/>
                        <a:cs typeface="Gill Sans"/>
                        <a:sym typeface="Gill Sans"/>
                      </a:endParaRPr>
                    </a:p>
                  </a:txBody>
                  <a:tcPr marL="68575" marR="68575" marT="91425" marB="91425" anchor="ctr">
                    <a:lnL w="9525" cap="flat" cmpd="sng">
                      <a:solidFill>
                        <a:srgbClr val="50595E"/>
                      </a:solidFill>
                      <a:prstDash val="solid"/>
                      <a:round/>
                      <a:headEnd type="none" w="sm" len="sm"/>
                      <a:tailEnd type="none" w="sm" len="sm"/>
                    </a:lnL>
                    <a:lnR w="9525" cap="flat" cmpd="sng">
                      <a:solidFill>
                        <a:srgbClr val="50595E"/>
                      </a:solidFill>
                      <a:prstDash val="solid"/>
                      <a:round/>
                      <a:headEnd type="none" w="sm" len="sm"/>
                      <a:tailEnd type="none" w="sm" len="sm"/>
                    </a:lnR>
                    <a:lnT w="9525" cap="flat" cmpd="sng">
                      <a:solidFill>
                        <a:srgbClr val="50595E"/>
                      </a:solidFill>
                      <a:prstDash val="solid"/>
                      <a:round/>
                      <a:headEnd type="none" w="sm" len="sm"/>
                      <a:tailEnd type="none" w="sm" len="sm"/>
                    </a:lnT>
                    <a:lnB w="9525" cap="flat" cmpd="sng">
                      <a:solidFill>
                        <a:srgbClr val="50595E"/>
                      </a:solidFill>
                      <a:prstDash val="solid"/>
                      <a:round/>
                      <a:headEnd type="none" w="sm" len="sm"/>
                      <a:tailEnd type="none" w="sm" len="sm"/>
                    </a:lnB>
                    <a:solidFill>
                      <a:schemeClr val="lt2"/>
                    </a:solidFill>
                  </a:tcPr>
                </a:tc>
                <a:tc>
                  <a:txBody>
                    <a:bodyPr/>
                    <a:lstStyle/>
                    <a:p>
                      <a:pPr marL="0" marR="0" lvl="0" indent="0" algn="ctr" rtl="0">
                        <a:lnSpc>
                          <a:spcPct val="115000"/>
                        </a:lnSpc>
                        <a:spcBef>
                          <a:spcPts val="0"/>
                        </a:spcBef>
                        <a:spcAft>
                          <a:spcPts val="0"/>
                        </a:spcAft>
                        <a:buClr>
                          <a:srgbClr val="000000"/>
                        </a:buClr>
                        <a:buSzPts val="1150"/>
                        <a:buFont typeface="Arial"/>
                        <a:buNone/>
                      </a:pPr>
                      <a:r>
                        <a:rPr lang="en-US" sz="1150" b="0" i="0" u="none" strike="noStrike" cap="none">
                          <a:solidFill>
                            <a:srgbClr val="000000"/>
                          </a:solidFill>
                          <a:latin typeface="Gill Sans"/>
                          <a:ea typeface="Gill Sans"/>
                          <a:cs typeface="Gill Sans"/>
                          <a:sym typeface="Gill Sans"/>
                        </a:rPr>
                        <a:t> Yes</a:t>
                      </a:r>
                      <a:endParaRPr sz="1150" b="0" i="0" u="none" strike="noStrike" cap="none">
                        <a:solidFill>
                          <a:srgbClr val="000000"/>
                        </a:solidFill>
                        <a:latin typeface="Gill Sans"/>
                        <a:ea typeface="Gill Sans"/>
                        <a:cs typeface="Gill Sans"/>
                        <a:sym typeface="Gill Sans"/>
                      </a:endParaRPr>
                    </a:p>
                  </a:txBody>
                  <a:tcPr marL="68575" marR="68575" marT="91425" marB="91425" anchor="ctr">
                    <a:lnL w="9525" cap="flat" cmpd="sng">
                      <a:solidFill>
                        <a:srgbClr val="50595E"/>
                      </a:solidFill>
                      <a:prstDash val="solid"/>
                      <a:round/>
                      <a:headEnd type="none" w="sm" len="sm"/>
                      <a:tailEnd type="none" w="sm" len="sm"/>
                    </a:lnL>
                    <a:lnR w="9525" cap="flat" cmpd="sng">
                      <a:solidFill>
                        <a:srgbClr val="50595E"/>
                      </a:solidFill>
                      <a:prstDash val="solid"/>
                      <a:round/>
                      <a:headEnd type="none" w="sm" len="sm"/>
                      <a:tailEnd type="none" w="sm" len="sm"/>
                    </a:lnR>
                    <a:lnT w="9525" cap="flat" cmpd="sng">
                      <a:solidFill>
                        <a:srgbClr val="50595E"/>
                      </a:solidFill>
                      <a:prstDash val="solid"/>
                      <a:round/>
                      <a:headEnd type="none" w="sm" len="sm"/>
                      <a:tailEnd type="none" w="sm" len="sm"/>
                    </a:lnT>
                    <a:lnB w="9525" cap="flat" cmpd="sng">
                      <a:solidFill>
                        <a:srgbClr val="50595E"/>
                      </a:solidFill>
                      <a:prstDash val="solid"/>
                      <a:round/>
                      <a:headEnd type="none" w="sm" len="sm"/>
                      <a:tailEnd type="none" w="sm" len="sm"/>
                    </a:lnB>
                    <a:solidFill>
                      <a:srgbClr val="F2F2F2"/>
                    </a:solidFill>
                  </a:tcPr>
                </a:tc>
                <a:extLst>
                  <a:ext uri="{0D108BD9-81ED-4DB2-BD59-A6C34878D82A}">
                    <a16:rowId xmlns:a16="http://schemas.microsoft.com/office/drawing/2014/main" val="10007"/>
                  </a:ext>
                </a:extLst>
              </a:tr>
              <a:tr h="814400">
                <a:tc>
                  <a:txBody>
                    <a:bodyPr/>
                    <a:lstStyle/>
                    <a:p>
                      <a:pPr marL="0" marR="0" lvl="0" indent="0" algn="l" rtl="0">
                        <a:lnSpc>
                          <a:spcPct val="115000"/>
                        </a:lnSpc>
                        <a:spcBef>
                          <a:spcPts val="0"/>
                        </a:spcBef>
                        <a:spcAft>
                          <a:spcPts val="0"/>
                        </a:spcAft>
                        <a:buClr>
                          <a:srgbClr val="000000"/>
                        </a:buClr>
                        <a:buSzPts val="1200"/>
                        <a:buFont typeface="Arial"/>
                        <a:buNone/>
                      </a:pPr>
                      <a:r>
                        <a:rPr lang="en-US" sz="1200" b="1" i="0" u="none" strike="noStrike" cap="none">
                          <a:solidFill>
                            <a:schemeClr val="lt1"/>
                          </a:solidFill>
                          <a:latin typeface="Gill Sans"/>
                          <a:ea typeface="Gill Sans"/>
                          <a:cs typeface="Gill Sans"/>
                          <a:sym typeface="Gill Sans"/>
                        </a:rPr>
                        <a:t>West Bank and Gaza</a:t>
                      </a:r>
                      <a:endParaRPr sz="1200" b="1" i="0" u="none" strike="noStrike" cap="none">
                        <a:solidFill>
                          <a:schemeClr val="lt1"/>
                        </a:solidFill>
                        <a:latin typeface="Gill Sans"/>
                        <a:ea typeface="Gill Sans"/>
                        <a:cs typeface="Gill Sans"/>
                        <a:sym typeface="Gill Sans"/>
                      </a:endParaRPr>
                    </a:p>
                  </a:txBody>
                  <a:tcPr marL="68575" marR="68575" marT="91425" marB="91425">
                    <a:lnR w="9525" cap="flat" cmpd="sng">
                      <a:solidFill>
                        <a:srgbClr val="50595E"/>
                      </a:solidFill>
                      <a:prstDash val="solid"/>
                      <a:round/>
                      <a:headEnd type="none" w="sm" len="sm"/>
                      <a:tailEnd type="none" w="sm" len="sm"/>
                    </a:lnR>
                    <a:solidFill>
                      <a:schemeClr val="accent1"/>
                    </a:solidFill>
                  </a:tcPr>
                </a:tc>
                <a:tc>
                  <a:txBody>
                    <a:bodyPr/>
                    <a:lstStyle/>
                    <a:p>
                      <a:pPr marL="0" marR="0" lvl="0" indent="0" algn="ctr" rtl="0">
                        <a:lnSpc>
                          <a:spcPct val="115000"/>
                        </a:lnSpc>
                        <a:spcBef>
                          <a:spcPts val="0"/>
                        </a:spcBef>
                        <a:spcAft>
                          <a:spcPts val="0"/>
                        </a:spcAft>
                        <a:buClr>
                          <a:srgbClr val="000000"/>
                        </a:buClr>
                        <a:buSzPts val="1150"/>
                        <a:buFont typeface="Arial"/>
                        <a:buNone/>
                      </a:pPr>
                      <a:r>
                        <a:rPr lang="en-US" sz="1150" u="none" strike="noStrike" cap="none">
                          <a:latin typeface="Gill Sans"/>
                          <a:ea typeface="Gill Sans"/>
                          <a:cs typeface="Gill Sans"/>
                          <a:sym typeface="Gill Sans"/>
                        </a:rPr>
                        <a:t>1 hour with pay for 1 year</a:t>
                      </a:r>
                      <a:endParaRPr sz="1150" u="none" strike="noStrike" cap="none">
                        <a:latin typeface="Gill Sans"/>
                        <a:ea typeface="Gill Sans"/>
                        <a:cs typeface="Gill Sans"/>
                        <a:sym typeface="Gill Sans"/>
                      </a:endParaRPr>
                    </a:p>
                  </a:txBody>
                  <a:tcPr marL="68575" marR="68575" marT="91425" marB="91425" anchor="ctr">
                    <a:lnL w="9525" cap="flat" cmpd="sng">
                      <a:solidFill>
                        <a:srgbClr val="50595E"/>
                      </a:solidFill>
                      <a:prstDash val="solid"/>
                      <a:round/>
                      <a:headEnd type="none" w="sm" len="sm"/>
                      <a:tailEnd type="none" w="sm" len="sm"/>
                    </a:lnL>
                    <a:lnR w="9525" cap="flat" cmpd="sng">
                      <a:solidFill>
                        <a:srgbClr val="50595E"/>
                      </a:solidFill>
                      <a:prstDash val="solid"/>
                      <a:round/>
                      <a:headEnd type="none" w="sm" len="sm"/>
                      <a:tailEnd type="none" w="sm" len="sm"/>
                    </a:lnR>
                    <a:lnT w="9525" cap="flat" cmpd="sng">
                      <a:solidFill>
                        <a:srgbClr val="50595E"/>
                      </a:solidFill>
                      <a:prstDash val="solid"/>
                      <a:round/>
                      <a:headEnd type="none" w="sm" len="sm"/>
                      <a:tailEnd type="none" w="sm" len="sm"/>
                    </a:lnT>
                    <a:lnB w="9525" cap="flat" cmpd="sng">
                      <a:solidFill>
                        <a:srgbClr val="50595E"/>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000000"/>
                        </a:buClr>
                        <a:buSzPts val="1150"/>
                        <a:buFont typeface="Arial"/>
                        <a:buNone/>
                      </a:pPr>
                      <a:r>
                        <a:rPr lang="en-US" sz="1150" u="none" strike="noStrike" cap="none" dirty="0">
                          <a:solidFill>
                            <a:schemeClr val="bg1"/>
                          </a:solidFill>
                          <a:latin typeface="Gill Sans"/>
                          <a:ea typeface="Gill Sans"/>
                          <a:cs typeface="Gill Sans"/>
                          <a:sym typeface="Gill Sans"/>
                        </a:rPr>
                        <a:t> Granted 70 days</a:t>
                      </a:r>
                      <a:endParaRPr sz="1150" u="none" strike="noStrike" cap="none" dirty="0">
                        <a:solidFill>
                          <a:schemeClr val="bg1"/>
                        </a:solidFill>
                        <a:latin typeface="Gill Sans"/>
                        <a:ea typeface="Gill Sans"/>
                        <a:cs typeface="Gill Sans"/>
                        <a:sym typeface="Gill Sans"/>
                      </a:endParaRPr>
                    </a:p>
                  </a:txBody>
                  <a:tcPr marL="68575" marR="68575" marT="91425" marB="91425" anchor="ctr">
                    <a:lnL w="9525" cap="flat" cmpd="sng">
                      <a:solidFill>
                        <a:srgbClr val="50595E"/>
                      </a:solidFill>
                      <a:prstDash val="solid"/>
                      <a:round/>
                      <a:headEnd type="none" w="sm" len="sm"/>
                      <a:tailEnd type="none" w="sm" len="sm"/>
                    </a:lnL>
                    <a:lnR w="9525" cap="flat" cmpd="sng">
                      <a:solidFill>
                        <a:srgbClr val="50595E"/>
                      </a:solidFill>
                      <a:prstDash val="solid"/>
                      <a:round/>
                      <a:headEnd type="none" w="sm" len="sm"/>
                      <a:tailEnd type="none" w="sm" len="sm"/>
                    </a:lnR>
                    <a:lnT w="9525" cap="flat" cmpd="sng">
                      <a:solidFill>
                        <a:srgbClr val="50595E"/>
                      </a:solidFill>
                      <a:prstDash val="solid"/>
                      <a:round/>
                      <a:headEnd type="none" w="sm" len="sm"/>
                      <a:tailEnd type="none" w="sm" len="sm"/>
                    </a:lnT>
                    <a:lnB w="9525" cap="flat" cmpd="sng">
                      <a:solidFill>
                        <a:srgbClr val="50595E"/>
                      </a:solidFill>
                      <a:prstDash val="solid"/>
                      <a:round/>
                      <a:headEnd type="none" w="sm" len="sm"/>
                      <a:tailEnd type="none" w="sm" len="sm"/>
                    </a:lnB>
                    <a:solidFill>
                      <a:schemeClr val="bg1">
                        <a:lumMod val="75000"/>
                      </a:schemeClr>
                    </a:solidFill>
                  </a:tcPr>
                </a:tc>
                <a:tc>
                  <a:txBody>
                    <a:bodyPr/>
                    <a:lstStyle/>
                    <a:p>
                      <a:pPr marL="0" marR="0" lvl="0" indent="0" algn="ctr" rtl="0">
                        <a:lnSpc>
                          <a:spcPct val="115000"/>
                        </a:lnSpc>
                        <a:spcBef>
                          <a:spcPts val="0"/>
                        </a:spcBef>
                        <a:spcAft>
                          <a:spcPts val="0"/>
                        </a:spcAft>
                        <a:buClr>
                          <a:srgbClr val="000000"/>
                        </a:buClr>
                        <a:buSzPts val="1150"/>
                        <a:buFont typeface="Arial"/>
                        <a:buNone/>
                      </a:pPr>
                      <a:r>
                        <a:rPr lang="en-US" sz="1150" b="0" i="0" u="none" strike="noStrike" cap="none" dirty="0">
                          <a:solidFill>
                            <a:srgbClr val="000000"/>
                          </a:solidFill>
                          <a:latin typeface="Gill Sans"/>
                          <a:ea typeface="Gill Sans"/>
                          <a:cs typeface="Gill Sans"/>
                          <a:sym typeface="Gill Sans"/>
                        </a:rPr>
                        <a:t> No</a:t>
                      </a:r>
                      <a:endParaRPr sz="1150" b="0" i="0" u="none" strike="noStrike" cap="none" dirty="0">
                        <a:solidFill>
                          <a:srgbClr val="000000"/>
                        </a:solidFill>
                        <a:latin typeface="Gill Sans"/>
                        <a:ea typeface="Gill Sans"/>
                        <a:cs typeface="Gill Sans"/>
                        <a:sym typeface="Gill Sans"/>
                      </a:endParaRPr>
                    </a:p>
                  </a:txBody>
                  <a:tcPr marL="68575" marR="68575" marT="91425" marB="91425" anchor="ctr">
                    <a:lnL w="9525" cap="flat" cmpd="sng">
                      <a:solidFill>
                        <a:srgbClr val="50595E"/>
                      </a:solidFill>
                      <a:prstDash val="solid"/>
                      <a:round/>
                      <a:headEnd type="none" w="sm" len="sm"/>
                      <a:tailEnd type="none" w="sm" len="sm"/>
                    </a:lnL>
                    <a:lnR w="9525" cap="flat" cmpd="sng">
                      <a:solidFill>
                        <a:srgbClr val="50595E"/>
                      </a:solidFill>
                      <a:prstDash val="solid"/>
                      <a:round/>
                      <a:headEnd type="none" w="sm" len="sm"/>
                      <a:tailEnd type="none" w="sm" len="sm"/>
                    </a:lnR>
                    <a:lnT w="9525" cap="flat" cmpd="sng">
                      <a:solidFill>
                        <a:srgbClr val="50595E"/>
                      </a:solidFill>
                      <a:prstDash val="solid"/>
                      <a:round/>
                      <a:headEnd type="none" w="sm" len="sm"/>
                      <a:tailEnd type="none" w="sm" len="sm"/>
                    </a:lnT>
                    <a:lnB w="9525" cap="flat" cmpd="sng">
                      <a:solidFill>
                        <a:srgbClr val="50595E"/>
                      </a:solidFill>
                      <a:prstDash val="solid"/>
                      <a:round/>
                      <a:headEnd type="none" w="sm" len="sm"/>
                      <a:tailEnd type="none" w="sm" len="sm"/>
                    </a:lnB>
                    <a:solidFill>
                      <a:srgbClr val="F2F2F2"/>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688"/>
        <p:cNvGrpSpPr/>
        <p:nvPr/>
      </p:nvGrpSpPr>
      <p:grpSpPr>
        <a:xfrm>
          <a:off x="0" y="0"/>
          <a:ext cx="0" cy="0"/>
          <a:chOff x="0" y="0"/>
          <a:chExt cx="0" cy="0"/>
        </a:xfrm>
      </p:grpSpPr>
      <p:sp>
        <p:nvSpPr>
          <p:cNvPr id="1689" name="Google Shape;1689;g11e511dc6cc_3_0"/>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Clr>
                <a:srgbClr val="000000"/>
              </a:buClr>
              <a:buSzPts val="600"/>
              <a:buFont typeface="Arial"/>
              <a:buNone/>
            </a:pPr>
            <a:fld id="{00000000-1234-1234-1234-123412341234}" type="slidenum">
              <a:rPr lang="en-US"/>
              <a:t>45</a:t>
            </a:fld>
            <a:endParaRPr/>
          </a:p>
        </p:txBody>
      </p:sp>
      <p:sp>
        <p:nvSpPr>
          <p:cNvPr id="1690" name="Google Shape;1690;g11e511dc6cc_3_0"/>
          <p:cNvSpPr txBox="1">
            <a:spLocks noGrp="1"/>
          </p:cNvSpPr>
          <p:nvPr>
            <p:ph type="title"/>
          </p:nvPr>
        </p:nvSpPr>
        <p:spPr>
          <a:xfrm>
            <a:off x="662525" y="313825"/>
            <a:ext cx="8406900" cy="8310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rgbClr val="651D32"/>
              </a:buClr>
              <a:buSzPts val="2800"/>
              <a:buFont typeface="Gill Sans"/>
              <a:buNone/>
            </a:pPr>
            <a:r>
              <a:rPr lang="en-US">
                <a:solidFill>
                  <a:srgbClr val="651D32"/>
                </a:solidFill>
              </a:rPr>
              <a:t>ENABLING ENVIRONMENT</a:t>
            </a:r>
            <a:br>
              <a:rPr lang="en-US">
                <a:solidFill>
                  <a:srgbClr val="651D32"/>
                </a:solidFill>
              </a:rPr>
            </a:br>
            <a:r>
              <a:rPr lang="en-US" sz="2000">
                <a:solidFill>
                  <a:schemeClr val="lt2"/>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
                  </a:ext>
                </a:extLst>
              </a:rPr>
              <a:t>SUPPORT SERVICES FOR WOMEN</a:t>
            </a:r>
            <a:endParaRPr sz="2000">
              <a:solidFill>
                <a:schemeClr val="lt2"/>
              </a:solidFill>
            </a:endParaRPr>
          </a:p>
        </p:txBody>
      </p:sp>
      <p:graphicFrame>
        <p:nvGraphicFramePr>
          <p:cNvPr id="1691" name="Google Shape;1691;g11e511dc6cc_3_0"/>
          <p:cNvGraphicFramePr/>
          <p:nvPr>
            <p:extLst>
              <p:ext uri="{D42A27DB-BD31-4B8C-83A1-F6EECF244321}">
                <p14:modId xmlns:p14="http://schemas.microsoft.com/office/powerpoint/2010/main" val="3350225205"/>
              </p:ext>
            </p:extLst>
          </p:nvPr>
        </p:nvGraphicFramePr>
        <p:xfrm>
          <a:off x="227837" y="1287706"/>
          <a:ext cx="8688325" cy="5044180"/>
        </p:xfrm>
        <a:graphic>
          <a:graphicData uri="http://schemas.openxmlformats.org/drawingml/2006/table">
            <a:tbl>
              <a:tblPr firstRow="1">
                <a:noFill/>
                <a:tableStyleId>{67731919-38A0-4852-8DF8-3036C8FE1FD3}</a:tableStyleId>
              </a:tblPr>
              <a:tblGrid>
                <a:gridCol w="1007725">
                  <a:extLst>
                    <a:ext uri="{9D8B030D-6E8A-4147-A177-3AD203B41FA5}">
                      <a16:colId xmlns:a16="http://schemas.microsoft.com/office/drawing/2014/main" val="20000"/>
                    </a:ext>
                  </a:extLst>
                </a:gridCol>
                <a:gridCol w="3525400">
                  <a:extLst>
                    <a:ext uri="{9D8B030D-6E8A-4147-A177-3AD203B41FA5}">
                      <a16:colId xmlns:a16="http://schemas.microsoft.com/office/drawing/2014/main" val="20001"/>
                    </a:ext>
                  </a:extLst>
                </a:gridCol>
                <a:gridCol w="4155200">
                  <a:extLst>
                    <a:ext uri="{9D8B030D-6E8A-4147-A177-3AD203B41FA5}">
                      <a16:colId xmlns:a16="http://schemas.microsoft.com/office/drawing/2014/main" val="20002"/>
                    </a:ext>
                  </a:extLst>
                </a:gridCol>
              </a:tblGrid>
              <a:tr h="219625">
                <a:tc>
                  <a:txBody>
                    <a:bodyPr/>
                    <a:lstStyle/>
                    <a:p>
                      <a:pPr marL="0" marR="0" lvl="0" indent="0" algn="r" rtl="0">
                        <a:lnSpc>
                          <a:spcPct val="100000"/>
                        </a:lnSpc>
                        <a:spcBef>
                          <a:spcPts val="0"/>
                        </a:spcBef>
                        <a:spcAft>
                          <a:spcPts val="0"/>
                        </a:spcAft>
                        <a:buClr>
                          <a:srgbClr val="000000"/>
                        </a:buClr>
                        <a:buSzPts val="1100"/>
                        <a:buFont typeface="Arial"/>
                        <a:buNone/>
                      </a:pPr>
                      <a:r>
                        <a:rPr lang="en-US" sz="1200" u="none" strike="noStrike" cap="none">
                          <a:solidFill>
                            <a:schemeClr val="lt1"/>
                          </a:solidFill>
                          <a:highlight>
                            <a:srgbClr val="C4C0BF"/>
                          </a:highlight>
                          <a:latin typeface="Gill Sans"/>
                          <a:ea typeface="Gill Sans"/>
                          <a:cs typeface="Gill Sans"/>
                          <a:sym typeface="Gill Sans"/>
                        </a:rPr>
                        <a:t> </a:t>
                      </a:r>
                      <a:endParaRPr sz="1200" u="none" strike="noStrike" cap="none">
                        <a:solidFill>
                          <a:schemeClr val="lt1"/>
                        </a:solidFill>
                        <a:highlight>
                          <a:srgbClr val="C4C0BF"/>
                        </a:highlight>
                        <a:latin typeface="Gill Sans"/>
                        <a:ea typeface="Gill Sans"/>
                        <a:cs typeface="Gill Sans"/>
                        <a:sym typeface="Gill Sans"/>
                      </a:endParaRPr>
                    </a:p>
                  </a:txBody>
                  <a:tcPr marL="45700" marR="45700" marT="45700" marB="0">
                    <a:solidFill>
                      <a:schemeClr val="accent1"/>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solidFill>
                            <a:schemeClr val="lt1"/>
                          </a:solidFill>
                          <a:latin typeface="Gill Sans"/>
                          <a:ea typeface="Gill Sans"/>
                          <a:cs typeface="Gill Sans"/>
                          <a:sym typeface="Gill Sans"/>
                        </a:rPr>
                        <a:t>Childcare facilities</a:t>
                      </a:r>
                      <a:endParaRPr sz="1200" u="none" strike="noStrike" cap="none">
                        <a:solidFill>
                          <a:schemeClr val="lt1"/>
                        </a:solidFill>
                        <a:latin typeface="Gill Sans"/>
                        <a:ea typeface="Gill Sans"/>
                        <a:cs typeface="Gill Sans"/>
                        <a:sym typeface="Gill Sans"/>
                      </a:endParaRPr>
                    </a:p>
                  </a:txBody>
                  <a:tcPr marL="45700" marR="45700" marT="45700" marB="0">
                    <a:solidFill>
                      <a:schemeClr val="accent1"/>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solidFill>
                            <a:schemeClr val="lt1"/>
                          </a:solidFill>
                          <a:latin typeface="Gill Sans"/>
                          <a:ea typeface="Gill Sans"/>
                          <a:cs typeface="Gill Sans"/>
                          <a:sym typeface="Gill Sans"/>
                        </a:rPr>
                        <a:t>Transportation</a:t>
                      </a:r>
                      <a:endParaRPr sz="1200" u="none" strike="noStrike" cap="none">
                        <a:solidFill>
                          <a:schemeClr val="lt1"/>
                        </a:solidFill>
                        <a:latin typeface="Gill Sans"/>
                        <a:ea typeface="Gill Sans"/>
                        <a:cs typeface="Gill Sans"/>
                        <a:sym typeface="Gill Sans"/>
                      </a:endParaRPr>
                    </a:p>
                  </a:txBody>
                  <a:tcPr marL="45700" marR="45700" marT="45700" marB="0">
                    <a:solidFill>
                      <a:schemeClr val="accent1"/>
                    </a:solidFill>
                  </a:tcPr>
                </a:tc>
                <a:extLst>
                  <a:ext uri="{0D108BD9-81ED-4DB2-BD59-A6C34878D82A}">
                    <a16:rowId xmlns:a16="http://schemas.microsoft.com/office/drawing/2014/main" val="10000"/>
                  </a:ext>
                </a:extLst>
              </a:tr>
              <a:tr h="512450">
                <a:tc>
                  <a:txBody>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Gill Sans"/>
                          <a:ea typeface="Gill Sans"/>
                          <a:cs typeface="Gill Sans"/>
                          <a:sym typeface="Gill Sans"/>
                        </a:rPr>
                        <a:t>Algeria</a:t>
                      </a:r>
                      <a:endParaRPr sz="1200" b="1" i="0" u="none" strike="noStrike" cap="none">
                        <a:solidFill>
                          <a:schemeClr val="lt1"/>
                        </a:solidFill>
                        <a:latin typeface="Gill Sans"/>
                        <a:ea typeface="Gill Sans"/>
                        <a:cs typeface="Gill Sans"/>
                        <a:sym typeface="Gill Sans"/>
                      </a:endParaRPr>
                    </a:p>
                  </a:txBody>
                  <a:tcPr marL="68575" marR="68575" marT="91425" marB="91425">
                    <a:solidFill>
                      <a:schemeClr val="accent1"/>
                    </a:solidFill>
                  </a:tcPr>
                </a:tc>
                <a:tc>
                  <a:txBody>
                    <a:bodyPr/>
                    <a:lstStyle/>
                    <a:p>
                      <a:pPr marL="0" marR="0" lvl="0" indent="0" algn="l" rtl="0">
                        <a:lnSpc>
                          <a:spcPct val="100000"/>
                        </a:lnSpc>
                        <a:spcBef>
                          <a:spcPts val="0"/>
                        </a:spcBef>
                        <a:spcAft>
                          <a:spcPts val="0"/>
                        </a:spcAft>
                        <a:buClr>
                          <a:srgbClr val="000000"/>
                        </a:buClr>
                        <a:buSzPts val="1150"/>
                        <a:buFont typeface="Arial"/>
                        <a:buNone/>
                      </a:pPr>
                      <a:r>
                        <a:rPr lang="en-US" sz="1150" b="0" i="0" u="none" strike="noStrike" cap="none">
                          <a:solidFill>
                            <a:srgbClr val="000000"/>
                          </a:solidFill>
                          <a:latin typeface="Gill Sans"/>
                          <a:ea typeface="Gill Sans"/>
                          <a:cs typeface="Gill Sans"/>
                          <a:sym typeface="Gill Sans"/>
                        </a:rPr>
                        <a:t>Neither public nor private is required to provide</a:t>
                      </a:r>
                      <a:endParaRPr sz="1150" b="0" i="0" u="none" strike="noStrike" cap="none">
                        <a:solidFill>
                          <a:srgbClr val="000000"/>
                        </a:solidFill>
                        <a:latin typeface="Gill Sans"/>
                        <a:ea typeface="Gill Sans"/>
                        <a:cs typeface="Gill Sans"/>
                        <a:sym typeface="Gill Sans"/>
                      </a:endParaRPr>
                    </a:p>
                  </a:txBody>
                  <a:tcPr marL="68575" marR="68575" marT="91425" marB="91425">
                    <a:solidFill>
                      <a:srgbClr val="F2F2F2"/>
                    </a:solidFill>
                  </a:tcPr>
                </a:tc>
                <a:tc>
                  <a:txBody>
                    <a:bodyPr/>
                    <a:lstStyle/>
                    <a:p>
                      <a:pPr marL="0" marR="0" lvl="0" indent="0" algn="l" rtl="0">
                        <a:lnSpc>
                          <a:spcPct val="100000"/>
                        </a:lnSpc>
                        <a:spcBef>
                          <a:spcPts val="0"/>
                        </a:spcBef>
                        <a:spcAft>
                          <a:spcPts val="0"/>
                        </a:spcAft>
                        <a:buClr>
                          <a:srgbClr val="000000"/>
                        </a:buClr>
                        <a:buSzPts val="1150"/>
                        <a:buFont typeface="Arial"/>
                        <a:buNone/>
                      </a:pPr>
                      <a:r>
                        <a:rPr lang="en-US" sz="1150" b="0" i="0" u="none" strike="noStrike" cap="none">
                          <a:solidFill>
                            <a:srgbClr val="000000"/>
                          </a:solidFill>
                          <a:latin typeface="Gill Sans"/>
                          <a:ea typeface="Gill Sans"/>
                          <a:cs typeface="Gill Sans"/>
                          <a:sym typeface="Gill Sans"/>
                        </a:rPr>
                        <a:t>Some employers provide transportation for female employees, but it is not required</a:t>
                      </a:r>
                      <a:endParaRPr sz="1150" b="0" i="0" u="none" strike="noStrike" cap="none">
                        <a:solidFill>
                          <a:srgbClr val="000000"/>
                        </a:solidFill>
                        <a:latin typeface="Gill Sans"/>
                        <a:ea typeface="Gill Sans"/>
                        <a:cs typeface="Gill Sans"/>
                        <a:sym typeface="Gill Sans"/>
                      </a:endParaRPr>
                    </a:p>
                  </a:txBody>
                  <a:tcPr marL="68575" marR="68575" marT="91425" marB="91425">
                    <a:solidFill>
                      <a:srgbClr val="F2F2F2"/>
                    </a:solidFill>
                  </a:tcPr>
                </a:tc>
                <a:extLst>
                  <a:ext uri="{0D108BD9-81ED-4DB2-BD59-A6C34878D82A}">
                    <a16:rowId xmlns:a16="http://schemas.microsoft.com/office/drawing/2014/main" val="10001"/>
                  </a:ext>
                </a:extLst>
              </a:tr>
              <a:tr h="512450">
                <a:tc>
                  <a:txBody>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Gill Sans"/>
                          <a:ea typeface="Gill Sans"/>
                          <a:cs typeface="Gill Sans"/>
                          <a:sym typeface="Gill Sans"/>
                        </a:rPr>
                        <a:t>Jordan</a:t>
                      </a:r>
                      <a:endParaRPr sz="1200" b="1" i="0" u="none" strike="noStrike" cap="none">
                        <a:solidFill>
                          <a:schemeClr val="lt1"/>
                        </a:solidFill>
                        <a:latin typeface="Gill Sans"/>
                        <a:ea typeface="Gill Sans"/>
                        <a:cs typeface="Gill Sans"/>
                        <a:sym typeface="Gill Sans"/>
                      </a:endParaRPr>
                    </a:p>
                  </a:txBody>
                  <a:tcPr marL="68575" marR="68575" marT="91425" marB="91425">
                    <a:solidFill>
                      <a:schemeClr val="accent1"/>
                    </a:solidFill>
                  </a:tcPr>
                </a:tc>
                <a:tc>
                  <a:txBody>
                    <a:bodyPr/>
                    <a:lstStyle/>
                    <a:p>
                      <a:pPr marL="0" marR="0" lvl="0" indent="0" algn="l" rtl="0">
                        <a:lnSpc>
                          <a:spcPct val="100000"/>
                        </a:lnSpc>
                        <a:spcBef>
                          <a:spcPts val="0"/>
                        </a:spcBef>
                        <a:spcAft>
                          <a:spcPts val="0"/>
                        </a:spcAft>
                        <a:buClr>
                          <a:srgbClr val="000000"/>
                        </a:buClr>
                        <a:buSzPts val="1150"/>
                        <a:buFont typeface="Arial"/>
                        <a:buNone/>
                      </a:pPr>
                      <a:r>
                        <a:rPr lang="en-US" sz="1150" b="0" i="0" u="none" strike="noStrike" cap="none">
                          <a:solidFill>
                            <a:srgbClr val="000000"/>
                          </a:solidFill>
                          <a:latin typeface="Gill Sans"/>
                          <a:ea typeface="Gill Sans"/>
                          <a:cs typeface="Gill Sans"/>
                          <a:sym typeface="Gill Sans"/>
                        </a:rPr>
                        <a:t>Employer mandated where there are 15 or more children under the age of 5</a:t>
                      </a:r>
                      <a:endParaRPr sz="1150" b="0" i="0" u="none" strike="noStrike" cap="none">
                        <a:solidFill>
                          <a:srgbClr val="000000"/>
                        </a:solidFill>
                        <a:latin typeface="Gill Sans"/>
                        <a:ea typeface="Gill Sans"/>
                        <a:cs typeface="Gill Sans"/>
                        <a:sym typeface="Gill Sans"/>
                      </a:endParaRPr>
                    </a:p>
                  </a:txBody>
                  <a:tcPr marL="68575" marR="68575" marT="91425" marB="91425">
                    <a:solidFill>
                      <a:srgbClr val="F2F2F2"/>
                    </a:solidFill>
                  </a:tcPr>
                </a:tc>
                <a:tc>
                  <a:txBody>
                    <a:bodyPr/>
                    <a:lstStyle/>
                    <a:p>
                      <a:pPr marL="0" marR="0" lvl="0" indent="0" algn="l" rtl="0">
                        <a:lnSpc>
                          <a:spcPct val="100000"/>
                        </a:lnSpc>
                        <a:spcBef>
                          <a:spcPts val="0"/>
                        </a:spcBef>
                        <a:spcAft>
                          <a:spcPts val="0"/>
                        </a:spcAft>
                        <a:buClr>
                          <a:srgbClr val="000000"/>
                        </a:buClr>
                        <a:buSzPts val="1150"/>
                        <a:buFont typeface="Arial"/>
                        <a:buNone/>
                      </a:pPr>
                      <a:r>
                        <a:rPr lang="en-US" sz="1150" b="0" i="0" u="none" strike="noStrike" cap="none">
                          <a:solidFill>
                            <a:srgbClr val="000000"/>
                          </a:solidFill>
                          <a:latin typeface="Gill Sans"/>
                          <a:ea typeface="Gill Sans"/>
                          <a:cs typeface="Gill Sans"/>
                          <a:sym typeface="Gill Sans"/>
                        </a:rPr>
                        <a:t>The National Employment Plan (NEP) is slated to include government subsidies for transportation</a:t>
                      </a:r>
                      <a:endParaRPr sz="1150" b="0" i="0" u="none" strike="noStrike" cap="none">
                        <a:solidFill>
                          <a:srgbClr val="000000"/>
                        </a:solidFill>
                        <a:latin typeface="Gill Sans"/>
                        <a:ea typeface="Gill Sans"/>
                        <a:cs typeface="Gill Sans"/>
                        <a:sym typeface="Gill Sans"/>
                      </a:endParaRPr>
                    </a:p>
                  </a:txBody>
                  <a:tcPr marL="68575" marR="68575" marT="91425" marB="91425">
                    <a:solidFill>
                      <a:srgbClr val="F2F2F2"/>
                    </a:solidFill>
                  </a:tcPr>
                </a:tc>
                <a:extLst>
                  <a:ext uri="{0D108BD9-81ED-4DB2-BD59-A6C34878D82A}">
                    <a16:rowId xmlns:a16="http://schemas.microsoft.com/office/drawing/2014/main" val="10002"/>
                  </a:ext>
                </a:extLst>
              </a:tr>
              <a:tr h="512450">
                <a:tc>
                  <a:txBody>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Gill Sans"/>
                          <a:ea typeface="Gill Sans"/>
                          <a:cs typeface="Gill Sans"/>
                          <a:sym typeface="Gill Sans"/>
                        </a:rPr>
                        <a:t>Lebanon</a:t>
                      </a:r>
                      <a:endParaRPr sz="1200" b="1" i="0" u="none" strike="noStrike" cap="none">
                        <a:solidFill>
                          <a:schemeClr val="lt1"/>
                        </a:solidFill>
                        <a:latin typeface="Gill Sans"/>
                        <a:ea typeface="Gill Sans"/>
                        <a:cs typeface="Gill Sans"/>
                        <a:sym typeface="Gill Sans"/>
                      </a:endParaRPr>
                    </a:p>
                  </a:txBody>
                  <a:tcPr marL="68575" marR="68575" marT="91425" marB="91425">
                    <a:solidFill>
                      <a:schemeClr val="accent1"/>
                    </a:solidFill>
                  </a:tcPr>
                </a:tc>
                <a:tc>
                  <a:txBody>
                    <a:bodyPr/>
                    <a:lstStyle/>
                    <a:p>
                      <a:pPr marL="0" marR="0" lvl="0" indent="0" algn="l" rtl="0">
                        <a:lnSpc>
                          <a:spcPct val="100000"/>
                        </a:lnSpc>
                        <a:spcBef>
                          <a:spcPts val="0"/>
                        </a:spcBef>
                        <a:spcAft>
                          <a:spcPts val="0"/>
                        </a:spcAft>
                        <a:buClr>
                          <a:srgbClr val="000000"/>
                        </a:buClr>
                        <a:buSzPts val="1150"/>
                        <a:buFont typeface="Arial"/>
                        <a:buNone/>
                      </a:pPr>
                      <a:r>
                        <a:rPr lang="en-US" sz="1150" b="0" i="0" u="none" strike="noStrike" cap="none">
                          <a:solidFill>
                            <a:srgbClr val="000000"/>
                          </a:solidFill>
                          <a:latin typeface="Gill Sans"/>
                          <a:ea typeface="Gill Sans"/>
                          <a:cs typeface="Gill Sans"/>
                          <a:sym typeface="Gill Sans"/>
                        </a:rPr>
                        <a:t>Employers are not required to provide</a:t>
                      </a:r>
                      <a:endParaRPr sz="1150" b="0" i="0" u="none" strike="noStrike" cap="none">
                        <a:solidFill>
                          <a:srgbClr val="000000"/>
                        </a:solidFill>
                        <a:latin typeface="Gill Sans"/>
                        <a:ea typeface="Gill Sans"/>
                        <a:cs typeface="Gill Sans"/>
                        <a:sym typeface="Gill Sans"/>
                      </a:endParaRPr>
                    </a:p>
                  </a:txBody>
                  <a:tcPr marL="68575" marR="68575" marT="91425" marB="91425">
                    <a:solidFill>
                      <a:srgbClr val="F2F2F2"/>
                    </a:solidFill>
                  </a:tcPr>
                </a:tc>
                <a:tc>
                  <a:txBody>
                    <a:bodyPr/>
                    <a:lstStyle/>
                    <a:p>
                      <a:pPr marL="0" marR="0" lvl="0" indent="0" algn="l" rtl="0">
                        <a:lnSpc>
                          <a:spcPct val="100000"/>
                        </a:lnSpc>
                        <a:spcBef>
                          <a:spcPts val="0"/>
                        </a:spcBef>
                        <a:spcAft>
                          <a:spcPts val="0"/>
                        </a:spcAft>
                        <a:buClr>
                          <a:srgbClr val="000000"/>
                        </a:buClr>
                        <a:buSzPts val="1150"/>
                        <a:buFont typeface="Arial"/>
                        <a:buNone/>
                      </a:pPr>
                      <a:r>
                        <a:rPr lang="en-US" sz="1150" b="0" i="0" u="none" strike="noStrike" cap="none">
                          <a:solidFill>
                            <a:srgbClr val="000000"/>
                          </a:solidFill>
                          <a:latin typeface="Gill Sans"/>
                          <a:ea typeface="Gill Sans"/>
                          <a:cs typeface="Gill Sans"/>
                          <a:sym typeface="Gill Sans"/>
                        </a:rPr>
                        <a:t>Private sector employers are required to provide employees with a daily transportation allowance</a:t>
                      </a:r>
                      <a:endParaRPr sz="1150" b="0" i="0" u="none" strike="noStrike" cap="none">
                        <a:solidFill>
                          <a:srgbClr val="000000"/>
                        </a:solidFill>
                        <a:latin typeface="Gill Sans"/>
                        <a:ea typeface="Gill Sans"/>
                        <a:cs typeface="Gill Sans"/>
                        <a:sym typeface="Gill Sans"/>
                      </a:endParaRPr>
                    </a:p>
                  </a:txBody>
                  <a:tcPr marL="68575" marR="68575" marT="91425" marB="91425">
                    <a:solidFill>
                      <a:srgbClr val="F2F2F2"/>
                    </a:solidFill>
                  </a:tcPr>
                </a:tc>
                <a:extLst>
                  <a:ext uri="{0D108BD9-81ED-4DB2-BD59-A6C34878D82A}">
                    <a16:rowId xmlns:a16="http://schemas.microsoft.com/office/drawing/2014/main" val="10003"/>
                  </a:ext>
                </a:extLst>
              </a:tr>
              <a:tr h="351375">
                <a:tc>
                  <a:txBody>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Gill Sans"/>
                          <a:ea typeface="Gill Sans"/>
                          <a:cs typeface="Gill Sans"/>
                          <a:sym typeface="Gill Sans"/>
                        </a:rPr>
                        <a:t>Morocco</a:t>
                      </a:r>
                      <a:endParaRPr sz="1200" b="1" i="0" u="none" strike="noStrike" cap="none">
                        <a:solidFill>
                          <a:schemeClr val="lt1"/>
                        </a:solidFill>
                        <a:latin typeface="Gill Sans"/>
                        <a:ea typeface="Gill Sans"/>
                        <a:cs typeface="Gill Sans"/>
                        <a:sym typeface="Gill Sans"/>
                      </a:endParaRPr>
                    </a:p>
                  </a:txBody>
                  <a:tcPr marL="68575" marR="68575" marT="91425" marB="91425">
                    <a:solidFill>
                      <a:schemeClr val="accent1"/>
                    </a:solidFill>
                  </a:tcPr>
                </a:tc>
                <a:tc>
                  <a:txBody>
                    <a:bodyPr/>
                    <a:lstStyle/>
                    <a:p>
                      <a:pPr marL="0" marR="0" lvl="0" indent="0" algn="l" rtl="0">
                        <a:lnSpc>
                          <a:spcPct val="100000"/>
                        </a:lnSpc>
                        <a:spcBef>
                          <a:spcPts val="0"/>
                        </a:spcBef>
                        <a:spcAft>
                          <a:spcPts val="0"/>
                        </a:spcAft>
                        <a:buClr>
                          <a:srgbClr val="000000"/>
                        </a:buClr>
                        <a:buSzPts val="1150"/>
                        <a:buFont typeface="Arial"/>
                        <a:buNone/>
                      </a:pPr>
                      <a:r>
                        <a:rPr lang="en-US" sz="1150" b="0" i="0" u="none" strike="noStrike" cap="none">
                          <a:solidFill>
                            <a:srgbClr val="000000"/>
                          </a:solidFill>
                          <a:latin typeface="Gill Sans"/>
                          <a:ea typeface="Gill Sans"/>
                          <a:cs typeface="Gill Sans"/>
                          <a:sym typeface="Gill Sans"/>
                        </a:rPr>
                        <a:t>Employer mandated if more than 50 female employees </a:t>
                      </a:r>
                      <a:endParaRPr sz="1150" b="0" i="0" u="none" strike="noStrike" cap="none">
                        <a:solidFill>
                          <a:srgbClr val="000000"/>
                        </a:solidFill>
                        <a:latin typeface="Gill Sans"/>
                        <a:ea typeface="Gill Sans"/>
                        <a:cs typeface="Gill Sans"/>
                        <a:sym typeface="Gill Sans"/>
                      </a:endParaRPr>
                    </a:p>
                  </a:txBody>
                  <a:tcPr marL="68575" marR="68575" marT="91425" marB="91425">
                    <a:solidFill>
                      <a:srgbClr val="F2F2F2"/>
                    </a:solidFill>
                  </a:tcPr>
                </a:tc>
                <a:tc>
                  <a:txBody>
                    <a:bodyPr/>
                    <a:lstStyle/>
                    <a:p>
                      <a:pPr marL="0" marR="0" lvl="0" indent="0" algn="l" rtl="0">
                        <a:lnSpc>
                          <a:spcPct val="100000"/>
                        </a:lnSpc>
                        <a:spcBef>
                          <a:spcPts val="0"/>
                        </a:spcBef>
                        <a:spcAft>
                          <a:spcPts val="0"/>
                        </a:spcAft>
                        <a:buClr>
                          <a:srgbClr val="000000"/>
                        </a:buClr>
                        <a:buSzPts val="1150"/>
                        <a:buFont typeface="Arial"/>
                        <a:buNone/>
                      </a:pPr>
                      <a:r>
                        <a:rPr lang="en-US" sz="1150" i="1" u="none" strike="noStrike" cap="none">
                          <a:latin typeface="Gill Sans"/>
                          <a:ea typeface="Gill Sans"/>
                          <a:cs typeface="Gill Sans"/>
                          <a:sym typeface="Gill Sans"/>
                        </a:rPr>
                        <a:t>Not found</a:t>
                      </a:r>
                      <a:endParaRPr sz="1150" i="1" u="none" strike="noStrike" cap="none">
                        <a:latin typeface="Gill Sans"/>
                        <a:ea typeface="Gill Sans"/>
                        <a:cs typeface="Gill Sans"/>
                        <a:sym typeface="Gill Sans"/>
                      </a:endParaRPr>
                    </a:p>
                  </a:txBody>
                  <a:tcPr marL="68575" marR="68575" marT="91425" marB="91425">
                    <a:solidFill>
                      <a:srgbClr val="F2F2F2"/>
                    </a:solidFill>
                  </a:tcPr>
                </a:tc>
                <a:extLst>
                  <a:ext uri="{0D108BD9-81ED-4DB2-BD59-A6C34878D82A}">
                    <a16:rowId xmlns:a16="http://schemas.microsoft.com/office/drawing/2014/main" val="10004"/>
                  </a:ext>
                </a:extLst>
              </a:tr>
              <a:tr h="680825">
                <a:tc>
                  <a:txBody>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Gill Sans"/>
                          <a:ea typeface="Gill Sans"/>
                          <a:cs typeface="Gill Sans"/>
                          <a:sym typeface="Gill Sans"/>
                        </a:rPr>
                        <a:t>Saudi Arabia</a:t>
                      </a:r>
                      <a:endParaRPr sz="1200" b="1" i="0" u="none" strike="noStrike" cap="none">
                        <a:solidFill>
                          <a:schemeClr val="lt1"/>
                        </a:solidFill>
                        <a:latin typeface="Gill Sans"/>
                        <a:ea typeface="Gill Sans"/>
                        <a:cs typeface="Gill Sans"/>
                        <a:sym typeface="Gill Sans"/>
                      </a:endParaRPr>
                    </a:p>
                  </a:txBody>
                  <a:tcPr marL="68575" marR="68575" marT="91425" marB="91425">
                    <a:solidFill>
                      <a:schemeClr val="accent1"/>
                    </a:solidFill>
                  </a:tcPr>
                </a:tc>
                <a:tc>
                  <a:txBody>
                    <a:bodyPr/>
                    <a:lstStyle/>
                    <a:p>
                      <a:pPr marL="0" marR="0" lvl="0" indent="0" algn="l" rtl="0">
                        <a:lnSpc>
                          <a:spcPct val="100000"/>
                        </a:lnSpc>
                        <a:spcBef>
                          <a:spcPts val="0"/>
                        </a:spcBef>
                        <a:spcAft>
                          <a:spcPts val="0"/>
                        </a:spcAft>
                        <a:buClr>
                          <a:srgbClr val="000000"/>
                        </a:buClr>
                        <a:buSzPts val="1150"/>
                        <a:buFont typeface="Arial"/>
                        <a:buNone/>
                      </a:pPr>
                      <a:r>
                        <a:rPr lang="en-US" sz="1150" b="0" i="0" u="none" strike="noStrike" cap="none">
                          <a:solidFill>
                            <a:srgbClr val="000000"/>
                          </a:solidFill>
                          <a:latin typeface="Gill Sans"/>
                          <a:ea typeface="Gill Sans"/>
                          <a:cs typeface="Gill Sans"/>
                          <a:sym typeface="Gill Sans"/>
                        </a:rPr>
                        <a:t>Government mandated for companies above a certain size</a:t>
                      </a:r>
                      <a:endParaRPr sz="1150" b="0" i="0" u="none" strike="noStrike" cap="none">
                        <a:solidFill>
                          <a:srgbClr val="000000"/>
                        </a:solidFill>
                        <a:latin typeface="Gill Sans"/>
                        <a:ea typeface="Gill Sans"/>
                        <a:cs typeface="Gill Sans"/>
                        <a:sym typeface="Gill Sans"/>
                      </a:endParaRPr>
                    </a:p>
                  </a:txBody>
                  <a:tcPr marL="68575" marR="68575" marT="91425" marB="91425">
                    <a:solidFill>
                      <a:srgbClr val="F2F2F2"/>
                    </a:solidFill>
                  </a:tcPr>
                </a:tc>
                <a:tc>
                  <a:txBody>
                    <a:bodyPr/>
                    <a:lstStyle/>
                    <a:p>
                      <a:pPr marL="0" marR="0" lvl="0" indent="0" algn="l" rtl="0">
                        <a:lnSpc>
                          <a:spcPct val="100000"/>
                        </a:lnSpc>
                        <a:spcBef>
                          <a:spcPts val="0"/>
                        </a:spcBef>
                        <a:spcAft>
                          <a:spcPts val="0"/>
                        </a:spcAft>
                        <a:buClr>
                          <a:srgbClr val="000000"/>
                        </a:buClr>
                        <a:buSzPts val="1150"/>
                        <a:buFont typeface="Arial"/>
                        <a:buNone/>
                      </a:pPr>
                      <a:r>
                        <a:rPr lang="en-US" sz="1150" b="0" i="0" u="none" strike="noStrike" cap="none">
                          <a:solidFill>
                            <a:srgbClr val="000000"/>
                          </a:solidFill>
                          <a:latin typeface="Gill Sans"/>
                          <a:ea typeface="Gill Sans"/>
                          <a:cs typeface="Gill Sans"/>
                          <a:sym typeface="Gill Sans"/>
                        </a:rPr>
                        <a:t>Government pays 80% of the transportation cost for each trip between work and home for 24 months for workers earning less than 8000 riyals monthly</a:t>
                      </a:r>
                      <a:endParaRPr sz="1150" b="0" i="0" u="none" strike="noStrike" cap="none">
                        <a:solidFill>
                          <a:srgbClr val="000000"/>
                        </a:solidFill>
                        <a:latin typeface="Gill Sans"/>
                        <a:ea typeface="Gill Sans"/>
                        <a:cs typeface="Gill Sans"/>
                        <a:sym typeface="Gill Sans"/>
                      </a:endParaRPr>
                    </a:p>
                  </a:txBody>
                  <a:tcPr marL="68575" marR="68575" marT="91425" marB="91425">
                    <a:solidFill>
                      <a:srgbClr val="F2F2F2"/>
                    </a:solidFill>
                  </a:tcPr>
                </a:tc>
                <a:extLst>
                  <a:ext uri="{0D108BD9-81ED-4DB2-BD59-A6C34878D82A}">
                    <a16:rowId xmlns:a16="http://schemas.microsoft.com/office/drawing/2014/main" val="10005"/>
                  </a:ext>
                </a:extLst>
              </a:tr>
              <a:tr h="512450">
                <a:tc>
                  <a:txBody>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Gill Sans"/>
                          <a:ea typeface="Gill Sans"/>
                          <a:cs typeface="Gill Sans"/>
                          <a:sym typeface="Gill Sans"/>
                        </a:rPr>
                        <a:t>Tunisia</a:t>
                      </a:r>
                      <a:endParaRPr sz="1200" b="1" i="0" u="none" strike="noStrike" cap="none">
                        <a:solidFill>
                          <a:schemeClr val="lt1"/>
                        </a:solidFill>
                        <a:latin typeface="Gill Sans"/>
                        <a:ea typeface="Gill Sans"/>
                        <a:cs typeface="Gill Sans"/>
                        <a:sym typeface="Gill Sans"/>
                      </a:endParaRPr>
                    </a:p>
                  </a:txBody>
                  <a:tcPr marL="68575" marR="68575" marT="91425" marB="91425">
                    <a:solidFill>
                      <a:schemeClr val="accent1"/>
                    </a:solidFill>
                  </a:tcPr>
                </a:tc>
                <a:tc>
                  <a:txBody>
                    <a:bodyPr/>
                    <a:lstStyle/>
                    <a:p>
                      <a:pPr marL="0" marR="0" lvl="0" indent="0" algn="l" rtl="0">
                        <a:lnSpc>
                          <a:spcPct val="100000"/>
                        </a:lnSpc>
                        <a:spcBef>
                          <a:spcPts val="0"/>
                        </a:spcBef>
                        <a:spcAft>
                          <a:spcPts val="0"/>
                        </a:spcAft>
                        <a:buClr>
                          <a:srgbClr val="000000"/>
                        </a:buClr>
                        <a:buSzPts val="1150"/>
                        <a:buFont typeface="Arial"/>
                        <a:buNone/>
                      </a:pPr>
                      <a:r>
                        <a:rPr lang="en-US" sz="1150" b="0" i="0" u="none" strike="noStrike" cap="none">
                          <a:solidFill>
                            <a:srgbClr val="000000"/>
                          </a:solidFill>
                          <a:latin typeface="Gill Sans"/>
                          <a:ea typeface="Gill Sans"/>
                          <a:cs typeface="Gill Sans"/>
                          <a:sym typeface="Gill Sans"/>
                        </a:rPr>
                        <a:t>Neither public nor private is required to provide</a:t>
                      </a:r>
                      <a:endParaRPr sz="1150" b="0" i="0" u="none" strike="noStrike" cap="none">
                        <a:solidFill>
                          <a:srgbClr val="000000"/>
                        </a:solidFill>
                        <a:latin typeface="Gill Sans"/>
                        <a:ea typeface="Gill Sans"/>
                        <a:cs typeface="Gill Sans"/>
                        <a:sym typeface="Gill Sans"/>
                      </a:endParaRPr>
                    </a:p>
                  </a:txBody>
                  <a:tcPr marL="68575" marR="68575" marT="91425" marB="91425">
                    <a:solidFill>
                      <a:srgbClr val="F2F2F2"/>
                    </a:solidFill>
                  </a:tcPr>
                </a:tc>
                <a:tc>
                  <a:txBody>
                    <a:bodyPr/>
                    <a:lstStyle/>
                    <a:p>
                      <a:pPr marL="0" marR="0" lvl="0" indent="0" algn="l" rtl="0">
                        <a:lnSpc>
                          <a:spcPct val="100000"/>
                        </a:lnSpc>
                        <a:spcBef>
                          <a:spcPts val="0"/>
                        </a:spcBef>
                        <a:spcAft>
                          <a:spcPts val="0"/>
                        </a:spcAft>
                        <a:buClr>
                          <a:srgbClr val="000000"/>
                        </a:buClr>
                        <a:buSzPts val="1150"/>
                        <a:buFont typeface="Arial"/>
                        <a:buNone/>
                      </a:pPr>
                      <a:r>
                        <a:rPr lang="en-US" sz="1150" b="0" i="0" u="none" strike="noStrike" cap="none">
                          <a:solidFill>
                            <a:srgbClr val="000000"/>
                          </a:solidFill>
                          <a:latin typeface="Gill Sans"/>
                          <a:ea typeface="Gill Sans"/>
                          <a:cs typeface="Gill Sans"/>
                          <a:sym typeface="Gill Sans"/>
                        </a:rPr>
                        <a:t>2019 initiative for authorized non-regular public transporters to transport female agricultural workers to their workplaces</a:t>
                      </a:r>
                      <a:endParaRPr sz="1150" b="0" i="0" u="none" strike="noStrike" cap="none">
                        <a:solidFill>
                          <a:srgbClr val="000000"/>
                        </a:solidFill>
                        <a:latin typeface="Gill Sans"/>
                        <a:ea typeface="Gill Sans"/>
                        <a:cs typeface="Gill Sans"/>
                        <a:sym typeface="Gill Sans"/>
                      </a:endParaRPr>
                    </a:p>
                  </a:txBody>
                  <a:tcPr marL="68575" marR="68575" marT="91425" marB="91425">
                    <a:solidFill>
                      <a:srgbClr val="F2F2F2"/>
                    </a:solidFill>
                  </a:tcPr>
                </a:tc>
                <a:extLst>
                  <a:ext uri="{0D108BD9-81ED-4DB2-BD59-A6C34878D82A}">
                    <a16:rowId xmlns:a16="http://schemas.microsoft.com/office/drawing/2014/main" val="10006"/>
                  </a:ext>
                </a:extLst>
              </a:tr>
              <a:tr h="1017600">
                <a:tc>
                  <a:txBody>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Gill Sans"/>
                          <a:ea typeface="Gill Sans"/>
                          <a:cs typeface="Gill Sans"/>
                          <a:sym typeface="Gill Sans"/>
                        </a:rPr>
                        <a:t>Turkey</a:t>
                      </a:r>
                      <a:endParaRPr sz="1200" b="1" i="0" u="none" strike="noStrike" cap="none">
                        <a:solidFill>
                          <a:schemeClr val="lt1"/>
                        </a:solidFill>
                        <a:latin typeface="Gill Sans"/>
                        <a:ea typeface="Gill Sans"/>
                        <a:cs typeface="Gill Sans"/>
                        <a:sym typeface="Gill Sans"/>
                      </a:endParaRPr>
                    </a:p>
                  </a:txBody>
                  <a:tcPr marL="68575" marR="68575" marT="91425" marB="91425">
                    <a:solidFill>
                      <a:schemeClr val="accent1"/>
                    </a:solidFill>
                  </a:tcPr>
                </a:tc>
                <a:tc>
                  <a:txBody>
                    <a:bodyPr/>
                    <a:lstStyle/>
                    <a:p>
                      <a:pPr marL="0" marR="0" lvl="0" indent="0" algn="l" rtl="0">
                        <a:lnSpc>
                          <a:spcPct val="100000"/>
                        </a:lnSpc>
                        <a:spcBef>
                          <a:spcPts val="0"/>
                        </a:spcBef>
                        <a:spcAft>
                          <a:spcPts val="0"/>
                        </a:spcAft>
                        <a:buClr>
                          <a:srgbClr val="000000"/>
                        </a:buClr>
                        <a:buSzPts val="1150"/>
                        <a:buFont typeface="Arial"/>
                        <a:buNone/>
                      </a:pPr>
                      <a:r>
                        <a:rPr lang="en-US" sz="1150" b="0" i="0" u="none" strike="noStrike" cap="none">
                          <a:solidFill>
                            <a:srgbClr val="000000"/>
                          </a:solidFill>
                          <a:latin typeface="Gill Sans"/>
                          <a:ea typeface="Gill Sans"/>
                          <a:cs typeface="Gill Sans"/>
                          <a:sym typeface="Gill Sans"/>
                        </a:rPr>
                        <a:t>Government mandated for companies that employ more than 150 women. Private childcare is exempt from taxes for five accounting periods from launch. Childcare costs deducted from income tax if employers pays directly to facility.*</a:t>
                      </a:r>
                      <a:endParaRPr sz="1150" b="0" i="0" u="none" strike="noStrike" cap="none">
                        <a:solidFill>
                          <a:srgbClr val="000000"/>
                        </a:solidFill>
                        <a:latin typeface="Gill Sans"/>
                        <a:ea typeface="Gill Sans"/>
                        <a:cs typeface="Gill Sans"/>
                        <a:sym typeface="Gill Sans"/>
                      </a:endParaRPr>
                    </a:p>
                  </a:txBody>
                  <a:tcPr marL="68575" marR="68575" marT="91425" marB="91425">
                    <a:solidFill>
                      <a:srgbClr val="F2F2F2"/>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US" sz="1150" i="1" u="none" strike="noStrike" cap="none">
                          <a:solidFill>
                            <a:schemeClr val="dk1"/>
                          </a:solidFill>
                          <a:latin typeface="Gill Sans"/>
                          <a:ea typeface="Gill Sans"/>
                          <a:cs typeface="Gill Sans"/>
                          <a:sym typeface="Gill Sans"/>
                        </a:rPr>
                        <a:t>Not found</a:t>
                      </a:r>
                      <a:endParaRPr sz="1150" u="none" strike="noStrike" cap="none">
                        <a:latin typeface="Gill Sans"/>
                        <a:ea typeface="Gill Sans"/>
                        <a:cs typeface="Gill Sans"/>
                        <a:sym typeface="Gill Sans"/>
                      </a:endParaRPr>
                    </a:p>
                  </a:txBody>
                  <a:tcPr marL="68575" marR="68575" marT="91425" marB="91425">
                    <a:solidFill>
                      <a:srgbClr val="F2F2F2"/>
                    </a:solidFill>
                  </a:tcPr>
                </a:tc>
                <a:extLst>
                  <a:ext uri="{0D108BD9-81ED-4DB2-BD59-A6C34878D82A}">
                    <a16:rowId xmlns:a16="http://schemas.microsoft.com/office/drawing/2014/main" val="10007"/>
                  </a:ext>
                </a:extLst>
              </a:tr>
              <a:tr h="527100">
                <a:tc>
                  <a:txBody>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Gill Sans"/>
                          <a:ea typeface="Gill Sans"/>
                          <a:cs typeface="Gill Sans"/>
                          <a:sym typeface="Gill Sans"/>
                        </a:rPr>
                        <a:t>West Bank and Gaza</a:t>
                      </a:r>
                      <a:endParaRPr sz="1200" b="1" i="0" u="none" strike="noStrike" cap="none">
                        <a:solidFill>
                          <a:schemeClr val="lt1"/>
                        </a:solidFill>
                        <a:latin typeface="Gill Sans"/>
                        <a:ea typeface="Gill Sans"/>
                        <a:cs typeface="Gill Sans"/>
                        <a:sym typeface="Gill Sans"/>
                      </a:endParaRPr>
                    </a:p>
                  </a:txBody>
                  <a:tcPr marL="68575" marR="68575" marT="91425" marB="91425">
                    <a:solidFill>
                      <a:schemeClr val="accent1"/>
                    </a:solidFill>
                  </a:tcPr>
                </a:tc>
                <a:tc>
                  <a:txBody>
                    <a:bodyPr/>
                    <a:lstStyle/>
                    <a:p>
                      <a:pPr marL="0" marR="0" lvl="0" indent="0" algn="l" rtl="0">
                        <a:lnSpc>
                          <a:spcPct val="100000"/>
                        </a:lnSpc>
                        <a:spcBef>
                          <a:spcPts val="0"/>
                        </a:spcBef>
                        <a:spcAft>
                          <a:spcPts val="0"/>
                        </a:spcAft>
                        <a:buClr>
                          <a:srgbClr val="000000"/>
                        </a:buClr>
                        <a:buSzPts val="1150"/>
                        <a:buFont typeface="Arial"/>
                        <a:buNone/>
                      </a:pPr>
                      <a:r>
                        <a:rPr lang="en-US" sz="1150" u="none" strike="noStrike" cap="none">
                          <a:latin typeface="Gill Sans"/>
                          <a:ea typeface="Gill Sans"/>
                          <a:cs typeface="Gill Sans"/>
                          <a:sym typeface="Gill Sans"/>
                        </a:rPr>
                        <a:t> </a:t>
                      </a:r>
                      <a:r>
                        <a:rPr lang="en-US" sz="1150" i="1" u="none" strike="noStrike" cap="none">
                          <a:solidFill>
                            <a:schemeClr val="dk1"/>
                          </a:solidFill>
                          <a:latin typeface="Gill Sans"/>
                          <a:ea typeface="Gill Sans"/>
                          <a:cs typeface="Gill Sans"/>
                          <a:sym typeface="Gill Sans"/>
                        </a:rPr>
                        <a:t>Not found</a:t>
                      </a:r>
                      <a:endParaRPr sz="1150" u="none" strike="noStrike" cap="none">
                        <a:latin typeface="Gill Sans"/>
                        <a:ea typeface="Gill Sans"/>
                        <a:cs typeface="Gill Sans"/>
                        <a:sym typeface="Gill Sans"/>
                      </a:endParaRPr>
                    </a:p>
                  </a:txBody>
                  <a:tcPr marL="68575" marR="68575" marT="91425" marB="91425">
                    <a:solidFill>
                      <a:srgbClr val="F2F2F2"/>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US" sz="1150" i="1" u="none" strike="noStrike" cap="none" dirty="0">
                          <a:solidFill>
                            <a:schemeClr val="dk1"/>
                          </a:solidFill>
                          <a:latin typeface="Gill Sans"/>
                          <a:ea typeface="Gill Sans"/>
                          <a:cs typeface="Gill Sans"/>
                          <a:sym typeface="Gill Sans"/>
                        </a:rPr>
                        <a:t>Not found</a:t>
                      </a:r>
                      <a:endParaRPr sz="1150" u="none" strike="noStrike" cap="none" dirty="0">
                        <a:latin typeface="Gill Sans"/>
                        <a:ea typeface="Gill Sans"/>
                        <a:cs typeface="Gill Sans"/>
                        <a:sym typeface="Gill Sans"/>
                      </a:endParaRPr>
                    </a:p>
                  </a:txBody>
                  <a:tcPr marL="68575" marR="68575" marT="91425" marB="91425">
                    <a:solidFill>
                      <a:srgbClr val="F2F2F2"/>
                    </a:solidFill>
                  </a:tcPr>
                </a:tc>
                <a:extLst>
                  <a:ext uri="{0D108BD9-81ED-4DB2-BD59-A6C34878D82A}">
                    <a16:rowId xmlns:a16="http://schemas.microsoft.com/office/drawing/2014/main" val="10008"/>
                  </a:ext>
                </a:extLst>
              </a:tr>
            </a:tbl>
          </a:graphicData>
        </a:graphic>
      </p:graphicFrame>
      <p:sp>
        <p:nvSpPr>
          <p:cNvPr id="1692" name="Google Shape;1692;g11e511dc6cc_3_0"/>
          <p:cNvSpPr txBox="1">
            <a:spLocks noGrp="1"/>
          </p:cNvSpPr>
          <p:nvPr>
            <p:ph type="ftr" idx="11"/>
          </p:nvPr>
        </p:nvSpPr>
        <p:spPr>
          <a:xfrm>
            <a:off x="3124200" y="6474767"/>
            <a:ext cx="2895600" cy="2769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1400"/>
              <a:buNone/>
            </a:pPr>
            <a:r>
              <a:rPr lang="en-US"/>
              <a:t>USAID MONITORING, EVALUATION, AND LEARNING ACTIVITY</a:t>
            </a:r>
            <a:endParaRPr>
              <a:solidFill>
                <a:schemeClr val="lt1"/>
              </a:solidFill>
            </a:endParaRPr>
          </a:p>
          <a:p>
            <a:pPr marL="0" lvl="0" indent="0" algn="ctr" rtl="0">
              <a:lnSpc>
                <a:spcPct val="100000"/>
              </a:lnSpc>
              <a:spcBef>
                <a:spcPts val="0"/>
              </a:spcBef>
              <a:spcAft>
                <a:spcPts val="0"/>
              </a:spcAft>
              <a:buSzPts val="1400"/>
              <a:buNone/>
            </a:pPr>
            <a:endParaRPr/>
          </a:p>
        </p:txBody>
      </p:sp>
      <p:sp>
        <p:nvSpPr>
          <p:cNvPr id="1693" name="Google Shape;1693;g11e511dc6cc_3_0">
            <a:extLst>
              <a:ext uri="{C183D7F6-B498-43B3-948B-1728B52AA6E4}">
                <adec:decorative xmlns:adec="http://schemas.microsoft.com/office/drawing/2017/decorative" val="1"/>
              </a:ext>
            </a:extLst>
          </p:cNvPr>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694" name="Google Shape;1694;g11e511dc6cc_3_0"/>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t>3/23/2022</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698"/>
        <p:cNvGrpSpPr/>
        <p:nvPr/>
      </p:nvGrpSpPr>
      <p:grpSpPr>
        <a:xfrm>
          <a:off x="0" y="0"/>
          <a:ext cx="0" cy="0"/>
          <a:chOff x="0" y="0"/>
          <a:chExt cx="0" cy="0"/>
        </a:xfrm>
      </p:grpSpPr>
      <p:sp>
        <p:nvSpPr>
          <p:cNvPr id="1699" name="Google Shape;1699;g11e0ae5a757_0_481"/>
          <p:cNvSpPr txBox="1">
            <a:spLocks noGrp="1"/>
          </p:cNvSpPr>
          <p:nvPr>
            <p:ph type="ftr" idx="11"/>
          </p:nvPr>
        </p:nvSpPr>
        <p:spPr>
          <a:xfrm>
            <a:off x="3124200" y="6474767"/>
            <a:ext cx="2895600" cy="2769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1400"/>
              <a:buNone/>
            </a:pPr>
            <a:r>
              <a:rPr lang="en-US"/>
              <a:t>USAID MONITORING, EVALUATION, AND LEARNING ACTIVITY</a:t>
            </a:r>
            <a:endParaRPr>
              <a:solidFill>
                <a:schemeClr val="lt1"/>
              </a:solidFill>
            </a:endParaRPr>
          </a:p>
          <a:p>
            <a:pPr marL="0" lvl="0" indent="0" algn="ctr" rtl="0">
              <a:lnSpc>
                <a:spcPct val="100000"/>
              </a:lnSpc>
              <a:spcBef>
                <a:spcPts val="0"/>
              </a:spcBef>
              <a:spcAft>
                <a:spcPts val="0"/>
              </a:spcAft>
              <a:buSzPts val="1400"/>
              <a:buNone/>
            </a:pPr>
            <a:endParaRPr/>
          </a:p>
        </p:txBody>
      </p:sp>
      <p:sp>
        <p:nvSpPr>
          <p:cNvPr id="1700" name="Google Shape;1700;g11e0ae5a757_0_481"/>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SzPts val="600"/>
              <a:buNone/>
            </a:pPr>
            <a:fld id="{00000000-1234-1234-1234-123412341234}" type="slidenum">
              <a:rPr lang="en-US"/>
              <a:t>46</a:t>
            </a:fld>
            <a:endParaRPr/>
          </a:p>
        </p:txBody>
      </p:sp>
      <p:sp>
        <p:nvSpPr>
          <p:cNvPr id="1701" name="Google Shape;1701;g11e0ae5a757_0_481"/>
          <p:cNvSpPr txBox="1">
            <a:spLocks noGrp="1"/>
          </p:cNvSpPr>
          <p:nvPr>
            <p:ph type="title"/>
          </p:nvPr>
        </p:nvSpPr>
        <p:spPr>
          <a:xfrm>
            <a:off x="686104" y="479048"/>
            <a:ext cx="7772400" cy="8310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rgbClr val="651D32"/>
              </a:buClr>
              <a:buSzPts val="2800"/>
              <a:buFont typeface="Gill Sans"/>
              <a:buNone/>
            </a:pPr>
            <a:r>
              <a:rPr lang="en-US">
                <a:solidFill>
                  <a:srgbClr val="651D32"/>
                </a:solidFill>
              </a:rPr>
              <a:t>ENABLING ENVIRONMENT</a:t>
            </a:r>
            <a:br>
              <a:rPr lang="en-US">
                <a:solidFill>
                  <a:srgbClr val="651D32"/>
                </a:solidFill>
              </a:rPr>
            </a:br>
            <a:r>
              <a:rPr lang="en-US" sz="2000">
                <a:solidFill>
                  <a:schemeClr val="lt2"/>
                </a:solidFill>
              </a:rPr>
              <a:t>ACCESS TO FINANCE</a:t>
            </a:r>
            <a:endParaRPr sz="2000">
              <a:solidFill>
                <a:schemeClr val="lt2"/>
              </a:solidFill>
            </a:endParaRPr>
          </a:p>
        </p:txBody>
      </p:sp>
      <p:sp>
        <p:nvSpPr>
          <p:cNvPr id="1702" name="Google Shape;1702;g11e0ae5a757_0_481">
            <a:extLst>
              <a:ext uri="{C183D7F6-B498-43B3-948B-1728B52AA6E4}">
                <adec:decorative xmlns:adec="http://schemas.microsoft.com/office/drawing/2017/decorative" val="1"/>
              </a:ext>
            </a:extLst>
          </p:cNvPr>
          <p:cNvSpPr txBox="1"/>
          <p:nvPr/>
        </p:nvSpPr>
        <p:spPr>
          <a:xfrm>
            <a:off x="609350" y="1484125"/>
            <a:ext cx="8286300" cy="477000"/>
          </a:xfrm>
          <a:prstGeom prst="rect">
            <a:avLst/>
          </a:prstGeom>
          <a:noFill/>
          <a:ln>
            <a:noFill/>
          </a:ln>
        </p:spPr>
        <p:txBody>
          <a:bodyPr spcFirstLastPara="1" wrap="square" lIns="91425" tIns="91425" rIns="91425" bIns="91425" anchor="t" anchorCtr="0">
            <a:spAutoFit/>
          </a:bodyPr>
          <a:lstStyle/>
          <a:p>
            <a:pPr marL="45720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accent3"/>
              </a:solidFill>
              <a:latin typeface="Gill Sans"/>
              <a:ea typeface="Gill Sans"/>
              <a:cs typeface="Gill Sans"/>
              <a:sym typeface="Gill Sans"/>
            </a:endParaRPr>
          </a:p>
        </p:txBody>
      </p:sp>
      <p:sp>
        <p:nvSpPr>
          <p:cNvPr id="1703" name="Google Shape;1703;g11e0ae5a757_0_481"/>
          <p:cNvSpPr txBox="1">
            <a:spLocks noGrp="1"/>
          </p:cNvSpPr>
          <p:nvPr>
            <p:ph type="body" idx="1"/>
          </p:nvPr>
        </p:nvSpPr>
        <p:spPr>
          <a:xfrm>
            <a:off x="685800" y="1433350"/>
            <a:ext cx="7692000" cy="1321200"/>
          </a:xfrm>
          <a:prstGeom prst="rect">
            <a:avLst/>
          </a:prstGeom>
          <a:noFill/>
          <a:ln>
            <a:noFill/>
          </a:ln>
        </p:spPr>
        <p:txBody>
          <a:bodyPr spcFirstLastPara="1" wrap="square" lIns="91425" tIns="45700" rIns="91425" bIns="45700" anchor="t" anchorCtr="0">
            <a:normAutofit/>
          </a:bodyPr>
          <a:lstStyle/>
          <a:p>
            <a:pPr marL="457200" lvl="0" indent="-349250" algn="l" rtl="0">
              <a:lnSpc>
                <a:spcPct val="115000"/>
              </a:lnSpc>
              <a:spcBef>
                <a:spcPts val="0"/>
              </a:spcBef>
              <a:spcAft>
                <a:spcPts val="0"/>
              </a:spcAft>
              <a:buSzPts val="1900"/>
              <a:buChar char="•"/>
            </a:pPr>
            <a:r>
              <a:rPr lang="en-US" sz="1900"/>
              <a:t>All countries with available data observed increases in women’s access to finance but gender gaps remain.</a:t>
            </a:r>
            <a:endParaRPr sz="1900"/>
          </a:p>
          <a:p>
            <a:pPr marL="457200" lvl="0" indent="-349250" algn="l" rtl="0">
              <a:lnSpc>
                <a:spcPct val="115000"/>
              </a:lnSpc>
              <a:spcBef>
                <a:spcPts val="0"/>
              </a:spcBef>
              <a:spcAft>
                <a:spcPts val="0"/>
              </a:spcAft>
              <a:buSzPts val="1900"/>
              <a:buChar char="•"/>
            </a:pPr>
            <a:r>
              <a:rPr lang="en-US" sz="1900"/>
              <a:t>Access to finance increases for countries with higher GDP.</a:t>
            </a:r>
            <a:endParaRPr sz="1900"/>
          </a:p>
        </p:txBody>
      </p:sp>
      <p:sp>
        <p:nvSpPr>
          <p:cNvPr id="1704" name="Google Shape;1704;g11e0ae5a757_0_481"/>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t>3/23/2022</a:t>
            </a:r>
            <a:endParaRPr/>
          </a:p>
        </p:txBody>
      </p:sp>
      <p:pic>
        <p:nvPicPr>
          <p:cNvPr id="1705" name="Google Shape;1705;g11e0ae5a757_0_48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52400" y="2906950"/>
            <a:ext cx="8682046" cy="3415417"/>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A7C6ED"/>
        </a:solidFill>
        <a:effectLst/>
      </p:bgPr>
    </p:bg>
    <p:spTree>
      <p:nvGrpSpPr>
        <p:cNvPr id="1" name="Shape 1710"/>
        <p:cNvGrpSpPr/>
        <p:nvPr/>
      </p:nvGrpSpPr>
      <p:grpSpPr>
        <a:xfrm>
          <a:off x="0" y="0"/>
          <a:ext cx="0" cy="0"/>
          <a:chOff x="0" y="0"/>
          <a:chExt cx="0" cy="0"/>
        </a:xfrm>
      </p:grpSpPr>
      <p:sp>
        <p:nvSpPr>
          <p:cNvPr id="1711" name="Google Shape;1711;g11935ead20f_0_164"/>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SzPts val="600"/>
              <a:buNone/>
            </a:pPr>
            <a:fld id="{00000000-1234-1234-1234-123412341234}" type="slidenum">
              <a:rPr lang="en-US">
                <a:solidFill>
                  <a:schemeClr val="lt1"/>
                </a:solidFill>
              </a:rPr>
              <a:t>47</a:t>
            </a:fld>
            <a:endParaRPr>
              <a:solidFill>
                <a:schemeClr val="lt1"/>
              </a:solidFill>
            </a:endParaRPr>
          </a:p>
        </p:txBody>
      </p:sp>
      <p:sp>
        <p:nvSpPr>
          <p:cNvPr id="1712" name="Google Shape;1712;g11935ead20f_0_164"/>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solidFill>
                  <a:schemeClr val="lt1"/>
                </a:solidFill>
              </a:rPr>
              <a:t>3/23/2022</a:t>
            </a:r>
            <a:endParaRPr>
              <a:solidFill>
                <a:schemeClr val="lt1"/>
              </a:solidFill>
            </a:endParaRPr>
          </a:p>
        </p:txBody>
      </p:sp>
      <p:sp>
        <p:nvSpPr>
          <p:cNvPr id="1713" name="Google Shape;1713;g11935ead20f_0_164"/>
          <p:cNvSpPr txBox="1">
            <a:spLocks noGrp="1"/>
          </p:cNvSpPr>
          <p:nvPr>
            <p:ph type="ftr" idx="11"/>
          </p:nvPr>
        </p:nvSpPr>
        <p:spPr>
          <a:xfrm>
            <a:off x="3124200" y="6474767"/>
            <a:ext cx="2895600" cy="2769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1400"/>
              <a:buNone/>
            </a:pPr>
            <a:r>
              <a:rPr lang="en-US">
                <a:solidFill>
                  <a:schemeClr val="lt1"/>
                </a:solidFill>
              </a:rPr>
              <a:t>USAID MONITORING, EVALUATION, AND LEARNING ACTIVITY</a:t>
            </a:r>
            <a:endParaRPr>
              <a:solidFill>
                <a:schemeClr val="lt1"/>
              </a:solidFill>
            </a:endParaRPr>
          </a:p>
          <a:p>
            <a:pPr marL="0" lvl="0" indent="0" algn="ctr" rtl="0">
              <a:lnSpc>
                <a:spcPct val="100000"/>
              </a:lnSpc>
              <a:spcBef>
                <a:spcPts val="0"/>
              </a:spcBef>
              <a:spcAft>
                <a:spcPts val="0"/>
              </a:spcAft>
              <a:buSzPts val="1400"/>
              <a:buNone/>
            </a:pPr>
            <a:endParaRPr>
              <a:solidFill>
                <a:schemeClr val="lt1"/>
              </a:solidFill>
            </a:endParaRPr>
          </a:p>
        </p:txBody>
      </p:sp>
      <p:sp>
        <p:nvSpPr>
          <p:cNvPr id="1714" name="Google Shape;1714;g11935ead20f_0_164"/>
          <p:cNvSpPr txBox="1">
            <a:spLocks noGrp="1"/>
          </p:cNvSpPr>
          <p:nvPr>
            <p:ph type="title" idx="4294967295"/>
          </p:nvPr>
        </p:nvSpPr>
        <p:spPr>
          <a:xfrm>
            <a:off x="912240" y="4675287"/>
            <a:ext cx="7538100" cy="1015632"/>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chemeClr val="dk1"/>
              </a:buClr>
              <a:buSzPts val="7200"/>
              <a:buFont typeface="Arial"/>
              <a:buNone/>
              <a:tabLst/>
              <a:defRPr/>
            </a:pPr>
            <a:r>
              <a:rPr kumimoji="0" lang="en-US" sz="5400" b="0" i="0" u="none" strike="noStrike" kern="0" cap="none" spc="0" normalizeH="0" baseline="0" noProof="0" dirty="0">
                <a:ln>
                  <a:noFill/>
                </a:ln>
                <a:solidFill>
                  <a:schemeClr val="lt1"/>
                </a:solidFill>
                <a:effectLst/>
                <a:uLnTx/>
                <a:uFillTx/>
                <a:latin typeface="Gill Sans"/>
                <a:ea typeface="Gill Sans"/>
                <a:cs typeface="Gill Sans"/>
                <a:sym typeface="Gill Sans"/>
              </a:rPr>
              <a:t>Social Factors</a:t>
            </a:r>
          </a:p>
        </p:txBody>
      </p:sp>
      <p:pic>
        <p:nvPicPr>
          <p:cNvPr id="1715" name="Google Shape;1715;g11935ead20f_0_16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5138060" y="3784825"/>
            <a:ext cx="1324654" cy="1780924"/>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719"/>
        <p:cNvGrpSpPr/>
        <p:nvPr/>
      </p:nvGrpSpPr>
      <p:grpSpPr>
        <a:xfrm>
          <a:off x="0" y="0"/>
          <a:ext cx="0" cy="0"/>
          <a:chOff x="0" y="0"/>
          <a:chExt cx="0" cy="0"/>
        </a:xfrm>
      </p:grpSpPr>
      <p:sp>
        <p:nvSpPr>
          <p:cNvPr id="1720" name="Google Shape;1720;g119cbae77c1_0_1204"/>
          <p:cNvSpPr txBox="1">
            <a:spLocks noGrp="1"/>
          </p:cNvSpPr>
          <p:nvPr>
            <p:ph type="body" idx="1"/>
          </p:nvPr>
        </p:nvSpPr>
        <p:spPr>
          <a:xfrm>
            <a:off x="766500" y="1371850"/>
            <a:ext cx="7772400" cy="50415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SzPts val="1800"/>
              <a:buNone/>
            </a:pPr>
            <a:r>
              <a:rPr lang="en-US"/>
              <a:t> </a:t>
            </a:r>
            <a:endParaRPr/>
          </a:p>
          <a:p>
            <a:pPr marL="230186" lvl="0" indent="-103186" algn="l" rtl="0">
              <a:lnSpc>
                <a:spcPct val="100000"/>
              </a:lnSpc>
              <a:spcBef>
                <a:spcPts val="1200"/>
              </a:spcBef>
              <a:spcAft>
                <a:spcPts val="0"/>
              </a:spcAft>
              <a:buClr>
                <a:srgbClr val="635C5B"/>
              </a:buClr>
              <a:buSzPts val="2000"/>
              <a:buNone/>
            </a:pPr>
            <a:endParaRPr/>
          </a:p>
        </p:txBody>
      </p:sp>
      <p:sp>
        <p:nvSpPr>
          <p:cNvPr id="1721" name="Google Shape;1721;g119cbae77c1_0_1204"/>
          <p:cNvSpPr txBox="1">
            <a:spLocks noGrp="1"/>
          </p:cNvSpPr>
          <p:nvPr>
            <p:ph type="ftr" idx="11"/>
          </p:nvPr>
        </p:nvSpPr>
        <p:spPr>
          <a:xfrm>
            <a:off x="3124200" y="6474767"/>
            <a:ext cx="2895600" cy="2769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1400"/>
              <a:buNone/>
            </a:pPr>
            <a:r>
              <a:rPr lang="en-US"/>
              <a:t>USAID MONITORING, EVALUATION, AND LEARNING ACTIVITY</a:t>
            </a:r>
            <a:endParaRPr>
              <a:solidFill>
                <a:schemeClr val="lt1"/>
              </a:solidFill>
            </a:endParaRPr>
          </a:p>
          <a:p>
            <a:pPr marL="0" lvl="0" indent="0" algn="ctr" rtl="0">
              <a:lnSpc>
                <a:spcPct val="100000"/>
              </a:lnSpc>
              <a:spcBef>
                <a:spcPts val="0"/>
              </a:spcBef>
              <a:spcAft>
                <a:spcPts val="0"/>
              </a:spcAft>
              <a:buSzPts val="1400"/>
              <a:buNone/>
            </a:pPr>
            <a:endParaRPr/>
          </a:p>
        </p:txBody>
      </p:sp>
      <p:sp>
        <p:nvSpPr>
          <p:cNvPr id="1722" name="Google Shape;1722;g119cbae77c1_0_1204"/>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SzPts val="600"/>
              <a:buNone/>
            </a:pPr>
            <a:fld id="{00000000-1234-1234-1234-123412341234}" type="slidenum">
              <a:rPr lang="en-US"/>
              <a:t>48</a:t>
            </a:fld>
            <a:endParaRPr/>
          </a:p>
        </p:txBody>
      </p:sp>
      <p:sp>
        <p:nvSpPr>
          <p:cNvPr id="1723" name="Google Shape;1723;g119cbae77c1_0_1204"/>
          <p:cNvSpPr txBox="1">
            <a:spLocks noGrp="1"/>
          </p:cNvSpPr>
          <p:nvPr>
            <p:ph type="title"/>
          </p:nvPr>
        </p:nvSpPr>
        <p:spPr>
          <a:xfrm>
            <a:off x="685800" y="371475"/>
            <a:ext cx="8406900" cy="8310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rgbClr val="651D32"/>
              </a:buClr>
              <a:buSzPts val="2800"/>
              <a:buFont typeface="Gill Sans"/>
              <a:buNone/>
            </a:pPr>
            <a:r>
              <a:rPr lang="en-US">
                <a:solidFill>
                  <a:srgbClr val="651D32"/>
                </a:solidFill>
              </a:rPr>
              <a:t>SOCIAL FACTORS</a:t>
            </a:r>
            <a:br>
              <a:rPr lang="en-US">
                <a:solidFill>
                  <a:srgbClr val="651D32"/>
                </a:solidFill>
              </a:rPr>
            </a:br>
            <a:r>
              <a:rPr lang="en-US" sz="2000">
                <a:solidFill>
                  <a:schemeClr val="lt2"/>
                </a:solidFill>
              </a:rPr>
              <a:t>FEMALE TERTIARY EDUCATION ENROLLMENT (2010-2019)</a:t>
            </a:r>
            <a:endParaRPr sz="2000">
              <a:solidFill>
                <a:schemeClr val="lt2"/>
              </a:solidFill>
            </a:endParaRPr>
          </a:p>
        </p:txBody>
      </p:sp>
      <p:sp>
        <p:nvSpPr>
          <p:cNvPr id="1724" name="Google Shape;1724;g119cbae77c1_0_1204">
            <a:extLst>
              <a:ext uri="{C183D7F6-B498-43B3-948B-1728B52AA6E4}">
                <adec:decorative xmlns:adec="http://schemas.microsoft.com/office/drawing/2017/decorative" val="1"/>
              </a:ext>
            </a:extLst>
          </p:cNvPr>
          <p:cNvSpPr txBox="1"/>
          <p:nvPr/>
        </p:nvSpPr>
        <p:spPr>
          <a:xfrm>
            <a:off x="6627300" y="415200"/>
            <a:ext cx="1830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Gill Sans"/>
              <a:ea typeface="Gill Sans"/>
              <a:cs typeface="Gill Sans"/>
              <a:sym typeface="Gill Sans"/>
            </a:endParaRPr>
          </a:p>
        </p:txBody>
      </p:sp>
      <p:sp>
        <p:nvSpPr>
          <p:cNvPr id="1725" name="Google Shape;1725;g119cbae77c1_0_1204"/>
          <p:cNvSpPr txBox="1">
            <a:spLocks noGrp="1"/>
          </p:cNvSpPr>
          <p:nvPr>
            <p:ph type="body" idx="1"/>
          </p:nvPr>
        </p:nvSpPr>
        <p:spPr>
          <a:xfrm>
            <a:off x="685800" y="1279025"/>
            <a:ext cx="8047500" cy="1370700"/>
          </a:xfrm>
          <a:prstGeom prst="rect">
            <a:avLst/>
          </a:prstGeom>
          <a:noFill/>
          <a:ln>
            <a:noFill/>
          </a:ln>
        </p:spPr>
        <p:txBody>
          <a:bodyPr spcFirstLastPara="1" wrap="square" lIns="91425" tIns="45700" rIns="91425" bIns="45700" anchor="t" anchorCtr="0">
            <a:noAutofit/>
          </a:bodyPr>
          <a:lstStyle/>
          <a:p>
            <a:pPr marL="230186" marR="0" lvl="0" indent="-230186" algn="l" rtl="0">
              <a:lnSpc>
                <a:spcPct val="100000"/>
              </a:lnSpc>
              <a:spcBef>
                <a:spcPts val="0"/>
              </a:spcBef>
              <a:spcAft>
                <a:spcPts val="0"/>
              </a:spcAft>
              <a:buSzPts val="2000"/>
              <a:buChar char="•"/>
            </a:pPr>
            <a:r>
              <a:rPr lang="en-US" sz="19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6"/>
                  </a:ext>
                </a:extLst>
              </a:rPr>
              <a:t>Turkey had the greatest increase in gross female enrollment ratio in tertiary education over the 2010-2019 period</a:t>
            </a:r>
            <a:r>
              <a:rPr lang="en-US" sz="19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7"/>
                  </a:ext>
                </a:extLst>
              </a:rPr>
              <a:t>.</a:t>
            </a:r>
            <a:endParaRPr sz="1900"/>
          </a:p>
          <a:p>
            <a:pPr marL="230186" marR="0" lvl="0" indent="-230186" algn="l" rtl="0">
              <a:lnSpc>
                <a:spcPct val="100000"/>
              </a:lnSpc>
              <a:spcBef>
                <a:spcPts val="0"/>
              </a:spcBef>
              <a:spcAft>
                <a:spcPts val="0"/>
              </a:spcAft>
              <a:buSzPts val="2000"/>
              <a:buChar char="•"/>
            </a:pPr>
            <a:r>
              <a:rPr lang="en-US" sz="19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8"/>
                  </a:ext>
                </a:extLst>
              </a:rPr>
              <a:t>Jordan saw a decline in the female tertiary enrollment ratio, a comparable trend to West Bank and Gaza and Tunisia.</a:t>
            </a:r>
            <a:endParaRPr sz="1900"/>
          </a:p>
          <a:p>
            <a:pPr marL="230186" lvl="0" indent="-103186" algn="l" rtl="0">
              <a:lnSpc>
                <a:spcPct val="100000"/>
              </a:lnSpc>
              <a:spcBef>
                <a:spcPts val="1200"/>
              </a:spcBef>
              <a:spcAft>
                <a:spcPts val="0"/>
              </a:spcAft>
              <a:buClr>
                <a:srgbClr val="635C5B"/>
              </a:buClr>
              <a:buSzPts val="2000"/>
              <a:buNone/>
            </a:pPr>
            <a:endParaRPr sz="1900"/>
          </a:p>
        </p:txBody>
      </p:sp>
      <p:sp>
        <p:nvSpPr>
          <p:cNvPr id="1726" name="Google Shape;1726;g119cbae77c1_0_1204"/>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t>3/23/2022</a:t>
            </a:r>
            <a:endParaRPr/>
          </a:p>
        </p:txBody>
      </p:sp>
      <p:pic>
        <p:nvPicPr>
          <p:cNvPr id="1727" name="Google Shape;1727;g119cbae77c1_0_120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19027" y="2412694"/>
            <a:ext cx="8067346" cy="3923538"/>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732"/>
        <p:cNvGrpSpPr/>
        <p:nvPr/>
      </p:nvGrpSpPr>
      <p:grpSpPr>
        <a:xfrm>
          <a:off x="0" y="0"/>
          <a:ext cx="0" cy="0"/>
          <a:chOff x="0" y="0"/>
          <a:chExt cx="0" cy="0"/>
        </a:xfrm>
      </p:grpSpPr>
      <p:sp>
        <p:nvSpPr>
          <p:cNvPr id="1733" name="Google Shape;1733;g11e511dc6cc_0_99"/>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Clr>
                <a:srgbClr val="000000"/>
              </a:buClr>
              <a:buSzPts val="600"/>
              <a:buFont typeface="Arial"/>
              <a:buNone/>
            </a:pPr>
            <a:fld id="{00000000-1234-1234-1234-123412341234}" type="slidenum">
              <a:rPr lang="en-US"/>
              <a:t>49</a:t>
            </a:fld>
            <a:endParaRPr/>
          </a:p>
        </p:txBody>
      </p:sp>
      <p:sp>
        <p:nvSpPr>
          <p:cNvPr id="1734" name="Google Shape;1734;g11e511dc6cc_0_99"/>
          <p:cNvSpPr txBox="1">
            <a:spLocks noGrp="1"/>
          </p:cNvSpPr>
          <p:nvPr>
            <p:ph type="title"/>
          </p:nvPr>
        </p:nvSpPr>
        <p:spPr>
          <a:xfrm>
            <a:off x="685800" y="406900"/>
            <a:ext cx="8406900" cy="8310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rgbClr val="651D32"/>
              </a:buClr>
              <a:buSzPts val="2800"/>
              <a:buFont typeface="Gill Sans"/>
              <a:buNone/>
            </a:pPr>
            <a:r>
              <a:rPr lang="en-US">
                <a:solidFill>
                  <a:srgbClr val="651D32"/>
                </a:solidFill>
              </a:rPr>
              <a:t>SOCIAL FACTORS</a:t>
            </a:r>
            <a:br>
              <a:rPr lang="en-US">
                <a:solidFill>
                  <a:srgbClr val="651D32"/>
                </a:solidFill>
              </a:rPr>
            </a:br>
            <a:r>
              <a:rPr lang="en-US" sz="2000">
                <a:solidFill>
                  <a:schemeClr val="lt2"/>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9"/>
                  </a:ext>
                </a:extLst>
              </a:rPr>
              <a:t>FEMALE LABOR FORCE PARTICIPATION BY EDUCATION</a:t>
            </a:r>
            <a:endParaRPr sz="2000">
              <a:solidFill>
                <a:schemeClr val="lt2"/>
              </a:solidFill>
            </a:endParaRPr>
          </a:p>
        </p:txBody>
      </p:sp>
      <p:sp>
        <p:nvSpPr>
          <p:cNvPr id="1735" name="Google Shape;1735;g11e511dc6cc_0_99"/>
          <p:cNvSpPr txBox="1">
            <a:spLocks noGrp="1"/>
          </p:cNvSpPr>
          <p:nvPr>
            <p:ph type="ftr" idx="11"/>
          </p:nvPr>
        </p:nvSpPr>
        <p:spPr>
          <a:xfrm>
            <a:off x="3124200" y="6474767"/>
            <a:ext cx="2895600" cy="2769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1400"/>
              <a:buNone/>
            </a:pPr>
            <a:r>
              <a:rPr lang="en-US"/>
              <a:t>USAID MONITORING, EVALUATION, AND LEARNING ACTIVITY</a:t>
            </a:r>
            <a:endParaRPr>
              <a:solidFill>
                <a:schemeClr val="lt1"/>
              </a:solidFill>
            </a:endParaRPr>
          </a:p>
          <a:p>
            <a:pPr marL="0" lvl="0" indent="0" algn="ctr" rtl="0">
              <a:lnSpc>
                <a:spcPct val="100000"/>
              </a:lnSpc>
              <a:spcBef>
                <a:spcPts val="0"/>
              </a:spcBef>
              <a:spcAft>
                <a:spcPts val="0"/>
              </a:spcAft>
              <a:buSzPts val="1400"/>
              <a:buNone/>
            </a:pPr>
            <a:endParaRPr/>
          </a:p>
        </p:txBody>
      </p:sp>
      <p:sp>
        <p:nvSpPr>
          <p:cNvPr id="1736" name="Google Shape;1736;g11e511dc6cc_0_99"/>
          <p:cNvSpPr txBox="1">
            <a:spLocks noGrp="1"/>
          </p:cNvSpPr>
          <p:nvPr>
            <p:ph type="body" idx="1"/>
          </p:nvPr>
        </p:nvSpPr>
        <p:spPr>
          <a:xfrm>
            <a:off x="685800" y="1279025"/>
            <a:ext cx="8047500" cy="1074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sz="1900"/>
              <a:t>Higher educational attainment translates into higher participation but does not necessarily result in increased employment.</a:t>
            </a:r>
            <a:endParaRPr/>
          </a:p>
        </p:txBody>
      </p:sp>
      <p:sp>
        <p:nvSpPr>
          <p:cNvPr id="1737" name="Google Shape;1737;g11e511dc6cc_0_99"/>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t>3/23/2022</a:t>
            </a:r>
            <a:endParaRPr/>
          </a:p>
        </p:txBody>
      </p:sp>
      <p:pic>
        <p:nvPicPr>
          <p:cNvPr id="1738" name="Google Shape;1738;g11e511dc6cc_0_99">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024538" y="2429825"/>
            <a:ext cx="7094927" cy="381634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4"/>
        <p:cNvGrpSpPr/>
        <p:nvPr/>
      </p:nvGrpSpPr>
      <p:grpSpPr>
        <a:xfrm>
          <a:off x="0" y="0"/>
          <a:ext cx="0" cy="0"/>
          <a:chOff x="0" y="0"/>
          <a:chExt cx="0" cy="0"/>
        </a:xfrm>
      </p:grpSpPr>
      <p:sp>
        <p:nvSpPr>
          <p:cNvPr id="1165" name="Google Shape;1165;p5"/>
          <p:cNvSpPr txBox="1">
            <a:spLocks noGrp="1"/>
          </p:cNvSpPr>
          <p:nvPr>
            <p:ph type="body" idx="1"/>
          </p:nvPr>
        </p:nvSpPr>
        <p:spPr>
          <a:xfrm>
            <a:off x="685800" y="1433350"/>
            <a:ext cx="4600575" cy="50415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800"/>
              <a:buNone/>
            </a:pPr>
            <a:r>
              <a:rPr lang="en-US"/>
              <a:t>A desk review of </a:t>
            </a:r>
            <a:r>
              <a:rPr lang="en-US">
                <a:solidFill>
                  <a:schemeClr val="accent3"/>
                </a:solidFill>
              </a:rPr>
              <a:t>women’s economic participation in Jordan and other Middle East and North Africa (MENA) countries was conducted:</a:t>
            </a:r>
            <a:endParaRPr/>
          </a:p>
          <a:p>
            <a:pPr marL="0" lvl="0" indent="0" algn="l" rtl="0">
              <a:lnSpc>
                <a:spcPct val="100000"/>
              </a:lnSpc>
              <a:spcBef>
                <a:spcPts val="0"/>
              </a:spcBef>
              <a:spcAft>
                <a:spcPts val="0"/>
              </a:spcAft>
              <a:buSzPts val="1800"/>
              <a:buNone/>
            </a:pPr>
            <a:endParaRPr/>
          </a:p>
          <a:p>
            <a:pPr marL="687387" lvl="1" indent="-230187" algn="l" rtl="0">
              <a:lnSpc>
                <a:spcPct val="100000"/>
              </a:lnSpc>
              <a:spcBef>
                <a:spcPts val="0"/>
              </a:spcBef>
              <a:spcAft>
                <a:spcPts val="0"/>
              </a:spcAft>
              <a:buClr>
                <a:schemeClr val="accent3"/>
              </a:buClr>
              <a:buSzPts val="2000"/>
              <a:buChar char="•"/>
            </a:pPr>
            <a:r>
              <a:rPr lang="en-US" sz="1800">
                <a:solidFill>
                  <a:schemeClr val="accent3"/>
                </a:solidFill>
              </a:rPr>
              <a:t>To better understand why women’s economic </a:t>
            </a:r>
            <a:r>
              <a:rPr lang="en-US" sz="1800">
                <a:solidFill>
                  <a:schemeClr val="accent3"/>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participation</a:t>
            </a:r>
            <a:r>
              <a:rPr lang="en-US" sz="1800">
                <a:solidFill>
                  <a:schemeClr val="accent3"/>
                </a:solidFill>
              </a:rPr>
              <a:t> in Jordan has stagnated for the past decade; and</a:t>
            </a:r>
            <a:endParaRPr sz="1800">
              <a:solidFill>
                <a:schemeClr val="accent3"/>
              </a:solidFill>
            </a:endParaRPr>
          </a:p>
          <a:p>
            <a:pPr marL="687387" lvl="1" indent="-230187" algn="l" rtl="0">
              <a:lnSpc>
                <a:spcPct val="100000"/>
              </a:lnSpc>
              <a:spcBef>
                <a:spcPts val="1200"/>
              </a:spcBef>
              <a:spcAft>
                <a:spcPts val="0"/>
              </a:spcAft>
              <a:buClr>
                <a:schemeClr val="accent3"/>
              </a:buClr>
              <a:buSzPts val="2000"/>
              <a:buChar char="•"/>
            </a:pPr>
            <a:r>
              <a:rPr lang="en-US" sz="1800">
                <a:solidFill>
                  <a:schemeClr val="accent3"/>
                </a:solidFill>
              </a:rPr>
              <a:t>To find out what can be done to inform longer-term programming efforts to increase women’s economic participation in Jordan.</a:t>
            </a:r>
            <a:endParaRPr sz="1800"/>
          </a:p>
        </p:txBody>
      </p:sp>
      <p:sp>
        <p:nvSpPr>
          <p:cNvPr id="1166" name="Google Shape;1166;p5"/>
          <p:cNvSpPr txBox="1">
            <a:spLocks noGrp="1"/>
          </p:cNvSpPr>
          <p:nvPr>
            <p:ph type="ftr" idx="11"/>
          </p:nvPr>
        </p:nvSpPr>
        <p:spPr>
          <a:xfrm>
            <a:off x="3124200" y="6474767"/>
            <a:ext cx="2895600" cy="276999"/>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1400"/>
              <a:buNone/>
            </a:pPr>
            <a:r>
              <a:rPr lang="en-US"/>
              <a:t>USAID MONITORING, EVALUATION, AND LEARNING ACTIVITY</a:t>
            </a:r>
            <a:endParaRPr>
              <a:solidFill>
                <a:schemeClr val="lt1"/>
              </a:solidFill>
            </a:endParaRPr>
          </a:p>
          <a:p>
            <a:pPr marL="0" lvl="0" indent="0" algn="ctr" rtl="0">
              <a:lnSpc>
                <a:spcPct val="100000"/>
              </a:lnSpc>
              <a:spcBef>
                <a:spcPts val="0"/>
              </a:spcBef>
              <a:spcAft>
                <a:spcPts val="0"/>
              </a:spcAft>
              <a:buSzPts val="1400"/>
              <a:buNone/>
            </a:pPr>
            <a:endParaRPr/>
          </a:p>
        </p:txBody>
      </p:sp>
      <p:sp>
        <p:nvSpPr>
          <p:cNvPr id="1167" name="Google Shape;1167;p5"/>
          <p:cNvSpPr txBox="1">
            <a:spLocks noGrp="1"/>
          </p:cNvSpPr>
          <p:nvPr>
            <p:ph type="sldNum" idx="12"/>
          </p:nvPr>
        </p:nvSpPr>
        <p:spPr>
          <a:xfrm>
            <a:off x="6858000" y="6520934"/>
            <a:ext cx="2133600" cy="184666"/>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SzPts val="600"/>
              <a:buNone/>
            </a:pPr>
            <a:fld id="{00000000-1234-1234-1234-123412341234}" type="slidenum">
              <a:rPr lang="en-US"/>
              <a:t>5</a:t>
            </a:fld>
            <a:endParaRPr/>
          </a:p>
        </p:txBody>
      </p:sp>
      <p:sp>
        <p:nvSpPr>
          <p:cNvPr id="1168" name="Google Shape;1168;p5"/>
          <p:cNvSpPr txBox="1">
            <a:spLocks noGrp="1"/>
          </p:cNvSpPr>
          <p:nvPr>
            <p:ph type="title"/>
          </p:nvPr>
        </p:nvSpPr>
        <p:spPr>
          <a:xfrm>
            <a:off x="686104" y="417781"/>
            <a:ext cx="7772400" cy="9543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rgbClr val="651D32"/>
              </a:buClr>
              <a:buSzPts val="2800"/>
              <a:buFont typeface="Gill Sans"/>
              <a:buNone/>
            </a:pPr>
            <a:r>
              <a:rPr lang="en-US">
                <a:solidFill>
                  <a:srgbClr val="651D32"/>
                </a:solidFill>
              </a:rPr>
              <a:t>ASSESSMENT PURPOSE</a:t>
            </a:r>
            <a:br>
              <a:rPr lang="en-US">
                <a:solidFill>
                  <a:srgbClr val="651D32"/>
                </a:solidFill>
              </a:rPr>
            </a:br>
            <a:endParaRPr>
              <a:solidFill>
                <a:schemeClr val="lt2"/>
              </a:solidFill>
            </a:endParaRPr>
          </a:p>
        </p:txBody>
      </p:sp>
      <p:sp>
        <p:nvSpPr>
          <p:cNvPr id="1169" name="Google Shape;1169;p5"/>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t>3/23/2022</a:t>
            </a:r>
            <a:endParaRPr/>
          </a:p>
        </p:txBody>
      </p:sp>
      <p:pic>
        <p:nvPicPr>
          <p:cNvPr id="1170" name="Google Shape;1170;p5">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5139771" y="540118"/>
            <a:ext cx="3871291" cy="5732338"/>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742"/>
        <p:cNvGrpSpPr/>
        <p:nvPr/>
      </p:nvGrpSpPr>
      <p:grpSpPr>
        <a:xfrm>
          <a:off x="0" y="0"/>
          <a:ext cx="0" cy="0"/>
          <a:chOff x="0" y="0"/>
          <a:chExt cx="0" cy="0"/>
        </a:xfrm>
      </p:grpSpPr>
      <p:sp>
        <p:nvSpPr>
          <p:cNvPr id="1743" name="Google Shape;1743;gf3a211cd24_0_211"/>
          <p:cNvSpPr txBox="1">
            <a:spLocks noGrp="1"/>
          </p:cNvSpPr>
          <p:nvPr>
            <p:ph type="body" idx="1"/>
          </p:nvPr>
        </p:nvSpPr>
        <p:spPr>
          <a:xfrm>
            <a:off x="685800" y="1433350"/>
            <a:ext cx="8305800" cy="767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900"/>
              <a:t>Algeria, Tunisia and Saudi Arabia have the highest average age of female at first marriage at 28.</a:t>
            </a:r>
            <a:endParaRPr sz="1900"/>
          </a:p>
          <a:p>
            <a:pPr marL="230186" lvl="0" indent="-103186" algn="l" rtl="0">
              <a:lnSpc>
                <a:spcPct val="100000"/>
              </a:lnSpc>
              <a:spcBef>
                <a:spcPts val="1200"/>
              </a:spcBef>
              <a:spcAft>
                <a:spcPts val="0"/>
              </a:spcAft>
              <a:buClr>
                <a:srgbClr val="635C5B"/>
              </a:buClr>
              <a:buSzPts val="1700"/>
              <a:buNone/>
            </a:pPr>
            <a:endParaRPr sz="1900"/>
          </a:p>
          <a:p>
            <a:pPr marL="230186" lvl="0" indent="-103186" algn="l" rtl="0">
              <a:lnSpc>
                <a:spcPct val="100000"/>
              </a:lnSpc>
              <a:spcBef>
                <a:spcPts val="1200"/>
              </a:spcBef>
              <a:spcAft>
                <a:spcPts val="0"/>
              </a:spcAft>
              <a:buClr>
                <a:srgbClr val="635C5B"/>
              </a:buClr>
              <a:buSzPts val="1700"/>
              <a:buNone/>
            </a:pPr>
            <a:endParaRPr sz="1900"/>
          </a:p>
        </p:txBody>
      </p:sp>
      <p:sp>
        <p:nvSpPr>
          <p:cNvPr id="1744" name="Google Shape;1744;gf3a211cd24_0_211"/>
          <p:cNvSpPr txBox="1">
            <a:spLocks noGrp="1"/>
          </p:cNvSpPr>
          <p:nvPr>
            <p:ph type="ftr" idx="11"/>
          </p:nvPr>
        </p:nvSpPr>
        <p:spPr>
          <a:xfrm>
            <a:off x="3124200" y="6474767"/>
            <a:ext cx="2895600" cy="2769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1400"/>
              <a:buNone/>
            </a:pPr>
            <a:r>
              <a:rPr lang="en-US"/>
              <a:t>USAID MONITORING, EVALUATION, AND LEARNING ACTIVITY</a:t>
            </a:r>
            <a:endParaRPr>
              <a:solidFill>
                <a:schemeClr val="lt1"/>
              </a:solidFill>
            </a:endParaRPr>
          </a:p>
          <a:p>
            <a:pPr marL="0" lvl="0" indent="0" algn="ctr" rtl="0">
              <a:lnSpc>
                <a:spcPct val="100000"/>
              </a:lnSpc>
              <a:spcBef>
                <a:spcPts val="0"/>
              </a:spcBef>
              <a:spcAft>
                <a:spcPts val="0"/>
              </a:spcAft>
              <a:buSzPts val="1400"/>
              <a:buNone/>
            </a:pPr>
            <a:endParaRPr/>
          </a:p>
        </p:txBody>
      </p:sp>
      <p:sp>
        <p:nvSpPr>
          <p:cNvPr id="1745" name="Google Shape;1745;gf3a211cd24_0_211"/>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SzPts val="600"/>
              <a:buNone/>
            </a:pPr>
            <a:fld id="{00000000-1234-1234-1234-123412341234}" type="slidenum">
              <a:rPr lang="en-US"/>
              <a:t>50</a:t>
            </a:fld>
            <a:endParaRPr/>
          </a:p>
        </p:txBody>
      </p:sp>
      <p:sp>
        <p:nvSpPr>
          <p:cNvPr id="1746" name="Google Shape;1746;gf3a211cd24_0_211"/>
          <p:cNvSpPr txBox="1">
            <a:spLocks noGrp="1"/>
          </p:cNvSpPr>
          <p:nvPr>
            <p:ph type="title"/>
          </p:nvPr>
        </p:nvSpPr>
        <p:spPr>
          <a:xfrm>
            <a:off x="686104" y="479048"/>
            <a:ext cx="7772400" cy="8310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rgbClr val="651D32"/>
              </a:buClr>
              <a:buSzPts val="2800"/>
              <a:buFont typeface="Gill Sans"/>
              <a:buNone/>
            </a:pPr>
            <a:r>
              <a:rPr lang="en-US">
                <a:solidFill>
                  <a:srgbClr val="651D32"/>
                </a:solidFill>
              </a:rPr>
              <a:t>SOCIAL FACTORS</a:t>
            </a:r>
            <a:br>
              <a:rPr lang="en-US">
                <a:solidFill>
                  <a:srgbClr val="651D32"/>
                </a:solidFill>
              </a:rPr>
            </a:br>
            <a:r>
              <a:rPr lang="en-US" sz="2000">
                <a:solidFill>
                  <a:schemeClr val="lt2"/>
                </a:solidFill>
              </a:rPr>
              <a:t>AVERAGE AGE OF MARRIAGE</a:t>
            </a:r>
            <a:endParaRPr sz="2000">
              <a:solidFill>
                <a:schemeClr val="lt2"/>
              </a:solidFill>
            </a:endParaRPr>
          </a:p>
        </p:txBody>
      </p:sp>
      <p:sp>
        <p:nvSpPr>
          <p:cNvPr id="1747" name="Google Shape;1747;gf3a211cd24_0_211">
            <a:extLst>
              <a:ext uri="{C183D7F6-B498-43B3-948B-1728B52AA6E4}">
                <adec:decorative xmlns:adec="http://schemas.microsoft.com/office/drawing/2017/decorative" val="1"/>
              </a:ext>
            </a:extLst>
          </p:cNvPr>
          <p:cNvSpPr txBox="1"/>
          <p:nvPr/>
        </p:nvSpPr>
        <p:spPr>
          <a:xfrm>
            <a:off x="6627300" y="415200"/>
            <a:ext cx="1830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Gill Sans"/>
              <a:ea typeface="Gill Sans"/>
              <a:cs typeface="Gill Sans"/>
              <a:sym typeface="Gill Sans"/>
            </a:endParaRPr>
          </a:p>
        </p:txBody>
      </p:sp>
      <p:sp>
        <p:nvSpPr>
          <p:cNvPr id="1748" name="Google Shape;1748;gf3a211cd24_0_211"/>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t>3/23/2022</a:t>
            </a:r>
            <a:endParaRPr/>
          </a:p>
        </p:txBody>
      </p:sp>
      <p:pic>
        <p:nvPicPr>
          <p:cNvPr id="1749" name="Google Shape;1749;gf3a211cd24_0_21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399726" y="2545975"/>
            <a:ext cx="6877942" cy="3583875"/>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753"/>
        <p:cNvGrpSpPr/>
        <p:nvPr/>
      </p:nvGrpSpPr>
      <p:grpSpPr>
        <a:xfrm>
          <a:off x="0" y="0"/>
          <a:ext cx="0" cy="0"/>
          <a:chOff x="0" y="0"/>
          <a:chExt cx="0" cy="0"/>
        </a:xfrm>
      </p:grpSpPr>
      <p:sp>
        <p:nvSpPr>
          <p:cNvPr id="1754" name="Google Shape;1754;g119cbae77c1_0_1193"/>
          <p:cNvSpPr txBox="1">
            <a:spLocks noGrp="1"/>
          </p:cNvSpPr>
          <p:nvPr>
            <p:ph type="body" idx="1"/>
          </p:nvPr>
        </p:nvSpPr>
        <p:spPr>
          <a:xfrm>
            <a:off x="685800" y="1433350"/>
            <a:ext cx="8305800" cy="767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800"/>
              <a:buNone/>
            </a:pPr>
            <a:r>
              <a:rPr lang="en-US"/>
              <a:t>Jordan, along with several countries that had high increases in FLFP, observed decreases in fertility rates.</a:t>
            </a:r>
            <a:endParaRPr/>
          </a:p>
          <a:p>
            <a:pPr marL="230186" lvl="0" indent="-103186" algn="l" rtl="0">
              <a:lnSpc>
                <a:spcPct val="100000"/>
              </a:lnSpc>
              <a:spcBef>
                <a:spcPts val="1200"/>
              </a:spcBef>
              <a:spcAft>
                <a:spcPts val="0"/>
              </a:spcAft>
              <a:buClr>
                <a:srgbClr val="635C5B"/>
              </a:buClr>
              <a:buSzPts val="1700"/>
              <a:buNone/>
            </a:pPr>
            <a:endParaRPr/>
          </a:p>
        </p:txBody>
      </p:sp>
      <p:sp>
        <p:nvSpPr>
          <p:cNvPr id="1755" name="Google Shape;1755;g119cbae77c1_0_1193"/>
          <p:cNvSpPr txBox="1">
            <a:spLocks noGrp="1"/>
          </p:cNvSpPr>
          <p:nvPr>
            <p:ph type="ftr" idx="11"/>
          </p:nvPr>
        </p:nvSpPr>
        <p:spPr>
          <a:xfrm>
            <a:off x="3124200" y="6474767"/>
            <a:ext cx="2895600" cy="2769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1400"/>
              <a:buNone/>
            </a:pPr>
            <a:r>
              <a:rPr lang="en-US"/>
              <a:t>USAID MONITORING, EVALUATION, AND LEARNING ACTIVITY</a:t>
            </a:r>
            <a:endParaRPr>
              <a:solidFill>
                <a:schemeClr val="lt1"/>
              </a:solidFill>
            </a:endParaRPr>
          </a:p>
          <a:p>
            <a:pPr marL="0" lvl="0" indent="0" algn="ctr" rtl="0">
              <a:lnSpc>
                <a:spcPct val="100000"/>
              </a:lnSpc>
              <a:spcBef>
                <a:spcPts val="0"/>
              </a:spcBef>
              <a:spcAft>
                <a:spcPts val="0"/>
              </a:spcAft>
              <a:buSzPts val="1400"/>
              <a:buNone/>
            </a:pPr>
            <a:endParaRPr/>
          </a:p>
        </p:txBody>
      </p:sp>
      <p:sp>
        <p:nvSpPr>
          <p:cNvPr id="1756" name="Google Shape;1756;g119cbae77c1_0_1193"/>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SzPts val="600"/>
              <a:buNone/>
            </a:pPr>
            <a:fld id="{00000000-1234-1234-1234-123412341234}" type="slidenum">
              <a:rPr lang="en-US"/>
              <a:t>51</a:t>
            </a:fld>
            <a:endParaRPr/>
          </a:p>
        </p:txBody>
      </p:sp>
      <p:sp>
        <p:nvSpPr>
          <p:cNvPr id="1757" name="Google Shape;1757;g119cbae77c1_0_1193"/>
          <p:cNvSpPr txBox="1">
            <a:spLocks noGrp="1"/>
          </p:cNvSpPr>
          <p:nvPr>
            <p:ph type="title"/>
          </p:nvPr>
        </p:nvSpPr>
        <p:spPr>
          <a:xfrm>
            <a:off x="686104" y="479048"/>
            <a:ext cx="7772400" cy="8310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rgbClr val="651D32"/>
              </a:buClr>
              <a:buSzPts val="2800"/>
              <a:buFont typeface="Gill Sans"/>
              <a:buNone/>
            </a:pPr>
            <a:r>
              <a:rPr lang="en-US">
                <a:solidFill>
                  <a:srgbClr val="651D32"/>
                </a:solidFill>
              </a:rPr>
              <a:t>SOCIAL FACTORS</a:t>
            </a:r>
            <a:br>
              <a:rPr lang="en-US">
                <a:solidFill>
                  <a:srgbClr val="651D32"/>
                </a:solidFill>
              </a:rPr>
            </a:br>
            <a:r>
              <a:rPr lang="en-US" sz="2000">
                <a:solidFill>
                  <a:schemeClr val="lt2"/>
                </a:solidFill>
              </a:rPr>
              <a:t>FERTILITY RATES (2010-2019)</a:t>
            </a:r>
            <a:endParaRPr sz="2000">
              <a:solidFill>
                <a:schemeClr val="lt2"/>
              </a:solidFill>
            </a:endParaRPr>
          </a:p>
        </p:txBody>
      </p:sp>
      <p:sp>
        <p:nvSpPr>
          <p:cNvPr id="1758" name="Google Shape;1758;g119cbae77c1_0_1193">
            <a:extLst>
              <a:ext uri="{C183D7F6-B498-43B3-948B-1728B52AA6E4}">
                <adec:decorative xmlns:adec="http://schemas.microsoft.com/office/drawing/2017/decorative" val="1"/>
              </a:ext>
            </a:extLst>
          </p:cNvPr>
          <p:cNvSpPr txBox="1"/>
          <p:nvPr/>
        </p:nvSpPr>
        <p:spPr>
          <a:xfrm>
            <a:off x="6627300" y="415200"/>
            <a:ext cx="1830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Gill Sans"/>
              <a:ea typeface="Gill Sans"/>
              <a:cs typeface="Gill Sans"/>
              <a:sym typeface="Gill Sans"/>
            </a:endParaRPr>
          </a:p>
        </p:txBody>
      </p:sp>
      <p:pic>
        <p:nvPicPr>
          <p:cNvPr id="1759" name="Google Shape;1759;g119cbae77c1_0_119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4421725" y="2341875"/>
            <a:ext cx="4569874" cy="2796274"/>
          </a:xfrm>
          <a:prstGeom prst="rect">
            <a:avLst/>
          </a:prstGeom>
          <a:noFill/>
          <a:ln>
            <a:noFill/>
          </a:ln>
        </p:spPr>
      </p:pic>
      <p:pic>
        <p:nvPicPr>
          <p:cNvPr id="1760" name="Google Shape;1760;g119cbae77c1_0_1193">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152400" y="2353450"/>
            <a:ext cx="4116926" cy="3924802"/>
          </a:xfrm>
          <a:prstGeom prst="rect">
            <a:avLst/>
          </a:prstGeom>
          <a:noFill/>
          <a:ln>
            <a:noFill/>
          </a:ln>
        </p:spPr>
      </p:pic>
      <p:sp>
        <p:nvSpPr>
          <p:cNvPr id="1761" name="Google Shape;1761;g119cbae77c1_0_1193"/>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t>3/23/2022</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766"/>
        <p:cNvGrpSpPr/>
        <p:nvPr/>
      </p:nvGrpSpPr>
      <p:grpSpPr>
        <a:xfrm>
          <a:off x="0" y="0"/>
          <a:ext cx="0" cy="0"/>
          <a:chOff x="0" y="0"/>
          <a:chExt cx="0" cy="0"/>
        </a:xfrm>
      </p:grpSpPr>
      <p:sp>
        <p:nvSpPr>
          <p:cNvPr id="1767" name="Google Shape;1767;g11a203c7eb0_0_5"/>
          <p:cNvSpPr txBox="1">
            <a:spLocks noGrp="1"/>
          </p:cNvSpPr>
          <p:nvPr>
            <p:ph type="body" idx="1"/>
          </p:nvPr>
        </p:nvSpPr>
        <p:spPr>
          <a:xfrm>
            <a:off x="685800" y="1435351"/>
            <a:ext cx="7772400" cy="3995966"/>
          </a:xfrm>
          <a:prstGeom prst="rect">
            <a:avLst/>
          </a:prstGeom>
          <a:noFill/>
          <a:ln>
            <a:noFill/>
          </a:ln>
        </p:spPr>
        <p:txBody>
          <a:bodyPr spcFirstLastPara="1" wrap="square" lIns="91425" tIns="45700" rIns="91425" bIns="45700" anchor="t" anchorCtr="0">
            <a:normAutofit/>
          </a:bodyPr>
          <a:lstStyle/>
          <a:p>
            <a:pPr marL="457200" lvl="0" indent="-317500" algn="l" rtl="0">
              <a:lnSpc>
                <a:spcPct val="100000"/>
              </a:lnSpc>
              <a:spcBef>
                <a:spcPts val="0"/>
              </a:spcBef>
              <a:spcAft>
                <a:spcPts val="0"/>
              </a:spcAft>
              <a:buSzPts val="1400"/>
              <a:buChar char="●"/>
            </a:pPr>
            <a:r>
              <a:rPr lang="en-US" sz="1800"/>
              <a:t>One common barrier across all countries was having strong social norms that deeply entrenched patriarchal notions of gender roles such as:</a:t>
            </a:r>
            <a:endParaRPr/>
          </a:p>
          <a:p>
            <a:pPr marL="139700" lvl="0" indent="0" algn="l" rtl="0">
              <a:lnSpc>
                <a:spcPct val="100000"/>
              </a:lnSpc>
              <a:spcBef>
                <a:spcPts val="0"/>
              </a:spcBef>
              <a:spcAft>
                <a:spcPts val="0"/>
              </a:spcAft>
              <a:buSzPts val="1400"/>
              <a:buNone/>
            </a:pPr>
            <a:endParaRPr sz="1800"/>
          </a:p>
          <a:p>
            <a:pPr marL="914400" lvl="1" indent="-349250" algn="l" rtl="0">
              <a:lnSpc>
                <a:spcPct val="100000"/>
              </a:lnSpc>
              <a:spcBef>
                <a:spcPts val="0"/>
              </a:spcBef>
              <a:spcAft>
                <a:spcPts val="0"/>
              </a:spcAft>
              <a:buSzPts val="1900"/>
              <a:buChar char="○"/>
            </a:pPr>
            <a:r>
              <a:rPr lang="en-US" sz="1600"/>
              <a:t>Restricting women to the domestic sphere</a:t>
            </a:r>
            <a:endParaRPr sz="1600"/>
          </a:p>
          <a:p>
            <a:pPr marL="914400" lvl="1" indent="-349250" algn="l" rtl="0">
              <a:lnSpc>
                <a:spcPct val="100000"/>
              </a:lnSpc>
              <a:spcBef>
                <a:spcPts val="0"/>
              </a:spcBef>
              <a:spcAft>
                <a:spcPts val="0"/>
              </a:spcAft>
              <a:buSzPts val="1900"/>
              <a:buChar char="○"/>
            </a:pPr>
            <a:r>
              <a:rPr lang="en-US" sz="1600"/>
              <a:t>“Feminized” occupations</a:t>
            </a:r>
            <a:endParaRPr sz="1600"/>
          </a:p>
          <a:p>
            <a:pPr marL="914400" lvl="1" indent="-349250" algn="l" rtl="0">
              <a:lnSpc>
                <a:spcPct val="100000"/>
              </a:lnSpc>
              <a:spcBef>
                <a:spcPts val="0"/>
              </a:spcBef>
              <a:spcAft>
                <a:spcPts val="0"/>
              </a:spcAft>
              <a:buSzPts val="1900"/>
              <a:buChar char="○"/>
            </a:pPr>
            <a:r>
              <a:rPr lang="en-US" sz="1600"/>
              <a:t>Education to improve perceived value for marriage</a:t>
            </a:r>
            <a:endParaRPr sz="1600"/>
          </a:p>
          <a:p>
            <a:pPr marL="914400" lvl="1" indent="-349250" algn="l" rtl="0">
              <a:lnSpc>
                <a:spcPct val="100000"/>
              </a:lnSpc>
              <a:spcBef>
                <a:spcPts val="0"/>
              </a:spcBef>
              <a:spcAft>
                <a:spcPts val="0"/>
              </a:spcAft>
              <a:buSzPts val="1900"/>
              <a:buChar char="○"/>
            </a:pPr>
            <a:r>
              <a:rPr lang="en-US" sz="1600"/>
              <a:t>Preference for public sector</a:t>
            </a:r>
            <a:endParaRPr sz="1600"/>
          </a:p>
          <a:p>
            <a:pPr marL="914400" lvl="1" indent="-349250" algn="l" rtl="0">
              <a:lnSpc>
                <a:spcPct val="100000"/>
              </a:lnSpc>
              <a:spcBef>
                <a:spcPts val="0"/>
              </a:spcBef>
              <a:spcAft>
                <a:spcPts val="0"/>
              </a:spcAft>
              <a:buSzPts val="1900"/>
              <a:buChar char="○"/>
            </a:pPr>
            <a:r>
              <a:rPr lang="en-US" sz="1600"/>
              <a:t>Wage gaps</a:t>
            </a:r>
            <a:endParaRPr/>
          </a:p>
          <a:p>
            <a:pPr marL="565150" lvl="1" indent="0" algn="l" rtl="0">
              <a:lnSpc>
                <a:spcPct val="100000"/>
              </a:lnSpc>
              <a:spcBef>
                <a:spcPts val="0"/>
              </a:spcBef>
              <a:spcAft>
                <a:spcPts val="0"/>
              </a:spcAft>
              <a:buSzPts val="1900"/>
              <a:buNone/>
            </a:pPr>
            <a:endParaRPr sz="1800"/>
          </a:p>
          <a:p>
            <a:pPr marL="457200" lvl="0" indent="-317500" algn="l" rtl="0">
              <a:lnSpc>
                <a:spcPct val="100000"/>
              </a:lnSpc>
              <a:spcBef>
                <a:spcPts val="0"/>
              </a:spcBef>
              <a:spcAft>
                <a:spcPts val="0"/>
              </a:spcAft>
              <a:buSzPts val="1400"/>
              <a:buChar char="●"/>
            </a:pPr>
            <a:r>
              <a:rPr lang="en-US" sz="1800"/>
              <a:t>In Jordan, social norms and beliefs remain critical to women’s participation in the labor market. The following norms are observed:</a:t>
            </a:r>
            <a:endParaRPr/>
          </a:p>
          <a:p>
            <a:pPr marL="139700" lvl="0" indent="0" algn="l" rtl="0">
              <a:lnSpc>
                <a:spcPct val="100000"/>
              </a:lnSpc>
              <a:spcBef>
                <a:spcPts val="0"/>
              </a:spcBef>
              <a:spcAft>
                <a:spcPts val="0"/>
              </a:spcAft>
              <a:buSzPts val="1400"/>
              <a:buNone/>
            </a:pPr>
            <a:endParaRPr sz="1800"/>
          </a:p>
          <a:p>
            <a:pPr marL="914400" lvl="1" indent="-349250" algn="l" rtl="0">
              <a:lnSpc>
                <a:spcPct val="100000"/>
              </a:lnSpc>
              <a:spcBef>
                <a:spcPts val="0"/>
              </a:spcBef>
              <a:spcAft>
                <a:spcPts val="0"/>
              </a:spcAft>
              <a:buSzPts val="1900"/>
              <a:buChar char="○"/>
            </a:pPr>
            <a:r>
              <a:rPr lang="en-US" sz="1600"/>
              <a:t>Married women are less likely to be working</a:t>
            </a:r>
            <a:endParaRPr sz="1600"/>
          </a:p>
          <a:p>
            <a:pPr marL="914400" lvl="1" indent="-349250" algn="l" rtl="0">
              <a:lnSpc>
                <a:spcPct val="100000"/>
              </a:lnSpc>
              <a:spcBef>
                <a:spcPts val="0"/>
              </a:spcBef>
              <a:spcAft>
                <a:spcPts val="0"/>
              </a:spcAft>
              <a:buSzPts val="1900"/>
              <a:buChar char="○"/>
            </a:pPr>
            <a:r>
              <a:rPr lang="en-US" sz="1600"/>
              <a:t>Men are considered the ultimate decision-makers in households</a:t>
            </a:r>
            <a:endParaRPr sz="1600"/>
          </a:p>
          <a:p>
            <a:pPr marL="914400" lvl="1" indent="-349250" algn="l" rtl="0">
              <a:lnSpc>
                <a:spcPct val="100000"/>
              </a:lnSpc>
              <a:spcBef>
                <a:spcPts val="0"/>
              </a:spcBef>
              <a:spcAft>
                <a:spcPts val="0"/>
              </a:spcAft>
              <a:buSzPts val="1900"/>
              <a:buChar char="○"/>
            </a:pPr>
            <a:r>
              <a:rPr lang="en-US" sz="1600"/>
              <a:t>Discrimination in hiring</a:t>
            </a:r>
            <a:endParaRPr sz="1600"/>
          </a:p>
        </p:txBody>
      </p:sp>
      <p:sp>
        <p:nvSpPr>
          <p:cNvPr id="1768" name="Google Shape;1768;g11a203c7eb0_0_5"/>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Clr>
                <a:srgbClr val="000000"/>
              </a:buClr>
              <a:buSzPts val="600"/>
              <a:buFont typeface="Arial"/>
              <a:buNone/>
            </a:pPr>
            <a:fld id="{00000000-1234-1234-1234-123412341234}" type="slidenum">
              <a:rPr lang="en-US"/>
              <a:t>52</a:t>
            </a:fld>
            <a:endParaRPr/>
          </a:p>
        </p:txBody>
      </p:sp>
      <p:sp>
        <p:nvSpPr>
          <p:cNvPr id="1769" name="Google Shape;1769;g11a203c7eb0_0_5"/>
          <p:cNvSpPr txBox="1">
            <a:spLocks noGrp="1"/>
          </p:cNvSpPr>
          <p:nvPr>
            <p:ph type="title"/>
          </p:nvPr>
        </p:nvSpPr>
        <p:spPr>
          <a:xfrm>
            <a:off x="685800" y="406900"/>
            <a:ext cx="8406900" cy="8310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rgbClr val="651D32"/>
              </a:buClr>
              <a:buSzPts val="2800"/>
              <a:buFont typeface="Gill Sans"/>
              <a:buNone/>
            </a:pPr>
            <a:r>
              <a:rPr lang="en-US">
                <a:solidFill>
                  <a:srgbClr val="651D32"/>
                </a:solidFill>
              </a:rPr>
              <a:t>SOCIAL FACTORS</a:t>
            </a:r>
            <a:br>
              <a:rPr lang="en-US">
                <a:solidFill>
                  <a:srgbClr val="651D32"/>
                </a:solidFill>
              </a:rPr>
            </a:br>
            <a:r>
              <a:rPr lang="en-US" sz="2000">
                <a:solidFill>
                  <a:schemeClr val="lt2"/>
                </a:solidFill>
              </a:rPr>
              <a:t>NORMS AND BELIEFS</a:t>
            </a:r>
            <a:endParaRPr sz="2000">
              <a:solidFill>
                <a:schemeClr val="lt2"/>
              </a:solidFill>
            </a:endParaRPr>
          </a:p>
        </p:txBody>
      </p:sp>
      <p:sp>
        <p:nvSpPr>
          <p:cNvPr id="1770" name="Google Shape;1770;g11a203c7eb0_0_5"/>
          <p:cNvSpPr txBox="1">
            <a:spLocks noGrp="1"/>
          </p:cNvSpPr>
          <p:nvPr>
            <p:ph type="ftr" idx="11"/>
          </p:nvPr>
        </p:nvSpPr>
        <p:spPr>
          <a:xfrm>
            <a:off x="3124200" y="6474767"/>
            <a:ext cx="2895600" cy="2769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1400"/>
              <a:buNone/>
            </a:pPr>
            <a:r>
              <a:rPr lang="en-US"/>
              <a:t>USAID MONITORING, EVALUATION, AND LEARNING ACTIVITY</a:t>
            </a:r>
            <a:endParaRPr>
              <a:solidFill>
                <a:schemeClr val="lt1"/>
              </a:solidFill>
            </a:endParaRPr>
          </a:p>
          <a:p>
            <a:pPr marL="0" lvl="0" indent="0" algn="ctr" rtl="0">
              <a:lnSpc>
                <a:spcPct val="100000"/>
              </a:lnSpc>
              <a:spcBef>
                <a:spcPts val="0"/>
              </a:spcBef>
              <a:spcAft>
                <a:spcPts val="0"/>
              </a:spcAft>
              <a:buSzPts val="1400"/>
              <a:buNone/>
            </a:pPr>
            <a:endParaRPr/>
          </a:p>
        </p:txBody>
      </p:sp>
      <p:sp>
        <p:nvSpPr>
          <p:cNvPr id="1771" name="Google Shape;1771;g11a203c7eb0_0_5"/>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t>3/23/2022</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776"/>
        <p:cNvGrpSpPr/>
        <p:nvPr/>
      </p:nvGrpSpPr>
      <p:grpSpPr>
        <a:xfrm>
          <a:off x="0" y="0"/>
          <a:ext cx="0" cy="0"/>
          <a:chOff x="0" y="0"/>
          <a:chExt cx="0" cy="0"/>
        </a:xfrm>
      </p:grpSpPr>
      <p:sp>
        <p:nvSpPr>
          <p:cNvPr id="1777" name="Google Shape;1777;g11e0ae5a757_0_1357"/>
          <p:cNvSpPr txBox="1">
            <a:spLocks noGrp="1"/>
          </p:cNvSpPr>
          <p:nvPr>
            <p:ph type="body" idx="1"/>
          </p:nvPr>
        </p:nvSpPr>
        <p:spPr>
          <a:xfrm>
            <a:off x="685800" y="1371600"/>
            <a:ext cx="7772400" cy="10785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800"/>
              <a:buNone/>
            </a:pPr>
            <a:r>
              <a:rPr lang="en-US" sz="19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0"/>
                  </a:ext>
                </a:extLst>
              </a:rPr>
              <a:t>Discriminatory beliefs regarding education decreased in Jordan over the last decade</a:t>
            </a:r>
            <a:r>
              <a:rPr lang="en-US" sz="1900"/>
              <a:t>.</a:t>
            </a:r>
            <a:endParaRPr sz="1900"/>
          </a:p>
        </p:txBody>
      </p:sp>
      <p:sp>
        <p:nvSpPr>
          <p:cNvPr id="1778" name="Google Shape;1778;g11e0ae5a757_0_1357"/>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Clr>
                <a:srgbClr val="000000"/>
              </a:buClr>
              <a:buSzPts val="600"/>
              <a:buFont typeface="Arial"/>
              <a:buNone/>
            </a:pPr>
            <a:fld id="{00000000-1234-1234-1234-123412341234}" type="slidenum">
              <a:rPr lang="en-US"/>
              <a:t>53</a:t>
            </a:fld>
            <a:endParaRPr/>
          </a:p>
        </p:txBody>
      </p:sp>
      <p:sp>
        <p:nvSpPr>
          <p:cNvPr id="1779" name="Google Shape;1779;g11e0ae5a757_0_1357"/>
          <p:cNvSpPr txBox="1">
            <a:spLocks noGrp="1"/>
          </p:cNvSpPr>
          <p:nvPr>
            <p:ph type="title"/>
          </p:nvPr>
        </p:nvSpPr>
        <p:spPr>
          <a:xfrm>
            <a:off x="685800" y="406900"/>
            <a:ext cx="8406900" cy="8310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rgbClr val="651D32"/>
              </a:buClr>
              <a:buSzPts val="2800"/>
              <a:buFont typeface="Gill Sans"/>
              <a:buNone/>
            </a:pPr>
            <a:r>
              <a:rPr lang="en-US">
                <a:solidFill>
                  <a:srgbClr val="651D32"/>
                </a:solidFill>
              </a:rPr>
              <a:t>SOCIAL FACTORS</a:t>
            </a:r>
            <a:br>
              <a:rPr lang="en-US">
                <a:solidFill>
                  <a:srgbClr val="651D32"/>
                </a:solidFill>
              </a:rPr>
            </a:br>
            <a:r>
              <a:rPr lang="en-US" sz="2000">
                <a:solidFill>
                  <a:schemeClr val="lt2"/>
                </a:solidFill>
              </a:rPr>
              <a:t>NORMS AND BELIEFS</a:t>
            </a:r>
            <a:endParaRPr sz="2000">
              <a:solidFill>
                <a:schemeClr val="lt2"/>
              </a:solidFill>
            </a:endParaRPr>
          </a:p>
        </p:txBody>
      </p:sp>
      <p:sp>
        <p:nvSpPr>
          <p:cNvPr id="1780" name="Google Shape;1780;g11e0ae5a757_0_1357"/>
          <p:cNvSpPr txBox="1">
            <a:spLocks noGrp="1"/>
          </p:cNvSpPr>
          <p:nvPr>
            <p:ph type="ftr" idx="11"/>
          </p:nvPr>
        </p:nvSpPr>
        <p:spPr>
          <a:xfrm>
            <a:off x="3124200" y="6474767"/>
            <a:ext cx="2895600" cy="2769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1400"/>
              <a:buNone/>
            </a:pPr>
            <a:r>
              <a:rPr lang="en-US"/>
              <a:t>USAID MONITORING, EVALUATION, AND LEARNING ACTIVITY</a:t>
            </a:r>
            <a:endParaRPr>
              <a:solidFill>
                <a:schemeClr val="lt1"/>
              </a:solidFill>
            </a:endParaRPr>
          </a:p>
          <a:p>
            <a:pPr marL="0" lvl="0" indent="0" algn="ctr" rtl="0">
              <a:lnSpc>
                <a:spcPct val="100000"/>
              </a:lnSpc>
              <a:spcBef>
                <a:spcPts val="0"/>
              </a:spcBef>
              <a:spcAft>
                <a:spcPts val="0"/>
              </a:spcAft>
              <a:buSzPts val="1400"/>
              <a:buNone/>
            </a:pPr>
            <a:endParaRPr/>
          </a:p>
        </p:txBody>
      </p:sp>
      <p:sp>
        <p:nvSpPr>
          <p:cNvPr id="1781" name="Google Shape;1781;g11e0ae5a757_0_1357"/>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t>3/23/2022</a:t>
            </a:r>
            <a:endParaRPr/>
          </a:p>
        </p:txBody>
      </p:sp>
      <p:pic>
        <p:nvPicPr>
          <p:cNvPr id="1782" name="Google Shape;1782;g11e0ae5a757_0_135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92575" y="2450100"/>
            <a:ext cx="8758837" cy="3719868"/>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787"/>
        <p:cNvGrpSpPr/>
        <p:nvPr/>
      </p:nvGrpSpPr>
      <p:grpSpPr>
        <a:xfrm>
          <a:off x="0" y="0"/>
          <a:ext cx="0" cy="0"/>
          <a:chOff x="0" y="0"/>
          <a:chExt cx="0" cy="0"/>
        </a:xfrm>
      </p:grpSpPr>
      <p:sp>
        <p:nvSpPr>
          <p:cNvPr id="1788" name="Google Shape;1788;g11a203c7eb0_0_23"/>
          <p:cNvSpPr txBox="1">
            <a:spLocks noGrp="1"/>
          </p:cNvSpPr>
          <p:nvPr>
            <p:ph type="body" idx="1"/>
          </p:nvPr>
        </p:nvSpPr>
        <p:spPr>
          <a:xfrm>
            <a:off x="685800" y="1419050"/>
            <a:ext cx="7772400" cy="10785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800"/>
              <a:buNone/>
            </a:pPr>
            <a:r>
              <a:rPr lang="en-US" sz="1900"/>
              <a:t>Views on whether husbands should have the final say in family decisions changed in only five years, decreasing in Jordan.</a:t>
            </a:r>
            <a:endParaRPr sz="1900"/>
          </a:p>
        </p:txBody>
      </p:sp>
      <p:sp>
        <p:nvSpPr>
          <p:cNvPr id="1789" name="Google Shape;1789;g11a203c7eb0_0_23"/>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Clr>
                <a:srgbClr val="000000"/>
              </a:buClr>
              <a:buSzPts val="600"/>
              <a:buFont typeface="Arial"/>
              <a:buNone/>
            </a:pPr>
            <a:fld id="{00000000-1234-1234-1234-123412341234}" type="slidenum">
              <a:rPr lang="en-US"/>
              <a:t>54</a:t>
            </a:fld>
            <a:endParaRPr/>
          </a:p>
        </p:txBody>
      </p:sp>
      <p:sp>
        <p:nvSpPr>
          <p:cNvPr id="1790" name="Google Shape;1790;g11a203c7eb0_0_23"/>
          <p:cNvSpPr txBox="1">
            <a:spLocks noGrp="1"/>
          </p:cNvSpPr>
          <p:nvPr>
            <p:ph type="title"/>
          </p:nvPr>
        </p:nvSpPr>
        <p:spPr>
          <a:xfrm>
            <a:off x="685800" y="406900"/>
            <a:ext cx="8406900" cy="8310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rgbClr val="651D32"/>
              </a:buClr>
              <a:buSzPts val="2800"/>
              <a:buFont typeface="Gill Sans"/>
              <a:buNone/>
            </a:pPr>
            <a:r>
              <a:rPr lang="en-US">
                <a:solidFill>
                  <a:srgbClr val="651D32"/>
                </a:solidFill>
              </a:rPr>
              <a:t>SOCIAL FACTORS</a:t>
            </a:r>
            <a:br>
              <a:rPr lang="en-US">
                <a:solidFill>
                  <a:srgbClr val="651D32"/>
                </a:solidFill>
              </a:rPr>
            </a:br>
            <a:r>
              <a:rPr lang="en-US" sz="2000">
                <a:solidFill>
                  <a:schemeClr val="lt2"/>
                </a:solidFill>
              </a:rPr>
              <a:t>NORMS AND BELIEFS</a:t>
            </a:r>
            <a:endParaRPr sz="2000">
              <a:solidFill>
                <a:schemeClr val="lt2"/>
              </a:solidFill>
            </a:endParaRPr>
          </a:p>
        </p:txBody>
      </p:sp>
      <p:sp>
        <p:nvSpPr>
          <p:cNvPr id="1791" name="Google Shape;1791;g11a203c7eb0_0_23"/>
          <p:cNvSpPr txBox="1">
            <a:spLocks noGrp="1"/>
          </p:cNvSpPr>
          <p:nvPr>
            <p:ph type="ftr" idx="11"/>
          </p:nvPr>
        </p:nvSpPr>
        <p:spPr>
          <a:xfrm>
            <a:off x="3124200" y="6474767"/>
            <a:ext cx="2895600" cy="2769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1400"/>
              <a:buNone/>
            </a:pPr>
            <a:r>
              <a:rPr lang="en-US"/>
              <a:t>USAID MONITORING, EVALUATION, AND LEARNING ACTIVITY</a:t>
            </a:r>
            <a:endParaRPr>
              <a:solidFill>
                <a:schemeClr val="lt1"/>
              </a:solidFill>
            </a:endParaRPr>
          </a:p>
          <a:p>
            <a:pPr marL="0" lvl="0" indent="0" algn="ctr" rtl="0">
              <a:lnSpc>
                <a:spcPct val="100000"/>
              </a:lnSpc>
              <a:spcBef>
                <a:spcPts val="0"/>
              </a:spcBef>
              <a:spcAft>
                <a:spcPts val="0"/>
              </a:spcAft>
              <a:buSzPts val="1400"/>
              <a:buNone/>
            </a:pPr>
            <a:endParaRPr/>
          </a:p>
        </p:txBody>
      </p:sp>
      <p:sp>
        <p:nvSpPr>
          <p:cNvPr id="1792" name="Google Shape;1792;g11a203c7eb0_0_23"/>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t>3/23/2022</a:t>
            </a:r>
            <a:endParaRPr/>
          </a:p>
        </p:txBody>
      </p:sp>
      <p:pic>
        <p:nvPicPr>
          <p:cNvPr id="1793" name="Google Shape;1793;g11a203c7eb0_0_2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52400" y="2649950"/>
            <a:ext cx="8839199" cy="3082912"/>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798"/>
        <p:cNvGrpSpPr/>
        <p:nvPr/>
      </p:nvGrpSpPr>
      <p:grpSpPr>
        <a:xfrm>
          <a:off x="0" y="0"/>
          <a:ext cx="0" cy="0"/>
          <a:chOff x="0" y="0"/>
          <a:chExt cx="0" cy="0"/>
        </a:xfrm>
      </p:grpSpPr>
      <p:sp>
        <p:nvSpPr>
          <p:cNvPr id="1799" name="Google Shape;1799;g11e511dc6cc_0_68"/>
          <p:cNvSpPr txBox="1">
            <a:spLocks noGrp="1"/>
          </p:cNvSpPr>
          <p:nvPr>
            <p:ph type="body" idx="1"/>
          </p:nvPr>
        </p:nvSpPr>
        <p:spPr>
          <a:xfrm>
            <a:off x="685800" y="1419050"/>
            <a:ext cx="7772400" cy="10785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800"/>
              <a:buNone/>
            </a:pPr>
            <a:r>
              <a:rPr lang="en-US" sz="1900"/>
              <a:t>A large percentage of respondents in Jordan hold discriminatory views regarding women’s and men’s political leadership. These views have not changed from 2011-2018 (most recent data).</a:t>
            </a:r>
            <a:endParaRPr sz="1900"/>
          </a:p>
        </p:txBody>
      </p:sp>
      <p:sp>
        <p:nvSpPr>
          <p:cNvPr id="1800" name="Google Shape;1800;g11e511dc6cc_0_68"/>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Clr>
                <a:srgbClr val="000000"/>
              </a:buClr>
              <a:buSzPts val="600"/>
              <a:buFont typeface="Arial"/>
              <a:buNone/>
            </a:pPr>
            <a:fld id="{00000000-1234-1234-1234-123412341234}" type="slidenum">
              <a:rPr lang="en-US"/>
              <a:t>55</a:t>
            </a:fld>
            <a:endParaRPr/>
          </a:p>
        </p:txBody>
      </p:sp>
      <p:sp>
        <p:nvSpPr>
          <p:cNvPr id="1801" name="Google Shape;1801;g11e511dc6cc_0_68"/>
          <p:cNvSpPr txBox="1">
            <a:spLocks noGrp="1"/>
          </p:cNvSpPr>
          <p:nvPr>
            <p:ph type="title"/>
          </p:nvPr>
        </p:nvSpPr>
        <p:spPr>
          <a:xfrm>
            <a:off x="685800" y="406900"/>
            <a:ext cx="8406900" cy="8310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rgbClr val="651D32"/>
              </a:buClr>
              <a:buSzPts val="2800"/>
              <a:buFont typeface="Gill Sans"/>
              <a:buNone/>
            </a:pPr>
            <a:r>
              <a:rPr lang="en-US">
                <a:solidFill>
                  <a:srgbClr val="651D32"/>
                </a:solidFill>
              </a:rPr>
              <a:t>SOCIAL FACTORS</a:t>
            </a:r>
            <a:br>
              <a:rPr lang="en-US">
                <a:solidFill>
                  <a:srgbClr val="651D32"/>
                </a:solidFill>
              </a:rPr>
            </a:br>
            <a:r>
              <a:rPr lang="en-US" sz="2000">
                <a:solidFill>
                  <a:schemeClr val="lt2"/>
                </a:solidFill>
              </a:rPr>
              <a:t>NORMS AND BELIEFS</a:t>
            </a:r>
            <a:endParaRPr sz="2000">
              <a:solidFill>
                <a:schemeClr val="lt2"/>
              </a:solidFill>
            </a:endParaRPr>
          </a:p>
        </p:txBody>
      </p:sp>
      <p:sp>
        <p:nvSpPr>
          <p:cNvPr id="1802" name="Google Shape;1802;g11e511dc6cc_0_68"/>
          <p:cNvSpPr txBox="1">
            <a:spLocks noGrp="1"/>
          </p:cNvSpPr>
          <p:nvPr>
            <p:ph type="ftr" idx="11"/>
          </p:nvPr>
        </p:nvSpPr>
        <p:spPr>
          <a:xfrm>
            <a:off x="3124200" y="6474767"/>
            <a:ext cx="2895600" cy="2769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1400"/>
              <a:buNone/>
            </a:pPr>
            <a:r>
              <a:rPr lang="en-US"/>
              <a:t>USAID MONITORING, EVALUATION, AND LEARNING ACTIVITY</a:t>
            </a:r>
            <a:endParaRPr>
              <a:solidFill>
                <a:schemeClr val="lt1"/>
              </a:solidFill>
            </a:endParaRPr>
          </a:p>
          <a:p>
            <a:pPr marL="0" lvl="0" indent="0" algn="ctr" rtl="0">
              <a:lnSpc>
                <a:spcPct val="100000"/>
              </a:lnSpc>
              <a:spcBef>
                <a:spcPts val="0"/>
              </a:spcBef>
              <a:spcAft>
                <a:spcPts val="0"/>
              </a:spcAft>
              <a:buSzPts val="1400"/>
              <a:buNone/>
            </a:pPr>
            <a:endParaRPr/>
          </a:p>
        </p:txBody>
      </p:sp>
      <p:sp>
        <p:nvSpPr>
          <p:cNvPr id="1803" name="Google Shape;1803;g11e511dc6cc_0_68"/>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t>3/23/2022</a:t>
            </a:r>
            <a:endParaRPr/>
          </a:p>
        </p:txBody>
      </p:sp>
      <p:pic>
        <p:nvPicPr>
          <p:cNvPr id="1804" name="Google Shape;1804;g11e511dc6cc_0_6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97725" y="2649950"/>
            <a:ext cx="7748539" cy="3672417"/>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809"/>
        <p:cNvGrpSpPr/>
        <p:nvPr/>
      </p:nvGrpSpPr>
      <p:grpSpPr>
        <a:xfrm>
          <a:off x="0" y="0"/>
          <a:ext cx="0" cy="0"/>
          <a:chOff x="0" y="0"/>
          <a:chExt cx="0" cy="0"/>
        </a:xfrm>
      </p:grpSpPr>
      <p:sp>
        <p:nvSpPr>
          <p:cNvPr id="1810" name="Google Shape;1810;g11e8b8d0d82_0_135"/>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Clr>
                <a:srgbClr val="000000"/>
              </a:buClr>
              <a:buSzPts val="600"/>
              <a:buFont typeface="Arial"/>
              <a:buNone/>
            </a:pPr>
            <a:fld id="{00000000-1234-1234-1234-123412341234}" type="slidenum">
              <a:rPr lang="en-US"/>
              <a:t>56</a:t>
            </a:fld>
            <a:endParaRPr/>
          </a:p>
        </p:txBody>
      </p:sp>
      <p:sp>
        <p:nvSpPr>
          <p:cNvPr id="1811" name="Google Shape;1811;g11e8b8d0d82_0_135"/>
          <p:cNvSpPr txBox="1">
            <a:spLocks noGrp="1"/>
          </p:cNvSpPr>
          <p:nvPr>
            <p:ph type="title"/>
          </p:nvPr>
        </p:nvSpPr>
        <p:spPr>
          <a:xfrm>
            <a:off x="685800" y="406900"/>
            <a:ext cx="8406900" cy="8310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rgbClr val="651D32"/>
              </a:buClr>
              <a:buSzPts val="2800"/>
              <a:buFont typeface="Gill Sans"/>
              <a:buNone/>
            </a:pPr>
            <a:r>
              <a:rPr lang="en-US">
                <a:solidFill>
                  <a:srgbClr val="651D32"/>
                </a:solidFill>
              </a:rPr>
              <a:t>SOCIAL FACTORS</a:t>
            </a:r>
            <a:br>
              <a:rPr lang="en-US">
                <a:solidFill>
                  <a:srgbClr val="651D32"/>
                </a:solidFill>
              </a:rPr>
            </a:br>
            <a:r>
              <a:rPr lang="en-US" sz="2000">
                <a:solidFill>
                  <a:schemeClr val="lt2"/>
                </a:solidFill>
              </a:rPr>
              <a:t>NORMS AND BELIEFS</a:t>
            </a:r>
            <a:endParaRPr sz="2000">
              <a:solidFill>
                <a:schemeClr val="lt2"/>
              </a:solidFill>
            </a:endParaRPr>
          </a:p>
        </p:txBody>
      </p:sp>
      <p:sp>
        <p:nvSpPr>
          <p:cNvPr id="1812" name="Google Shape;1812;g11e8b8d0d82_0_135"/>
          <p:cNvSpPr txBox="1">
            <a:spLocks noGrp="1"/>
          </p:cNvSpPr>
          <p:nvPr>
            <p:ph type="ftr" idx="11"/>
          </p:nvPr>
        </p:nvSpPr>
        <p:spPr>
          <a:xfrm>
            <a:off x="3124200" y="6474767"/>
            <a:ext cx="2895600" cy="2769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1400"/>
              <a:buNone/>
            </a:pPr>
            <a:r>
              <a:rPr lang="en-US"/>
              <a:t>USAID MONITORING, EVALUATION, AND LEARNING ACTIVITY</a:t>
            </a:r>
            <a:endParaRPr>
              <a:solidFill>
                <a:schemeClr val="lt1"/>
              </a:solidFill>
            </a:endParaRPr>
          </a:p>
          <a:p>
            <a:pPr marL="0" lvl="0" indent="0" algn="ctr" rtl="0">
              <a:lnSpc>
                <a:spcPct val="100000"/>
              </a:lnSpc>
              <a:spcBef>
                <a:spcPts val="0"/>
              </a:spcBef>
              <a:spcAft>
                <a:spcPts val="0"/>
              </a:spcAft>
              <a:buSzPts val="1400"/>
              <a:buNone/>
            </a:pPr>
            <a:endParaRPr/>
          </a:p>
        </p:txBody>
      </p:sp>
      <p:sp>
        <p:nvSpPr>
          <p:cNvPr id="1813" name="Google Shape;1813;g11e8b8d0d82_0_135"/>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t>3/23/2022</a:t>
            </a:r>
            <a:endParaRPr/>
          </a:p>
        </p:txBody>
      </p:sp>
      <p:sp>
        <p:nvSpPr>
          <p:cNvPr id="1814" name="Google Shape;1814;g11e8b8d0d82_0_135"/>
          <p:cNvSpPr txBox="1"/>
          <p:nvPr/>
        </p:nvSpPr>
        <p:spPr>
          <a:xfrm>
            <a:off x="571500" y="1466850"/>
            <a:ext cx="3105300" cy="3508623"/>
          </a:xfrm>
          <a:prstGeom prst="rect">
            <a:avLst/>
          </a:prstGeom>
          <a:noFill/>
          <a:ln>
            <a:noFill/>
          </a:ln>
        </p:spPr>
        <p:txBody>
          <a:bodyPr spcFirstLastPara="1" wrap="square" lIns="91425" tIns="91425" rIns="91425" bIns="91425" anchor="t" anchorCtr="0">
            <a:spAutoFit/>
          </a:bodyPr>
          <a:lstStyle/>
          <a:p>
            <a:pPr marL="457200" marR="0" lvl="0" indent="-336550" algn="l" rtl="0">
              <a:lnSpc>
                <a:spcPct val="100000"/>
              </a:lnSpc>
              <a:spcBef>
                <a:spcPts val="0"/>
              </a:spcBef>
              <a:spcAft>
                <a:spcPts val="0"/>
              </a:spcAft>
              <a:buClr>
                <a:schemeClr val="accent3"/>
              </a:buClr>
              <a:buSzPts val="1700"/>
              <a:buFont typeface="Arial"/>
              <a:buChar char="•"/>
            </a:pPr>
            <a:r>
              <a:rPr lang="en-US" sz="1800" b="0" i="0" u="none" strike="noStrike" cap="none">
                <a:solidFill>
                  <a:schemeClr val="accent3"/>
                </a:solidFill>
                <a:latin typeface="Gill Sans"/>
                <a:ea typeface="Gill Sans"/>
                <a:cs typeface="Gill Sans"/>
                <a:sym typeface="Gill Sans"/>
              </a:rPr>
              <a:t>Jordan has the highest percentage of women (82.2%) who identify lack of childcare options as a barrier to employment to a great or medium extent.</a:t>
            </a:r>
            <a:endParaRPr sz="1800" b="0" i="0" u="none" strike="noStrike" cap="none">
              <a:solidFill>
                <a:schemeClr val="accent3"/>
              </a:solidFill>
              <a:latin typeface="Gill Sans"/>
              <a:ea typeface="Gill Sans"/>
              <a:cs typeface="Gill Sans"/>
              <a:sym typeface="Gill Sans"/>
            </a:endParaRPr>
          </a:p>
          <a:p>
            <a:pPr marL="1200150" marR="0" lvl="0" indent="-171450" algn="l" rtl="0">
              <a:lnSpc>
                <a:spcPct val="100000"/>
              </a:lnSpc>
              <a:spcBef>
                <a:spcPts val="0"/>
              </a:spcBef>
              <a:spcAft>
                <a:spcPts val="0"/>
              </a:spcAft>
              <a:buClr>
                <a:srgbClr val="000000"/>
              </a:buClr>
              <a:buSzPts val="1800"/>
              <a:buFont typeface="Arial"/>
              <a:buNone/>
            </a:pPr>
            <a:endParaRPr sz="1800" b="0" i="0" u="none" strike="noStrike" cap="none">
              <a:solidFill>
                <a:schemeClr val="accent3"/>
              </a:solidFill>
              <a:latin typeface="Gill Sans"/>
              <a:ea typeface="Gill Sans"/>
              <a:cs typeface="Gill Sans"/>
              <a:sym typeface="Gill Sans"/>
            </a:endParaRPr>
          </a:p>
          <a:p>
            <a:pPr marL="457200" marR="0" lvl="0" indent="-336550" algn="l" rtl="0">
              <a:lnSpc>
                <a:spcPct val="100000"/>
              </a:lnSpc>
              <a:spcBef>
                <a:spcPts val="0"/>
              </a:spcBef>
              <a:spcAft>
                <a:spcPts val="0"/>
              </a:spcAft>
              <a:buClr>
                <a:schemeClr val="accent3"/>
              </a:buClr>
              <a:buSzPts val="1700"/>
              <a:buFont typeface="Arial"/>
              <a:buChar char="•"/>
            </a:pPr>
            <a:r>
              <a:rPr lang="en-US" sz="1800" b="0" i="0" u="none" strike="noStrike" cap="none">
                <a:solidFill>
                  <a:schemeClr val="accent3"/>
                </a:solidFill>
                <a:latin typeface="Gill Sans"/>
                <a:ea typeface="Gill Sans"/>
                <a:cs typeface="Gill Sans"/>
                <a:sym typeface="Gill Sans"/>
              </a:rPr>
              <a:t>68.4% of women in Jordan also identify lack of means of transportation as a barrier to employment to a great or medium extent.</a:t>
            </a:r>
            <a:endParaRPr sz="1800" b="0" i="0" u="none" strike="noStrike" cap="none">
              <a:solidFill>
                <a:schemeClr val="accent3"/>
              </a:solidFill>
              <a:latin typeface="Gill Sans"/>
              <a:ea typeface="Gill Sans"/>
              <a:cs typeface="Gill Sans"/>
              <a:sym typeface="Gill Sans"/>
            </a:endParaRPr>
          </a:p>
        </p:txBody>
      </p:sp>
      <p:pic>
        <p:nvPicPr>
          <p:cNvPr id="1815" name="Google Shape;1815;g11e8b8d0d82_0_135">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4116896" y="794177"/>
            <a:ext cx="4685902" cy="2550700"/>
          </a:xfrm>
          <a:prstGeom prst="rect">
            <a:avLst/>
          </a:prstGeom>
          <a:noFill/>
          <a:ln>
            <a:noFill/>
          </a:ln>
        </p:spPr>
      </p:pic>
      <p:pic>
        <p:nvPicPr>
          <p:cNvPr id="1816" name="Google Shape;1816;g11e8b8d0d82_0_135">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4116896" y="3610922"/>
            <a:ext cx="4690872" cy="255070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821"/>
        <p:cNvGrpSpPr/>
        <p:nvPr/>
      </p:nvGrpSpPr>
      <p:grpSpPr>
        <a:xfrm>
          <a:off x="0" y="0"/>
          <a:ext cx="0" cy="0"/>
          <a:chOff x="0" y="0"/>
          <a:chExt cx="0" cy="0"/>
        </a:xfrm>
      </p:grpSpPr>
      <p:sp>
        <p:nvSpPr>
          <p:cNvPr id="1822" name="Google Shape;1822;g11e8b8d0d82_0_147"/>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Clr>
                <a:srgbClr val="000000"/>
              </a:buClr>
              <a:buSzPts val="600"/>
              <a:buFont typeface="Arial"/>
              <a:buNone/>
            </a:pPr>
            <a:fld id="{00000000-1234-1234-1234-123412341234}" type="slidenum">
              <a:rPr lang="en-US"/>
              <a:t>57</a:t>
            </a:fld>
            <a:endParaRPr/>
          </a:p>
        </p:txBody>
      </p:sp>
      <p:sp>
        <p:nvSpPr>
          <p:cNvPr id="1823" name="Google Shape;1823;g11e8b8d0d82_0_147"/>
          <p:cNvSpPr txBox="1">
            <a:spLocks noGrp="1"/>
          </p:cNvSpPr>
          <p:nvPr>
            <p:ph type="title"/>
          </p:nvPr>
        </p:nvSpPr>
        <p:spPr>
          <a:xfrm>
            <a:off x="685800" y="406900"/>
            <a:ext cx="8406900" cy="8310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rgbClr val="651D32"/>
              </a:buClr>
              <a:buSzPts val="2800"/>
              <a:buFont typeface="Gill Sans"/>
              <a:buNone/>
            </a:pPr>
            <a:r>
              <a:rPr lang="en-US">
                <a:solidFill>
                  <a:srgbClr val="651D32"/>
                </a:solidFill>
              </a:rPr>
              <a:t>SOCIAL FACTORS</a:t>
            </a:r>
            <a:br>
              <a:rPr lang="en-US">
                <a:solidFill>
                  <a:srgbClr val="651D32"/>
                </a:solidFill>
              </a:rPr>
            </a:br>
            <a:r>
              <a:rPr lang="en-US" sz="2000">
                <a:solidFill>
                  <a:schemeClr val="lt2"/>
                </a:solidFill>
              </a:rPr>
              <a:t>NORMS AND BELIEFS</a:t>
            </a:r>
            <a:endParaRPr sz="2000">
              <a:solidFill>
                <a:schemeClr val="lt2"/>
              </a:solidFill>
            </a:endParaRPr>
          </a:p>
        </p:txBody>
      </p:sp>
      <p:sp>
        <p:nvSpPr>
          <p:cNvPr id="1824" name="Google Shape;1824;g11e8b8d0d82_0_147"/>
          <p:cNvSpPr txBox="1">
            <a:spLocks noGrp="1"/>
          </p:cNvSpPr>
          <p:nvPr>
            <p:ph type="ftr" idx="11"/>
          </p:nvPr>
        </p:nvSpPr>
        <p:spPr>
          <a:xfrm>
            <a:off x="3124200" y="6474767"/>
            <a:ext cx="2895600" cy="2769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1400"/>
              <a:buNone/>
            </a:pPr>
            <a:r>
              <a:rPr lang="en-US"/>
              <a:t>USAID MONITORING, EVALUATION, AND LEARNING ACTIVITY</a:t>
            </a:r>
            <a:endParaRPr>
              <a:solidFill>
                <a:schemeClr val="lt1"/>
              </a:solidFill>
            </a:endParaRPr>
          </a:p>
          <a:p>
            <a:pPr marL="0" lvl="0" indent="0" algn="ctr" rtl="0">
              <a:lnSpc>
                <a:spcPct val="100000"/>
              </a:lnSpc>
              <a:spcBef>
                <a:spcPts val="0"/>
              </a:spcBef>
              <a:spcAft>
                <a:spcPts val="0"/>
              </a:spcAft>
              <a:buSzPts val="1400"/>
              <a:buNone/>
            </a:pPr>
            <a:endParaRPr/>
          </a:p>
        </p:txBody>
      </p:sp>
      <p:sp>
        <p:nvSpPr>
          <p:cNvPr id="1825" name="Google Shape;1825;g11e8b8d0d82_0_147"/>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t>3/23/2022</a:t>
            </a:r>
            <a:endParaRPr/>
          </a:p>
        </p:txBody>
      </p:sp>
      <p:sp>
        <p:nvSpPr>
          <p:cNvPr id="1826" name="Google Shape;1826;g11e8b8d0d82_0_147"/>
          <p:cNvSpPr txBox="1"/>
          <p:nvPr/>
        </p:nvSpPr>
        <p:spPr>
          <a:xfrm>
            <a:off x="571500" y="1466850"/>
            <a:ext cx="3105300" cy="3508623"/>
          </a:xfrm>
          <a:prstGeom prst="rect">
            <a:avLst/>
          </a:prstGeom>
          <a:noFill/>
          <a:ln>
            <a:noFill/>
          </a:ln>
        </p:spPr>
        <p:txBody>
          <a:bodyPr spcFirstLastPara="1" wrap="square" lIns="91425" tIns="91425" rIns="91425" bIns="91425" anchor="t" anchorCtr="0">
            <a:spAutoFit/>
          </a:bodyPr>
          <a:lstStyle/>
          <a:p>
            <a:pPr marL="457200" marR="0" lvl="0" indent="-336550" algn="l" rtl="0">
              <a:lnSpc>
                <a:spcPct val="100000"/>
              </a:lnSpc>
              <a:spcBef>
                <a:spcPts val="0"/>
              </a:spcBef>
              <a:spcAft>
                <a:spcPts val="0"/>
              </a:spcAft>
              <a:buClr>
                <a:schemeClr val="accent3"/>
              </a:buClr>
              <a:buSzPts val="1700"/>
              <a:buFont typeface="Arial"/>
              <a:buChar char="•"/>
            </a:pPr>
            <a:r>
              <a:rPr lang="en-US" sz="1800" b="0" i="0" u="none" strike="noStrike" cap="none">
                <a:solidFill>
                  <a:schemeClr val="accent3"/>
                </a:solidFill>
                <a:latin typeface="Gill Sans"/>
                <a:ea typeface="Gill Sans"/>
                <a:cs typeface="Gill Sans"/>
                <a:sym typeface="Gill Sans"/>
              </a:rPr>
              <a:t>Jordan also has the highest percentage of women (39.9%) who identify working alongside men as a barrier to employment to a great or medium extent.</a:t>
            </a:r>
            <a:endParaRPr sz="1800" b="0" i="0" u="none" strike="noStrike" cap="none">
              <a:solidFill>
                <a:schemeClr val="accent3"/>
              </a:solidFill>
              <a:latin typeface="Gill Sans"/>
              <a:ea typeface="Gill Sans"/>
              <a:cs typeface="Gill Sans"/>
              <a:sym typeface="Gill Sans"/>
            </a:endParaRPr>
          </a:p>
          <a:p>
            <a:pPr marL="1200150" marR="0" lvl="0" indent="-171450" algn="l" rtl="0">
              <a:lnSpc>
                <a:spcPct val="100000"/>
              </a:lnSpc>
              <a:spcBef>
                <a:spcPts val="0"/>
              </a:spcBef>
              <a:spcAft>
                <a:spcPts val="0"/>
              </a:spcAft>
              <a:buClr>
                <a:srgbClr val="000000"/>
              </a:buClr>
              <a:buSzPts val="1800"/>
              <a:buFont typeface="Arial"/>
              <a:buNone/>
            </a:pPr>
            <a:endParaRPr sz="1800" b="0" i="0" u="none" strike="noStrike" cap="none">
              <a:solidFill>
                <a:schemeClr val="accent3"/>
              </a:solidFill>
              <a:latin typeface="Gill Sans"/>
              <a:ea typeface="Gill Sans"/>
              <a:cs typeface="Gill Sans"/>
              <a:sym typeface="Gill Sans"/>
            </a:endParaRPr>
          </a:p>
          <a:p>
            <a:pPr marL="457200" marR="0" lvl="0" indent="-336550" algn="l" rtl="0">
              <a:lnSpc>
                <a:spcPct val="100000"/>
              </a:lnSpc>
              <a:spcBef>
                <a:spcPts val="0"/>
              </a:spcBef>
              <a:spcAft>
                <a:spcPts val="0"/>
              </a:spcAft>
              <a:buClr>
                <a:schemeClr val="accent3"/>
              </a:buClr>
              <a:buSzPts val="1700"/>
              <a:buFont typeface="Arial"/>
              <a:buChar char="•"/>
            </a:pPr>
            <a:r>
              <a:rPr lang="en-US" sz="1800" b="0" i="0" u="none" strike="noStrike" cap="none">
                <a:solidFill>
                  <a:schemeClr val="accent3"/>
                </a:solidFill>
                <a:latin typeface="Gill Sans"/>
                <a:ea typeface="Gill Sans"/>
                <a:cs typeface="Gill Sans"/>
                <a:sym typeface="Gill Sans"/>
              </a:rPr>
              <a:t>68.1% of women in Jordan identify low wages as a barrier to employment to a great or medium extent.</a:t>
            </a:r>
            <a:endParaRPr sz="1800" b="0" i="0" u="none" strike="noStrike" cap="none">
              <a:solidFill>
                <a:schemeClr val="accent3"/>
              </a:solidFill>
              <a:latin typeface="Gill Sans"/>
              <a:ea typeface="Gill Sans"/>
              <a:cs typeface="Gill Sans"/>
              <a:sym typeface="Gill Sans"/>
            </a:endParaRPr>
          </a:p>
        </p:txBody>
      </p:sp>
      <p:pic>
        <p:nvPicPr>
          <p:cNvPr id="1827" name="Google Shape;1827;g11e8b8d0d82_0_14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4117578" y="833756"/>
            <a:ext cx="4690872" cy="2551176"/>
          </a:xfrm>
          <a:prstGeom prst="rect">
            <a:avLst/>
          </a:prstGeom>
          <a:noFill/>
          <a:ln>
            <a:noFill/>
          </a:ln>
        </p:spPr>
      </p:pic>
      <p:pic>
        <p:nvPicPr>
          <p:cNvPr id="1828" name="Google Shape;1828;g11e8b8d0d82_0_147">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4117578" y="3632227"/>
            <a:ext cx="4690872" cy="2551176"/>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834" name="Google Shape;1834;g11e8b8d0d82_0_159"/>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Clr>
                <a:srgbClr val="000000"/>
              </a:buClr>
              <a:buSzPts val="600"/>
              <a:buFont typeface="Arial"/>
              <a:buNone/>
            </a:pPr>
            <a:fld id="{00000000-1234-1234-1234-123412341234}" type="slidenum">
              <a:rPr lang="en-US"/>
              <a:t>58</a:t>
            </a:fld>
            <a:endParaRPr/>
          </a:p>
        </p:txBody>
      </p:sp>
      <p:sp>
        <p:nvSpPr>
          <p:cNvPr id="1835" name="Google Shape;1835;g11e8b8d0d82_0_159"/>
          <p:cNvSpPr txBox="1">
            <a:spLocks noGrp="1"/>
          </p:cNvSpPr>
          <p:nvPr>
            <p:ph type="title"/>
          </p:nvPr>
        </p:nvSpPr>
        <p:spPr>
          <a:xfrm>
            <a:off x="685800" y="406900"/>
            <a:ext cx="8406900" cy="8310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rgbClr val="651D32"/>
              </a:buClr>
              <a:buSzPts val="2800"/>
              <a:buFont typeface="Gill Sans"/>
              <a:buNone/>
            </a:pPr>
            <a:r>
              <a:rPr lang="en-US">
                <a:solidFill>
                  <a:srgbClr val="651D32"/>
                </a:solidFill>
              </a:rPr>
              <a:t>SOCIAL FACTORS</a:t>
            </a:r>
            <a:br>
              <a:rPr lang="en-US">
                <a:solidFill>
                  <a:srgbClr val="651D32"/>
                </a:solidFill>
              </a:rPr>
            </a:br>
            <a:r>
              <a:rPr lang="en-US" sz="2000">
                <a:solidFill>
                  <a:schemeClr val="lt2"/>
                </a:solidFill>
              </a:rPr>
              <a:t>NORMS AND BELIEFS</a:t>
            </a:r>
            <a:endParaRPr sz="2000">
              <a:solidFill>
                <a:schemeClr val="lt2"/>
              </a:solidFill>
            </a:endParaRPr>
          </a:p>
        </p:txBody>
      </p:sp>
      <p:sp>
        <p:nvSpPr>
          <p:cNvPr id="1836" name="Google Shape;1836;g11e8b8d0d82_0_159"/>
          <p:cNvSpPr txBox="1">
            <a:spLocks noGrp="1"/>
          </p:cNvSpPr>
          <p:nvPr>
            <p:ph type="ftr" idx="11"/>
          </p:nvPr>
        </p:nvSpPr>
        <p:spPr>
          <a:xfrm>
            <a:off x="3124200" y="6474767"/>
            <a:ext cx="2895600" cy="2769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1400"/>
              <a:buNone/>
            </a:pPr>
            <a:r>
              <a:rPr lang="en-US"/>
              <a:t>USAID MONITORING, EVALUATION, AND LEARNING ACTIVITY</a:t>
            </a:r>
            <a:endParaRPr>
              <a:solidFill>
                <a:schemeClr val="lt1"/>
              </a:solidFill>
            </a:endParaRPr>
          </a:p>
          <a:p>
            <a:pPr marL="0" lvl="0" indent="0" algn="ctr" rtl="0">
              <a:lnSpc>
                <a:spcPct val="100000"/>
              </a:lnSpc>
              <a:spcBef>
                <a:spcPts val="0"/>
              </a:spcBef>
              <a:spcAft>
                <a:spcPts val="0"/>
              </a:spcAft>
              <a:buSzPts val="1400"/>
              <a:buNone/>
            </a:pPr>
            <a:endParaRPr/>
          </a:p>
        </p:txBody>
      </p:sp>
      <p:sp>
        <p:nvSpPr>
          <p:cNvPr id="1837" name="Google Shape;1837;g11e8b8d0d82_0_159"/>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t>3/23/2022</a:t>
            </a:r>
            <a:endParaRPr/>
          </a:p>
        </p:txBody>
      </p:sp>
      <p:sp>
        <p:nvSpPr>
          <p:cNvPr id="1838" name="Google Shape;1838;g11e8b8d0d82_0_159"/>
          <p:cNvSpPr txBox="1"/>
          <p:nvPr/>
        </p:nvSpPr>
        <p:spPr>
          <a:xfrm>
            <a:off x="838200" y="1371600"/>
            <a:ext cx="7677300" cy="969600"/>
          </a:xfrm>
          <a:prstGeom prst="rect">
            <a:avLst/>
          </a:prstGeom>
          <a:noFill/>
          <a:ln>
            <a:noFill/>
          </a:ln>
        </p:spPr>
        <p:txBody>
          <a:bodyPr spcFirstLastPara="1" wrap="square" lIns="91425" tIns="91425" rIns="91425" bIns="91425" anchor="t" anchorCtr="0">
            <a:spAutoFit/>
          </a:bodyPr>
          <a:lstStyle/>
          <a:p>
            <a:pPr marL="457200" marR="0" lvl="0" indent="-336550" algn="l" rtl="0">
              <a:lnSpc>
                <a:spcPct val="100000"/>
              </a:lnSpc>
              <a:spcBef>
                <a:spcPts val="0"/>
              </a:spcBef>
              <a:spcAft>
                <a:spcPts val="0"/>
              </a:spcAft>
              <a:buClr>
                <a:schemeClr val="accent3"/>
              </a:buClr>
              <a:buSzPts val="1700"/>
              <a:buFont typeface="Arial"/>
              <a:buChar char="•"/>
            </a:pPr>
            <a:r>
              <a:rPr lang="en-US" sz="1700" b="0" i="0" u="none" strike="noStrike" cap="none">
                <a:solidFill>
                  <a:schemeClr val="accent3"/>
                </a:solidFill>
                <a:latin typeface="Gill Sans"/>
                <a:ea typeface="Gill Sans"/>
                <a:cs typeface="Gill Sans"/>
                <a:sym typeface="Gill Sans"/>
              </a:rPr>
              <a:t>The percentage of women in Jordan who identify men being given priority for employment as a barrier to their employment to a medium or great extent is high at 61.9%</a:t>
            </a:r>
            <a:endParaRPr sz="1700" b="0" i="0" u="none" strike="noStrike" cap="none">
              <a:solidFill>
                <a:schemeClr val="accent3"/>
              </a:solidFill>
              <a:latin typeface="Gill Sans"/>
              <a:ea typeface="Gill Sans"/>
              <a:cs typeface="Gill Sans"/>
              <a:sym typeface="Gill Sans"/>
            </a:endParaRPr>
          </a:p>
        </p:txBody>
      </p:sp>
      <p:pic>
        <p:nvPicPr>
          <p:cNvPr id="1839" name="Google Shape;1839;g11e8b8d0d82_0_159">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035586" y="2555913"/>
            <a:ext cx="7381301" cy="3492347"/>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A7C6ED"/>
        </a:solidFill>
        <a:effectLst/>
      </p:bgPr>
    </p:bg>
    <p:spTree>
      <p:nvGrpSpPr>
        <p:cNvPr id="1" name="Shape 1844"/>
        <p:cNvGrpSpPr/>
        <p:nvPr/>
      </p:nvGrpSpPr>
      <p:grpSpPr>
        <a:xfrm>
          <a:off x="0" y="0"/>
          <a:ext cx="0" cy="0"/>
          <a:chOff x="0" y="0"/>
          <a:chExt cx="0" cy="0"/>
        </a:xfrm>
      </p:grpSpPr>
      <p:sp>
        <p:nvSpPr>
          <p:cNvPr id="1845" name="Google Shape;1845;g11a35d84796_0_571"/>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SzPts val="600"/>
              <a:buNone/>
            </a:pPr>
            <a:fld id="{00000000-1234-1234-1234-123412341234}" type="slidenum">
              <a:rPr lang="en-US">
                <a:solidFill>
                  <a:schemeClr val="lt1"/>
                </a:solidFill>
              </a:rPr>
              <a:t>59</a:t>
            </a:fld>
            <a:endParaRPr>
              <a:solidFill>
                <a:schemeClr val="lt1"/>
              </a:solidFill>
            </a:endParaRPr>
          </a:p>
        </p:txBody>
      </p:sp>
      <p:sp>
        <p:nvSpPr>
          <p:cNvPr id="1846" name="Google Shape;1846;g11a35d84796_0_571"/>
          <p:cNvSpPr txBox="1">
            <a:spLocks noGrp="1"/>
          </p:cNvSpPr>
          <p:nvPr>
            <p:ph type="title" idx="4294967295"/>
          </p:nvPr>
        </p:nvSpPr>
        <p:spPr>
          <a:xfrm>
            <a:off x="802950" y="5076575"/>
            <a:ext cx="7538100" cy="1015632"/>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Pts val="5400"/>
              <a:buFont typeface="Arial"/>
              <a:buNone/>
              <a:tabLst/>
              <a:defRPr/>
            </a:pPr>
            <a:r>
              <a:rPr kumimoji="0" lang="en-US" sz="5400" b="0" i="0" u="none" strike="noStrike" kern="0" cap="none" spc="0" normalizeH="0" baseline="0" noProof="0" dirty="0">
                <a:ln>
                  <a:noFill/>
                </a:ln>
                <a:solidFill>
                  <a:schemeClr val="lt1"/>
                </a:solidFill>
                <a:effectLst/>
                <a:uLnTx/>
                <a:uFillTx/>
                <a:latin typeface="Gill Sans"/>
                <a:ea typeface="Gill Sans"/>
                <a:cs typeface="Gill Sans"/>
                <a:sym typeface="Gill Sans"/>
              </a:rPr>
              <a:t>Interventions</a:t>
            </a:r>
          </a:p>
        </p:txBody>
      </p:sp>
      <p:sp>
        <p:nvSpPr>
          <p:cNvPr id="1847" name="Google Shape;1847;g11a35d84796_0_571"/>
          <p:cNvSpPr txBox="1">
            <a:spLocks noGrp="1"/>
          </p:cNvSpPr>
          <p:nvPr>
            <p:ph type="ftr" idx="11"/>
          </p:nvPr>
        </p:nvSpPr>
        <p:spPr>
          <a:xfrm>
            <a:off x="3124200" y="6474767"/>
            <a:ext cx="2895600" cy="2769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1400"/>
              <a:buNone/>
            </a:pPr>
            <a:r>
              <a:rPr lang="en-US">
                <a:solidFill>
                  <a:schemeClr val="lt1"/>
                </a:solidFill>
              </a:rPr>
              <a:t>USAID MONITORING, EVALUATION, AND LEARNING ACTIVITY</a:t>
            </a:r>
            <a:endParaRPr>
              <a:solidFill>
                <a:schemeClr val="lt1"/>
              </a:solidFill>
            </a:endParaRPr>
          </a:p>
          <a:p>
            <a:pPr marL="0" lvl="0" indent="0" algn="ctr" rtl="0">
              <a:lnSpc>
                <a:spcPct val="100000"/>
              </a:lnSpc>
              <a:spcBef>
                <a:spcPts val="0"/>
              </a:spcBef>
              <a:spcAft>
                <a:spcPts val="0"/>
              </a:spcAft>
              <a:buSzPts val="1400"/>
              <a:buNone/>
            </a:pPr>
            <a:endParaRPr>
              <a:solidFill>
                <a:schemeClr val="lt1"/>
              </a:solidFill>
            </a:endParaRPr>
          </a:p>
        </p:txBody>
      </p:sp>
      <p:sp>
        <p:nvSpPr>
          <p:cNvPr id="1848" name="Google Shape;1848;g11a35d84796_0_571"/>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solidFill>
                  <a:schemeClr val="lt1"/>
                </a:solidFill>
              </a:rPr>
              <a:t>3/23/2022</a:t>
            </a:r>
            <a:endParaRPr>
              <a:solidFill>
                <a:schemeClr val="lt1"/>
              </a:solidFill>
            </a:endParaRPr>
          </a:p>
        </p:txBody>
      </p:sp>
      <p:pic>
        <p:nvPicPr>
          <p:cNvPr id="1849" name="Google Shape;1849;g11a35d84796_0_57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4689674" y="3989917"/>
            <a:ext cx="1766209" cy="176620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4"/>
        <p:cNvGrpSpPr/>
        <p:nvPr/>
      </p:nvGrpSpPr>
      <p:grpSpPr>
        <a:xfrm>
          <a:off x="0" y="0"/>
          <a:ext cx="0" cy="0"/>
          <a:chOff x="0" y="0"/>
          <a:chExt cx="0" cy="0"/>
        </a:xfrm>
      </p:grpSpPr>
      <p:pic>
        <p:nvPicPr>
          <p:cNvPr id="1175" name="Google Shape;1175;g119cbae77c1_0_408">
            <a:extLst>
              <a:ext uri="{C183D7F6-B498-43B3-948B-1728B52AA6E4}">
                <adec:decorative xmlns:adec="http://schemas.microsoft.com/office/drawing/2017/decorative" val="1"/>
              </a:ext>
            </a:extLst>
          </p:cNvPr>
          <p:cNvPicPr preferRelativeResize="0"/>
          <p:nvPr/>
        </p:nvPicPr>
        <p:blipFill rotWithShape="1">
          <a:blip r:embed="rId3">
            <a:alphaModFix amt="12000"/>
          </a:blip>
          <a:srcRect/>
          <a:stretch/>
        </p:blipFill>
        <p:spPr>
          <a:xfrm>
            <a:off x="-40121" y="1747422"/>
            <a:ext cx="9144000" cy="4502632"/>
          </a:xfrm>
          <a:prstGeom prst="rect">
            <a:avLst/>
          </a:prstGeom>
          <a:noFill/>
          <a:ln>
            <a:noFill/>
          </a:ln>
        </p:spPr>
      </p:pic>
      <p:sp>
        <p:nvSpPr>
          <p:cNvPr id="1176" name="Google Shape;1176;g119cbae77c1_0_408"/>
          <p:cNvSpPr txBox="1">
            <a:spLocks noGrp="1"/>
          </p:cNvSpPr>
          <p:nvPr>
            <p:ph type="ftr" idx="11"/>
          </p:nvPr>
        </p:nvSpPr>
        <p:spPr>
          <a:xfrm>
            <a:off x="3124200" y="6474767"/>
            <a:ext cx="2895600" cy="2769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1400"/>
              <a:buNone/>
            </a:pPr>
            <a:r>
              <a:rPr lang="en-US"/>
              <a:t>USAID MONITORING, EVALUATION, AND LEARNING ACTIVITY</a:t>
            </a:r>
            <a:endParaRPr>
              <a:solidFill>
                <a:schemeClr val="lt1"/>
              </a:solidFill>
            </a:endParaRPr>
          </a:p>
          <a:p>
            <a:pPr marL="0" lvl="0" indent="0" algn="ctr" rtl="0">
              <a:lnSpc>
                <a:spcPct val="100000"/>
              </a:lnSpc>
              <a:spcBef>
                <a:spcPts val="0"/>
              </a:spcBef>
              <a:spcAft>
                <a:spcPts val="0"/>
              </a:spcAft>
              <a:buSzPts val="1400"/>
              <a:buNone/>
            </a:pPr>
            <a:endParaRPr/>
          </a:p>
        </p:txBody>
      </p:sp>
      <p:sp>
        <p:nvSpPr>
          <p:cNvPr id="1177" name="Google Shape;1177;g119cbae77c1_0_408"/>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Clr>
                <a:srgbClr val="000000"/>
              </a:buClr>
              <a:buSzPts val="600"/>
              <a:buFont typeface="Arial"/>
              <a:buNone/>
            </a:pPr>
            <a:fld id="{00000000-1234-1234-1234-123412341234}" type="slidenum">
              <a:rPr lang="en-US"/>
              <a:t>6</a:t>
            </a:fld>
            <a:endParaRPr/>
          </a:p>
        </p:txBody>
      </p:sp>
      <p:sp>
        <p:nvSpPr>
          <p:cNvPr id="1178" name="Google Shape;1178;g119cbae77c1_0_408"/>
          <p:cNvSpPr txBox="1">
            <a:spLocks noGrp="1"/>
          </p:cNvSpPr>
          <p:nvPr>
            <p:ph type="title"/>
          </p:nvPr>
        </p:nvSpPr>
        <p:spPr>
          <a:xfrm>
            <a:off x="686104" y="543580"/>
            <a:ext cx="7772400" cy="5232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rgbClr val="651D32"/>
              </a:buClr>
              <a:buSzPts val="2800"/>
              <a:buFont typeface="Gill Sans"/>
              <a:buNone/>
            </a:pPr>
            <a:r>
              <a:rPr lang="en-US">
                <a:solidFill>
                  <a:srgbClr val="651D32"/>
                </a:solidFill>
              </a:rPr>
              <a:t>RESEARCH QUESTIONS</a:t>
            </a:r>
            <a:endParaRPr/>
          </a:p>
        </p:txBody>
      </p:sp>
      <p:sp>
        <p:nvSpPr>
          <p:cNvPr id="1179" name="Google Shape;1179;g119cbae77c1_0_408"/>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t>3/23/2022</a:t>
            </a:r>
            <a:endParaRPr/>
          </a:p>
        </p:txBody>
      </p:sp>
      <p:sp>
        <p:nvSpPr>
          <p:cNvPr id="1180" name="Google Shape;1180;g119cbae77c1_0_408"/>
          <p:cNvSpPr txBox="1"/>
          <p:nvPr/>
        </p:nvSpPr>
        <p:spPr>
          <a:xfrm>
            <a:off x="2092005" y="1766424"/>
            <a:ext cx="2940712" cy="2059133"/>
          </a:xfrm>
          <a:prstGeom prst="rect">
            <a:avLst/>
          </a:prstGeom>
          <a:noFill/>
          <a:ln>
            <a:noFill/>
          </a:ln>
        </p:spPr>
        <p:txBody>
          <a:bodyPr spcFirstLastPara="1" wrap="square" lIns="91425" tIns="45700" rIns="91425" bIns="45700" anchor="t" anchorCtr="0">
            <a:normAutofit/>
          </a:bodyPr>
          <a:lstStyle/>
          <a:p>
            <a:pPr marL="625475" marR="0" lvl="1" indent="-171450" algn="l" rtl="0">
              <a:lnSpc>
                <a:spcPct val="100000"/>
              </a:lnSpc>
              <a:spcBef>
                <a:spcPts val="1200"/>
              </a:spcBef>
              <a:spcAft>
                <a:spcPts val="0"/>
              </a:spcAft>
              <a:buClr>
                <a:schemeClr val="lt2"/>
              </a:buClr>
              <a:buSzPts val="1200"/>
              <a:buFont typeface="Arial"/>
              <a:buChar char="•"/>
            </a:pPr>
            <a:r>
              <a:rPr lang="en-US" sz="1200" b="0" i="0" u="none" strike="noStrike" cap="none">
                <a:solidFill>
                  <a:schemeClr val="lt2"/>
                </a:solidFill>
                <a:latin typeface="Gill Sans"/>
                <a:ea typeface="Gill Sans"/>
                <a:cs typeface="Gill Sans"/>
                <a:sym typeface="Gill Sans"/>
              </a:rPr>
              <a:t>What has supported this increase in participation (e.g., political, social, economic)?</a:t>
            </a:r>
            <a:endParaRPr sz="1400" b="0" i="0" u="none" strike="noStrike" cap="none">
              <a:solidFill>
                <a:srgbClr val="000000"/>
              </a:solidFill>
              <a:latin typeface="Arial"/>
              <a:ea typeface="Arial"/>
              <a:cs typeface="Arial"/>
              <a:sym typeface="Arial"/>
            </a:endParaRPr>
          </a:p>
          <a:p>
            <a:pPr marL="625475" marR="0" lvl="1" indent="-171450" algn="l" rtl="0">
              <a:lnSpc>
                <a:spcPct val="100000"/>
              </a:lnSpc>
              <a:spcBef>
                <a:spcPts val="1200"/>
              </a:spcBef>
              <a:spcAft>
                <a:spcPts val="0"/>
              </a:spcAft>
              <a:buClr>
                <a:schemeClr val="lt2"/>
              </a:buClr>
              <a:buSzPts val="1200"/>
              <a:buFont typeface="Arial"/>
              <a:buChar char="•"/>
            </a:pPr>
            <a:r>
              <a:rPr lang="en-US" sz="1200" b="0" i="0" u="none" strike="noStrike" cap="none">
                <a:solidFill>
                  <a:schemeClr val="lt2"/>
                </a:solidFill>
                <a:latin typeface="Gill Sans"/>
                <a:ea typeface="Gill Sans"/>
                <a:cs typeface="Gill Sans"/>
                <a:sym typeface="Gill Sans"/>
              </a:rPr>
              <a:t>What are the sectors (formal and informal) that have seen an increase in participation?</a:t>
            </a:r>
            <a:endParaRPr sz="1400" b="0" i="0" u="none" strike="noStrike" cap="none">
              <a:solidFill>
                <a:srgbClr val="000000"/>
              </a:solidFill>
              <a:latin typeface="Arial"/>
              <a:ea typeface="Arial"/>
              <a:cs typeface="Arial"/>
              <a:sym typeface="Arial"/>
            </a:endParaRPr>
          </a:p>
        </p:txBody>
      </p:sp>
      <p:sp>
        <p:nvSpPr>
          <p:cNvPr id="1181" name="Google Shape;1181;g119cbae77c1_0_408"/>
          <p:cNvSpPr txBox="1"/>
          <p:nvPr/>
        </p:nvSpPr>
        <p:spPr>
          <a:xfrm>
            <a:off x="5837237" y="3961262"/>
            <a:ext cx="3200096" cy="1351592"/>
          </a:xfrm>
          <a:prstGeom prst="rect">
            <a:avLst/>
          </a:prstGeom>
          <a:noFill/>
          <a:ln>
            <a:noFill/>
          </a:ln>
        </p:spPr>
        <p:txBody>
          <a:bodyPr spcFirstLastPara="1" wrap="square" lIns="91425" tIns="45700" rIns="91425" bIns="45700" anchor="t" anchorCtr="0">
            <a:normAutofit/>
          </a:bodyPr>
          <a:lstStyle/>
          <a:p>
            <a:pPr marL="625475" marR="0" lvl="1" indent="-171450" algn="l" rtl="0">
              <a:lnSpc>
                <a:spcPct val="100000"/>
              </a:lnSpc>
              <a:spcBef>
                <a:spcPts val="1200"/>
              </a:spcBef>
              <a:spcAft>
                <a:spcPts val="0"/>
              </a:spcAft>
              <a:buClr>
                <a:schemeClr val="dk2"/>
              </a:buClr>
              <a:buSzPts val="1200"/>
              <a:buFont typeface="Arial"/>
              <a:buChar char="•"/>
            </a:pPr>
            <a:r>
              <a:rPr lang="en-US" sz="1200" b="0" i="0" u="none" strike="noStrike" cap="none">
                <a:solidFill>
                  <a:schemeClr val="dk2"/>
                </a:solidFill>
                <a:latin typeface="Gill Sans"/>
                <a:ea typeface="Gill Sans"/>
                <a:cs typeface="Gill Sans"/>
                <a:sym typeface="Gill Sans"/>
              </a:rPr>
              <a:t>What are lessons learned from other regional countries’ women economic participation that should be considered in Jordan?</a:t>
            </a:r>
            <a:endParaRPr sz="1400" b="0" i="0" u="none" strike="noStrike" cap="none">
              <a:solidFill>
                <a:srgbClr val="000000"/>
              </a:solidFill>
              <a:latin typeface="Arial"/>
              <a:ea typeface="Arial"/>
              <a:cs typeface="Arial"/>
              <a:sym typeface="Arial"/>
            </a:endParaRPr>
          </a:p>
        </p:txBody>
      </p:sp>
      <p:sp>
        <p:nvSpPr>
          <p:cNvPr id="1182" name="Google Shape;1182;g119cbae77c1_0_408">
            <a:extLst>
              <a:ext uri="{C183D7F6-B498-43B3-948B-1728B52AA6E4}">
                <adec:decorative xmlns:adec="http://schemas.microsoft.com/office/drawing/2017/decorative" val="1"/>
              </a:ext>
            </a:extLst>
          </p:cNvPr>
          <p:cNvSpPr/>
          <p:nvPr/>
        </p:nvSpPr>
        <p:spPr>
          <a:xfrm>
            <a:off x="6094077" y="1891826"/>
            <a:ext cx="2221800" cy="2066939"/>
          </a:xfrm>
          <a:prstGeom prst="ellipse">
            <a:avLst/>
          </a:prstGeom>
          <a:solidFill>
            <a:schemeClr val="accent1"/>
          </a:solidFill>
          <a:ln w="25400" cap="flat" cmpd="sng">
            <a:solidFill>
              <a:srgbClr val="00224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83" name="Google Shape;1183;g119cbae77c1_0_408"/>
          <p:cNvSpPr txBox="1"/>
          <p:nvPr/>
        </p:nvSpPr>
        <p:spPr>
          <a:xfrm>
            <a:off x="6259076" y="2321315"/>
            <a:ext cx="1891802" cy="116955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Gill Sans"/>
                <a:ea typeface="Gill Sans"/>
                <a:cs typeface="Gill Sans"/>
                <a:sym typeface="Gill Sans"/>
              </a:rPr>
              <a:t>What key factors from other countries would support a strengthened women’s economic participation in Jordan?</a:t>
            </a:r>
            <a:endParaRPr sz="1400" b="0" i="0" u="none" strike="noStrike" cap="none">
              <a:solidFill>
                <a:srgbClr val="000000"/>
              </a:solidFill>
              <a:latin typeface="Arial"/>
              <a:ea typeface="Arial"/>
              <a:cs typeface="Arial"/>
              <a:sym typeface="Arial"/>
            </a:endParaRPr>
          </a:p>
        </p:txBody>
      </p:sp>
      <p:sp>
        <p:nvSpPr>
          <p:cNvPr id="1184" name="Google Shape;1184;g119cbae77c1_0_408">
            <a:extLst>
              <a:ext uri="{C183D7F6-B498-43B3-948B-1728B52AA6E4}">
                <adec:decorative xmlns:adec="http://schemas.microsoft.com/office/drawing/2017/decorative" val="1"/>
              </a:ext>
            </a:extLst>
          </p:cNvPr>
          <p:cNvSpPr/>
          <p:nvPr/>
        </p:nvSpPr>
        <p:spPr>
          <a:xfrm>
            <a:off x="441838" y="1221003"/>
            <a:ext cx="2019260" cy="2059133"/>
          </a:xfrm>
          <a:prstGeom prst="ellipse">
            <a:avLst/>
          </a:prstGeom>
          <a:solidFill>
            <a:schemeClr val="accent2"/>
          </a:solidFill>
          <a:ln w="25400" cap="flat" cmpd="sng">
            <a:solidFill>
              <a:srgbClr val="87082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85" name="Google Shape;1185;g119cbae77c1_0_408"/>
          <p:cNvSpPr txBox="1"/>
          <p:nvPr/>
        </p:nvSpPr>
        <p:spPr>
          <a:xfrm>
            <a:off x="469705" y="1683617"/>
            <a:ext cx="1963525" cy="116955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chemeClr val="lt1"/>
                </a:solidFill>
                <a:latin typeface="Gill Sans"/>
                <a:ea typeface="Gill Sans"/>
                <a:cs typeface="Gill Sans"/>
                <a:sym typeface="Gill Sans"/>
              </a:rPr>
              <a:t>What countries in  the MENA area have seen an increase in women’s economic participation in the last decade?</a:t>
            </a:r>
            <a:endParaRPr sz="1400" b="0" i="0" u="none" strike="noStrike" cap="none" dirty="0">
              <a:solidFill>
                <a:srgbClr val="000000"/>
              </a:solidFill>
              <a:latin typeface="Arial"/>
              <a:ea typeface="Arial"/>
              <a:cs typeface="Arial"/>
              <a:sym typeface="Arial"/>
            </a:endParaRPr>
          </a:p>
        </p:txBody>
      </p:sp>
      <p:sp>
        <p:nvSpPr>
          <p:cNvPr id="1186" name="Google Shape;1186;g119cbae77c1_0_408">
            <a:extLst>
              <a:ext uri="{C183D7F6-B498-43B3-948B-1728B52AA6E4}">
                <adec:decorative xmlns:adec="http://schemas.microsoft.com/office/drawing/2017/decorative" val="1"/>
              </a:ext>
            </a:extLst>
          </p:cNvPr>
          <p:cNvSpPr/>
          <p:nvPr/>
        </p:nvSpPr>
        <p:spPr>
          <a:xfrm>
            <a:off x="4584408" y="4598699"/>
            <a:ext cx="1880987" cy="1741773"/>
          </a:xfrm>
          <a:prstGeom prst="ellipse">
            <a:avLst/>
          </a:prstGeom>
          <a:solidFill>
            <a:schemeClr val="accent3"/>
          </a:solidFill>
          <a:ln w="25400" cap="flat" cmpd="sng">
            <a:solidFill>
              <a:srgbClr val="4E484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87" name="Google Shape;1187;g119cbae77c1_0_408"/>
          <p:cNvSpPr txBox="1"/>
          <p:nvPr/>
        </p:nvSpPr>
        <p:spPr>
          <a:xfrm>
            <a:off x="4584407" y="5041285"/>
            <a:ext cx="1880988" cy="95410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chemeClr val="lt1"/>
                </a:solidFill>
                <a:latin typeface="Gill Sans"/>
                <a:ea typeface="Gill Sans"/>
                <a:cs typeface="Gill Sans"/>
                <a:sym typeface="Gill Sans"/>
              </a:rPr>
              <a:t>What hinders the increase in women’s economic participation in Jordan?</a:t>
            </a:r>
            <a:endParaRPr sz="1400" b="0" i="0" u="none" strike="noStrike" cap="none" dirty="0">
              <a:solidFill>
                <a:srgbClr val="000000"/>
              </a:solidFill>
              <a:latin typeface="Arial"/>
              <a:ea typeface="Arial"/>
              <a:cs typeface="Arial"/>
              <a:sym typeface="Arial"/>
            </a:endParaRPr>
          </a:p>
        </p:txBody>
      </p:sp>
      <p:sp>
        <p:nvSpPr>
          <p:cNvPr id="1188" name="Google Shape;1188;g119cbae77c1_0_408">
            <a:extLst>
              <a:ext uri="{C183D7F6-B498-43B3-948B-1728B52AA6E4}">
                <adec:decorative xmlns:adec="http://schemas.microsoft.com/office/drawing/2017/decorative" val="1"/>
              </a:ext>
            </a:extLst>
          </p:cNvPr>
          <p:cNvSpPr/>
          <p:nvPr/>
        </p:nvSpPr>
        <p:spPr>
          <a:xfrm>
            <a:off x="1816555" y="3652459"/>
            <a:ext cx="2019260" cy="1892479"/>
          </a:xfrm>
          <a:prstGeom prst="ellipse">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89" name="Google Shape;1189;g119cbae77c1_0_408"/>
          <p:cNvSpPr txBox="1"/>
          <p:nvPr/>
        </p:nvSpPr>
        <p:spPr>
          <a:xfrm>
            <a:off x="2033739" y="3923750"/>
            <a:ext cx="1649554" cy="138499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chemeClr val="lt1"/>
                </a:solidFill>
                <a:latin typeface="Gill Sans"/>
                <a:ea typeface="Gill Sans"/>
                <a:cs typeface="Gill Sans"/>
                <a:sym typeface="Gill Sans"/>
              </a:rPr>
              <a:t>What are the  formal and informal sectors in Jordan that have potential for better women participation?</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853"/>
        <p:cNvGrpSpPr/>
        <p:nvPr/>
      </p:nvGrpSpPr>
      <p:grpSpPr>
        <a:xfrm>
          <a:off x="0" y="0"/>
          <a:ext cx="0" cy="0"/>
          <a:chOff x="0" y="0"/>
          <a:chExt cx="0" cy="0"/>
        </a:xfrm>
      </p:grpSpPr>
      <p:pic>
        <p:nvPicPr>
          <p:cNvPr id="1854" name="Google Shape;1854;g11935ead20f_0_183">
            <a:extLst>
              <a:ext uri="{C183D7F6-B498-43B3-948B-1728B52AA6E4}">
                <adec:decorative xmlns:adec="http://schemas.microsoft.com/office/drawing/2017/decorative" val="1"/>
              </a:ext>
            </a:extLst>
          </p:cNvPr>
          <p:cNvPicPr preferRelativeResize="0"/>
          <p:nvPr/>
        </p:nvPicPr>
        <p:blipFill rotWithShape="1">
          <a:blip r:embed="rId3">
            <a:alphaModFix amt="50000"/>
          </a:blip>
          <a:srcRect/>
          <a:stretch/>
        </p:blipFill>
        <p:spPr>
          <a:xfrm>
            <a:off x="-1" y="112541"/>
            <a:ext cx="2269030" cy="1645920"/>
          </a:xfrm>
          <a:prstGeom prst="rect">
            <a:avLst/>
          </a:prstGeom>
          <a:noFill/>
          <a:ln>
            <a:noFill/>
          </a:ln>
        </p:spPr>
      </p:pic>
      <p:sp>
        <p:nvSpPr>
          <p:cNvPr id="1855" name="Google Shape;1855;g11935ead20f_0_183"/>
          <p:cNvSpPr txBox="1">
            <a:spLocks noGrp="1"/>
          </p:cNvSpPr>
          <p:nvPr>
            <p:ph type="ftr" idx="11"/>
          </p:nvPr>
        </p:nvSpPr>
        <p:spPr>
          <a:xfrm>
            <a:off x="3124200" y="6474767"/>
            <a:ext cx="2895600" cy="2769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1400"/>
              <a:buNone/>
            </a:pPr>
            <a:r>
              <a:rPr lang="en-US"/>
              <a:t>USAID MONITORING, EVALUATION, AND LEARNING ACTIVITY</a:t>
            </a:r>
            <a:endParaRPr>
              <a:solidFill>
                <a:schemeClr val="lt1"/>
              </a:solidFill>
            </a:endParaRPr>
          </a:p>
          <a:p>
            <a:pPr marL="0" lvl="0" indent="0" algn="ctr" rtl="0">
              <a:lnSpc>
                <a:spcPct val="100000"/>
              </a:lnSpc>
              <a:spcBef>
                <a:spcPts val="0"/>
              </a:spcBef>
              <a:spcAft>
                <a:spcPts val="0"/>
              </a:spcAft>
              <a:buSzPts val="1400"/>
              <a:buNone/>
            </a:pPr>
            <a:endParaRPr/>
          </a:p>
        </p:txBody>
      </p:sp>
      <p:sp>
        <p:nvSpPr>
          <p:cNvPr id="1856" name="Google Shape;1856;g11935ead20f_0_183"/>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SzPts val="600"/>
              <a:buNone/>
            </a:pPr>
            <a:fld id="{00000000-1234-1234-1234-123412341234}" type="slidenum">
              <a:rPr lang="en-US"/>
              <a:t>60</a:t>
            </a:fld>
            <a:endParaRPr/>
          </a:p>
        </p:txBody>
      </p:sp>
      <p:sp>
        <p:nvSpPr>
          <p:cNvPr id="1857" name="Google Shape;1857;g11935ead20f_0_183"/>
          <p:cNvSpPr txBox="1">
            <a:spLocks noGrp="1"/>
          </p:cNvSpPr>
          <p:nvPr>
            <p:ph type="title"/>
          </p:nvPr>
        </p:nvSpPr>
        <p:spPr>
          <a:xfrm>
            <a:off x="686104" y="479336"/>
            <a:ext cx="7772400" cy="8310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rgbClr val="651D32"/>
              </a:buClr>
              <a:buSzPts val="2800"/>
              <a:buFont typeface="Gill Sans"/>
              <a:buNone/>
            </a:pPr>
            <a:r>
              <a:rPr lang="en-US" dirty="0">
                <a:solidFill>
                  <a:srgbClr val="651D32"/>
                </a:solidFill>
              </a:rPr>
              <a:t>INTERVENTIONS</a:t>
            </a:r>
            <a:endParaRPr dirty="0">
              <a:solidFill>
                <a:srgbClr val="651D32"/>
              </a:solidFill>
            </a:endParaRPr>
          </a:p>
          <a:p>
            <a:pPr marL="0" lvl="0" indent="0" algn="l" rtl="0">
              <a:lnSpc>
                <a:spcPct val="100000"/>
              </a:lnSpc>
              <a:spcBef>
                <a:spcPts val="0"/>
              </a:spcBef>
              <a:spcAft>
                <a:spcPts val="0"/>
              </a:spcAft>
              <a:buClr>
                <a:srgbClr val="651D32"/>
              </a:buClr>
              <a:buSzPts val="2800"/>
              <a:buFont typeface="Gill Sans"/>
              <a:buNone/>
            </a:pPr>
            <a:r>
              <a:rPr lang="en-US" sz="2000" dirty="0">
                <a:solidFill>
                  <a:schemeClr val="lt2"/>
                </a:solidFill>
              </a:rPr>
              <a:t>ALGERIA</a:t>
            </a:r>
            <a:endParaRPr sz="2000" dirty="0">
              <a:solidFill>
                <a:srgbClr val="651D32"/>
              </a:solidFill>
            </a:endParaRPr>
          </a:p>
        </p:txBody>
      </p:sp>
      <p:sp>
        <p:nvSpPr>
          <p:cNvPr id="1858" name="Google Shape;1858;g11935ead20f_0_183"/>
          <p:cNvSpPr txBox="1">
            <a:spLocks noGrp="1"/>
          </p:cNvSpPr>
          <p:nvPr>
            <p:ph type="body" idx="1"/>
          </p:nvPr>
        </p:nvSpPr>
        <p:spPr>
          <a:xfrm>
            <a:off x="685800" y="1433350"/>
            <a:ext cx="7692000" cy="4447200"/>
          </a:xfrm>
          <a:prstGeom prst="rect">
            <a:avLst/>
          </a:prstGeom>
          <a:noFill/>
          <a:ln>
            <a:noFill/>
          </a:ln>
        </p:spPr>
        <p:txBody>
          <a:bodyPr spcFirstLastPara="1" wrap="square" lIns="91425" tIns="45700" rIns="91425" bIns="45700" anchor="t" anchorCtr="0">
            <a:normAutofit/>
          </a:bodyPr>
          <a:lstStyle/>
          <a:p>
            <a:pPr marL="457200" marR="0" lvl="0" indent="-323850" algn="l" rtl="0">
              <a:lnSpc>
                <a:spcPct val="115000"/>
              </a:lnSpc>
              <a:spcBef>
                <a:spcPts val="0"/>
              </a:spcBef>
              <a:spcAft>
                <a:spcPts val="0"/>
              </a:spcAft>
              <a:buSzPts val="1500"/>
              <a:buChar char="●"/>
            </a:pPr>
            <a:r>
              <a:rPr lang="en-US" sz="1900"/>
              <a:t>Government provided interest-free financing to entrepreneurs, with a focus on women including:</a:t>
            </a:r>
            <a:endParaRPr sz="1900"/>
          </a:p>
          <a:p>
            <a:pPr marL="914400" marR="0" lvl="1" indent="-349250" algn="l" rtl="0">
              <a:lnSpc>
                <a:spcPct val="115000"/>
              </a:lnSpc>
              <a:spcBef>
                <a:spcPts val="0"/>
              </a:spcBef>
              <a:spcAft>
                <a:spcPts val="0"/>
              </a:spcAft>
              <a:buSzPts val="1900"/>
              <a:buChar char="○"/>
            </a:pPr>
            <a:r>
              <a:rPr lang="en-US" sz="1900"/>
              <a:t>At-home activities</a:t>
            </a:r>
            <a:endParaRPr sz="1900"/>
          </a:p>
          <a:p>
            <a:pPr marL="914400" marR="0" lvl="1" indent="-349250" algn="l" rtl="0">
              <a:lnSpc>
                <a:spcPct val="115000"/>
              </a:lnSpc>
              <a:spcBef>
                <a:spcPts val="0"/>
              </a:spcBef>
              <a:spcAft>
                <a:spcPts val="0"/>
              </a:spcAft>
              <a:buSzPts val="1900"/>
              <a:buChar char="○"/>
            </a:pPr>
            <a:r>
              <a:rPr lang="en-US" sz="1900"/>
              <a:t>Purchase of raw materials</a:t>
            </a:r>
            <a:endParaRPr sz="1900"/>
          </a:p>
          <a:p>
            <a:pPr marL="914400" marR="0" lvl="1" indent="-349250" algn="l" rtl="0">
              <a:lnSpc>
                <a:spcPct val="115000"/>
              </a:lnSpc>
              <a:spcBef>
                <a:spcPts val="0"/>
              </a:spcBef>
              <a:spcAft>
                <a:spcPts val="0"/>
              </a:spcAft>
              <a:buSzPts val="1900"/>
              <a:buChar char="○"/>
            </a:pPr>
            <a:r>
              <a:rPr lang="en-US" sz="1900"/>
              <a:t>Small business-starting material</a:t>
            </a:r>
            <a:endParaRPr sz="1900"/>
          </a:p>
          <a:p>
            <a:pPr marL="457200" marR="0" lvl="0" indent="-323850" algn="l" rtl="0">
              <a:lnSpc>
                <a:spcPct val="115000"/>
              </a:lnSpc>
              <a:spcBef>
                <a:spcPts val="0"/>
              </a:spcBef>
              <a:spcAft>
                <a:spcPts val="0"/>
              </a:spcAft>
              <a:buSzPts val="1500"/>
              <a:buChar char="●"/>
            </a:pPr>
            <a:r>
              <a:rPr lang="en-US" sz="1900"/>
              <a:t>State-funded social security contributions reduced and/or exempted employer costs for new hires.</a:t>
            </a:r>
            <a:endParaRPr sz="1900"/>
          </a:p>
          <a:p>
            <a:pPr marL="457200" marR="0" lvl="0" indent="-323850" algn="l" rtl="0">
              <a:lnSpc>
                <a:spcPct val="115000"/>
              </a:lnSpc>
              <a:spcBef>
                <a:spcPts val="0"/>
              </a:spcBef>
              <a:spcAft>
                <a:spcPts val="0"/>
              </a:spcAft>
              <a:buSzPts val="1500"/>
              <a:buChar char="●"/>
            </a:pPr>
            <a:r>
              <a:rPr lang="en-US" sz="1900"/>
              <a:t>Action Plan reduced corporate income taxes for job creators.</a:t>
            </a:r>
            <a:endParaRPr sz="1900">
              <a:solidFill>
                <a:schemeClr val="dk1"/>
              </a:solidFill>
            </a:endParaRPr>
          </a:p>
        </p:txBody>
      </p:sp>
      <p:sp>
        <p:nvSpPr>
          <p:cNvPr id="1859" name="Google Shape;1859;g11935ead20f_0_183"/>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t>3/23/2022</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863"/>
        <p:cNvGrpSpPr/>
        <p:nvPr/>
      </p:nvGrpSpPr>
      <p:grpSpPr>
        <a:xfrm>
          <a:off x="0" y="0"/>
          <a:ext cx="0" cy="0"/>
          <a:chOff x="0" y="0"/>
          <a:chExt cx="0" cy="0"/>
        </a:xfrm>
      </p:grpSpPr>
      <p:pic>
        <p:nvPicPr>
          <p:cNvPr id="1864" name="Google Shape;1864;g11e0ae5a757_0_2292">
            <a:extLst>
              <a:ext uri="{C183D7F6-B498-43B3-948B-1728B52AA6E4}">
                <adec:decorative xmlns:adec="http://schemas.microsoft.com/office/drawing/2017/decorative" val="1"/>
              </a:ext>
            </a:extLst>
          </p:cNvPr>
          <p:cNvPicPr preferRelativeResize="0"/>
          <p:nvPr/>
        </p:nvPicPr>
        <p:blipFill rotWithShape="1">
          <a:blip r:embed="rId3">
            <a:alphaModFix amt="50000"/>
          </a:blip>
          <a:srcRect/>
          <a:stretch/>
        </p:blipFill>
        <p:spPr>
          <a:xfrm>
            <a:off x="1" y="112541"/>
            <a:ext cx="2269031" cy="1645920"/>
          </a:xfrm>
          <a:prstGeom prst="rect">
            <a:avLst/>
          </a:prstGeom>
          <a:noFill/>
          <a:ln>
            <a:noFill/>
          </a:ln>
        </p:spPr>
      </p:pic>
      <p:sp>
        <p:nvSpPr>
          <p:cNvPr id="1865" name="Google Shape;1865;g11e0ae5a757_0_2292"/>
          <p:cNvSpPr txBox="1">
            <a:spLocks noGrp="1"/>
          </p:cNvSpPr>
          <p:nvPr>
            <p:ph type="ftr" idx="11"/>
          </p:nvPr>
        </p:nvSpPr>
        <p:spPr>
          <a:xfrm>
            <a:off x="3124200" y="6474767"/>
            <a:ext cx="2895600" cy="2769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1400"/>
              <a:buNone/>
            </a:pPr>
            <a:r>
              <a:rPr lang="en-US"/>
              <a:t>USAID MONITORING, EVALUATION, AND LEARNING ACTIVITY</a:t>
            </a:r>
            <a:endParaRPr>
              <a:solidFill>
                <a:schemeClr val="lt1"/>
              </a:solidFill>
            </a:endParaRPr>
          </a:p>
          <a:p>
            <a:pPr marL="0" lvl="0" indent="0" algn="ctr" rtl="0">
              <a:lnSpc>
                <a:spcPct val="100000"/>
              </a:lnSpc>
              <a:spcBef>
                <a:spcPts val="0"/>
              </a:spcBef>
              <a:spcAft>
                <a:spcPts val="0"/>
              </a:spcAft>
              <a:buSzPts val="1400"/>
              <a:buNone/>
            </a:pPr>
            <a:endParaRPr/>
          </a:p>
        </p:txBody>
      </p:sp>
      <p:sp>
        <p:nvSpPr>
          <p:cNvPr id="1866" name="Google Shape;1866;g11e0ae5a757_0_2292"/>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SzPts val="600"/>
              <a:buNone/>
            </a:pPr>
            <a:fld id="{00000000-1234-1234-1234-123412341234}" type="slidenum">
              <a:rPr lang="en-US"/>
              <a:t>61</a:t>
            </a:fld>
            <a:endParaRPr/>
          </a:p>
        </p:txBody>
      </p:sp>
      <p:sp>
        <p:nvSpPr>
          <p:cNvPr id="1867" name="Google Shape;1867;g11e0ae5a757_0_2292"/>
          <p:cNvSpPr txBox="1">
            <a:spLocks noGrp="1"/>
          </p:cNvSpPr>
          <p:nvPr>
            <p:ph type="title"/>
          </p:nvPr>
        </p:nvSpPr>
        <p:spPr>
          <a:xfrm>
            <a:off x="686104" y="479336"/>
            <a:ext cx="7772400" cy="8310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rgbClr val="651D32"/>
              </a:buClr>
              <a:buSzPts val="2800"/>
              <a:buFont typeface="Gill Sans"/>
              <a:buNone/>
            </a:pPr>
            <a:r>
              <a:rPr lang="en-US" dirty="0">
                <a:solidFill>
                  <a:srgbClr val="651D32"/>
                </a:solidFill>
              </a:rPr>
              <a:t>INTERVENTIONS</a:t>
            </a:r>
            <a:endParaRPr dirty="0">
              <a:solidFill>
                <a:srgbClr val="651D32"/>
              </a:solidFill>
            </a:endParaRPr>
          </a:p>
          <a:p>
            <a:pPr marL="0" lvl="0" indent="0" algn="l" rtl="0">
              <a:lnSpc>
                <a:spcPct val="100000"/>
              </a:lnSpc>
              <a:spcBef>
                <a:spcPts val="0"/>
              </a:spcBef>
              <a:spcAft>
                <a:spcPts val="0"/>
              </a:spcAft>
              <a:buClr>
                <a:srgbClr val="651D32"/>
              </a:buClr>
              <a:buSzPts val="2800"/>
              <a:buFont typeface="Gill Sans"/>
              <a:buNone/>
            </a:pPr>
            <a:r>
              <a:rPr lang="en-US" sz="2000" dirty="0">
                <a:solidFill>
                  <a:schemeClr val="lt2"/>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1"/>
                  </a:ext>
                </a:extLst>
              </a:rPr>
              <a:t>LEBANON</a:t>
            </a:r>
            <a:endParaRPr sz="2000" dirty="0">
              <a:solidFill>
                <a:srgbClr val="651D32"/>
              </a:solidFill>
            </a:endParaRPr>
          </a:p>
        </p:txBody>
      </p:sp>
      <p:sp>
        <p:nvSpPr>
          <p:cNvPr id="1868" name="Google Shape;1868;g11e0ae5a757_0_2292"/>
          <p:cNvSpPr txBox="1">
            <a:spLocks noGrp="1"/>
          </p:cNvSpPr>
          <p:nvPr>
            <p:ph type="body" idx="1"/>
          </p:nvPr>
        </p:nvSpPr>
        <p:spPr>
          <a:xfrm>
            <a:off x="685800" y="1433350"/>
            <a:ext cx="7692000" cy="4447200"/>
          </a:xfrm>
          <a:prstGeom prst="rect">
            <a:avLst/>
          </a:prstGeom>
          <a:noFill/>
          <a:ln>
            <a:noFill/>
          </a:ln>
        </p:spPr>
        <p:txBody>
          <a:bodyPr spcFirstLastPara="1" wrap="square" lIns="91425" tIns="45700" rIns="91425" bIns="45700" anchor="t" anchorCtr="0">
            <a:normAutofit/>
          </a:bodyPr>
          <a:lstStyle/>
          <a:p>
            <a:pPr marL="457200" marR="0" lvl="0" indent="-311150" algn="l" rtl="0">
              <a:lnSpc>
                <a:spcPct val="115000"/>
              </a:lnSpc>
              <a:spcBef>
                <a:spcPts val="0"/>
              </a:spcBef>
              <a:spcAft>
                <a:spcPts val="0"/>
              </a:spcAft>
              <a:buSzPts val="1300"/>
              <a:buFont typeface="Gill Sans"/>
              <a:buChar char="●"/>
            </a:pPr>
            <a:r>
              <a:rPr lang="en-US" sz="1900"/>
              <a:t>The Government of Lebanon set a target of a 5% increase in FLFP by 2025 and adopted the Women’s Economic Empowerment Action Plan as a roadmap to achieve this goal.</a:t>
            </a:r>
            <a:endParaRPr sz="1900"/>
          </a:p>
          <a:p>
            <a:pPr marL="457200" marR="0" lvl="0" indent="-311150" algn="l" rtl="0">
              <a:lnSpc>
                <a:spcPct val="115000"/>
              </a:lnSpc>
              <a:spcBef>
                <a:spcPts val="0"/>
              </a:spcBef>
              <a:spcAft>
                <a:spcPts val="0"/>
              </a:spcAft>
              <a:buSzPts val="1300"/>
              <a:buFont typeface="Gill Sans"/>
              <a:buChar char="●"/>
            </a:pPr>
            <a:r>
              <a:rPr lang="en-US" sz="1900"/>
              <a:t>No major interventions beyond the amendments of legislation and development of the strategy.</a:t>
            </a:r>
            <a:endParaRPr sz="1900"/>
          </a:p>
          <a:p>
            <a:pPr marL="0" marR="0" lvl="0" indent="0" algn="l" rtl="0">
              <a:lnSpc>
                <a:spcPct val="115000"/>
              </a:lnSpc>
              <a:spcBef>
                <a:spcPts val="0"/>
              </a:spcBef>
              <a:spcAft>
                <a:spcPts val="0"/>
              </a:spcAft>
              <a:buSzPts val="1800"/>
              <a:buNone/>
            </a:pPr>
            <a:endParaRPr sz="1900"/>
          </a:p>
          <a:p>
            <a:pPr marL="457200" marR="0" lvl="0" indent="0" algn="l" rtl="0">
              <a:lnSpc>
                <a:spcPct val="115000"/>
              </a:lnSpc>
              <a:spcBef>
                <a:spcPts val="0"/>
              </a:spcBef>
              <a:spcAft>
                <a:spcPts val="0"/>
              </a:spcAft>
              <a:buSzPts val="1800"/>
              <a:buNone/>
            </a:pPr>
            <a:endParaRPr/>
          </a:p>
        </p:txBody>
      </p:sp>
      <p:sp>
        <p:nvSpPr>
          <p:cNvPr id="1869" name="Google Shape;1869;g11e0ae5a757_0_2292"/>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t>3/23/2022</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873"/>
        <p:cNvGrpSpPr/>
        <p:nvPr/>
      </p:nvGrpSpPr>
      <p:grpSpPr>
        <a:xfrm>
          <a:off x="0" y="0"/>
          <a:ext cx="0" cy="0"/>
          <a:chOff x="0" y="0"/>
          <a:chExt cx="0" cy="0"/>
        </a:xfrm>
      </p:grpSpPr>
      <p:pic>
        <p:nvPicPr>
          <p:cNvPr id="1874" name="Google Shape;1874;g11935ead20f_0_199">
            <a:extLst>
              <a:ext uri="{C183D7F6-B498-43B3-948B-1728B52AA6E4}">
                <adec:decorative xmlns:adec="http://schemas.microsoft.com/office/drawing/2017/decorative" val="1"/>
              </a:ext>
            </a:extLst>
          </p:cNvPr>
          <p:cNvPicPr preferRelativeResize="0"/>
          <p:nvPr/>
        </p:nvPicPr>
        <p:blipFill rotWithShape="1">
          <a:blip r:embed="rId3">
            <a:alphaModFix amt="50000"/>
          </a:blip>
          <a:srcRect/>
          <a:stretch/>
        </p:blipFill>
        <p:spPr>
          <a:xfrm>
            <a:off x="1" y="112541"/>
            <a:ext cx="2269031" cy="1645920"/>
          </a:xfrm>
          <a:prstGeom prst="rect">
            <a:avLst/>
          </a:prstGeom>
          <a:noFill/>
          <a:ln>
            <a:noFill/>
          </a:ln>
        </p:spPr>
      </p:pic>
      <p:sp>
        <p:nvSpPr>
          <p:cNvPr id="1875" name="Google Shape;1875;g11935ead20f_0_199"/>
          <p:cNvSpPr txBox="1">
            <a:spLocks noGrp="1"/>
          </p:cNvSpPr>
          <p:nvPr>
            <p:ph type="ftr" idx="11"/>
          </p:nvPr>
        </p:nvSpPr>
        <p:spPr>
          <a:xfrm>
            <a:off x="3124200" y="6474767"/>
            <a:ext cx="2895600" cy="2769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1400"/>
              <a:buNone/>
            </a:pPr>
            <a:r>
              <a:rPr lang="en-US"/>
              <a:t>USAID MONITORING, EVALUATION, AND LEARNING ACTIVITY</a:t>
            </a:r>
            <a:endParaRPr>
              <a:solidFill>
                <a:schemeClr val="lt1"/>
              </a:solidFill>
            </a:endParaRPr>
          </a:p>
          <a:p>
            <a:pPr marL="0" lvl="0" indent="0" algn="ctr" rtl="0">
              <a:lnSpc>
                <a:spcPct val="100000"/>
              </a:lnSpc>
              <a:spcBef>
                <a:spcPts val="0"/>
              </a:spcBef>
              <a:spcAft>
                <a:spcPts val="0"/>
              </a:spcAft>
              <a:buSzPts val="1400"/>
              <a:buNone/>
            </a:pPr>
            <a:endParaRPr/>
          </a:p>
        </p:txBody>
      </p:sp>
      <p:sp>
        <p:nvSpPr>
          <p:cNvPr id="1876" name="Google Shape;1876;g11935ead20f_0_199"/>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SzPts val="600"/>
              <a:buNone/>
            </a:pPr>
            <a:fld id="{00000000-1234-1234-1234-123412341234}" type="slidenum">
              <a:rPr lang="en-US"/>
              <a:t>62</a:t>
            </a:fld>
            <a:endParaRPr/>
          </a:p>
        </p:txBody>
      </p:sp>
      <p:sp>
        <p:nvSpPr>
          <p:cNvPr id="1877" name="Google Shape;1877;g11935ead20f_0_199"/>
          <p:cNvSpPr txBox="1">
            <a:spLocks noGrp="1"/>
          </p:cNvSpPr>
          <p:nvPr>
            <p:ph type="title"/>
          </p:nvPr>
        </p:nvSpPr>
        <p:spPr>
          <a:xfrm>
            <a:off x="686104" y="479336"/>
            <a:ext cx="7772400" cy="8310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rgbClr val="651D32"/>
              </a:buClr>
              <a:buSzPts val="2800"/>
              <a:buFont typeface="Gill Sans"/>
              <a:buNone/>
            </a:pPr>
            <a:r>
              <a:rPr lang="en-US" dirty="0">
                <a:solidFill>
                  <a:srgbClr val="651D32"/>
                </a:solidFill>
              </a:rPr>
              <a:t>INTERVENTIONS</a:t>
            </a:r>
            <a:endParaRPr dirty="0">
              <a:solidFill>
                <a:srgbClr val="651D32"/>
              </a:solidFill>
            </a:endParaRPr>
          </a:p>
          <a:p>
            <a:pPr marL="0" lvl="0" indent="0" algn="l" rtl="0">
              <a:lnSpc>
                <a:spcPct val="100000"/>
              </a:lnSpc>
              <a:spcBef>
                <a:spcPts val="0"/>
              </a:spcBef>
              <a:spcAft>
                <a:spcPts val="0"/>
              </a:spcAft>
              <a:buClr>
                <a:srgbClr val="651D32"/>
              </a:buClr>
              <a:buSzPts val="2800"/>
              <a:buFont typeface="Gill Sans"/>
              <a:buNone/>
            </a:pPr>
            <a:r>
              <a:rPr lang="en-US" sz="2000" dirty="0">
                <a:solidFill>
                  <a:schemeClr val="lt2"/>
                </a:solidFill>
              </a:rPr>
              <a:t>MOROCCO</a:t>
            </a:r>
            <a:endParaRPr sz="2000" dirty="0">
              <a:solidFill>
                <a:srgbClr val="651D32"/>
              </a:solidFill>
            </a:endParaRPr>
          </a:p>
        </p:txBody>
      </p:sp>
      <p:sp>
        <p:nvSpPr>
          <p:cNvPr id="1878" name="Google Shape;1878;g11935ead20f_0_199"/>
          <p:cNvSpPr txBox="1">
            <a:spLocks noGrp="1"/>
          </p:cNvSpPr>
          <p:nvPr>
            <p:ph type="body" idx="1"/>
          </p:nvPr>
        </p:nvSpPr>
        <p:spPr>
          <a:xfrm>
            <a:off x="685800" y="1433350"/>
            <a:ext cx="8046000" cy="4802700"/>
          </a:xfrm>
          <a:prstGeom prst="rect">
            <a:avLst/>
          </a:prstGeom>
          <a:noFill/>
          <a:ln>
            <a:noFill/>
          </a:ln>
        </p:spPr>
        <p:txBody>
          <a:bodyPr spcFirstLastPara="1" wrap="square" lIns="91425" tIns="45700" rIns="91425" bIns="45700" anchor="t" anchorCtr="0">
            <a:noAutofit/>
          </a:bodyPr>
          <a:lstStyle/>
          <a:p>
            <a:pPr marL="457200" lvl="0" indent="-311150" algn="l" rtl="0">
              <a:lnSpc>
                <a:spcPct val="115000"/>
              </a:lnSpc>
              <a:spcBef>
                <a:spcPts val="0"/>
              </a:spcBef>
              <a:spcAft>
                <a:spcPts val="0"/>
              </a:spcAft>
              <a:buClr>
                <a:srgbClr val="635C5B"/>
              </a:buClr>
              <a:buSzPts val="1300"/>
              <a:buFont typeface="Gill Sans"/>
              <a:buChar char="●"/>
            </a:pPr>
            <a:r>
              <a:rPr lang="en-US" sz="1900"/>
              <a:t>Programs to </a:t>
            </a:r>
            <a:r>
              <a:rPr lang="en-US" sz="1900">
                <a:solidFill>
                  <a:srgbClr val="635C5B"/>
                </a:solidFill>
              </a:rPr>
              <a:t>encourage banks to provide loans to female entrepreneurs.</a:t>
            </a:r>
            <a:endParaRPr sz="1900">
              <a:solidFill>
                <a:srgbClr val="635C5B"/>
              </a:solidFill>
            </a:endParaRPr>
          </a:p>
          <a:p>
            <a:pPr marL="457200" lvl="0" indent="-311150" algn="l" rtl="0">
              <a:lnSpc>
                <a:spcPct val="115000"/>
              </a:lnSpc>
              <a:spcBef>
                <a:spcPts val="0"/>
              </a:spcBef>
              <a:spcAft>
                <a:spcPts val="0"/>
              </a:spcAft>
              <a:buClr>
                <a:srgbClr val="635C5B"/>
              </a:buClr>
              <a:buSzPts val="1300"/>
              <a:buFont typeface="Gill Sans"/>
              <a:buChar char="●"/>
            </a:pPr>
            <a:r>
              <a:rPr lang="en-US" sz="1900"/>
              <a:t>Allocation of funds to </a:t>
            </a:r>
            <a:r>
              <a:rPr lang="en-US" sz="1900">
                <a:solidFill>
                  <a:srgbClr val="635C5B"/>
                </a:solidFill>
              </a:rPr>
              <a:t>technical and vocational education and training to prepare young Moroccans to meet the demands of the labor market</a:t>
            </a:r>
            <a:r>
              <a:rPr lang="en-US" sz="1900"/>
              <a:t>, including c</a:t>
            </a:r>
            <a:r>
              <a:rPr lang="en-US" sz="1900">
                <a:solidFill>
                  <a:srgbClr val="635C5B"/>
                </a:solidFill>
              </a:rPr>
              <a:t>onstruction of 12 vocational training centers across </a:t>
            </a:r>
            <a:r>
              <a:rPr lang="en-US" sz="1900"/>
              <a:t>country to prepare for work in </a:t>
            </a:r>
            <a:r>
              <a:rPr lang="en-US" sz="1900">
                <a:solidFill>
                  <a:srgbClr val="635C5B"/>
                </a:solidFill>
              </a:rPr>
              <a:t>industry, management, tourism and hospitality, agriculture, fisheries, agro-industry, and handcrafts</a:t>
            </a:r>
            <a:endParaRPr sz="1900"/>
          </a:p>
          <a:p>
            <a:pPr marL="457200" lvl="0" indent="-311150" algn="l" rtl="0">
              <a:lnSpc>
                <a:spcPct val="115000"/>
              </a:lnSpc>
              <a:spcBef>
                <a:spcPts val="0"/>
              </a:spcBef>
              <a:spcAft>
                <a:spcPts val="0"/>
              </a:spcAft>
              <a:buClr>
                <a:srgbClr val="635C5B"/>
              </a:buClr>
              <a:buSzPts val="1300"/>
              <a:buFont typeface="Gill Sans"/>
              <a:buChar char="●"/>
            </a:pPr>
            <a:r>
              <a:rPr lang="en-US" sz="1900">
                <a:solidFill>
                  <a:schemeClr val="accent3"/>
                </a:solidFill>
              </a:rPr>
              <a:t>In 2015, the National Agency for the Promotion of Employment and Skills (ANAPEC) launched its Vision 2020 in order to extend its scope of action to job seekers without qualifications.</a:t>
            </a:r>
            <a:endParaRPr sz="1900">
              <a:solidFill>
                <a:schemeClr val="accent3"/>
              </a:solidFill>
            </a:endParaRPr>
          </a:p>
          <a:p>
            <a:pPr marL="457200" lvl="0" indent="-311150" algn="l" rtl="0">
              <a:lnSpc>
                <a:spcPct val="115000"/>
              </a:lnSpc>
              <a:spcBef>
                <a:spcPts val="0"/>
              </a:spcBef>
              <a:spcAft>
                <a:spcPts val="0"/>
              </a:spcAft>
              <a:buClr>
                <a:srgbClr val="635C5B"/>
              </a:buClr>
              <a:buSzPts val="1300"/>
              <a:buFont typeface="Gill Sans"/>
              <a:buChar char="●"/>
            </a:pPr>
            <a:r>
              <a:rPr lang="en-US" sz="1900">
                <a:solidFill>
                  <a:schemeClr val="accent3"/>
                </a:solidFill>
              </a:rPr>
              <a:t>Three active programs in place: Idmaj (wage subsidies for unemployed graduates); Te'chil (formation of the young); and Moukawalati (promoting entrepreneurship through training and financial assistance). </a:t>
            </a:r>
            <a:endParaRPr sz="1900"/>
          </a:p>
        </p:txBody>
      </p:sp>
      <p:sp>
        <p:nvSpPr>
          <p:cNvPr id="1879" name="Google Shape;1879;g11935ead20f_0_199"/>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t>3/23/2022</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883"/>
        <p:cNvGrpSpPr/>
        <p:nvPr/>
      </p:nvGrpSpPr>
      <p:grpSpPr>
        <a:xfrm>
          <a:off x="0" y="0"/>
          <a:ext cx="0" cy="0"/>
          <a:chOff x="0" y="0"/>
          <a:chExt cx="0" cy="0"/>
        </a:xfrm>
      </p:grpSpPr>
      <p:pic>
        <p:nvPicPr>
          <p:cNvPr id="1884" name="Google Shape;1884;g11935ead20f_0_208">
            <a:extLst>
              <a:ext uri="{C183D7F6-B498-43B3-948B-1728B52AA6E4}">
                <adec:decorative xmlns:adec="http://schemas.microsoft.com/office/drawing/2017/decorative" val="1"/>
              </a:ext>
            </a:extLst>
          </p:cNvPr>
          <p:cNvPicPr preferRelativeResize="0"/>
          <p:nvPr/>
        </p:nvPicPr>
        <p:blipFill rotWithShape="1">
          <a:blip r:embed="rId3">
            <a:alphaModFix amt="50000"/>
          </a:blip>
          <a:srcRect/>
          <a:stretch/>
        </p:blipFill>
        <p:spPr>
          <a:xfrm>
            <a:off x="1" y="112541"/>
            <a:ext cx="2269031" cy="1645920"/>
          </a:xfrm>
          <a:prstGeom prst="rect">
            <a:avLst/>
          </a:prstGeom>
          <a:noFill/>
          <a:ln>
            <a:noFill/>
          </a:ln>
        </p:spPr>
      </p:pic>
      <p:sp>
        <p:nvSpPr>
          <p:cNvPr id="1885" name="Google Shape;1885;g11935ead20f_0_208"/>
          <p:cNvSpPr txBox="1">
            <a:spLocks noGrp="1"/>
          </p:cNvSpPr>
          <p:nvPr>
            <p:ph type="ftr" idx="11"/>
          </p:nvPr>
        </p:nvSpPr>
        <p:spPr>
          <a:xfrm>
            <a:off x="3124200" y="6474767"/>
            <a:ext cx="2895600" cy="2769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1400"/>
              <a:buNone/>
            </a:pPr>
            <a:r>
              <a:rPr lang="en-US"/>
              <a:t>USAID MONITORING, EVALUATION, AND LEARNING ACTIVITY</a:t>
            </a:r>
            <a:endParaRPr>
              <a:solidFill>
                <a:schemeClr val="lt1"/>
              </a:solidFill>
            </a:endParaRPr>
          </a:p>
          <a:p>
            <a:pPr marL="0" lvl="0" indent="0" algn="ctr" rtl="0">
              <a:lnSpc>
                <a:spcPct val="100000"/>
              </a:lnSpc>
              <a:spcBef>
                <a:spcPts val="0"/>
              </a:spcBef>
              <a:spcAft>
                <a:spcPts val="0"/>
              </a:spcAft>
              <a:buSzPts val="1400"/>
              <a:buNone/>
            </a:pPr>
            <a:endParaRPr/>
          </a:p>
        </p:txBody>
      </p:sp>
      <p:sp>
        <p:nvSpPr>
          <p:cNvPr id="1886" name="Google Shape;1886;g11935ead20f_0_208"/>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SzPts val="600"/>
              <a:buNone/>
            </a:pPr>
            <a:fld id="{00000000-1234-1234-1234-123412341234}" type="slidenum">
              <a:rPr lang="en-US"/>
              <a:t>63</a:t>
            </a:fld>
            <a:endParaRPr/>
          </a:p>
        </p:txBody>
      </p:sp>
      <p:sp>
        <p:nvSpPr>
          <p:cNvPr id="1887" name="Google Shape;1887;g11935ead20f_0_208"/>
          <p:cNvSpPr txBox="1">
            <a:spLocks noGrp="1"/>
          </p:cNvSpPr>
          <p:nvPr>
            <p:ph type="title"/>
          </p:nvPr>
        </p:nvSpPr>
        <p:spPr>
          <a:xfrm>
            <a:off x="686104" y="479336"/>
            <a:ext cx="7772400" cy="8310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rgbClr val="651D32"/>
              </a:buClr>
              <a:buSzPts val="2800"/>
              <a:buFont typeface="Gill Sans"/>
              <a:buNone/>
            </a:pPr>
            <a:r>
              <a:rPr lang="en-US" dirty="0">
                <a:solidFill>
                  <a:srgbClr val="651D32"/>
                </a:solidFill>
              </a:rPr>
              <a:t>INTERVENTIONS</a:t>
            </a:r>
            <a:endParaRPr dirty="0">
              <a:solidFill>
                <a:srgbClr val="651D32"/>
              </a:solidFill>
            </a:endParaRPr>
          </a:p>
          <a:p>
            <a:pPr marL="0" lvl="0" indent="0" algn="l" rtl="0">
              <a:lnSpc>
                <a:spcPct val="100000"/>
              </a:lnSpc>
              <a:spcBef>
                <a:spcPts val="0"/>
              </a:spcBef>
              <a:spcAft>
                <a:spcPts val="0"/>
              </a:spcAft>
              <a:buClr>
                <a:srgbClr val="651D32"/>
              </a:buClr>
              <a:buSzPts val="2800"/>
              <a:buFont typeface="Gill Sans"/>
              <a:buNone/>
            </a:pPr>
            <a:r>
              <a:rPr lang="en-US" sz="2000" dirty="0">
                <a:solidFill>
                  <a:schemeClr val="lt2"/>
                </a:solidFill>
              </a:rPr>
              <a:t>SAUDI ARABIA</a:t>
            </a:r>
            <a:endParaRPr sz="2000" dirty="0">
              <a:solidFill>
                <a:srgbClr val="651D32"/>
              </a:solidFill>
            </a:endParaRPr>
          </a:p>
        </p:txBody>
      </p:sp>
      <p:sp>
        <p:nvSpPr>
          <p:cNvPr id="1888" name="Google Shape;1888;g11935ead20f_0_208"/>
          <p:cNvSpPr txBox="1">
            <a:spLocks noGrp="1"/>
          </p:cNvSpPr>
          <p:nvPr>
            <p:ph type="body" idx="1"/>
          </p:nvPr>
        </p:nvSpPr>
        <p:spPr>
          <a:xfrm>
            <a:off x="686100" y="1394875"/>
            <a:ext cx="8166000" cy="5041500"/>
          </a:xfrm>
          <a:prstGeom prst="rect">
            <a:avLst/>
          </a:prstGeom>
          <a:noFill/>
          <a:ln>
            <a:noFill/>
          </a:ln>
        </p:spPr>
        <p:txBody>
          <a:bodyPr spcFirstLastPara="1" wrap="square" lIns="91425" tIns="45700" rIns="91425" bIns="45700" anchor="t" anchorCtr="0">
            <a:noAutofit/>
          </a:bodyPr>
          <a:lstStyle/>
          <a:p>
            <a:pPr marL="457200" lvl="0" indent="-317500" algn="l" rtl="0">
              <a:lnSpc>
                <a:spcPct val="115000"/>
              </a:lnSpc>
              <a:spcBef>
                <a:spcPts val="0"/>
              </a:spcBef>
              <a:spcAft>
                <a:spcPts val="0"/>
              </a:spcAft>
              <a:buClr>
                <a:srgbClr val="635C5B"/>
              </a:buClr>
              <a:buSzPts val="1400"/>
              <a:buChar char="●"/>
            </a:pPr>
            <a:r>
              <a:rPr lang="en-US" sz="1800" dirty="0"/>
              <a:t>In 2011, launched the </a:t>
            </a:r>
            <a:r>
              <a:rPr lang="en-US" sz="1800" dirty="0" err="1">
                <a:solidFill>
                  <a:srgbClr val="635C5B"/>
                </a:solidFill>
              </a:rPr>
              <a:t>Nitaqat</a:t>
            </a:r>
            <a:r>
              <a:rPr lang="en-US" sz="1800" dirty="0">
                <a:solidFill>
                  <a:srgbClr val="635C5B"/>
                </a:solidFill>
              </a:rPr>
              <a:t> market program, which included</a:t>
            </a:r>
            <a:r>
              <a:rPr lang="en-US" sz="1800" dirty="0"/>
              <a:t> quotas that </a:t>
            </a:r>
            <a:r>
              <a:rPr lang="en-US" sz="1800" dirty="0">
                <a:solidFill>
                  <a:srgbClr val="635C5B"/>
                </a:solidFill>
              </a:rPr>
              <a:t>guaranteed the inclusion of women across different sectors</a:t>
            </a:r>
            <a:r>
              <a:rPr lang="en-US" sz="1800" dirty="0"/>
              <a:t>; provided i</a:t>
            </a:r>
            <a:r>
              <a:rPr lang="en-US" sz="1800" dirty="0">
                <a:solidFill>
                  <a:srgbClr val="635C5B"/>
                </a:solidFill>
              </a:rPr>
              <a:t>ncentives for compliance</a:t>
            </a:r>
            <a:r>
              <a:rPr lang="en-US" sz="1800" dirty="0"/>
              <a:t> and </a:t>
            </a:r>
            <a:r>
              <a:rPr lang="en-US" sz="1800" dirty="0">
                <a:solidFill>
                  <a:srgbClr val="635C5B"/>
                </a:solidFill>
              </a:rPr>
              <a:t>penalties for non-compliance.</a:t>
            </a:r>
            <a:endParaRPr sz="1800" dirty="0">
              <a:solidFill>
                <a:srgbClr val="635C5B"/>
              </a:solidFill>
            </a:endParaRPr>
          </a:p>
          <a:p>
            <a:pPr marL="457200" lvl="0" indent="-317500" algn="l" rtl="0">
              <a:lnSpc>
                <a:spcPct val="115000"/>
              </a:lnSpc>
              <a:spcBef>
                <a:spcPts val="0"/>
              </a:spcBef>
              <a:spcAft>
                <a:spcPts val="0"/>
              </a:spcAft>
              <a:buSzPts val="1400"/>
              <a:buChar char="●"/>
            </a:pPr>
            <a:r>
              <a:rPr lang="en-US" sz="1800" dirty="0"/>
              <a:t>In 2016, S</a:t>
            </a:r>
            <a:r>
              <a:rPr lang="en-US" sz="1800" dirty="0">
                <a:solidFill>
                  <a:srgbClr val="635C5B"/>
                </a:solidFill>
              </a:rPr>
              <a:t>audi Vision was implemented </a:t>
            </a:r>
            <a:r>
              <a:rPr lang="en-US" sz="1800" dirty="0"/>
              <a:t>to increase </a:t>
            </a:r>
            <a:r>
              <a:rPr lang="en-US" sz="1800" dirty="0">
                <a:solidFill>
                  <a:srgbClr val="635C5B"/>
                </a:solidFill>
              </a:rPr>
              <a:t>women’s labor force participation to 30% by 2030</a:t>
            </a:r>
            <a:r>
              <a:rPr lang="en-US" sz="1800" dirty="0"/>
              <a:t>; </a:t>
            </a:r>
            <a:r>
              <a:rPr lang="en-US" sz="1800" dirty="0">
                <a:solidFill>
                  <a:srgbClr val="635C5B"/>
                </a:solidFill>
              </a:rPr>
              <a:t>increase employment in the private sector</a:t>
            </a:r>
            <a:r>
              <a:rPr lang="en-US" sz="1800" dirty="0"/>
              <a:t>;</a:t>
            </a:r>
            <a:r>
              <a:rPr lang="en-US" sz="1800" dirty="0">
                <a:solidFill>
                  <a:srgbClr val="635C5B"/>
                </a:solidFill>
              </a:rPr>
              <a:t> and create 1 million additional jobs for women. </a:t>
            </a:r>
            <a:endParaRPr sz="1800" dirty="0">
              <a:solidFill>
                <a:srgbClr val="635C5B"/>
              </a:solidFill>
            </a:endParaRPr>
          </a:p>
          <a:p>
            <a:pPr marL="457200" marR="0" lvl="0" indent="-317500" algn="l" rtl="0">
              <a:lnSpc>
                <a:spcPct val="115000"/>
              </a:lnSpc>
              <a:spcBef>
                <a:spcPts val="0"/>
              </a:spcBef>
              <a:spcAft>
                <a:spcPts val="0"/>
              </a:spcAft>
              <a:buSzPts val="1400"/>
              <a:buChar char="●"/>
            </a:pPr>
            <a:r>
              <a:rPr lang="en-US" sz="1800" dirty="0"/>
              <a:t>Legislative changes lowered barriers for women’s entry into the workforce.</a:t>
            </a:r>
            <a:endParaRPr sz="1800" dirty="0"/>
          </a:p>
          <a:p>
            <a:pPr marL="457200" marR="0" lvl="0" indent="-317500" algn="l" rtl="0">
              <a:lnSpc>
                <a:spcPct val="115000"/>
              </a:lnSpc>
              <a:spcBef>
                <a:spcPts val="0"/>
              </a:spcBef>
              <a:spcAft>
                <a:spcPts val="0"/>
              </a:spcAft>
              <a:buSzPts val="1400"/>
              <a:buChar char="●"/>
            </a:pPr>
            <a:r>
              <a:rPr lang="en-US" sz="1800" dirty="0"/>
              <a:t>In 2016 established the Small and Medium Enterprises General Authority to support self-employment, entrepreneurship, and innovation.</a:t>
            </a:r>
            <a:endParaRPr sz="1800" dirty="0"/>
          </a:p>
          <a:p>
            <a:pPr marL="457200" marR="0" lvl="0" indent="-317500" algn="l" rtl="0">
              <a:lnSpc>
                <a:spcPct val="115000"/>
              </a:lnSpc>
              <a:spcBef>
                <a:spcPts val="0"/>
              </a:spcBef>
              <a:spcAft>
                <a:spcPts val="0"/>
              </a:spcAft>
              <a:buSzPts val="1400"/>
              <a:buChar char="●"/>
            </a:pPr>
            <a:r>
              <a:rPr lang="en-US" sz="1800" dirty="0"/>
              <a:t>Government launched the “</a:t>
            </a:r>
            <a:r>
              <a:rPr lang="en-US" sz="1800" dirty="0" err="1"/>
              <a:t>Qurrah</a:t>
            </a:r>
            <a:r>
              <a:rPr lang="en-US" sz="1800" dirty="0"/>
              <a:t>” online portal to connect families to childcare centers, with subsidies.</a:t>
            </a:r>
            <a:endParaRPr sz="1800" dirty="0"/>
          </a:p>
          <a:p>
            <a:pPr marL="457200" marR="0" lvl="0" indent="-317500" algn="l" rtl="0">
              <a:lnSpc>
                <a:spcPct val="115000"/>
              </a:lnSpc>
              <a:spcBef>
                <a:spcPts val="0"/>
              </a:spcBef>
              <a:spcAft>
                <a:spcPts val="0"/>
              </a:spcAft>
              <a:buSzPts val="1400"/>
              <a:buChar char="●"/>
            </a:pPr>
            <a:r>
              <a:rPr lang="en-US" sz="1800" dirty="0"/>
              <a:t>“</a:t>
            </a:r>
            <a:r>
              <a:rPr lang="en-US" sz="1800" dirty="0" err="1"/>
              <a:t>Wusool</a:t>
            </a:r>
            <a:r>
              <a:rPr lang="en-US" sz="1800" dirty="0"/>
              <a:t>” program covers 80% of transportation cost between work and home.</a:t>
            </a:r>
            <a:endParaRPr sz="1800" dirty="0"/>
          </a:p>
          <a:p>
            <a:pPr marL="457200" marR="0" lvl="0" indent="-317500" algn="l" rtl="0">
              <a:lnSpc>
                <a:spcPct val="115000"/>
              </a:lnSpc>
              <a:spcBef>
                <a:spcPts val="0"/>
              </a:spcBef>
              <a:spcAft>
                <a:spcPts val="0"/>
              </a:spcAft>
              <a:buSzPts val="1400"/>
              <a:buChar char="●"/>
            </a:pPr>
            <a:r>
              <a:rPr lang="en-US" sz="1800" dirty="0"/>
              <a:t>“</a:t>
            </a:r>
            <a:r>
              <a:rPr lang="en-US" sz="1800" dirty="0" err="1"/>
              <a:t>Riyada</a:t>
            </a:r>
            <a:r>
              <a:rPr lang="en-US" sz="1800" dirty="0"/>
              <a:t>” initiative focused on entrepreneurship and incubating small and emerging projects.</a:t>
            </a:r>
            <a:endParaRPr sz="1800" dirty="0"/>
          </a:p>
        </p:txBody>
      </p:sp>
      <p:sp>
        <p:nvSpPr>
          <p:cNvPr id="1889" name="Google Shape;1889;g11935ead20f_0_208"/>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t>3/23/2022</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893"/>
        <p:cNvGrpSpPr/>
        <p:nvPr/>
      </p:nvGrpSpPr>
      <p:grpSpPr>
        <a:xfrm>
          <a:off x="0" y="0"/>
          <a:ext cx="0" cy="0"/>
          <a:chOff x="0" y="0"/>
          <a:chExt cx="0" cy="0"/>
        </a:xfrm>
      </p:grpSpPr>
      <p:pic>
        <p:nvPicPr>
          <p:cNvPr id="1894" name="Google Shape;1894;g11935ead20f_0_216">
            <a:extLst>
              <a:ext uri="{C183D7F6-B498-43B3-948B-1728B52AA6E4}">
                <adec:decorative xmlns:adec="http://schemas.microsoft.com/office/drawing/2017/decorative" val="1"/>
              </a:ext>
            </a:extLst>
          </p:cNvPr>
          <p:cNvPicPr preferRelativeResize="0"/>
          <p:nvPr/>
        </p:nvPicPr>
        <p:blipFill rotWithShape="1">
          <a:blip r:embed="rId3">
            <a:alphaModFix amt="50000"/>
          </a:blip>
          <a:srcRect/>
          <a:stretch/>
        </p:blipFill>
        <p:spPr>
          <a:xfrm>
            <a:off x="1" y="112541"/>
            <a:ext cx="2269031" cy="1645920"/>
          </a:xfrm>
          <a:prstGeom prst="rect">
            <a:avLst/>
          </a:prstGeom>
          <a:noFill/>
          <a:ln>
            <a:noFill/>
          </a:ln>
        </p:spPr>
      </p:pic>
      <p:sp>
        <p:nvSpPr>
          <p:cNvPr id="1895" name="Google Shape;1895;g11935ead20f_0_216"/>
          <p:cNvSpPr txBox="1">
            <a:spLocks noGrp="1"/>
          </p:cNvSpPr>
          <p:nvPr>
            <p:ph type="ftr" idx="11"/>
          </p:nvPr>
        </p:nvSpPr>
        <p:spPr>
          <a:xfrm>
            <a:off x="3124200" y="6474767"/>
            <a:ext cx="2895600" cy="2769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1400"/>
              <a:buNone/>
            </a:pPr>
            <a:r>
              <a:rPr lang="en-US"/>
              <a:t>USAID MONITORING, EVALUATION, AND LEARNING ACTIVITY</a:t>
            </a:r>
            <a:endParaRPr>
              <a:solidFill>
                <a:schemeClr val="lt1"/>
              </a:solidFill>
            </a:endParaRPr>
          </a:p>
          <a:p>
            <a:pPr marL="0" lvl="0" indent="0" algn="ctr" rtl="0">
              <a:lnSpc>
                <a:spcPct val="100000"/>
              </a:lnSpc>
              <a:spcBef>
                <a:spcPts val="0"/>
              </a:spcBef>
              <a:spcAft>
                <a:spcPts val="0"/>
              </a:spcAft>
              <a:buSzPts val="1400"/>
              <a:buNone/>
            </a:pPr>
            <a:endParaRPr/>
          </a:p>
        </p:txBody>
      </p:sp>
      <p:sp>
        <p:nvSpPr>
          <p:cNvPr id="1896" name="Google Shape;1896;g11935ead20f_0_216"/>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SzPts val="600"/>
              <a:buNone/>
            </a:pPr>
            <a:fld id="{00000000-1234-1234-1234-123412341234}" type="slidenum">
              <a:rPr lang="en-US"/>
              <a:t>64</a:t>
            </a:fld>
            <a:endParaRPr/>
          </a:p>
        </p:txBody>
      </p:sp>
      <p:sp>
        <p:nvSpPr>
          <p:cNvPr id="1897" name="Google Shape;1897;g11935ead20f_0_216"/>
          <p:cNvSpPr txBox="1">
            <a:spLocks noGrp="1"/>
          </p:cNvSpPr>
          <p:nvPr>
            <p:ph type="title"/>
          </p:nvPr>
        </p:nvSpPr>
        <p:spPr>
          <a:xfrm>
            <a:off x="686104" y="479336"/>
            <a:ext cx="7772400" cy="8310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rgbClr val="651D32"/>
              </a:buClr>
              <a:buSzPts val="2800"/>
              <a:buFont typeface="Gill Sans"/>
              <a:buNone/>
            </a:pPr>
            <a:r>
              <a:rPr lang="en-US" dirty="0">
                <a:solidFill>
                  <a:srgbClr val="651D32"/>
                </a:solidFill>
              </a:rPr>
              <a:t>INTERVENTIONS</a:t>
            </a:r>
            <a:endParaRPr dirty="0">
              <a:solidFill>
                <a:srgbClr val="651D32"/>
              </a:solidFill>
            </a:endParaRPr>
          </a:p>
          <a:p>
            <a:pPr marL="0" lvl="0" indent="0" algn="l" rtl="0">
              <a:lnSpc>
                <a:spcPct val="100000"/>
              </a:lnSpc>
              <a:spcBef>
                <a:spcPts val="0"/>
              </a:spcBef>
              <a:spcAft>
                <a:spcPts val="0"/>
              </a:spcAft>
              <a:buClr>
                <a:srgbClr val="651D32"/>
              </a:buClr>
              <a:buSzPts val="2800"/>
              <a:buFont typeface="Gill Sans"/>
              <a:buNone/>
            </a:pPr>
            <a:r>
              <a:rPr lang="en-US" sz="2000" dirty="0">
                <a:solidFill>
                  <a:schemeClr val="lt2"/>
                </a:solidFill>
              </a:rPr>
              <a:t>TUNISIA</a:t>
            </a:r>
            <a:endParaRPr sz="2000" dirty="0">
              <a:solidFill>
                <a:srgbClr val="651D32"/>
              </a:solidFill>
            </a:endParaRPr>
          </a:p>
        </p:txBody>
      </p:sp>
      <p:sp>
        <p:nvSpPr>
          <p:cNvPr id="1898" name="Google Shape;1898;g11935ead20f_0_216"/>
          <p:cNvSpPr txBox="1">
            <a:spLocks noGrp="1"/>
          </p:cNvSpPr>
          <p:nvPr>
            <p:ph type="body" idx="1"/>
          </p:nvPr>
        </p:nvSpPr>
        <p:spPr>
          <a:xfrm>
            <a:off x="685800" y="1433350"/>
            <a:ext cx="7692000" cy="4955700"/>
          </a:xfrm>
          <a:prstGeom prst="rect">
            <a:avLst/>
          </a:prstGeom>
          <a:noFill/>
          <a:ln>
            <a:noFill/>
          </a:ln>
        </p:spPr>
        <p:txBody>
          <a:bodyPr spcFirstLastPara="1" wrap="square" lIns="91425" tIns="45700" rIns="91425" bIns="45700" anchor="t" anchorCtr="0">
            <a:noAutofit/>
          </a:bodyPr>
          <a:lstStyle/>
          <a:p>
            <a:pPr marL="457200" lvl="0" indent="-311150" algn="l" rtl="0">
              <a:lnSpc>
                <a:spcPct val="115000"/>
              </a:lnSpc>
              <a:spcBef>
                <a:spcPts val="0"/>
              </a:spcBef>
              <a:spcAft>
                <a:spcPts val="0"/>
              </a:spcAft>
              <a:buClr>
                <a:srgbClr val="635C5B"/>
              </a:buClr>
              <a:buSzPts val="1300"/>
              <a:buFont typeface="Gill Sans"/>
              <a:buChar char="●"/>
            </a:pPr>
            <a:r>
              <a:rPr lang="en-US" sz="1900">
                <a:solidFill>
                  <a:srgbClr val="635C5B"/>
                </a:solidFill>
              </a:rPr>
              <a:t>Following the 2011 revolution, new legislation and programs were introduced to stimulate employment.</a:t>
            </a:r>
            <a:endParaRPr sz="1900"/>
          </a:p>
          <a:p>
            <a:pPr marL="457200" lvl="0" indent="-311150" algn="l" rtl="0">
              <a:lnSpc>
                <a:spcPct val="115000"/>
              </a:lnSpc>
              <a:spcBef>
                <a:spcPts val="0"/>
              </a:spcBef>
              <a:spcAft>
                <a:spcPts val="0"/>
              </a:spcAft>
              <a:buClr>
                <a:srgbClr val="635C5B"/>
              </a:buClr>
              <a:buSzPts val="1300"/>
              <a:buFont typeface="Gill Sans"/>
              <a:buChar char="●"/>
            </a:pPr>
            <a:r>
              <a:rPr lang="en-US" sz="1900"/>
              <a:t>A public sector e</a:t>
            </a:r>
            <a:r>
              <a:rPr lang="en-US" sz="1900">
                <a:solidFill>
                  <a:srgbClr val="635C5B"/>
                </a:solidFill>
              </a:rPr>
              <a:t>mployment scheme offered jobs </a:t>
            </a:r>
            <a:r>
              <a:rPr lang="en-US" sz="1900"/>
              <a:t>t</a:t>
            </a:r>
            <a:r>
              <a:rPr lang="en-US" sz="1900">
                <a:solidFill>
                  <a:srgbClr val="635C5B"/>
                </a:solidFill>
              </a:rPr>
              <a:t>o people above the age of 35. It </a:t>
            </a:r>
            <a:r>
              <a:rPr lang="en-US" sz="1900"/>
              <a:t>c</a:t>
            </a:r>
            <a:r>
              <a:rPr lang="en-US" sz="1900">
                <a:solidFill>
                  <a:srgbClr val="635C5B"/>
                </a:solidFill>
              </a:rPr>
              <a:t>ontributed to minor improvement of female unemployment, </a:t>
            </a:r>
            <a:r>
              <a:rPr lang="en-US" sz="1900"/>
              <a:t>but</a:t>
            </a:r>
            <a:r>
              <a:rPr lang="en-US" sz="1900">
                <a:solidFill>
                  <a:srgbClr val="635C5B"/>
                </a:solidFill>
              </a:rPr>
              <a:t> also contributed to a bloated public sector.</a:t>
            </a:r>
            <a:endParaRPr sz="1900">
              <a:solidFill>
                <a:srgbClr val="635C5B"/>
              </a:solidFill>
            </a:endParaRPr>
          </a:p>
          <a:p>
            <a:pPr marL="457200" lvl="0" indent="-311150" algn="l" rtl="0">
              <a:lnSpc>
                <a:spcPct val="115000"/>
              </a:lnSpc>
              <a:spcBef>
                <a:spcPts val="0"/>
              </a:spcBef>
              <a:spcAft>
                <a:spcPts val="0"/>
              </a:spcAft>
              <a:buClr>
                <a:srgbClr val="635C5B"/>
              </a:buClr>
              <a:buSzPts val="1300"/>
              <a:buFont typeface="Gill Sans"/>
              <a:buChar char="●"/>
            </a:pPr>
            <a:r>
              <a:rPr lang="en-US" sz="1900"/>
              <a:t>Government provided </a:t>
            </a:r>
            <a:r>
              <a:rPr lang="en-US" sz="1900">
                <a:solidFill>
                  <a:srgbClr val="635C5B"/>
                </a:solidFill>
              </a:rPr>
              <a:t>vocational training programs to young job seekers matching their </a:t>
            </a:r>
            <a:r>
              <a:rPr lang="en-US" sz="1900"/>
              <a:t>skills</a:t>
            </a:r>
            <a:r>
              <a:rPr lang="en-US" sz="1900">
                <a:solidFill>
                  <a:srgbClr val="635C5B"/>
                </a:solidFill>
              </a:rPr>
              <a:t> to labor market needs</a:t>
            </a:r>
            <a:r>
              <a:rPr lang="en-US" sz="1900"/>
              <a:t> and</a:t>
            </a:r>
            <a:r>
              <a:rPr lang="en-US" sz="1900">
                <a:solidFill>
                  <a:srgbClr val="635C5B"/>
                </a:solidFill>
              </a:rPr>
              <a:t> </a:t>
            </a:r>
            <a:r>
              <a:rPr lang="en-US" sz="1900"/>
              <a:t>e</a:t>
            </a:r>
            <a:r>
              <a:rPr lang="en-US" sz="1900">
                <a:solidFill>
                  <a:srgbClr val="635C5B"/>
                </a:solidFill>
              </a:rPr>
              <a:t>ncourag</a:t>
            </a:r>
            <a:r>
              <a:rPr lang="en-US" sz="1900"/>
              <a:t>ed </a:t>
            </a:r>
            <a:r>
              <a:rPr lang="en-US" sz="1900">
                <a:solidFill>
                  <a:srgbClr val="635C5B"/>
                </a:solidFill>
              </a:rPr>
              <a:t>private companies to recruit first-time job seekers by contributing to their salary.</a:t>
            </a:r>
            <a:endParaRPr sz="1900">
              <a:solidFill>
                <a:srgbClr val="635C5B"/>
              </a:solidFill>
            </a:endParaRPr>
          </a:p>
          <a:p>
            <a:pPr marL="457200" lvl="0" indent="-311150" algn="l" rtl="0">
              <a:lnSpc>
                <a:spcPct val="115000"/>
              </a:lnSpc>
              <a:spcBef>
                <a:spcPts val="0"/>
              </a:spcBef>
              <a:spcAft>
                <a:spcPts val="0"/>
              </a:spcAft>
              <a:buClr>
                <a:srgbClr val="635C5B"/>
              </a:buClr>
              <a:buSzPts val="1300"/>
              <a:buChar char="●"/>
            </a:pPr>
            <a:r>
              <a:rPr lang="en-US" sz="1900"/>
              <a:t>Government and UN-funded t</a:t>
            </a:r>
            <a:r>
              <a:rPr lang="en-US" sz="1900">
                <a:solidFill>
                  <a:srgbClr val="635C5B"/>
                </a:solidFill>
              </a:rPr>
              <a:t>raining programs </a:t>
            </a:r>
            <a:r>
              <a:rPr lang="en-US" sz="1900"/>
              <a:t>targeted </a:t>
            </a:r>
            <a:r>
              <a:rPr lang="en-US" sz="1900">
                <a:solidFill>
                  <a:srgbClr val="635C5B"/>
                </a:solidFill>
              </a:rPr>
              <a:t>women’s entrepreneurship. </a:t>
            </a:r>
            <a:endParaRPr sz="1900">
              <a:solidFill>
                <a:srgbClr val="635C5B"/>
              </a:solidFill>
            </a:endParaRPr>
          </a:p>
        </p:txBody>
      </p:sp>
      <p:sp>
        <p:nvSpPr>
          <p:cNvPr id="1899" name="Google Shape;1899;g11935ead20f_0_216"/>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t>3/23/2022</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903"/>
        <p:cNvGrpSpPr/>
        <p:nvPr/>
      </p:nvGrpSpPr>
      <p:grpSpPr>
        <a:xfrm>
          <a:off x="0" y="0"/>
          <a:ext cx="0" cy="0"/>
          <a:chOff x="0" y="0"/>
          <a:chExt cx="0" cy="0"/>
        </a:xfrm>
      </p:grpSpPr>
      <p:pic>
        <p:nvPicPr>
          <p:cNvPr id="1904" name="Google Shape;1904;g11935ead20f_0_224">
            <a:extLst>
              <a:ext uri="{C183D7F6-B498-43B3-948B-1728B52AA6E4}">
                <adec:decorative xmlns:adec="http://schemas.microsoft.com/office/drawing/2017/decorative" val="1"/>
              </a:ext>
            </a:extLst>
          </p:cNvPr>
          <p:cNvPicPr preferRelativeResize="0"/>
          <p:nvPr/>
        </p:nvPicPr>
        <p:blipFill rotWithShape="1">
          <a:blip r:embed="rId3">
            <a:alphaModFix amt="50000"/>
          </a:blip>
          <a:srcRect/>
          <a:stretch/>
        </p:blipFill>
        <p:spPr>
          <a:xfrm>
            <a:off x="1" y="112541"/>
            <a:ext cx="2269031" cy="1645920"/>
          </a:xfrm>
          <a:prstGeom prst="rect">
            <a:avLst/>
          </a:prstGeom>
          <a:noFill/>
          <a:ln>
            <a:noFill/>
          </a:ln>
        </p:spPr>
      </p:pic>
      <p:sp>
        <p:nvSpPr>
          <p:cNvPr id="1905" name="Google Shape;1905;g11935ead20f_0_224"/>
          <p:cNvSpPr txBox="1">
            <a:spLocks noGrp="1"/>
          </p:cNvSpPr>
          <p:nvPr>
            <p:ph type="ftr" idx="11"/>
          </p:nvPr>
        </p:nvSpPr>
        <p:spPr>
          <a:xfrm>
            <a:off x="3124200" y="6474767"/>
            <a:ext cx="2895600" cy="2769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1400"/>
              <a:buNone/>
            </a:pPr>
            <a:r>
              <a:rPr lang="en-US"/>
              <a:t>USAID MONITORING, EVALUATION, AND LEARNING ACTIVITY</a:t>
            </a:r>
            <a:endParaRPr>
              <a:solidFill>
                <a:schemeClr val="lt1"/>
              </a:solidFill>
            </a:endParaRPr>
          </a:p>
          <a:p>
            <a:pPr marL="0" lvl="0" indent="0" algn="ctr" rtl="0">
              <a:lnSpc>
                <a:spcPct val="100000"/>
              </a:lnSpc>
              <a:spcBef>
                <a:spcPts val="0"/>
              </a:spcBef>
              <a:spcAft>
                <a:spcPts val="0"/>
              </a:spcAft>
              <a:buSzPts val="1400"/>
              <a:buNone/>
            </a:pPr>
            <a:endParaRPr/>
          </a:p>
        </p:txBody>
      </p:sp>
      <p:sp>
        <p:nvSpPr>
          <p:cNvPr id="1906" name="Google Shape;1906;g11935ead20f_0_224"/>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SzPts val="600"/>
              <a:buNone/>
            </a:pPr>
            <a:fld id="{00000000-1234-1234-1234-123412341234}" type="slidenum">
              <a:rPr lang="en-US"/>
              <a:t>65</a:t>
            </a:fld>
            <a:endParaRPr/>
          </a:p>
        </p:txBody>
      </p:sp>
      <p:sp>
        <p:nvSpPr>
          <p:cNvPr id="1907" name="Google Shape;1907;g11935ead20f_0_224"/>
          <p:cNvSpPr txBox="1">
            <a:spLocks noGrp="1"/>
          </p:cNvSpPr>
          <p:nvPr>
            <p:ph type="title"/>
          </p:nvPr>
        </p:nvSpPr>
        <p:spPr>
          <a:xfrm>
            <a:off x="686104" y="479336"/>
            <a:ext cx="7772400" cy="8310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rgbClr val="651D32"/>
              </a:buClr>
              <a:buSzPts val="2800"/>
              <a:buFont typeface="Gill Sans"/>
              <a:buNone/>
            </a:pPr>
            <a:r>
              <a:rPr lang="en-US" dirty="0">
                <a:solidFill>
                  <a:srgbClr val="651D32"/>
                </a:solidFill>
              </a:rPr>
              <a:t>INTERVENTIONS</a:t>
            </a:r>
            <a:endParaRPr dirty="0">
              <a:solidFill>
                <a:srgbClr val="651D32"/>
              </a:solidFill>
            </a:endParaRPr>
          </a:p>
          <a:p>
            <a:pPr marL="0" lvl="0" indent="0" algn="l" rtl="0">
              <a:lnSpc>
                <a:spcPct val="100000"/>
              </a:lnSpc>
              <a:spcBef>
                <a:spcPts val="0"/>
              </a:spcBef>
              <a:spcAft>
                <a:spcPts val="0"/>
              </a:spcAft>
              <a:buClr>
                <a:srgbClr val="651D32"/>
              </a:buClr>
              <a:buSzPts val="2800"/>
              <a:buFont typeface="Gill Sans"/>
              <a:buNone/>
            </a:pPr>
            <a:r>
              <a:rPr lang="en-US" sz="2000" dirty="0">
                <a:solidFill>
                  <a:schemeClr val="lt2"/>
                </a:solidFill>
              </a:rPr>
              <a:t>TURKEY</a:t>
            </a:r>
            <a:endParaRPr sz="2000" dirty="0">
              <a:solidFill>
                <a:srgbClr val="651D32"/>
              </a:solidFill>
            </a:endParaRPr>
          </a:p>
        </p:txBody>
      </p:sp>
      <p:sp>
        <p:nvSpPr>
          <p:cNvPr id="1908" name="Google Shape;1908;g11935ead20f_0_224"/>
          <p:cNvSpPr txBox="1">
            <a:spLocks noGrp="1"/>
          </p:cNvSpPr>
          <p:nvPr>
            <p:ph type="body" idx="1"/>
          </p:nvPr>
        </p:nvSpPr>
        <p:spPr>
          <a:xfrm>
            <a:off x="685800" y="1433350"/>
            <a:ext cx="7692000" cy="4820100"/>
          </a:xfrm>
          <a:prstGeom prst="rect">
            <a:avLst/>
          </a:prstGeom>
          <a:noFill/>
          <a:ln>
            <a:noFill/>
          </a:ln>
        </p:spPr>
        <p:txBody>
          <a:bodyPr spcFirstLastPara="1" wrap="square" lIns="91425" tIns="45700" rIns="91425" bIns="45700" anchor="t" anchorCtr="0">
            <a:noAutofit/>
          </a:bodyPr>
          <a:lstStyle/>
          <a:p>
            <a:pPr marL="457200" lvl="0" indent="-311150" algn="l" rtl="0">
              <a:lnSpc>
                <a:spcPct val="115000"/>
              </a:lnSpc>
              <a:spcBef>
                <a:spcPts val="0"/>
              </a:spcBef>
              <a:spcAft>
                <a:spcPts val="0"/>
              </a:spcAft>
              <a:buClr>
                <a:srgbClr val="635C5B"/>
              </a:buClr>
              <a:buSzPts val="1300"/>
              <a:buChar char="●"/>
            </a:pPr>
            <a:r>
              <a:rPr lang="en-US" sz="1900"/>
              <a:t>In 2008, passed a </a:t>
            </a:r>
            <a:r>
              <a:rPr lang="en-US" sz="1900">
                <a:solidFill>
                  <a:srgbClr val="635C5B"/>
                </a:solidFill>
              </a:rPr>
              <a:t>targeted subsidy scheme that included exemptions for employers to pay social security contributions for hired women (above the age of 18) and young men (18-29 years old).</a:t>
            </a:r>
            <a:endParaRPr sz="1900">
              <a:solidFill>
                <a:srgbClr val="635C5B"/>
              </a:solidFill>
            </a:endParaRPr>
          </a:p>
          <a:p>
            <a:pPr marL="457200" lvl="0" indent="-311150" algn="l" rtl="0">
              <a:lnSpc>
                <a:spcPct val="115000"/>
              </a:lnSpc>
              <a:spcBef>
                <a:spcPts val="0"/>
              </a:spcBef>
              <a:spcAft>
                <a:spcPts val="0"/>
              </a:spcAft>
              <a:buClr>
                <a:srgbClr val="635C5B"/>
              </a:buClr>
              <a:buSzPts val="1300"/>
              <a:buChar char="●"/>
            </a:pPr>
            <a:r>
              <a:rPr lang="en-US" sz="1900"/>
              <a:t>In 2016, passed progressive maternity leave policy with salary partially paid by employers and partially paid for by unemployment fund.</a:t>
            </a:r>
            <a:endParaRPr sz="1900"/>
          </a:p>
          <a:p>
            <a:pPr marL="457200" marR="0" lvl="0" indent="-311150" algn="l" rtl="0">
              <a:lnSpc>
                <a:spcPct val="115000"/>
              </a:lnSpc>
              <a:spcBef>
                <a:spcPts val="0"/>
              </a:spcBef>
              <a:spcAft>
                <a:spcPts val="0"/>
              </a:spcAft>
              <a:buSzPts val="1300"/>
              <a:buChar char="●"/>
            </a:pPr>
            <a:r>
              <a:rPr lang="en-US" sz="1900"/>
              <a:t>A Ministry of Family, Labour, and Social Services program paid grandmothers for watching grandchildren, giving mothers the opportunity to work.</a:t>
            </a:r>
            <a:endParaRPr sz="1900"/>
          </a:p>
          <a:p>
            <a:pPr marL="457200" marR="0" lvl="0" indent="-311150" algn="l" rtl="0">
              <a:lnSpc>
                <a:spcPct val="115000"/>
              </a:lnSpc>
              <a:spcBef>
                <a:spcPts val="0"/>
              </a:spcBef>
              <a:spcAft>
                <a:spcPts val="0"/>
              </a:spcAft>
              <a:buSzPts val="1300"/>
              <a:buChar char="●"/>
            </a:pPr>
            <a:r>
              <a:rPr lang="en-US" sz="1900"/>
              <a:t>The Turkish Employment Agency provides childcare support for women who attend vocational training workshops and on-the-job training through active labor force programs. </a:t>
            </a:r>
            <a:endParaRPr sz="1900"/>
          </a:p>
          <a:p>
            <a:pPr marL="457200" marR="0" lvl="0" indent="-311150" algn="l" rtl="0">
              <a:lnSpc>
                <a:spcPct val="115000"/>
              </a:lnSpc>
              <a:spcBef>
                <a:spcPts val="0"/>
              </a:spcBef>
              <a:spcAft>
                <a:spcPts val="0"/>
              </a:spcAft>
              <a:buSzPts val="1300"/>
              <a:buChar char="●"/>
            </a:pPr>
            <a:r>
              <a:rPr lang="en-US" sz="1900"/>
              <a:t>Focused on flexible work to encourage women’s participation in the labor market, especially among mothers.</a:t>
            </a:r>
            <a:endParaRPr sz="1900"/>
          </a:p>
        </p:txBody>
      </p:sp>
      <p:sp>
        <p:nvSpPr>
          <p:cNvPr id="1909" name="Google Shape;1909;g11935ead20f_0_224"/>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t>3/23/2022</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913"/>
        <p:cNvGrpSpPr/>
        <p:nvPr/>
      </p:nvGrpSpPr>
      <p:grpSpPr>
        <a:xfrm>
          <a:off x="0" y="0"/>
          <a:ext cx="0" cy="0"/>
          <a:chOff x="0" y="0"/>
          <a:chExt cx="0" cy="0"/>
        </a:xfrm>
      </p:grpSpPr>
      <p:pic>
        <p:nvPicPr>
          <p:cNvPr id="1914" name="Google Shape;1914;g11935ead20f_0_232">
            <a:extLst>
              <a:ext uri="{C183D7F6-B498-43B3-948B-1728B52AA6E4}">
                <adec:decorative xmlns:adec="http://schemas.microsoft.com/office/drawing/2017/decorative" val="1"/>
              </a:ext>
            </a:extLst>
          </p:cNvPr>
          <p:cNvPicPr preferRelativeResize="0"/>
          <p:nvPr/>
        </p:nvPicPr>
        <p:blipFill rotWithShape="1">
          <a:blip r:embed="rId3">
            <a:alphaModFix amt="50000"/>
          </a:blip>
          <a:srcRect/>
          <a:stretch/>
        </p:blipFill>
        <p:spPr>
          <a:xfrm>
            <a:off x="1" y="112541"/>
            <a:ext cx="2269031" cy="1645920"/>
          </a:xfrm>
          <a:prstGeom prst="rect">
            <a:avLst/>
          </a:prstGeom>
          <a:noFill/>
          <a:ln>
            <a:noFill/>
          </a:ln>
        </p:spPr>
      </p:pic>
      <p:sp>
        <p:nvSpPr>
          <p:cNvPr id="1915" name="Google Shape;1915;g11935ead20f_0_232"/>
          <p:cNvSpPr txBox="1">
            <a:spLocks noGrp="1"/>
          </p:cNvSpPr>
          <p:nvPr>
            <p:ph type="ftr" idx="11"/>
          </p:nvPr>
        </p:nvSpPr>
        <p:spPr>
          <a:xfrm>
            <a:off x="3124200" y="6474767"/>
            <a:ext cx="2895600" cy="2769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1400"/>
              <a:buNone/>
            </a:pPr>
            <a:r>
              <a:rPr lang="en-US"/>
              <a:t>USAID MONITORING, EVALUATION, AND LEARNING ACTIVITY</a:t>
            </a:r>
            <a:endParaRPr>
              <a:solidFill>
                <a:schemeClr val="lt1"/>
              </a:solidFill>
            </a:endParaRPr>
          </a:p>
          <a:p>
            <a:pPr marL="0" lvl="0" indent="0" algn="ctr" rtl="0">
              <a:lnSpc>
                <a:spcPct val="100000"/>
              </a:lnSpc>
              <a:spcBef>
                <a:spcPts val="0"/>
              </a:spcBef>
              <a:spcAft>
                <a:spcPts val="0"/>
              </a:spcAft>
              <a:buSzPts val="1400"/>
              <a:buNone/>
            </a:pPr>
            <a:endParaRPr/>
          </a:p>
        </p:txBody>
      </p:sp>
      <p:sp>
        <p:nvSpPr>
          <p:cNvPr id="1916" name="Google Shape;1916;g11935ead20f_0_232"/>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SzPts val="600"/>
              <a:buNone/>
            </a:pPr>
            <a:fld id="{00000000-1234-1234-1234-123412341234}" type="slidenum">
              <a:rPr lang="en-US"/>
              <a:t>66</a:t>
            </a:fld>
            <a:endParaRPr/>
          </a:p>
        </p:txBody>
      </p:sp>
      <p:sp>
        <p:nvSpPr>
          <p:cNvPr id="1917" name="Google Shape;1917;g11935ead20f_0_232"/>
          <p:cNvSpPr txBox="1">
            <a:spLocks noGrp="1"/>
          </p:cNvSpPr>
          <p:nvPr>
            <p:ph type="title"/>
          </p:nvPr>
        </p:nvSpPr>
        <p:spPr>
          <a:xfrm>
            <a:off x="686104" y="479336"/>
            <a:ext cx="7772400" cy="8310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rgbClr val="651D32"/>
              </a:buClr>
              <a:buSzPts val="2800"/>
              <a:buFont typeface="Gill Sans"/>
              <a:buNone/>
            </a:pPr>
            <a:r>
              <a:rPr lang="en-US" dirty="0">
                <a:solidFill>
                  <a:srgbClr val="651D32"/>
                </a:solidFill>
              </a:rPr>
              <a:t>INTERVENTIONS</a:t>
            </a:r>
            <a:endParaRPr dirty="0">
              <a:solidFill>
                <a:srgbClr val="651D32"/>
              </a:solidFill>
            </a:endParaRPr>
          </a:p>
          <a:p>
            <a:pPr marL="0" lvl="0" indent="0" algn="l" rtl="0">
              <a:lnSpc>
                <a:spcPct val="100000"/>
              </a:lnSpc>
              <a:spcBef>
                <a:spcPts val="0"/>
              </a:spcBef>
              <a:spcAft>
                <a:spcPts val="0"/>
              </a:spcAft>
              <a:buClr>
                <a:srgbClr val="651D32"/>
              </a:buClr>
              <a:buSzPts val="2800"/>
              <a:buFont typeface="Gill Sans"/>
              <a:buNone/>
            </a:pPr>
            <a:r>
              <a:rPr lang="en-US" sz="2000" dirty="0">
                <a:solidFill>
                  <a:schemeClr val="lt2"/>
                </a:solidFill>
              </a:rPr>
              <a:t>WEST BANK AND GAZA</a:t>
            </a:r>
            <a:endParaRPr sz="2000" dirty="0">
              <a:solidFill>
                <a:srgbClr val="651D32"/>
              </a:solidFill>
            </a:endParaRPr>
          </a:p>
        </p:txBody>
      </p:sp>
      <p:sp>
        <p:nvSpPr>
          <p:cNvPr id="1918" name="Google Shape;1918;g11935ead20f_0_232"/>
          <p:cNvSpPr txBox="1">
            <a:spLocks noGrp="1"/>
          </p:cNvSpPr>
          <p:nvPr>
            <p:ph type="body" idx="1"/>
          </p:nvPr>
        </p:nvSpPr>
        <p:spPr>
          <a:xfrm>
            <a:off x="476800" y="1458050"/>
            <a:ext cx="8375100" cy="4869000"/>
          </a:xfrm>
          <a:prstGeom prst="rect">
            <a:avLst/>
          </a:prstGeom>
          <a:noFill/>
          <a:ln>
            <a:noFill/>
          </a:ln>
        </p:spPr>
        <p:txBody>
          <a:bodyPr spcFirstLastPara="1" wrap="square" lIns="91425" tIns="45700" rIns="91425" bIns="45700" anchor="t" anchorCtr="0">
            <a:noAutofit/>
          </a:bodyPr>
          <a:lstStyle/>
          <a:p>
            <a:pPr marL="457200" lvl="0" indent="-349250" algn="l" rtl="0">
              <a:lnSpc>
                <a:spcPct val="115000"/>
              </a:lnSpc>
              <a:spcBef>
                <a:spcPts val="0"/>
              </a:spcBef>
              <a:spcAft>
                <a:spcPts val="0"/>
              </a:spcAft>
              <a:buClr>
                <a:srgbClr val="635C5B"/>
              </a:buClr>
              <a:buSzPts val="1900"/>
              <a:buChar char="•"/>
            </a:pPr>
            <a:r>
              <a:rPr lang="en-US" sz="1900"/>
              <a:t>Government provides </a:t>
            </a:r>
            <a:r>
              <a:rPr lang="en-US" sz="1900">
                <a:solidFill>
                  <a:srgbClr val="635C5B"/>
                </a:solidFill>
              </a:rPr>
              <a:t>vocational guidance and employment counseling, guidance on self-employment and small enterprise creation, job search, and work permits for working in </a:t>
            </a:r>
            <a:r>
              <a:rPr lang="en-US" sz="1900"/>
              <a:t>the 1948 territory.</a:t>
            </a:r>
            <a:endParaRPr sz="1900">
              <a:solidFill>
                <a:srgbClr val="635C5B"/>
              </a:solidFill>
            </a:endParaRPr>
          </a:p>
          <a:p>
            <a:pPr marL="457200" lvl="0" indent="-349250" algn="l" rtl="0">
              <a:lnSpc>
                <a:spcPct val="115000"/>
              </a:lnSpc>
              <a:spcBef>
                <a:spcPts val="0"/>
              </a:spcBef>
              <a:spcAft>
                <a:spcPts val="0"/>
              </a:spcAft>
              <a:buClr>
                <a:srgbClr val="635C5B"/>
              </a:buClr>
              <a:buSzPts val="1900"/>
              <a:buChar char="•"/>
            </a:pPr>
            <a:r>
              <a:rPr lang="en-US" sz="1900"/>
              <a:t>Public-private support to </a:t>
            </a:r>
            <a:r>
              <a:rPr lang="en-US" sz="1900">
                <a:solidFill>
                  <a:srgbClr val="635C5B"/>
                </a:solidFill>
              </a:rPr>
              <a:t>implement active labor market policies such as business start-up loans, business incubation and acceleration.</a:t>
            </a:r>
            <a:endParaRPr sz="1900"/>
          </a:p>
          <a:p>
            <a:pPr marL="457200" lvl="0" indent="-349250" algn="l" rtl="0">
              <a:lnSpc>
                <a:spcPct val="115000"/>
              </a:lnSpc>
              <a:spcBef>
                <a:spcPts val="0"/>
              </a:spcBef>
              <a:spcAft>
                <a:spcPts val="0"/>
              </a:spcAft>
              <a:buClr>
                <a:srgbClr val="635C5B"/>
              </a:buClr>
              <a:buSzPts val="1900"/>
              <a:buChar char="•"/>
            </a:pPr>
            <a:r>
              <a:rPr lang="en-US" sz="1900"/>
              <a:t>P</a:t>
            </a:r>
            <a:r>
              <a:rPr lang="en-US" sz="1900">
                <a:solidFill>
                  <a:srgbClr val="635C5B"/>
                </a:solidFill>
              </a:rPr>
              <a:t>rivate sector employment incentives like wage subsidies to employers.</a:t>
            </a:r>
            <a:endParaRPr sz="1900">
              <a:solidFill>
                <a:srgbClr val="635C5B"/>
              </a:solidFill>
            </a:endParaRPr>
          </a:p>
          <a:p>
            <a:pPr marL="457200" lvl="0" indent="-349250" algn="l" rtl="0">
              <a:lnSpc>
                <a:spcPct val="115000"/>
              </a:lnSpc>
              <a:spcBef>
                <a:spcPts val="0"/>
              </a:spcBef>
              <a:spcAft>
                <a:spcPts val="0"/>
              </a:spcAft>
              <a:buSzPts val="1900"/>
              <a:buChar char="•"/>
            </a:pPr>
            <a:r>
              <a:rPr lang="en-US" sz="1900"/>
              <a:t>Strategic Plan for Combating Violence against Women (VAW) 2011 - 2019 </a:t>
            </a:r>
            <a:endParaRPr sz="1900"/>
          </a:p>
        </p:txBody>
      </p:sp>
      <p:sp>
        <p:nvSpPr>
          <p:cNvPr id="1919" name="Google Shape;1919;g11935ead20f_0_232"/>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t>3/23/2022</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924"/>
        <p:cNvGrpSpPr/>
        <p:nvPr/>
      </p:nvGrpSpPr>
      <p:grpSpPr>
        <a:xfrm>
          <a:off x="0" y="0"/>
          <a:ext cx="0" cy="0"/>
          <a:chOff x="0" y="0"/>
          <a:chExt cx="0" cy="0"/>
        </a:xfrm>
      </p:grpSpPr>
      <p:sp>
        <p:nvSpPr>
          <p:cNvPr id="1925" name="Google Shape;1925;g119cbae77c1_0_1455"/>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SzPts val="600"/>
              <a:buNone/>
            </a:pPr>
            <a:fld id="{00000000-1234-1234-1234-123412341234}" type="slidenum">
              <a:rPr lang="en-US">
                <a:solidFill>
                  <a:schemeClr val="lt1"/>
                </a:solidFill>
              </a:rPr>
              <a:t>67</a:t>
            </a:fld>
            <a:endParaRPr>
              <a:solidFill>
                <a:schemeClr val="lt1"/>
              </a:solidFill>
            </a:endParaRPr>
          </a:p>
        </p:txBody>
      </p:sp>
      <p:sp>
        <p:nvSpPr>
          <p:cNvPr id="1926" name="Google Shape;1926;g119cbae77c1_0_1455"/>
          <p:cNvSpPr txBox="1">
            <a:spLocks noGrp="1"/>
          </p:cNvSpPr>
          <p:nvPr>
            <p:ph type="title" idx="4294967295"/>
          </p:nvPr>
        </p:nvSpPr>
        <p:spPr>
          <a:xfrm>
            <a:off x="853625" y="1504700"/>
            <a:ext cx="7538100" cy="24012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chemeClr val="dk1"/>
              </a:buClr>
              <a:buSzPts val="7200"/>
              <a:buFont typeface="Arial"/>
              <a:buNone/>
              <a:tabLst/>
              <a:defRPr/>
            </a:pPr>
            <a:r>
              <a:rPr kumimoji="0" lang="en-US" sz="7200" b="0" i="0" u="none" strike="noStrike" kern="0" cap="none" spc="0" normalizeH="0" baseline="0" noProof="0" dirty="0">
                <a:ln>
                  <a:noFill/>
                </a:ln>
                <a:solidFill>
                  <a:schemeClr val="lt1"/>
                </a:solidFill>
                <a:effectLst/>
                <a:uLnTx/>
                <a:uFillTx/>
                <a:latin typeface="Gill Sans"/>
                <a:ea typeface="Gill Sans"/>
                <a:cs typeface="Gill Sans"/>
                <a:sym typeface="Gill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2"/>
                  </a:ext>
                </a:extLst>
              </a:rPr>
              <a:t>Key Findings</a:t>
            </a:r>
            <a:r>
              <a:rPr kumimoji="0" lang="en-US" sz="7200" b="0" i="0" u="none" strike="noStrike" kern="0" cap="none" spc="0" normalizeH="0" baseline="0" noProof="0" dirty="0">
                <a:ln>
                  <a:noFill/>
                </a:ln>
                <a:solidFill>
                  <a:schemeClr val="lt1"/>
                </a:solidFill>
                <a:effectLst/>
                <a:uLnTx/>
                <a:uFillTx/>
                <a:latin typeface="Gill Sans"/>
                <a:ea typeface="Gill Sans"/>
                <a:cs typeface="Gill Sans"/>
                <a:sym typeface="Gill Sans"/>
              </a:rPr>
              <a:t> &amp; Lessons Learned</a:t>
            </a:r>
          </a:p>
        </p:txBody>
      </p:sp>
      <p:sp>
        <p:nvSpPr>
          <p:cNvPr id="1927" name="Google Shape;1927;g119cbae77c1_0_1455"/>
          <p:cNvSpPr txBox="1">
            <a:spLocks noGrp="1"/>
          </p:cNvSpPr>
          <p:nvPr>
            <p:ph type="ftr" idx="11"/>
          </p:nvPr>
        </p:nvSpPr>
        <p:spPr>
          <a:xfrm>
            <a:off x="3124200" y="6474767"/>
            <a:ext cx="2895600" cy="2769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1400"/>
              <a:buNone/>
            </a:pPr>
            <a:r>
              <a:rPr lang="en-US">
                <a:solidFill>
                  <a:schemeClr val="lt1"/>
                </a:solidFill>
              </a:rPr>
              <a:t>USAID MONITORING, EVALUATION, AND LEARNING ACTIVITY</a:t>
            </a:r>
            <a:endParaRPr>
              <a:solidFill>
                <a:schemeClr val="lt1"/>
              </a:solidFill>
            </a:endParaRPr>
          </a:p>
          <a:p>
            <a:pPr marL="0" lvl="0" indent="0" algn="ctr" rtl="0">
              <a:lnSpc>
                <a:spcPct val="100000"/>
              </a:lnSpc>
              <a:spcBef>
                <a:spcPts val="0"/>
              </a:spcBef>
              <a:spcAft>
                <a:spcPts val="0"/>
              </a:spcAft>
              <a:buSzPts val="1400"/>
              <a:buNone/>
            </a:pPr>
            <a:endParaRPr>
              <a:solidFill>
                <a:schemeClr val="lt1"/>
              </a:solidFill>
            </a:endParaRPr>
          </a:p>
        </p:txBody>
      </p:sp>
      <p:sp>
        <p:nvSpPr>
          <p:cNvPr id="1928" name="Google Shape;1928;g119cbae77c1_0_1455"/>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solidFill>
                  <a:schemeClr val="lt1"/>
                </a:solidFill>
              </a:rPr>
              <a:t>3/23/2022</a:t>
            </a:r>
            <a:endParaRPr>
              <a:solidFill>
                <a:schemeClr val="lt1"/>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932"/>
        <p:cNvGrpSpPr/>
        <p:nvPr/>
      </p:nvGrpSpPr>
      <p:grpSpPr>
        <a:xfrm>
          <a:off x="0" y="0"/>
          <a:ext cx="0" cy="0"/>
          <a:chOff x="0" y="0"/>
          <a:chExt cx="0" cy="0"/>
        </a:xfrm>
      </p:grpSpPr>
      <p:pic>
        <p:nvPicPr>
          <p:cNvPr id="1933" name="Google Shape;1933;g11a4450cb12_1_9">
            <a:extLst>
              <a:ext uri="{C183D7F6-B498-43B3-948B-1728B52AA6E4}">
                <adec:decorative xmlns:adec="http://schemas.microsoft.com/office/drawing/2017/decorative" val="1"/>
              </a:ext>
            </a:extLst>
          </p:cNvPr>
          <p:cNvPicPr preferRelativeResize="0"/>
          <p:nvPr/>
        </p:nvPicPr>
        <p:blipFill rotWithShape="1">
          <a:blip r:embed="rId3">
            <a:alphaModFix amt="50000"/>
          </a:blip>
          <a:srcRect/>
          <a:stretch/>
        </p:blipFill>
        <p:spPr>
          <a:xfrm>
            <a:off x="7208520" y="166422"/>
            <a:ext cx="1783080" cy="1645920"/>
          </a:xfrm>
          <a:prstGeom prst="rect">
            <a:avLst/>
          </a:prstGeom>
          <a:noFill/>
          <a:ln>
            <a:noFill/>
          </a:ln>
        </p:spPr>
      </p:pic>
      <p:sp>
        <p:nvSpPr>
          <p:cNvPr id="1934" name="Google Shape;1934;g11a4450cb12_1_9"/>
          <p:cNvSpPr txBox="1">
            <a:spLocks noGrp="1"/>
          </p:cNvSpPr>
          <p:nvPr>
            <p:ph type="ftr" idx="11"/>
          </p:nvPr>
        </p:nvSpPr>
        <p:spPr>
          <a:xfrm>
            <a:off x="3124200" y="6474767"/>
            <a:ext cx="2895600" cy="2769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1400"/>
              <a:buNone/>
            </a:pPr>
            <a:r>
              <a:rPr lang="en-US"/>
              <a:t>USAID MONITORING, EVALUATION, AND LEARNING ACTIVITY</a:t>
            </a:r>
            <a:endParaRPr>
              <a:solidFill>
                <a:schemeClr val="lt1"/>
              </a:solidFill>
            </a:endParaRPr>
          </a:p>
          <a:p>
            <a:pPr marL="0" lvl="0" indent="0" algn="ctr" rtl="0">
              <a:lnSpc>
                <a:spcPct val="100000"/>
              </a:lnSpc>
              <a:spcBef>
                <a:spcPts val="0"/>
              </a:spcBef>
              <a:spcAft>
                <a:spcPts val="0"/>
              </a:spcAft>
              <a:buSzPts val="1400"/>
              <a:buNone/>
            </a:pPr>
            <a:endParaRPr/>
          </a:p>
        </p:txBody>
      </p:sp>
      <p:sp>
        <p:nvSpPr>
          <p:cNvPr id="1935" name="Google Shape;1935;g11a4450cb12_1_9"/>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SzPts val="600"/>
              <a:buNone/>
            </a:pPr>
            <a:fld id="{00000000-1234-1234-1234-123412341234}" type="slidenum">
              <a:rPr lang="en-US"/>
              <a:t>68</a:t>
            </a:fld>
            <a:endParaRPr/>
          </a:p>
        </p:txBody>
      </p:sp>
      <p:sp>
        <p:nvSpPr>
          <p:cNvPr id="1936" name="Google Shape;1936;g11a4450cb12_1_9"/>
          <p:cNvSpPr txBox="1">
            <a:spLocks noGrp="1"/>
          </p:cNvSpPr>
          <p:nvPr>
            <p:ph type="title"/>
          </p:nvPr>
        </p:nvSpPr>
        <p:spPr>
          <a:xfrm>
            <a:off x="586575" y="479325"/>
            <a:ext cx="8557500" cy="8310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rgbClr val="651D32"/>
              </a:buClr>
              <a:buSzPts val="2800"/>
              <a:buFont typeface="Gill Sans"/>
              <a:buNone/>
            </a:pPr>
            <a:r>
              <a:rPr lang="en-US">
                <a:solidFill>
                  <a:srgbClr val="651D32"/>
                </a:solidFill>
              </a:rPr>
              <a:t>KEY FINDINGS</a:t>
            </a:r>
            <a:br>
              <a:rPr lang="en-US">
                <a:solidFill>
                  <a:srgbClr val="651D32"/>
                </a:solidFill>
              </a:rPr>
            </a:br>
            <a:r>
              <a:rPr lang="en-US" sz="2000">
                <a:solidFill>
                  <a:schemeClr val="lt2"/>
                </a:solidFill>
              </a:rPr>
              <a:t>FEMALE LABOR FORCE PARTICIPATION</a:t>
            </a:r>
            <a:endParaRPr sz="2000">
              <a:solidFill>
                <a:schemeClr val="lt2"/>
              </a:solidFill>
            </a:endParaRPr>
          </a:p>
        </p:txBody>
      </p:sp>
      <p:sp>
        <p:nvSpPr>
          <p:cNvPr id="1937" name="Google Shape;1937;g11a4450cb12_1_9"/>
          <p:cNvSpPr txBox="1">
            <a:spLocks noGrp="1"/>
          </p:cNvSpPr>
          <p:nvPr>
            <p:ph type="body" idx="1"/>
          </p:nvPr>
        </p:nvSpPr>
        <p:spPr>
          <a:xfrm>
            <a:off x="685800" y="1433350"/>
            <a:ext cx="7692000" cy="4630500"/>
          </a:xfrm>
          <a:prstGeom prst="rect">
            <a:avLst/>
          </a:prstGeom>
          <a:noFill/>
          <a:ln>
            <a:noFill/>
          </a:ln>
        </p:spPr>
        <p:txBody>
          <a:bodyPr spcFirstLastPara="1" wrap="square" lIns="91425" tIns="45700" rIns="91425" bIns="45700" anchor="t" anchorCtr="0">
            <a:noAutofit/>
          </a:bodyPr>
          <a:lstStyle/>
          <a:p>
            <a:pPr marL="457200" lvl="0" indent="-349250" algn="l" rtl="0">
              <a:lnSpc>
                <a:spcPct val="115000"/>
              </a:lnSpc>
              <a:spcBef>
                <a:spcPts val="0"/>
              </a:spcBef>
              <a:spcAft>
                <a:spcPts val="0"/>
              </a:spcAft>
              <a:buSzPts val="1900"/>
              <a:buChar char="•"/>
            </a:pPr>
            <a:r>
              <a:rPr lang="en-US" sz="1900"/>
              <a:t>The most significant increases in FLFP over the decade (2010 - 2019) were: Turkey (8.98%), West Bank and Gaza (4.78%), and Saudi Arabia (4.11%) (current: 12.9%); with the West Bank and Gaza starting from a very low rate.</a:t>
            </a:r>
            <a:endParaRPr sz="1900"/>
          </a:p>
          <a:p>
            <a:pPr marL="457200" lvl="0" indent="-349250" algn="l" rtl="0">
              <a:lnSpc>
                <a:spcPct val="115000"/>
              </a:lnSpc>
              <a:spcBef>
                <a:spcPts val="0"/>
              </a:spcBef>
              <a:spcAft>
                <a:spcPts val="0"/>
              </a:spcAft>
              <a:buSzPts val="1900"/>
              <a:buChar char="•"/>
            </a:pPr>
            <a:r>
              <a:rPr lang="en-US" sz="1900"/>
              <a:t>West Bank and Gaza’s FLFP rate masks the reality of skyrocketing female unemployment (~40%).</a:t>
            </a:r>
            <a:endParaRPr sz="1900"/>
          </a:p>
          <a:p>
            <a:pPr marL="457200" lvl="0" indent="-349250" algn="l" rtl="0">
              <a:lnSpc>
                <a:spcPct val="115000"/>
              </a:lnSpc>
              <a:spcBef>
                <a:spcPts val="0"/>
              </a:spcBef>
              <a:spcAft>
                <a:spcPts val="0"/>
              </a:spcAft>
              <a:buSzPts val="1900"/>
              <a:buChar char="•"/>
            </a:pPr>
            <a:r>
              <a:rPr lang="en-US" sz="19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3"/>
                  </a:ext>
                </a:extLst>
              </a:rPr>
              <a:t>The only country in the assessment to have a decrease in FLFP rate in the past decade was Morocco (-3.97%)</a:t>
            </a:r>
            <a:r>
              <a:rPr lang="en-US" sz="1900"/>
              <a:t>, in addition to Jordan (-.67).</a:t>
            </a:r>
            <a:endParaRPr sz="1900"/>
          </a:p>
          <a:p>
            <a:pPr marL="457200" lvl="0" indent="-349250" algn="l" rtl="0">
              <a:lnSpc>
                <a:spcPct val="115000"/>
              </a:lnSpc>
              <a:spcBef>
                <a:spcPts val="0"/>
              </a:spcBef>
              <a:spcAft>
                <a:spcPts val="0"/>
              </a:spcAft>
              <a:buSzPts val="1900"/>
              <a:buChar char="•"/>
            </a:pPr>
            <a:r>
              <a:rPr lang="en-US" sz="1900"/>
              <a:t>Female labor force participation in Jordan has been persistently low. </a:t>
            </a:r>
            <a:endParaRPr sz="1900"/>
          </a:p>
        </p:txBody>
      </p:sp>
      <p:sp>
        <p:nvSpPr>
          <p:cNvPr id="1938" name="Google Shape;1938;g11a4450cb12_1_9"/>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t>3/23/2022</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942"/>
        <p:cNvGrpSpPr/>
        <p:nvPr/>
      </p:nvGrpSpPr>
      <p:grpSpPr>
        <a:xfrm>
          <a:off x="0" y="0"/>
          <a:ext cx="0" cy="0"/>
          <a:chOff x="0" y="0"/>
          <a:chExt cx="0" cy="0"/>
        </a:xfrm>
      </p:grpSpPr>
      <p:pic>
        <p:nvPicPr>
          <p:cNvPr id="1943" name="Google Shape;1943;g11e30520823_0_0">
            <a:extLst>
              <a:ext uri="{C183D7F6-B498-43B3-948B-1728B52AA6E4}">
                <adec:decorative xmlns:adec="http://schemas.microsoft.com/office/drawing/2017/decorative" val="1"/>
              </a:ext>
            </a:extLst>
          </p:cNvPr>
          <p:cNvPicPr preferRelativeResize="0"/>
          <p:nvPr/>
        </p:nvPicPr>
        <p:blipFill rotWithShape="1">
          <a:blip r:embed="rId3">
            <a:alphaModFix amt="50000"/>
          </a:blip>
          <a:srcRect/>
          <a:stretch/>
        </p:blipFill>
        <p:spPr>
          <a:xfrm>
            <a:off x="7250540" y="189394"/>
            <a:ext cx="1741060" cy="1645920"/>
          </a:xfrm>
          <a:prstGeom prst="rect">
            <a:avLst/>
          </a:prstGeom>
          <a:noFill/>
          <a:ln>
            <a:noFill/>
          </a:ln>
        </p:spPr>
      </p:pic>
      <p:sp>
        <p:nvSpPr>
          <p:cNvPr id="1944" name="Google Shape;1944;g11e30520823_0_0"/>
          <p:cNvSpPr txBox="1">
            <a:spLocks noGrp="1"/>
          </p:cNvSpPr>
          <p:nvPr>
            <p:ph type="ftr" idx="11"/>
          </p:nvPr>
        </p:nvSpPr>
        <p:spPr>
          <a:xfrm>
            <a:off x="3124200" y="6474767"/>
            <a:ext cx="2895600" cy="2769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1400"/>
              <a:buNone/>
            </a:pPr>
            <a:r>
              <a:rPr lang="en-US"/>
              <a:t>USAID MONITORING, EVALUATION, AND LEARNING ACTIVITY</a:t>
            </a:r>
            <a:endParaRPr>
              <a:solidFill>
                <a:schemeClr val="lt1"/>
              </a:solidFill>
            </a:endParaRPr>
          </a:p>
          <a:p>
            <a:pPr marL="0" lvl="0" indent="0" algn="ctr" rtl="0">
              <a:lnSpc>
                <a:spcPct val="100000"/>
              </a:lnSpc>
              <a:spcBef>
                <a:spcPts val="0"/>
              </a:spcBef>
              <a:spcAft>
                <a:spcPts val="0"/>
              </a:spcAft>
              <a:buSzPts val="1400"/>
              <a:buNone/>
            </a:pPr>
            <a:endParaRPr/>
          </a:p>
        </p:txBody>
      </p:sp>
      <p:sp>
        <p:nvSpPr>
          <p:cNvPr id="1945" name="Google Shape;1945;g11e30520823_0_0"/>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SzPts val="600"/>
              <a:buNone/>
            </a:pPr>
            <a:fld id="{00000000-1234-1234-1234-123412341234}" type="slidenum">
              <a:rPr lang="en-US"/>
              <a:t>69</a:t>
            </a:fld>
            <a:endParaRPr/>
          </a:p>
        </p:txBody>
      </p:sp>
      <p:sp>
        <p:nvSpPr>
          <p:cNvPr id="1946" name="Google Shape;1946;g11e30520823_0_0"/>
          <p:cNvSpPr txBox="1">
            <a:spLocks noGrp="1"/>
          </p:cNvSpPr>
          <p:nvPr>
            <p:ph type="title"/>
          </p:nvPr>
        </p:nvSpPr>
        <p:spPr>
          <a:xfrm>
            <a:off x="586575" y="479325"/>
            <a:ext cx="8557500" cy="8310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rgbClr val="651D32"/>
              </a:buClr>
              <a:buSzPts val="2800"/>
              <a:buFont typeface="Gill Sans"/>
              <a:buNone/>
            </a:pPr>
            <a:r>
              <a:rPr lang="en-US">
                <a:solidFill>
                  <a:srgbClr val="651D32"/>
                </a:solidFill>
              </a:rPr>
              <a:t>KEY FINDINGS</a:t>
            </a:r>
            <a:br>
              <a:rPr lang="en-US">
                <a:solidFill>
                  <a:srgbClr val="651D32"/>
                </a:solidFill>
              </a:rPr>
            </a:br>
            <a:r>
              <a:rPr lang="en-US" sz="2000">
                <a:solidFill>
                  <a:schemeClr val="lt2"/>
                </a:solidFill>
              </a:rPr>
              <a:t>ECONOMY AND ECONOMIC FACTORS</a:t>
            </a:r>
            <a:endParaRPr sz="2000">
              <a:solidFill>
                <a:schemeClr val="lt2"/>
              </a:solidFill>
            </a:endParaRPr>
          </a:p>
        </p:txBody>
      </p:sp>
      <p:sp>
        <p:nvSpPr>
          <p:cNvPr id="1947" name="Google Shape;1947;g11e30520823_0_0"/>
          <p:cNvSpPr txBox="1">
            <a:spLocks noGrp="1"/>
          </p:cNvSpPr>
          <p:nvPr>
            <p:ph type="body" idx="1"/>
          </p:nvPr>
        </p:nvSpPr>
        <p:spPr>
          <a:xfrm>
            <a:off x="685800" y="1433350"/>
            <a:ext cx="7692000" cy="4293600"/>
          </a:xfrm>
          <a:prstGeom prst="rect">
            <a:avLst/>
          </a:prstGeom>
          <a:noFill/>
          <a:ln>
            <a:noFill/>
          </a:ln>
        </p:spPr>
        <p:txBody>
          <a:bodyPr spcFirstLastPara="1" wrap="square" lIns="91425" tIns="45700" rIns="91425" bIns="45700" anchor="t" anchorCtr="0">
            <a:noAutofit/>
          </a:bodyPr>
          <a:lstStyle/>
          <a:p>
            <a:pPr marL="457200" lvl="0" indent="-349250" algn="l" rtl="0">
              <a:lnSpc>
                <a:spcPct val="115000"/>
              </a:lnSpc>
              <a:spcBef>
                <a:spcPts val="0"/>
              </a:spcBef>
              <a:spcAft>
                <a:spcPts val="0"/>
              </a:spcAft>
              <a:buClr>
                <a:srgbClr val="635C5B"/>
              </a:buClr>
              <a:buSzPts val="1900"/>
              <a:buFont typeface="Gill Sans"/>
              <a:buChar char="•"/>
            </a:pPr>
            <a:r>
              <a:rPr lang="en-US" sz="1900">
                <a:solidFill>
                  <a:srgbClr val="635C5B"/>
                </a:solidFill>
              </a:rPr>
              <a:t>The countries exhibiting the most FLFP improvement were also the countries with the highest GDP/capita (</a:t>
            </a:r>
            <a:r>
              <a:rPr lang="en-US" sz="1900">
                <a:solidFill>
                  <a:srgbClr val="635C5B"/>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4"/>
                  </a:ext>
                </a:extLst>
              </a:rPr>
              <a:t>Saudi Arabia and Turke</a:t>
            </a:r>
            <a:r>
              <a:rPr lang="en-US" sz="1900">
                <a:solidFill>
                  <a:srgbClr val="635C5B"/>
                </a:solidFill>
              </a:rPr>
              <a:t>y).</a:t>
            </a:r>
            <a:endParaRPr sz="1900">
              <a:solidFill>
                <a:srgbClr val="635C5B"/>
              </a:solidFill>
            </a:endParaRPr>
          </a:p>
          <a:p>
            <a:pPr marL="457200" lvl="0" indent="-349250" algn="l" rtl="0">
              <a:lnSpc>
                <a:spcPct val="115000"/>
              </a:lnSpc>
              <a:spcBef>
                <a:spcPts val="0"/>
              </a:spcBef>
              <a:spcAft>
                <a:spcPts val="0"/>
              </a:spcAft>
              <a:buClr>
                <a:srgbClr val="635C5B"/>
              </a:buClr>
              <a:buSzPts val="1900"/>
              <a:buFont typeface="Gill Sans"/>
              <a:buChar char="•"/>
            </a:pPr>
            <a:r>
              <a:rPr lang="en-US" sz="1900">
                <a:solidFill>
                  <a:srgbClr val="635C5B"/>
                </a:solidFill>
              </a:rPr>
              <a:t>Diversification in sectors and setting explicit objectives to include women in new sectors were factors </a:t>
            </a:r>
            <a:r>
              <a:rPr lang="en-US" sz="1900"/>
              <a:t>that</a:t>
            </a:r>
            <a:r>
              <a:rPr lang="en-US" sz="1900">
                <a:solidFill>
                  <a:srgbClr val="635C5B"/>
                </a:solidFill>
              </a:rPr>
              <a:t> helped increase FLFP (Saudi Arabia and Turkey).</a:t>
            </a:r>
            <a:endParaRPr sz="1900">
              <a:solidFill>
                <a:srgbClr val="635C5B"/>
              </a:solidFill>
            </a:endParaRPr>
          </a:p>
          <a:p>
            <a:pPr marL="457200" lvl="0" indent="-349250" algn="l" rtl="0">
              <a:lnSpc>
                <a:spcPct val="115000"/>
              </a:lnSpc>
              <a:spcBef>
                <a:spcPts val="0"/>
              </a:spcBef>
              <a:spcAft>
                <a:spcPts val="0"/>
              </a:spcAft>
              <a:buSzPts val="1900"/>
              <a:buChar char="•"/>
            </a:pPr>
            <a:r>
              <a:rPr lang="en-US" sz="1900"/>
              <a:t>In several countries, women’s employment increased through the expansion of the service sector (West Bank and Gaza, Algeria, Turkey).</a:t>
            </a:r>
            <a:endParaRPr sz="1900"/>
          </a:p>
          <a:p>
            <a:pPr marL="457200" lvl="0" indent="-349250" algn="l" rtl="0">
              <a:lnSpc>
                <a:spcPct val="115000"/>
              </a:lnSpc>
              <a:spcBef>
                <a:spcPts val="0"/>
              </a:spcBef>
              <a:spcAft>
                <a:spcPts val="0"/>
              </a:spcAft>
              <a:buClr>
                <a:srgbClr val="635C5B"/>
              </a:buClr>
              <a:buSzPts val="1900"/>
              <a:buFont typeface="Gill Sans"/>
              <a:buChar char="•"/>
            </a:pPr>
            <a:r>
              <a:rPr lang="en-US" sz="1900"/>
              <a:t>Countries with increases in FLFP has female tertiary enrollment over 50% (Turkey, Saudi, West Bank and Gaza, Algeria), though t</a:t>
            </a:r>
            <a:r>
              <a:rPr lang="en-US" sz="1900">
                <a:solidFill>
                  <a:srgbClr val="635C5B"/>
                </a:solidFill>
              </a:rPr>
              <a:t>he mismatch between education and labor market demand was among the barriers to increase FLFP.</a:t>
            </a:r>
            <a:endParaRPr sz="1900">
              <a:solidFill>
                <a:srgbClr val="635C5B"/>
              </a:solidFill>
            </a:endParaRPr>
          </a:p>
          <a:p>
            <a:pPr marL="457200" lvl="0" indent="-349250" algn="l" rtl="0">
              <a:lnSpc>
                <a:spcPct val="115000"/>
              </a:lnSpc>
              <a:spcBef>
                <a:spcPts val="0"/>
              </a:spcBef>
              <a:spcAft>
                <a:spcPts val="0"/>
              </a:spcAft>
              <a:buClr>
                <a:srgbClr val="635C5B"/>
              </a:buClr>
              <a:buSzPts val="1900"/>
              <a:buFont typeface="Gill Sans"/>
              <a:buChar char="•"/>
            </a:pPr>
            <a:r>
              <a:rPr lang="en-US" sz="1900">
                <a:solidFill>
                  <a:srgbClr val="635C5B"/>
                </a:solidFill>
              </a:rPr>
              <a:t>The high concentration of women in the public sector and their </a:t>
            </a:r>
            <a:r>
              <a:rPr lang="en-US" sz="1900"/>
              <a:t>preference</a:t>
            </a:r>
            <a:r>
              <a:rPr lang="en-US" sz="1900">
                <a:solidFill>
                  <a:srgbClr val="635C5B"/>
                </a:solidFill>
              </a:rPr>
              <a:t> toward it was among the factors limiting FLPF.</a:t>
            </a:r>
            <a:endParaRPr sz="1900">
              <a:solidFill>
                <a:srgbClr val="635C5B"/>
              </a:solidFill>
            </a:endParaRPr>
          </a:p>
        </p:txBody>
      </p:sp>
      <p:sp>
        <p:nvSpPr>
          <p:cNvPr id="1948" name="Google Shape;1948;g11e30520823_0_0"/>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t>3/23/2022</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194"/>
        <p:cNvGrpSpPr/>
        <p:nvPr/>
      </p:nvGrpSpPr>
      <p:grpSpPr>
        <a:xfrm>
          <a:off x="0" y="0"/>
          <a:ext cx="0" cy="0"/>
          <a:chOff x="0" y="0"/>
          <a:chExt cx="0" cy="0"/>
        </a:xfrm>
      </p:grpSpPr>
      <p:sp>
        <p:nvSpPr>
          <p:cNvPr id="1195" name="Google Shape;1195;g119cbae77c1_0_1443"/>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SzPts val="600"/>
              <a:buNone/>
            </a:pPr>
            <a:fld id="{00000000-1234-1234-1234-123412341234}" type="slidenum">
              <a:rPr lang="en-US">
                <a:solidFill>
                  <a:schemeClr val="lt1"/>
                </a:solidFill>
              </a:rPr>
              <a:t>7</a:t>
            </a:fld>
            <a:endParaRPr>
              <a:solidFill>
                <a:schemeClr val="lt1"/>
              </a:solidFill>
            </a:endParaRPr>
          </a:p>
        </p:txBody>
      </p:sp>
      <p:sp>
        <p:nvSpPr>
          <p:cNvPr id="1196" name="Google Shape;1196;g119cbae77c1_0_1443"/>
          <p:cNvSpPr txBox="1">
            <a:spLocks noGrp="1"/>
          </p:cNvSpPr>
          <p:nvPr>
            <p:ph type="title" idx="4294967295"/>
          </p:nvPr>
        </p:nvSpPr>
        <p:spPr>
          <a:xfrm>
            <a:off x="853625" y="1504700"/>
            <a:ext cx="7538100" cy="12930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Pts val="7200"/>
              <a:buFont typeface="Arial"/>
              <a:buNone/>
              <a:tabLst/>
              <a:defRPr/>
            </a:pPr>
            <a:r>
              <a:rPr kumimoji="0" lang="en-US" sz="7200" b="0" i="0" u="none" strike="noStrike" kern="0" cap="none" spc="0" normalizeH="0" baseline="0" noProof="0" dirty="0">
                <a:ln>
                  <a:noFill/>
                </a:ln>
                <a:solidFill>
                  <a:schemeClr val="lt1"/>
                </a:solidFill>
                <a:effectLst/>
                <a:uLnTx/>
                <a:uFillTx/>
                <a:latin typeface="Gill Sans"/>
                <a:ea typeface="Gill Sans"/>
                <a:cs typeface="Gill Sans"/>
                <a:sym typeface="Gill Sans"/>
              </a:rPr>
              <a:t>Methodology</a:t>
            </a:r>
          </a:p>
        </p:txBody>
      </p:sp>
      <p:sp>
        <p:nvSpPr>
          <p:cNvPr id="1197" name="Google Shape;1197;g119cbae77c1_0_1443"/>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solidFill>
                  <a:schemeClr val="lt1"/>
                </a:solidFill>
              </a:rPr>
              <a:t>3/23/2022</a:t>
            </a:r>
            <a:endParaRPr>
              <a:solidFill>
                <a:schemeClr val="lt1"/>
              </a:solidFill>
            </a:endParaRPr>
          </a:p>
        </p:txBody>
      </p:sp>
      <p:sp>
        <p:nvSpPr>
          <p:cNvPr id="1198" name="Google Shape;1198;g119cbae77c1_0_1443"/>
          <p:cNvSpPr txBox="1">
            <a:spLocks noGrp="1"/>
          </p:cNvSpPr>
          <p:nvPr>
            <p:ph type="ftr" idx="11"/>
          </p:nvPr>
        </p:nvSpPr>
        <p:spPr>
          <a:xfrm>
            <a:off x="3124200" y="6474767"/>
            <a:ext cx="2895600" cy="2769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1400"/>
              <a:buNone/>
            </a:pPr>
            <a:r>
              <a:rPr lang="en-US">
                <a:solidFill>
                  <a:schemeClr val="lt1"/>
                </a:solidFill>
              </a:rPr>
              <a:t>USAID MONITORING, EVALUATION, AND LEARNING ACTIVITY</a:t>
            </a:r>
            <a:endParaRPr>
              <a:solidFill>
                <a:schemeClr val="lt1"/>
              </a:solidFill>
            </a:endParaRPr>
          </a:p>
          <a:p>
            <a:pPr marL="0" lvl="0" indent="0" algn="ctr" rtl="0">
              <a:lnSpc>
                <a:spcPct val="100000"/>
              </a:lnSpc>
              <a:spcBef>
                <a:spcPts val="0"/>
              </a:spcBef>
              <a:spcAft>
                <a:spcPts val="0"/>
              </a:spcAft>
              <a:buSzPts val="1400"/>
              <a:buNone/>
            </a:pPr>
            <a:endParaRPr>
              <a:solidFill>
                <a:schemeClr val="lt1"/>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952"/>
        <p:cNvGrpSpPr/>
        <p:nvPr/>
      </p:nvGrpSpPr>
      <p:grpSpPr>
        <a:xfrm>
          <a:off x="0" y="0"/>
          <a:ext cx="0" cy="0"/>
          <a:chOff x="0" y="0"/>
          <a:chExt cx="0" cy="0"/>
        </a:xfrm>
      </p:grpSpPr>
      <p:pic>
        <p:nvPicPr>
          <p:cNvPr id="1953" name="Google Shape;1953;g119cbae77c1_0_1494">
            <a:extLst>
              <a:ext uri="{C183D7F6-B498-43B3-948B-1728B52AA6E4}">
                <adec:decorative xmlns:adec="http://schemas.microsoft.com/office/drawing/2017/decorative" val="1"/>
              </a:ext>
            </a:extLst>
          </p:cNvPr>
          <p:cNvPicPr preferRelativeResize="0"/>
          <p:nvPr/>
        </p:nvPicPr>
        <p:blipFill rotWithShape="1">
          <a:blip r:embed="rId3">
            <a:alphaModFix amt="50000"/>
          </a:blip>
          <a:srcRect/>
          <a:stretch/>
        </p:blipFill>
        <p:spPr>
          <a:xfrm>
            <a:off x="7425690" y="152266"/>
            <a:ext cx="1565910" cy="1645920"/>
          </a:xfrm>
          <a:prstGeom prst="rect">
            <a:avLst/>
          </a:prstGeom>
          <a:noFill/>
          <a:ln>
            <a:noFill/>
          </a:ln>
        </p:spPr>
      </p:pic>
      <p:sp>
        <p:nvSpPr>
          <p:cNvPr id="1954" name="Google Shape;1954;g119cbae77c1_0_1494"/>
          <p:cNvSpPr txBox="1">
            <a:spLocks noGrp="1"/>
          </p:cNvSpPr>
          <p:nvPr>
            <p:ph type="ftr" idx="11"/>
          </p:nvPr>
        </p:nvSpPr>
        <p:spPr>
          <a:xfrm>
            <a:off x="3124200" y="6474767"/>
            <a:ext cx="2895600" cy="2769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1400"/>
              <a:buNone/>
            </a:pPr>
            <a:r>
              <a:rPr lang="en-US"/>
              <a:t>USAID MONITORING, EVALUATION, AND LEARNING ACTIVITY</a:t>
            </a:r>
            <a:endParaRPr>
              <a:solidFill>
                <a:schemeClr val="lt1"/>
              </a:solidFill>
            </a:endParaRPr>
          </a:p>
          <a:p>
            <a:pPr marL="0" lvl="0" indent="0" algn="ctr" rtl="0">
              <a:lnSpc>
                <a:spcPct val="100000"/>
              </a:lnSpc>
              <a:spcBef>
                <a:spcPts val="0"/>
              </a:spcBef>
              <a:spcAft>
                <a:spcPts val="0"/>
              </a:spcAft>
              <a:buSzPts val="1400"/>
              <a:buNone/>
            </a:pPr>
            <a:endParaRPr/>
          </a:p>
        </p:txBody>
      </p:sp>
      <p:sp>
        <p:nvSpPr>
          <p:cNvPr id="1955" name="Google Shape;1955;g119cbae77c1_0_1494"/>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SzPts val="600"/>
              <a:buNone/>
            </a:pPr>
            <a:fld id="{00000000-1234-1234-1234-123412341234}" type="slidenum">
              <a:rPr lang="en-US"/>
              <a:t>70</a:t>
            </a:fld>
            <a:endParaRPr/>
          </a:p>
        </p:txBody>
      </p:sp>
      <p:sp>
        <p:nvSpPr>
          <p:cNvPr id="1956" name="Google Shape;1956;g119cbae77c1_0_1494"/>
          <p:cNvSpPr txBox="1">
            <a:spLocks noGrp="1"/>
          </p:cNvSpPr>
          <p:nvPr>
            <p:ph type="title"/>
          </p:nvPr>
        </p:nvSpPr>
        <p:spPr>
          <a:xfrm>
            <a:off x="686104" y="479336"/>
            <a:ext cx="7772400" cy="8310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rgbClr val="651D32"/>
              </a:buClr>
              <a:buSzPts val="2800"/>
              <a:buFont typeface="Gill Sans"/>
              <a:buNone/>
            </a:pPr>
            <a:r>
              <a:rPr lang="en-US">
                <a:solidFill>
                  <a:srgbClr val="651D32"/>
                </a:solidFill>
              </a:rPr>
              <a:t>KEY FINDINGS</a:t>
            </a:r>
            <a:br>
              <a:rPr lang="en-US">
                <a:solidFill>
                  <a:srgbClr val="651D32"/>
                </a:solidFill>
              </a:rPr>
            </a:br>
            <a:r>
              <a:rPr lang="en-US" sz="2000">
                <a:solidFill>
                  <a:schemeClr val="lt2"/>
                </a:solidFill>
              </a:rPr>
              <a:t>LEGAL, REGULATORY, AND POLICY FRAMEWORKS</a:t>
            </a:r>
            <a:endParaRPr sz="2000">
              <a:solidFill>
                <a:schemeClr val="lt2"/>
              </a:solidFill>
            </a:endParaRPr>
          </a:p>
        </p:txBody>
      </p:sp>
      <p:sp>
        <p:nvSpPr>
          <p:cNvPr id="1957" name="Google Shape;1957;g119cbae77c1_0_1494"/>
          <p:cNvSpPr txBox="1">
            <a:spLocks noGrp="1"/>
          </p:cNvSpPr>
          <p:nvPr>
            <p:ph type="body" idx="1"/>
          </p:nvPr>
        </p:nvSpPr>
        <p:spPr>
          <a:xfrm>
            <a:off x="686100" y="1568300"/>
            <a:ext cx="8017500" cy="4710300"/>
          </a:xfrm>
          <a:prstGeom prst="rect">
            <a:avLst/>
          </a:prstGeom>
          <a:noFill/>
          <a:ln>
            <a:noFill/>
          </a:ln>
        </p:spPr>
        <p:txBody>
          <a:bodyPr spcFirstLastPara="1" wrap="square" lIns="91425" tIns="45700" rIns="91425" bIns="45700" anchor="t" anchorCtr="0">
            <a:normAutofit/>
          </a:bodyPr>
          <a:lstStyle/>
          <a:p>
            <a:pPr marL="457200" lvl="0" indent="-368300" algn="l" rtl="0">
              <a:lnSpc>
                <a:spcPct val="115000"/>
              </a:lnSpc>
              <a:spcBef>
                <a:spcPts val="0"/>
              </a:spcBef>
              <a:spcAft>
                <a:spcPts val="0"/>
              </a:spcAft>
              <a:buClr>
                <a:srgbClr val="635C5B"/>
              </a:buClr>
              <a:buSzPts val="2200"/>
              <a:buFont typeface="Gill Sans"/>
              <a:buChar char="•"/>
            </a:pPr>
            <a:r>
              <a:rPr lang="en-US" sz="1900"/>
              <a:t>Saudi Arabia and Jordan saw significant improvements on the Women, Business, and Law index. Should Jordan uphold the implementation of these new policies and legislations, it stands to reason the country’s FLFP will increase in the next decade.  </a:t>
            </a:r>
            <a:endParaRPr sz="1900"/>
          </a:p>
          <a:p>
            <a:pPr marL="457200" lvl="0" indent="-349250" algn="l" rtl="0">
              <a:lnSpc>
                <a:spcPct val="115000"/>
              </a:lnSpc>
              <a:spcBef>
                <a:spcPts val="0"/>
              </a:spcBef>
              <a:spcAft>
                <a:spcPts val="0"/>
              </a:spcAft>
              <a:buSzPts val="1900"/>
              <a:buChar char="•"/>
            </a:pPr>
            <a:r>
              <a:rPr lang="en-US" sz="1900"/>
              <a:t>Legislative changes challenged cultural norms though social and cultural norms remain a barrier.</a:t>
            </a:r>
            <a:endParaRPr sz="1200">
              <a:solidFill>
                <a:schemeClr val="dk1"/>
              </a:solidFill>
            </a:endParaRPr>
          </a:p>
          <a:p>
            <a:pPr marL="457200" lvl="0" indent="-349250" algn="l" rtl="0">
              <a:lnSpc>
                <a:spcPct val="115000"/>
              </a:lnSpc>
              <a:spcBef>
                <a:spcPts val="0"/>
              </a:spcBef>
              <a:spcAft>
                <a:spcPts val="0"/>
              </a:spcAft>
              <a:buSzPts val="1900"/>
              <a:buChar char="•"/>
            </a:pPr>
            <a:r>
              <a:rPr lang="en-US" sz="1900"/>
              <a:t>Changing laws does not always equate to enforcement (Jordan).</a:t>
            </a:r>
            <a:endParaRPr sz="1900"/>
          </a:p>
          <a:p>
            <a:pPr marL="0" lvl="0" indent="0" algn="l" rtl="0">
              <a:lnSpc>
                <a:spcPct val="115000"/>
              </a:lnSpc>
              <a:spcBef>
                <a:spcPts val="1200"/>
              </a:spcBef>
              <a:spcAft>
                <a:spcPts val="0"/>
              </a:spcAft>
              <a:buSzPts val="1800"/>
              <a:buNone/>
            </a:pPr>
            <a:endParaRPr sz="1900">
              <a:solidFill>
                <a:srgbClr val="635C5B"/>
              </a:solidFill>
            </a:endParaRPr>
          </a:p>
          <a:p>
            <a:pPr marL="0" lvl="0" indent="0" algn="l" rtl="0">
              <a:lnSpc>
                <a:spcPct val="115000"/>
              </a:lnSpc>
              <a:spcBef>
                <a:spcPts val="0"/>
              </a:spcBef>
              <a:spcAft>
                <a:spcPts val="1200"/>
              </a:spcAft>
              <a:buSzPts val="1800"/>
              <a:buNone/>
            </a:pPr>
            <a:endParaRPr sz="1900"/>
          </a:p>
        </p:txBody>
      </p:sp>
      <p:sp>
        <p:nvSpPr>
          <p:cNvPr id="1958" name="Google Shape;1958;g119cbae77c1_0_1494"/>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t>3/23/2022</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962"/>
        <p:cNvGrpSpPr/>
        <p:nvPr/>
      </p:nvGrpSpPr>
      <p:grpSpPr>
        <a:xfrm>
          <a:off x="0" y="0"/>
          <a:ext cx="0" cy="0"/>
          <a:chOff x="0" y="0"/>
          <a:chExt cx="0" cy="0"/>
        </a:xfrm>
      </p:grpSpPr>
      <p:pic>
        <p:nvPicPr>
          <p:cNvPr id="1963" name="Google Shape;1963;g119cbae77c1_0_1502">
            <a:extLst>
              <a:ext uri="{C183D7F6-B498-43B3-948B-1728B52AA6E4}">
                <adec:decorative xmlns:adec="http://schemas.microsoft.com/office/drawing/2017/decorative" val="1"/>
              </a:ext>
            </a:extLst>
          </p:cNvPr>
          <p:cNvPicPr preferRelativeResize="0"/>
          <p:nvPr/>
        </p:nvPicPr>
        <p:blipFill rotWithShape="1">
          <a:blip r:embed="rId3">
            <a:alphaModFix amt="35000"/>
          </a:blip>
          <a:srcRect/>
          <a:stretch/>
        </p:blipFill>
        <p:spPr>
          <a:xfrm>
            <a:off x="7767362" y="178856"/>
            <a:ext cx="1224238" cy="1645920"/>
          </a:xfrm>
          <a:prstGeom prst="rect">
            <a:avLst/>
          </a:prstGeom>
          <a:noFill/>
          <a:ln>
            <a:noFill/>
          </a:ln>
        </p:spPr>
      </p:pic>
      <p:sp>
        <p:nvSpPr>
          <p:cNvPr id="1964" name="Google Shape;1964;g119cbae77c1_0_1502"/>
          <p:cNvSpPr txBox="1">
            <a:spLocks noGrp="1"/>
          </p:cNvSpPr>
          <p:nvPr>
            <p:ph type="ftr" idx="11"/>
          </p:nvPr>
        </p:nvSpPr>
        <p:spPr>
          <a:xfrm>
            <a:off x="3124200" y="6474767"/>
            <a:ext cx="2895600" cy="2769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1400"/>
              <a:buNone/>
            </a:pPr>
            <a:r>
              <a:rPr lang="en-US"/>
              <a:t>USAID MONITORING, EVALUATION, AND LEARNING ACTIVITY</a:t>
            </a:r>
            <a:endParaRPr>
              <a:solidFill>
                <a:schemeClr val="lt1"/>
              </a:solidFill>
            </a:endParaRPr>
          </a:p>
          <a:p>
            <a:pPr marL="0" lvl="0" indent="0" algn="ctr" rtl="0">
              <a:lnSpc>
                <a:spcPct val="100000"/>
              </a:lnSpc>
              <a:spcBef>
                <a:spcPts val="0"/>
              </a:spcBef>
              <a:spcAft>
                <a:spcPts val="0"/>
              </a:spcAft>
              <a:buSzPts val="1400"/>
              <a:buNone/>
            </a:pPr>
            <a:endParaRPr/>
          </a:p>
        </p:txBody>
      </p:sp>
      <p:sp>
        <p:nvSpPr>
          <p:cNvPr id="1965" name="Google Shape;1965;g119cbae77c1_0_1502"/>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SzPts val="600"/>
              <a:buNone/>
            </a:pPr>
            <a:fld id="{00000000-1234-1234-1234-123412341234}" type="slidenum">
              <a:rPr lang="en-US"/>
              <a:t>71</a:t>
            </a:fld>
            <a:endParaRPr/>
          </a:p>
        </p:txBody>
      </p:sp>
      <p:sp>
        <p:nvSpPr>
          <p:cNvPr id="1966" name="Google Shape;1966;g119cbae77c1_0_1502"/>
          <p:cNvSpPr txBox="1">
            <a:spLocks noGrp="1"/>
          </p:cNvSpPr>
          <p:nvPr>
            <p:ph type="title"/>
          </p:nvPr>
        </p:nvSpPr>
        <p:spPr>
          <a:xfrm>
            <a:off x="686104" y="479336"/>
            <a:ext cx="7772400" cy="8310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rgbClr val="651D32"/>
              </a:buClr>
              <a:buSzPts val="2800"/>
              <a:buFont typeface="Gill Sans"/>
              <a:buNone/>
            </a:pPr>
            <a:r>
              <a:rPr lang="en-US">
                <a:solidFill>
                  <a:srgbClr val="651D32"/>
                </a:solidFill>
              </a:rPr>
              <a:t>KEY FINDINGS</a:t>
            </a:r>
            <a:br>
              <a:rPr lang="en-US">
                <a:solidFill>
                  <a:srgbClr val="651D32"/>
                </a:solidFill>
              </a:rPr>
            </a:br>
            <a:r>
              <a:rPr lang="en-US" sz="2000">
                <a:solidFill>
                  <a:schemeClr val="lt2"/>
                </a:solidFill>
              </a:rPr>
              <a:t>SOCIAL FACTORS</a:t>
            </a:r>
            <a:endParaRPr sz="2400">
              <a:solidFill>
                <a:schemeClr val="lt2"/>
              </a:solidFill>
            </a:endParaRPr>
          </a:p>
        </p:txBody>
      </p:sp>
      <p:sp>
        <p:nvSpPr>
          <p:cNvPr id="1967" name="Google Shape;1967;g119cbae77c1_0_1502"/>
          <p:cNvSpPr txBox="1">
            <a:spLocks noGrp="1"/>
          </p:cNvSpPr>
          <p:nvPr>
            <p:ph type="body" idx="1"/>
          </p:nvPr>
        </p:nvSpPr>
        <p:spPr>
          <a:xfrm>
            <a:off x="686100" y="1401575"/>
            <a:ext cx="7925100" cy="4719600"/>
          </a:xfrm>
          <a:prstGeom prst="rect">
            <a:avLst/>
          </a:prstGeom>
          <a:noFill/>
          <a:ln>
            <a:noFill/>
          </a:ln>
        </p:spPr>
        <p:txBody>
          <a:bodyPr spcFirstLastPara="1" wrap="square" lIns="91425" tIns="45700" rIns="91425" bIns="45700" anchor="t" anchorCtr="0">
            <a:normAutofit lnSpcReduction="10000"/>
          </a:bodyPr>
          <a:lstStyle/>
          <a:p>
            <a:pPr marL="457200" lvl="0" indent="-349250" algn="l" rtl="0">
              <a:lnSpc>
                <a:spcPct val="115000"/>
              </a:lnSpc>
              <a:spcBef>
                <a:spcPts val="0"/>
              </a:spcBef>
              <a:spcAft>
                <a:spcPts val="0"/>
              </a:spcAft>
              <a:buSzPts val="1900"/>
              <a:buFont typeface="Gill Sans"/>
              <a:buChar char="•"/>
            </a:pPr>
            <a:r>
              <a:rPr lang="en-US" sz="1900"/>
              <a:t>Social norms restrict women to the domestic sphere and impact women’s choices in the labor market across all of the assessment countries.</a:t>
            </a:r>
            <a:endParaRPr sz="1900"/>
          </a:p>
          <a:p>
            <a:pPr marL="457200" lvl="0" indent="-349250" algn="l" rtl="0">
              <a:lnSpc>
                <a:spcPct val="115000"/>
              </a:lnSpc>
              <a:spcBef>
                <a:spcPts val="0"/>
              </a:spcBef>
              <a:spcAft>
                <a:spcPts val="0"/>
              </a:spcAft>
              <a:buSzPts val="1900"/>
              <a:buFont typeface="Gill Sans"/>
              <a:buChar char="•"/>
            </a:pPr>
            <a:r>
              <a:rPr lang="en-US" sz="1900"/>
              <a:t>Women vastly prefer the public sector due to wages and benefits (West Bank and Gaza, Jordan, Algeria, Lebanon, KSA). </a:t>
            </a:r>
            <a:endParaRPr sz="1900"/>
          </a:p>
          <a:p>
            <a:pPr marL="457200" lvl="0" indent="-349250" algn="l" rtl="0">
              <a:lnSpc>
                <a:spcPct val="115000"/>
              </a:lnSpc>
              <a:spcBef>
                <a:spcPts val="0"/>
              </a:spcBef>
              <a:spcAft>
                <a:spcPts val="0"/>
              </a:spcAft>
              <a:buSzPts val="1900"/>
              <a:buFont typeface="Gill Sans"/>
              <a:buChar char="•"/>
            </a:pPr>
            <a:r>
              <a:rPr lang="en-US" sz="1900"/>
              <a:t>There is an employment bias against women and marriage due to employers perceiving women as less productive after marriage and less favorable due to maternity benefits and daycare responsibilities for employing women, and thus employers prefer to employ men (Turkey, Morocco, Jordan). </a:t>
            </a:r>
            <a:endParaRPr sz="1900"/>
          </a:p>
          <a:p>
            <a:pPr marL="457200" lvl="0" indent="-349250" algn="l" rtl="0">
              <a:lnSpc>
                <a:spcPct val="115000"/>
              </a:lnSpc>
              <a:spcBef>
                <a:spcPts val="0"/>
              </a:spcBef>
              <a:spcAft>
                <a:spcPts val="0"/>
              </a:spcAft>
              <a:buSzPts val="1900"/>
              <a:buFont typeface="Gill Sans"/>
              <a:buChar char="•"/>
            </a:pPr>
            <a:r>
              <a:rPr lang="en-US" sz="1900"/>
              <a:t>High educational attainment did not necessarily result in increased employment.</a:t>
            </a:r>
            <a:endParaRPr sz="1900"/>
          </a:p>
          <a:p>
            <a:pPr marL="457200" lvl="0" indent="-349250" algn="l" rtl="0">
              <a:lnSpc>
                <a:spcPct val="115000"/>
              </a:lnSpc>
              <a:spcBef>
                <a:spcPts val="0"/>
              </a:spcBef>
              <a:spcAft>
                <a:spcPts val="0"/>
              </a:spcAft>
              <a:buSzPts val="1900"/>
              <a:buFont typeface="Gill Sans"/>
              <a:buChar char="•"/>
            </a:pPr>
            <a:r>
              <a:rPr lang="en-US" sz="1900"/>
              <a:t>The most successful countries were able to integrate countermeasures into their national policies to ensure incentive is provided to shift women’s roles into new domains.</a:t>
            </a:r>
            <a:endParaRPr sz="1900"/>
          </a:p>
        </p:txBody>
      </p:sp>
      <p:sp>
        <p:nvSpPr>
          <p:cNvPr id="1968" name="Google Shape;1968;g119cbae77c1_0_1502"/>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t>3/23/2022</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972"/>
        <p:cNvGrpSpPr/>
        <p:nvPr/>
      </p:nvGrpSpPr>
      <p:grpSpPr>
        <a:xfrm>
          <a:off x="0" y="0"/>
          <a:ext cx="0" cy="0"/>
          <a:chOff x="0" y="0"/>
          <a:chExt cx="0" cy="0"/>
        </a:xfrm>
      </p:grpSpPr>
      <p:pic>
        <p:nvPicPr>
          <p:cNvPr id="1973" name="Google Shape;1973;g11e0ae5a757_0_2284">
            <a:extLst>
              <a:ext uri="{C183D7F6-B498-43B3-948B-1728B52AA6E4}">
                <adec:decorative xmlns:adec="http://schemas.microsoft.com/office/drawing/2017/decorative" val="1"/>
              </a:ext>
            </a:extLst>
          </p:cNvPr>
          <p:cNvPicPr preferRelativeResize="0"/>
          <p:nvPr/>
        </p:nvPicPr>
        <p:blipFill rotWithShape="1">
          <a:blip r:embed="rId3">
            <a:alphaModFix amt="50000"/>
          </a:blip>
          <a:srcRect/>
          <a:stretch/>
        </p:blipFill>
        <p:spPr>
          <a:xfrm>
            <a:off x="7345537" y="148923"/>
            <a:ext cx="1646063" cy="1646063"/>
          </a:xfrm>
          <a:prstGeom prst="rect">
            <a:avLst/>
          </a:prstGeom>
          <a:noFill/>
          <a:ln>
            <a:noFill/>
          </a:ln>
        </p:spPr>
      </p:pic>
      <p:sp>
        <p:nvSpPr>
          <p:cNvPr id="1974" name="Google Shape;1974;g11e0ae5a757_0_2284"/>
          <p:cNvSpPr txBox="1">
            <a:spLocks noGrp="1"/>
          </p:cNvSpPr>
          <p:nvPr>
            <p:ph type="ftr" idx="11"/>
          </p:nvPr>
        </p:nvSpPr>
        <p:spPr>
          <a:xfrm>
            <a:off x="3124200" y="6474767"/>
            <a:ext cx="2895600" cy="2769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1400"/>
              <a:buNone/>
            </a:pPr>
            <a:r>
              <a:rPr lang="en-US"/>
              <a:t>USAID MONITORING, EVALUATION, AND LEARNING ACTIVITY</a:t>
            </a:r>
            <a:endParaRPr>
              <a:solidFill>
                <a:schemeClr val="lt1"/>
              </a:solidFill>
            </a:endParaRPr>
          </a:p>
          <a:p>
            <a:pPr marL="0" lvl="0" indent="0" algn="ctr" rtl="0">
              <a:lnSpc>
                <a:spcPct val="100000"/>
              </a:lnSpc>
              <a:spcBef>
                <a:spcPts val="0"/>
              </a:spcBef>
              <a:spcAft>
                <a:spcPts val="0"/>
              </a:spcAft>
              <a:buSzPts val="1400"/>
              <a:buNone/>
            </a:pPr>
            <a:endParaRPr/>
          </a:p>
        </p:txBody>
      </p:sp>
      <p:sp>
        <p:nvSpPr>
          <p:cNvPr id="1975" name="Google Shape;1975;g11e0ae5a757_0_2284"/>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SzPts val="600"/>
              <a:buNone/>
            </a:pPr>
            <a:fld id="{00000000-1234-1234-1234-123412341234}" type="slidenum">
              <a:rPr lang="en-US"/>
              <a:t>72</a:t>
            </a:fld>
            <a:endParaRPr/>
          </a:p>
        </p:txBody>
      </p:sp>
      <p:sp>
        <p:nvSpPr>
          <p:cNvPr id="1976" name="Google Shape;1976;g11e0ae5a757_0_2284"/>
          <p:cNvSpPr txBox="1">
            <a:spLocks noGrp="1"/>
          </p:cNvSpPr>
          <p:nvPr>
            <p:ph type="title"/>
          </p:nvPr>
        </p:nvSpPr>
        <p:spPr>
          <a:xfrm>
            <a:off x="686104" y="479336"/>
            <a:ext cx="7772400" cy="8310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rgbClr val="651D32"/>
              </a:buClr>
              <a:buSzPts val="2800"/>
              <a:buFont typeface="Gill Sans"/>
              <a:buNone/>
            </a:pPr>
            <a:r>
              <a:rPr lang="en-US">
                <a:solidFill>
                  <a:srgbClr val="651D32"/>
                </a:solidFill>
              </a:rPr>
              <a:t>KEY FINDINGS</a:t>
            </a:r>
            <a:br>
              <a:rPr lang="en-US">
                <a:solidFill>
                  <a:srgbClr val="651D32"/>
                </a:solidFill>
              </a:rPr>
            </a:br>
            <a:r>
              <a:rPr lang="en-US" sz="2000">
                <a:solidFill>
                  <a:schemeClr val="lt2"/>
                </a:solidFill>
              </a:rPr>
              <a:t>INTERVENTIONS</a:t>
            </a:r>
            <a:endParaRPr sz="2400">
              <a:solidFill>
                <a:schemeClr val="lt2"/>
              </a:solidFill>
            </a:endParaRPr>
          </a:p>
        </p:txBody>
      </p:sp>
      <p:sp>
        <p:nvSpPr>
          <p:cNvPr id="1977" name="Google Shape;1977;g11e0ae5a757_0_2284"/>
          <p:cNvSpPr txBox="1">
            <a:spLocks noGrp="1"/>
          </p:cNvSpPr>
          <p:nvPr>
            <p:ph type="body" idx="1"/>
          </p:nvPr>
        </p:nvSpPr>
        <p:spPr>
          <a:xfrm>
            <a:off x="686100" y="1437150"/>
            <a:ext cx="8017500" cy="4710300"/>
          </a:xfrm>
          <a:prstGeom prst="rect">
            <a:avLst/>
          </a:prstGeom>
          <a:noFill/>
          <a:ln>
            <a:noFill/>
          </a:ln>
        </p:spPr>
        <p:txBody>
          <a:bodyPr spcFirstLastPara="1" wrap="square" lIns="91425" tIns="45700" rIns="91425" bIns="45700" anchor="t" anchorCtr="0">
            <a:normAutofit/>
          </a:bodyPr>
          <a:lstStyle/>
          <a:p>
            <a:pPr marL="457200" lvl="0" indent="-349250" algn="l" rtl="0">
              <a:lnSpc>
                <a:spcPct val="115000"/>
              </a:lnSpc>
              <a:spcBef>
                <a:spcPts val="0"/>
              </a:spcBef>
              <a:spcAft>
                <a:spcPts val="0"/>
              </a:spcAft>
              <a:buSzPts val="1900"/>
              <a:buChar char="•"/>
            </a:pPr>
            <a:r>
              <a:rPr lang="en-US" sz="1900"/>
              <a:t>National strategies aimed at increasing job creation in general and FLFP and significantly changing laws to support women in the workforce are beneficial (KSA, Turkey, Algeria, Lebanon, West Bank &amp; Gaza)</a:t>
            </a:r>
            <a:endParaRPr sz="1900"/>
          </a:p>
          <a:p>
            <a:pPr marL="457200" lvl="0" indent="-349250" algn="l" rtl="0">
              <a:lnSpc>
                <a:spcPct val="115000"/>
              </a:lnSpc>
              <a:spcBef>
                <a:spcPts val="0"/>
              </a:spcBef>
              <a:spcAft>
                <a:spcPts val="0"/>
              </a:spcAft>
              <a:buSzPts val="1900"/>
              <a:buChar char="•"/>
            </a:pPr>
            <a:r>
              <a:rPr lang="en-US" sz="1900"/>
              <a:t>Other countries that exhibited smaller increases in FLFP also implemented strategies, albeit smaller in scale (Algeria, Tunisia, West Bank &amp; Gaza).</a:t>
            </a:r>
            <a:endParaRPr sz="1900"/>
          </a:p>
          <a:p>
            <a:pPr marL="0" lvl="0" indent="0" algn="l" rtl="0">
              <a:lnSpc>
                <a:spcPct val="115000"/>
              </a:lnSpc>
              <a:spcBef>
                <a:spcPts val="0"/>
              </a:spcBef>
              <a:spcAft>
                <a:spcPts val="0"/>
              </a:spcAft>
              <a:buSzPts val="1800"/>
              <a:buNone/>
            </a:pPr>
            <a:endParaRPr sz="2200">
              <a:solidFill>
                <a:srgbClr val="635C5B"/>
              </a:solidFill>
            </a:endParaRPr>
          </a:p>
        </p:txBody>
      </p:sp>
      <p:sp>
        <p:nvSpPr>
          <p:cNvPr id="1978" name="Google Shape;1978;g11e0ae5a757_0_2284"/>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t>3/23/2022</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983"/>
        <p:cNvGrpSpPr/>
        <p:nvPr/>
      </p:nvGrpSpPr>
      <p:grpSpPr>
        <a:xfrm>
          <a:off x="0" y="0"/>
          <a:ext cx="0" cy="0"/>
          <a:chOff x="0" y="0"/>
          <a:chExt cx="0" cy="0"/>
        </a:xfrm>
      </p:grpSpPr>
      <p:sp>
        <p:nvSpPr>
          <p:cNvPr id="1984" name="Google Shape;1984;g119cbae77c1_0_1467"/>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SzPts val="600"/>
              <a:buNone/>
            </a:pPr>
            <a:fld id="{00000000-1234-1234-1234-123412341234}" type="slidenum">
              <a:rPr lang="en-US">
                <a:solidFill>
                  <a:schemeClr val="lt1"/>
                </a:solidFill>
              </a:rPr>
              <a:t>73</a:t>
            </a:fld>
            <a:endParaRPr>
              <a:solidFill>
                <a:schemeClr val="lt1"/>
              </a:solidFill>
            </a:endParaRPr>
          </a:p>
        </p:txBody>
      </p:sp>
      <p:sp>
        <p:nvSpPr>
          <p:cNvPr id="1985" name="Google Shape;1985;g119cbae77c1_0_1467"/>
          <p:cNvSpPr txBox="1">
            <a:spLocks noGrp="1"/>
          </p:cNvSpPr>
          <p:nvPr>
            <p:ph type="title" idx="4294967295"/>
          </p:nvPr>
        </p:nvSpPr>
        <p:spPr>
          <a:xfrm>
            <a:off x="853625" y="1504700"/>
            <a:ext cx="7538100" cy="24012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Pts val="7200"/>
              <a:buFont typeface="Arial"/>
              <a:buNone/>
              <a:tabLst/>
              <a:defRPr/>
            </a:pPr>
            <a:r>
              <a:rPr kumimoji="0" lang="en-US" sz="7200" b="0" i="0" u="none" strike="noStrike" kern="0" cap="none" spc="0" normalizeH="0" baseline="0" noProof="0" dirty="0">
                <a:ln>
                  <a:noFill/>
                </a:ln>
                <a:solidFill>
                  <a:schemeClr val="lt1"/>
                </a:solidFill>
                <a:effectLst/>
                <a:uLnTx/>
                <a:uFillTx/>
                <a:latin typeface="Gill Sans"/>
                <a:ea typeface="Gill Sans"/>
                <a:cs typeface="Gill Sans"/>
                <a:sym typeface="Gill Sans"/>
              </a:rPr>
              <a:t>Barriers to FLFP in Jordan</a:t>
            </a:r>
          </a:p>
        </p:txBody>
      </p:sp>
      <p:sp>
        <p:nvSpPr>
          <p:cNvPr id="1986" name="Google Shape;1986;g119cbae77c1_0_1467"/>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solidFill>
                  <a:schemeClr val="lt1"/>
                </a:solidFill>
              </a:rPr>
              <a:t>3/23/2022</a:t>
            </a:r>
            <a:endParaRPr>
              <a:solidFill>
                <a:schemeClr val="lt1"/>
              </a:solidFill>
            </a:endParaRPr>
          </a:p>
        </p:txBody>
      </p:sp>
      <p:sp>
        <p:nvSpPr>
          <p:cNvPr id="1987" name="Google Shape;1987;g119cbae77c1_0_1467"/>
          <p:cNvSpPr txBox="1">
            <a:spLocks noGrp="1"/>
          </p:cNvSpPr>
          <p:nvPr>
            <p:ph type="ftr" idx="11"/>
          </p:nvPr>
        </p:nvSpPr>
        <p:spPr>
          <a:xfrm>
            <a:off x="3124200" y="6474767"/>
            <a:ext cx="2895600" cy="2769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1400"/>
              <a:buNone/>
            </a:pPr>
            <a:r>
              <a:rPr lang="en-US">
                <a:solidFill>
                  <a:schemeClr val="lt1"/>
                </a:solidFill>
              </a:rPr>
              <a:t>USAID MONITORING, EVALUATION, AND LEARNING ACTIVITY</a:t>
            </a:r>
            <a:endParaRPr>
              <a:solidFill>
                <a:schemeClr val="lt1"/>
              </a:solidFill>
            </a:endParaRPr>
          </a:p>
          <a:p>
            <a:pPr marL="0" lvl="0" indent="0" algn="ctr" rtl="0">
              <a:lnSpc>
                <a:spcPct val="100000"/>
              </a:lnSpc>
              <a:spcBef>
                <a:spcPts val="0"/>
              </a:spcBef>
              <a:spcAft>
                <a:spcPts val="0"/>
              </a:spcAft>
              <a:buSzPts val="1400"/>
              <a:buNone/>
            </a:pPr>
            <a:endParaRPr>
              <a:solidFill>
                <a:schemeClr val="lt1"/>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991"/>
        <p:cNvGrpSpPr/>
        <p:nvPr/>
      </p:nvGrpSpPr>
      <p:grpSpPr>
        <a:xfrm>
          <a:off x="0" y="0"/>
          <a:ext cx="0" cy="0"/>
          <a:chOff x="0" y="0"/>
          <a:chExt cx="0" cy="0"/>
        </a:xfrm>
      </p:grpSpPr>
      <p:sp>
        <p:nvSpPr>
          <p:cNvPr id="1992" name="Google Shape;1992;g11e53598d4f_7_10"/>
          <p:cNvSpPr txBox="1">
            <a:spLocks noGrp="1"/>
          </p:cNvSpPr>
          <p:nvPr>
            <p:ph type="ftr" idx="11"/>
          </p:nvPr>
        </p:nvSpPr>
        <p:spPr>
          <a:xfrm>
            <a:off x="3124200" y="6474767"/>
            <a:ext cx="2895600" cy="2769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1400"/>
              <a:buNone/>
            </a:pPr>
            <a:r>
              <a:rPr lang="en-US"/>
              <a:t>USAID MONITORING, EVALUATION, AND LEARNING ACTIVITY</a:t>
            </a:r>
            <a:endParaRPr>
              <a:solidFill>
                <a:schemeClr val="lt1"/>
              </a:solidFill>
            </a:endParaRPr>
          </a:p>
          <a:p>
            <a:pPr marL="0" lvl="0" indent="0" algn="ctr" rtl="0">
              <a:lnSpc>
                <a:spcPct val="100000"/>
              </a:lnSpc>
              <a:spcBef>
                <a:spcPts val="0"/>
              </a:spcBef>
              <a:spcAft>
                <a:spcPts val="0"/>
              </a:spcAft>
              <a:buSzPts val="1400"/>
              <a:buNone/>
            </a:pPr>
            <a:endParaRPr/>
          </a:p>
        </p:txBody>
      </p:sp>
      <p:sp>
        <p:nvSpPr>
          <p:cNvPr id="1993" name="Google Shape;1993;g11e53598d4f_7_10"/>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SzPts val="600"/>
              <a:buNone/>
            </a:pPr>
            <a:fld id="{00000000-1234-1234-1234-123412341234}" type="slidenum">
              <a:rPr lang="en-US"/>
              <a:t>74</a:t>
            </a:fld>
            <a:endParaRPr/>
          </a:p>
        </p:txBody>
      </p:sp>
      <p:sp>
        <p:nvSpPr>
          <p:cNvPr id="1994" name="Google Shape;1994;g11e53598d4f_7_10"/>
          <p:cNvSpPr txBox="1">
            <a:spLocks noGrp="1"/>
          </p:cNvSpPr>
          <p:nvPr>
            <p:ph type="title"/>
          </p:nvPr>
        </p:nvSpPr>
        <p:spPr>
          <a:xfrm>
            <a:off x="686104" y="479336"/>
            <a:ext cx="7772400" cy="8310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rgbClr val="651D32"/>
              </a:buClr>
              <a:buSzPts val="2800"/>
              <a:buFont typeface="Gill Sans"/>
              <a:buNone/>
            </a:pPr>
            <a:r>
              <a:rPr lang="en-US">
                <a:solidFill>
                  <a:srgbClr val="651D32"/>
                </a:solidFill>
              </a:rPr>
              <a:t>BARRIERS TO FLFP IN JORDAN</a:t>
            </a:r>
            <a:br>
              <a:rPr lang="en-US">
                <a:solidFill>
                  <a:srgbClr val="651D32"/>
                </a:solidFill>
              </a:rPr>
            </a:br>
            <a:r>
              <a:rPr lang="en-US" sz="2000">
                <a:solidFill>
                  <a:schemeClr val="lt2"/>
                </a:solidFill>
              </a:rPr>
              <a:t>ECONOMY AND ECONOMIC FACTORS</a:t>
            </a:r>
            <a:endParaRPr sz="2400">
              <a:solidFill>
                <a:schemeClr val="lt2"/>
              </a:solidFill>
            </a:endParaRPr>
          </a:p>
        </p:txBody>
      </p:sp>
      <p:sp>
        <p:nvSpPr>
          <p:cNvPr id="1995" name="Google Shape;1995;g11e53598d4f_7_10"/>
          <p:cNvSpPr txBox="1">
            <a:spLocks noGrp="1"/>
          </p:cNvSpPr>
          <p:nvPr>
            <p:ph type="body" idx="1"/>
          </p:nvPr>
        </p:nvSpPr>
        <p:spPr>
          <a:xfrm>
            <a:off x="686100" y="1441475"/>
            <a:ext cx="7692000" cy="5167500"/>
          </a:xfrm>
          <a:prstGeom prst="rect">
            <a:avLst/>
          </a:prstGeom>
          <a:noFill/>
          <a:ln>
            <a:noFill/>
          </a:ln>
        </p:spPr>
        <p:txBody>
          <a:bodyPr spcFirstLastPara="1" wrap="square" lIns="91425" tIns="45700" rIns="91425" bIns="45700" anchor="t" anchorCtr="0">
            <a:normAutofit/>
          </a:bodyPr>
          <a:lstStyle/>
          <a:p>
            <a:pPr marL="457200" lvl="0" indent="-342900" algn="l" rtl="0">
              <a:lnSpc>
                <a:spcPct val="115000"/>
              </a:lnSpc>
              <a:spcBef>
                <a:spcPts val="0"/>
              </a:spcBef>
              <a:spcAft>
                <a:spcPts val="0"/>
              </a:spcAft>
              <a:buClr>
                <a:schemeClr val="accent3"/>
              </a:buClr>
              <a:buSzPts val="1800"/>
              <a:buChar char="•"/>
            </a:pPr>
            <a:r>
              <a:rPr lang="en-US" sz="1900"/>
              <a:t>Economic growth has not translated into increased employment for women despite studies that link economic development to female labor force participation rates, suggesting economic growth in Jordan by itself is not sufficient to enhance female labor force participation.</a:t>
            </a:r>
            <a:endParaRPr sz="1900"/>
          </a:p>
          <a:p>
            <a:pPr marL="457200" lvl="0" indent="-342900" algn="l" rtl="0">
              <a:lnSpc>
                <a:spcPct val="115000"/>
              </a:lnSpc>
              <a:spcBef>
                <a:spcPts val="0"/>
              </a:spcBef>
              <a:spcAft>
                <a:spcPts val="0"/>
              </a:spcAft>
              <a:buClr>
                <a:schemeClr val="accent3"/>
              </a:buClr>
              <a:buSzPts val="1800"/>
              <a:buChar char="•"/>
            </a:pPr>
            <a:r>
              <a:rPr lang="en-US" sz="1900"/>
              <a:t>Insufficient growth in female-friendly sectors and public sector preference is a barrier to women entering the labor market as the sector’s ability to absorb female employment is shrinking. </a:t>
            </a:r>
            <a:endParaRPr sz="1900"/>
          </a:p>
          <a:p>
            <a:pPr marL="457200" lvl="0" indent="-342900" algn="l" rtl="0">
              <a:lnSpc>
                <a:spcPct val="115000"/>
              </a:lnSpc>
              <a:spcBef>
                <a:spcPts val="0"/>
              </a:spcBef>
              <a:spcAft>
                <a:spcPts val="0"/>
              </a:spcAft>
              <a:buClr>
                <a:schemeClr val="accent3"/>
              </a:buClr>
              <a:buSzPts val="1800"/>
              <a:buChar char="•"/>
            </a:pPr>
            <a:r>
              <a:rPr lang="en-US" sz="1900"/>
              <a:t>Disconnect between the skills females acquire and those demanded by employers.</a:t>
            </a:r>
            <a:endParaRPr sz="1900"/>
          </a:p>
          <a:p>
            <a:pPr marL="0" lvl="0" indent="0" algn="l" rtl="0">
              <a:lnSpc>
                <a:spcPct val="115000"/>
              </a:lnSpc>
              <a:spcBef>
                <a:spcPts val="0"/>
              </a:spcBef>
              <a:spcAft>
                <a:spcPts val="0"/>
              </a:spcAft>
              <a:buSzPts val="1800"/>
              <a:buNone/>
            </a:pPr>
            <a:endParaRPr sz="1100">
              <a:solidFill>
                <a:schemeClr val="dk1"/>
              </a:solidFill>
            </a:endParaRPr>
          </a:p>
          <a:p>
            <a:pPr marL="0" lvl="0" indent="0" algn="l" rtl="0">
              <a:lnSpc>
                <a:spcPct val="115000"/>
              </a:lnSpc>
              <a:spcBef>
                <a:spcPts val="0"/>
              </a:spcBef>
              <a:spcAft>
                <a:spcPts val="0"/>
              </a:spcAft>
              <a:buSzPts val="1800"/>
              <a:buNone/>
            </a:pPr>
            <a:endParaRPr sz="1900"/>
          </a:p>
          <a:p>
            <a:pPr marL="0" lvl="0" indent="0" algn="l" rtl="0">
              <a:lnSpc>
                <a:spcPct val="115000"/>
              </a:lnSpc>
              <a:spcBef>
                <a:spcPts val="0"/>
              </a:spcBef>
              <a:spcAft>
                <a:spcPts val="0"/>
              </a:spcAft>
              <a:buSzPts val="1800"/>
              <a:buNone/>
            </a:pPr>
            <a:endParaRPr sz="1900"/>
          </a:p>
        </p:txBody>
      </p:sp>
      <p:sp>
        <p:nvSpPr>
          <p:cNvPr id="1996" name="Google Shape;1996;g11e53598d4f_7_10"/>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t>3/23/2022</a:t>
            </a:r>
            <a:endParaRPr/>
          </a:p>
        </p:txBody>
      </p:sp>
      <p:pic>
        <p:nvPicPr>
          <p:cNvPr id="1997" name="Google Shape;1997;g11e53598d4f_7_10">
            <a:extLst>
              <a:ext uri="{C183D7F6-B498-43B3-948B-1728B52AA6E4}">
                <adec:decorative xmlns:adec="http://schemas.microsoft.com/office/drawing/2017/decorative" val="1"/>
              </a:ext>
            </a:extLst>
          </p:cNvPr>
          <p:cNvPicPr preferRelativeResize="0"/>
          <p:nvPr/>
        </p:nvPicPr>
        <p:blipFill rotWithShape="1">
          <a:blip r:embed="rId3">
            <a:alphaModFix amt="50000"/>
          </a:blip>
          <a:srcRect/>
          <a:stretch/>
        </p:blipFill>
        <p:spPr>
          <a:xfrm>
            <a:off x="7250540" y="189394"/>
            <a:ext cx="1741060" cy="1645920"/>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2001"/>
        <p:cNvGrpSpPr/>
        <p:nvPr/>
      </p:nvGrpSpPr>
      <p:grpSpPr>
        <a:xfrm>
          <a:off x="0" y="0"/>
          <a:ext cx="0" cy="0"/>
          <a:chOff x="0" y="0"/>
          <a:chExt cx="0" cy="0"/>
        </a:xfrm>
      </p:grpSpPr>
      <p:sp>
        <p:nvSpPr>
          <p:cNvPr id="2002" name="Google Shape;2002;g11e53598d4f_7_18"/>
          <p:cNvSpPr txBox="1">
            <a:spLocks noGrp="1"/>
          </p:cNvSpPr>
          <p:nvPr>
            <p:ph type="ftr" idx="11"/>
          </p:nvPr>
        </p:nvSpPr>
        <p:spPr>
          <a:xfrm>
            <a:off x="3124200" y="6474767"/>
            <a:ext cx="2895600" cy="2769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1400"/>
              <a:buNone/>
            </a:pPr>
            <a:r>
              <a:rPr lang="en-US"/>
              <a:t>USAID MONITORING, EVALUATION, AND LEARNING ACTIVITY</a:t>
            </a:r>
            <a:endParaRPr>
              <a:solidFill>
                <a:schemeClr val="lt1"/>
              </a:solidFill>
            </a:endParaRPr>
          </a:p>
          <a:p>
            <a:pPr marL="0" lvl="0" indent="0" algn="ctr" rtl="0">
              <a:lnSpc>
                <a:spcPct val="100000"/>
              </a:lnSpc>
              <a:spcBef>
                <a:spcPts val="0"/>
              </a:spcBef>
              <a:spcAft>
                <a:spcPts val="0"/>
              </a:spcAft>
              <a:buSzPts val="1400"/>
              <a:buNone/>
            </a:pPr>
            <a:endParaRPr/>
          </a:p>
        </p:txBody>
      </p:sp>
      <p:sp>
        <p:nvSpPr>
          <p:cNvPr id="2003" name="Google Shape;2003;g11e53598d4f_7_18"/>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SzPts val="600"/>
              <a:buNone/>
            </a:pPr>
            <a:fld id="{00000000-1234-1234-1234-123412341234}" type="slidenum">
              <a:rPr lang="en-US"/>
              <a:t>75</a:t>
            </a:fld>
            <a:endParaRPr/>
          </a:p>
        </p:txBody>
      </p:sp>
      <p:sp>
        <p:nvSpPr>
          <p:cNvPr id="2004" name="Google Shape;2004;g11e53598d4f_7_18"/>
          <p:cNvSpPr txBox="1">
            <a:spLocks noGrp="1"/>
          </p:cNvSpPr>
          <p:nvPr>
            <p:ph type="title"/>
          </p:nvPr>
        </p:nvSpPr>
        <p:spPr>
          <a:xfrm>
            <a:off x="686104" y="479336"/>
            <a:ext cx="7772400" cy="8310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rgbClr val="651D32"/>
              </a:buClr>
              <a:buSzPts val="2800"/>
              <a:buFont typeface="Gill Sans"/>
              <a:buNone/>
            </a:pPr>
            <a:r>
              <a:rPr lang="en-US">
                <a:solidFill>
                  <a:srgbClr val="651D32"/>
                </a:solidFill>
              </a:rPr>
              <a:t>BARRIERS TO FLFP IN JORDAN</a:t>
            </a:r>
            <a:br>
              <a:rPr lang="en-US">
                <a:solidFill>
                  <a:srgbClr val="651D32"/>
                </a:solidFill>
              </a:rPr>
            </a:br>
            <a:r>
              <a:rPr lang="en-US" sz="2000">
                <a:solidFill>
                  <a:schemeClr val="lt2"/>
                </a:solidFill>
              </a:rPr>
              <a:t>LEGAL, REGULATORY, AND POLICY FRAMEWORKS</a:t>
            </a:r>
            <a:endParaRPr sz="2400">
              <a:solidFill>
                <a:schemeClr val="lt2"/>
              </a:solidFill>
            </a:endParaRPr>
          </a:p>
        </p:txBody>
      </p:sp>
      <p:sp>
        <p:nvSpPr>
          <p:cNvPr id="2005" name="Google Shape;2005;g11e53598d4f_7_18"/>
          <p:cNvSpPr txBox="1">
            <a:spLocks noGrp="1"/>
          </p:cNvSpPr>
          <p:nvPr>
            <p:ph type="body" idx="1"/>
          </p:nvPr>
        </p:nvSpPr>
        <p:spPr>
          <a:xfrm>
            <a:off x="686100" y="1441475"/>
            <a:ext cx="7692000" cy="5167500"/>
          </a:xfrm>
          <a:prstGeom prst="rect">
            <a:avLst/>
          </a:prstGeom>
          <a:noFill/>
          <a:ln>
            <a:noFill/>
          </a:ln>
        </p:spPr>
        <p:txBody>
          <a:bodyPr spcFirstLastPara="1" wrap="square" lIns="91425" tIns="45700" rIns="91425" bIns="45700" anchor="t" anchorCtr="0">
            <a:normAutofit/>
          </a:bodyPr>
          <a:lstStyle/>
          <a:p>
            <a:pPr marL="457200" lvl="0" indent="-349250" algn="l" rtl="0">
              <a:lnSpc>
                <a:spcPct val="115000"/>
              </a:lnSpc>
              <a:spcBef>
                <a:spcPts val="0"/>
              </a:spcBef>
              <a:spcAft>
                <a:spcPts val="0"/>
              </a:spcAft>
              <a:buSzPts val="1900"/>
              <a:buChar char="•"/>
            </a:pPr>
            <a:r>
              <a:rPr lang="en-US" sz="1900"/>
              <a:t>Despite legal reform efforts, there are still discriminatory laws and regulations in place that deter women from entering and/or remaining in the workforce. </a:t>
            </a:r>
            <a:endParaRPr sz="1900"/>
          </a:p>
          <a:p>
            <a:pPr marL="457200" lvl="0" indent="-349250" algn="l" rtl="0">
              <a:lnSpc>
                <a:spcPct val="115000"/>
              </a:lnSpc>
              <a:spcBef>
                <a:spcPts val="0"/>
              </a:spcBef>
              <a:spcAft>
                <a:spcPts val="0"/>
              </a:spcAft>
              <a:buSzPts val="1900"/>
              <a:buChar char="•"/>
            </a:pPr>
            <a:r>
              <a:rPr lang="en-US" sz="1900"/>
              <a:t>There are no applicable provisions against non-discrimination in employment based on gender.</a:t>
            </a:r>
            <a:endParaRPr sz="1900"/>
          </a:p>
          <a:p>
            <a:pPr marL="457200" lvl="0" indent="-349250" algn="l" rtl="0">
              <a:lnSpc>
                <a:spcPct val="115000"/>
              </a:lnSpc>
              <a:spcBef>
                <a:spcPts val="0"/>
              </a:spcBef>
              <a:spcAft>
                <a:spcPts val="0"/>
              </a:spcAft>
              <a:buSzPts val="1900"/>
              <a:buChar char="•"/>
            </a:pPr>
            <a:r>
              <a:rPr lang="en-US" sz="1900"/>
              <a:t>There is no legislation on a safe and appropriate work environment including preventing sexual harassment in the workplace </a:t>
            </a:r>
            <a:endParaRPr sz="1900"/>
          </a:p>
          <a:p>
            <a:pPr marL="0" lvl="0" indent="0" algn="l" rtl="0">
              <a:lnSpc>
                <a:spcPct val="115000"/>
              </a:lnSpc>
              <a:spcBef>
                <a:spcPts val="0"/>
              </a:spcBef>
              <a:spcAft>
                <a:spcPts val="0"/>
              </a:spcAft>
              <a:buSzPts val="1800"/>
              <a:buNone/>
            </a:pPr>
            <a:endParaRPr sz="1900"/>
          </a:p>
          <a:p>
            <a:pPr marL="0" lvl="0" indent="0" algn="l" rtl="0">
              <a:lnSpc>
                <a:spcPct val="115000"/>
              </a:lnSpc>
              <a:spcBef>
                <a:spcPts val="0"/>
              </a:spcBef>
              <a:spcAft>
                <a:spcPts val="0"/>
              </a:spcAft>
              <a:buSzPts val="1800"/>
              <a:buNone/>
            </a:pPr>
            <a:endParaRPr sz="1900"/>
          </a:p>
        </p:txBody>
      </p:sp>
      <p:sp>
        <p:nvSpPr>
          <p:cNvPr id="2006" name="Google Shape;2006;g11e53598d4f_7_18"/>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t>3/23/2022</a:t>
            </a:r>
            <a:endParaRPr/>
          </a:p>
        </p:txBody>
      </p:sp>
      <p:pic>
        <p:nvPicPr>
          <p:cNvPr id="2007" name="Google Shape;2007;g11e53598d4f_7_18">
            <a:extLst>
              <a:ext uri="{C183D7F6-B498-43B3-948B-1728B52AA6E4}">
                <adec:decorative xmlns:adec="http://schemas.microsoft.com/office/drawing/2017/decorative" val="1"/>
              </a:ext>
            </a:extLst>
          </p:cNvPr>
          <p:cNvPicPr preferRelativeResize="0"/>
          <p:nvPr/>
        </p:nvPicPr>
        <p:blipFill rotWithShape="1">
          <a:blip r:embed="rId3">
            <a:alphaModFix amt="50000"/>
          </a:blip>
          <a:srcRect/>
          <a:stretch/>
        </p:blipFill>
        <p:spPr>
          <a:xfrm>
            <a:off x="7425690" y="152266"/>
            <a:ext cx="1565910" cy="1645920"/>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2011"/>
        <p:cNvGrpSpPr/>
        <p:nvPr/>
      </p:nvGrpSpPr>
      <p:grpSpPr>
        <a:xfrm>
          <a:off x="0" y="0"/>
          <a:ext cx="0" cy="0"/>
          <a:chOff x="0" y="0"/>
          <a:chExt cx="0" cy="0"/>
        </a:xfrm>
      </p:grpSpPr>
      <p:sp>
        <p:nvSpPr>
          <p:cNvPr id="2012" name="Google Shape;2012;g11e511dc6cc_1_14"/>
          <p:cNvSpPr txBox="1">
            <a:spLocks noGrp="1"/>
          </p:cNvSpPr>
          <p:nvPr>
            <p:ph type="ftr" idx="11"/>
          </p:nvPr>
        </p:nvSpPr>
        <p:spPr>
          <a:xfrm>
            <a:off x="3124200" y="6474767"/>
            <a:ext cx="2895600" cy="2769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1400"/>
              <a:buNone/>
            </a:pPr>
            <a:r>
              <a:rPr lang="en-US"/>
              <a:t>USAID MONITORING, EVALUATION, AND LEARNING ACTIVITY</a:t>
            </a:r>
            <a:endParaRPr>
              <a:solidFill>
                <a:schemeClr val="lt1"/>
              </a:solidFill>
            </a:endParaRPr>
          </a:p>
          <a:p>
            <a:pPr marL="0" lvl="0" indent="0" algn="ctr" rtl="0">
              <a:lnSpc>
                <a:spcPct val="100000"/>
              </a:lnSpc>
              <a:spcBef>
                <a:spcPts val="0"/>
              </a:spcBef>
              <a:spcAft>
                <a:spcPts val="0"/>
              </a:spcAft>
              <a:buSzPts val="1400"/>
              <a:buNone/>
            </a:pPr>
            <a:endParaRPr/>
          </a:p>
        </p:txBody>
      </p:sp>
      <p:sp>
        <p:nvSpPr>
          <p:cNvPr id="2013" name="Google Shape;2013;g11e511dc6cc_1_14"/>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SzPts val="600"/>
              <a:buNone/>
            </a:pPr>
            <a:fld id="{00000000-1234-1234-1234-123412341234}" type="slidenum">
              <a:rPr lang="en-US"/>
              <a:t>76</a:t>
            </a:fld>
            <a:endParaRPr/>
          </a:p>
        </p:txBody>
      </p:sp>
      <p:sp>
        <p:nvSpPr>
          <p:cNvPr id="2014" name="Google Shape;2014;g11e511dc6cc_1_14"/>
          <p:cNvSpPr txBox="1">
            <a:spLocks noGrp="1"/>
          </p:cNvSpPr>
          <p:nvPr>
            <p:ph type="title"/>
          </p:nvPr>
        </p:nvSpPr>
        <p:spPr>
          <a:xfrm>
            <a:off x="686104" y="479336"/>
            <a:ext cx="7772400" cy="8310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rgbClr val="651D32"/>
              </a:buClr>
              <a:buSzPts val="2800"/>
              <a:buFont typeface="Gill Sans"/>
              <a:buNone/>
            </a:pPr>
            <a:r>
              <a:rPr lang="en-US">
                <a:solidFill>
                  <a:srgbClr val="651D32"/>
                </a:solidFill>
              </a:rPr>
              <a:t>BARRIERS TO FLFP IN JORDAN</a:t>
            </a:r>
            <a:br>
              <a:rPr lang="en-US">
                <a:solidFill>
                  <a:srgbClr val="651D32"/>
                </a:solidFill>
              </a:rPr>
            </a:br>
            <a:r>
              <a:rPr lang="en-US" sz="2000">
                <a:solidFill>
                  <a:schemeClr val="lt2"/>
                </a:solidFill>
              </a:rPr>
              <a:t>SOCIAL FACTORS</a:t>
            </a:r>
            <a:endParaRPr sz="2400">
              <a:solidFill>
                <a:schemeClr val="lt2"/>
              </a:solidFill>
            </a:endParaRPr>
          </a:p>
        </p:txBody>
      </p:sp>
      <p:sp>
        <p:nvSpPr>
          <p:cNvPr id="2015" name="Google Shape;2015;g11e511dc6cc_1_14"/>
          <p:cNvSpPr txBox="1">
            <a:spLocks noGrp="1"/>
          </p:cNvSpPr>
          <p:nvPr>
            <p:ph type="body" idx="1"/>
          </p:nvPr>
        </p:nvSpPr>
        <p:spPr>
          <a:xfrm>
            <a:off x="686100" y="1441475"/>
            <a:ext cx="7692000" cy="5167500"/>
          </a:xfrm>
          <a:prstGeom prst="rect">
            <a:avLst/>
          </a:prstGeom>
          <a:noFill/>
          <a:ln>
            <a:noFill/>
          </a:ln>
        </p:spPr>
        <p:txBody>
          <a:bodyPr spcFirstLastPara="1" wrap="square" lIns="91425" tIns="45700" rIns="91425" bIns="45700" anchor="t" anchorCtr="0">
            <a:normAutofit/>
          </a:bodyPr>
          <a:lstStyle/>
          <a:p>
            <a:pPr marL="457200" marR="0" lvl="0" indent="-349250" algn="l" rtl="0">
              <a:lnSpc>
                <a:spcPct val="115000"/>
              </a:lnSpc>
              <a:spcBef>
                <a:spcPts val="0"/>
              </a:spcBef>
              <a:spcAft>
                <a:spcPts val="0"/>
              </a:spcAft>
              <a:buSzPts val="1900"/>
              <a:buChar char="•"/>
            </a:pPr>
            <a:r>
              <a:rPr lang="en-US" sz="1900"/>
              <a:t>Jordan's social norms and beliefs remain critical to women’s participation in the labor market.</a:t>
            </a:r>
            <a:endParaRPr sz="1900"/>
          </a:p>
          <a:p>
            <a:pPr marL="457200" marR="0" lvl="0" indent="-349250" algn="l" rtl="0">
              <a:lnSpc>
                <a:spcPct val="115000"/>
              </a:lnSpc>
              <a:spcBef>
                <a:spcPts val="0"/>
              </a:spcBef>
              <a:spcAft>
                <a:spcPts val="0"/>
              </a:spcAft>
              <a:buSzPts val="1900"/>
              <a:buChar char="•"/>
            </a:pPr>
            <a:r>
              <a:rPr lang="en-US" sz="1900"/>
              <a:t>While over 60% of non-working women would like to work, both male and female respondents agreed that men are the ultimate decision-makers in the household – influencing whether women decide to accept a job or not. </a:t>
            </a:r>
            <a:endParaRPr sz="1900"/>
          </a:p>
          <a:p>
            <a:pPr marL="457200" marR="0" lvl="0" indent="-349250" algn="l" rtl="0">
              <a:lnSpc>
                <a:spcPct val="115000"/>
              </a:lnSpc>
              <a:spcBef>
                <a:spcPts val="0"/>
              </a:spcBef>
              <a:spcAft>
                <a:spcPts val="0"/>
              </a:spcAft>
              <a:buSzPts val="1900"/>
              <a:buChar char="•"/>
            </a:pPr>
            <a:r>
              <a:rPr lang="en-US" sz="1900"/>
              <a:t>Other binding constraints for women include availability and affordability of childcare, flexibility in work arrangements, hiring and wage discrimination, and lack of adequate transportation system.</a:t>
            </a:r>
            <a:endParaRPr sz="1100">
              <a:solidFill>
                <a:schemeClr val="dk1"/>
              </a:solidFill>
            </a:endParaRPr>
          </a:p>
          <a:p>
            <a:pPr marL="0" lvl="0" indent="0" algn="l" rtl="0">
              <a:lnSpc>
                <a:spcPct val="115000"/>
              </a:lnSpc>
              <a:spcBef>
                <a:spcPts val="1200"/>
              </a:spcBef>
              <a:spcAft>
                <a:spcPts val="0"/>
              </a:spcAft>
              <a:buSzPts val="1800"/>
              <a:buNone/>
            </a:pPr>
            <a:endParaRPr sz="1900"/>
          </a:p>
        </p:txBody>
      </p:sp>
      <p:sp>
        <p:nvSpPr>
          <p:cNvPr id="2016" name="Google Shape;2016;g11e511dc6cc_1_14"/>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t>3/23/2022</a:t>
            </a:r>
            <a:endParaRPr/>
          </a:p>
        </p:txBody>
      </p:sp>
      <p:pic>
        <p:nvPicPr>
          <p:cNvPr id="2017" name="Google Shape;2017;g11e511dc6cc_1_14">
            <a:extLst>
              <a:ext uri="{C183D7F6-B498-43B3-948B-1728B52AA6E4}">
                <adec:decorative xmlns:adec="http://schemas.microsoft.com/office/drawing/2017/decorative" val="1"/>
              </a:ext>
            </a:extLst>
          </p:cNvPr>
          <p:cNvPicPr preferRelativeResize="0"/>
          <p:nvPr/>
        </p:nvPicPr>
        <p:blipFill rotWithShape="1">
          <a:blip r:embed="rId3">
            <a:alphaModFix amt="35000"/>
          </a:blip>
          <a:srcRect/>
          <a:stretch/>
        </p:blipFill>
        <p:spPr>
          <a:xfrm>
            <a:off x="7767362" y="178856"/>
            <a:ext cx="1224238" cy="1645920"/>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022"/>
        <p:cNvGrpSpPr/>
        <p:nvPr/>
      </p:nvGrpSpPr>
      <p:grpSpPr>
        <a:xfrm>
          <a:off x="0" y="0"/>
          <a:ext cx="0" cy="0"/>
          <a:chOff x="0" y="0"/>
          <a:chExt cx="0" cy="0"/>
        </a:xfrm>
      </p:grpSpPr>
      <p:sp>
        <p:nvSpPr>
          <p:cNvPr id="2023" name="Google Shape;2023;g11e511dc6cc_1_8"/>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SzPts val="600"/>
              <a:buNone/>
            </a:pPr>
            <a:fld id="{00000000-1234-1234-1234-123412341234}" type="slidenum">
              <a:rPr lang="en-US">
                <a:solidFill>
                  <a:schemeClr val="lt1"/>
                </a:solidFill>
              </a:rPr>
              <a:t>77</a:t>
            </a:fld>
            <a:endParaRPr>
              <a:solidFill>
                <a:schemeClr val="lt1"/>
              </a:solidFill>
            </a:endParaRPr>
          </a:p>
        </p:txBody>
      </p:sp>
      <p:sp>
        <p:nvSpPr>
          <p:cNvPr id="2024" name="Google Shape;2024;g11e511dc6cc_1_8"/>
          <p:cNvSpPr txBox="1">
            <a:spLocks noGrp="1"/>
          </p:cNvSpPr>
          <p:nvPr>
            <p:ph type="title" idx="4294967295"/>
          </p:nvPr>
        </p:nvSpPr>
        <p:spPr>
          <a:xfrm>
            <a:off x="853624" y="1504700"/>
            <a:ext cx="7822289" cy="24012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Pts val="7200"/>
              <a:buFont typeface="Arial"/>
              <a:buNone/>
              <a:tabLst/>
              <a:defRPr/>
            </a:pPr>
            <a:r>
              <a:rPr kumimoji="0" lang="en-US" sz="7200" b="0" i="0" u="none" strike="noStrike" kern="0" cap="none" spc="0" normalizeH="0" baseline="0" noProof="0" dirty="0">
                <a:ln>
                  <a:noFill/>
                </a:ln>
                <a:solidFill>
                  <a:schemeClr val="lt1"/>
                </a:solidFill>
                <a:effectLst/>
                <a:uLnTx/>
                <a:uFillTx/>
                <a:latin typeface="Gill Sans"/>
                <a:ea typeface="Gill Sans"/>
                <a:cs typeface="Gill Sans"/>
                <a:sym typeface="Gill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5"/>
                  </a:ext>
                </a:extLst>
              </a:rPr>
              <a:t>Recommendations</a:t>
            </a:r>
            <a:r>
              <a:rPr kumimoji="0" lang="en-US" sz="7200" b="0" i="0" u="none" strike="noStrike" kern="0" cap="none" spc="0" normalizeH="0" baseline="0" noProof="0" dirty="0">
                <a:ln>
                  <a:noFill/>
                </a:ln>
                <a:solidFill>
                  <a:schemeClr val="lt1"/>
                </a:solidFill>
                <a:effectLst/>
                <a:uLnTx/>
                <a:uFillTx/>
                <a:latin typeface="Gill Sans"/>
                <a:ea typeface="Gill Sans"/>
                <a:cs typeface="Gill Sans"/>
                <a:sym typeface="Gill Sans"/>
              </a:rPr>
              <a:t> for Jordan</a:t>
            </a:r>
          </a:p>
        </p:txBody>
      </p:sp>
      <p:sp>
        <p:nvSpPr>
          <p:cNvPr id="2025" name="Google Shape;2025;g11e511dc6cc_1_8"/>
          <p:cNvSpPr txBox="1">
            <a:spLocks noGrp="1"/>
          </p:cNvSpPr>
          <p:nvPr>
            <p:ph type="ftr" idx="11"/>
          </p:nvPr>
        </p:nvSpPr>
        <p:spPr>
          <a:xfrm>
            <a:off x="3124200" y="6474767"/>
            <a:ext cx="2895600" cy="2769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1400"/>
              <a:buNone/>
            </a:pPr>
            <a:r>
              <a:rPr lang="en-US">
                <a:solidFill>
                  <a:schemeClr val="lt1"/>
                </a:solidFill>
              </a:rPr>
              <a:t>USAID MONITORING, EVALUATION, AND LEARNING ACTIVITY</a:t>
            </a:r>
            <a:endParaRPr>
              <a:solidFill>
                <a:schemeClr val="lt1"/>
              </a:solidFill>
            </a:endParaRPr>
          </a:p>
          <a:p>
            <a:pPr marL="0" lvl="0" indent="0" algn="ctr" rtl="0">
              <a:lnSpc>
                <a:spcPct val="100000"/>
              </a:lnSpc>
              <a:spcBef>
                <a:spcPts val="0"/>
              </a:spcBef>
              <a:spcAft>
                <a:spcPts val="0"/>
              </a:spcAft>
              <a:buSzPts val="1400"/>
              <a:buNone/>
            </a:pPr>
            <a:endParaRPr>
              <a:solidFill>
                <a:schemeClr val="lt1"/>
              </a:solidFill>
            </a:endParaRPr>
          </a:p>
        </p:txBody>
      </p:sp>
      <p:sp>
        <p:nvSpPr>
          <p:cNvPr id="2026" name="Google Shape;2026;g11e511dc6cc_1_8"/>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solidFill>
                  <a:schemeClr val="lt1"/>
                </a:solidFill>
              </a:rPr>
              <a:t>3/23/2022</a:t>
            </a:r>
            <a:endParaRPr>
              <a:solidFill>
                <a:schemeClr val="lt1"/>
              </a:solidFil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2030"/>
        <p:cNvGrpSpPr/>
        <p:nvPr/>
      </p:nvGrpSpPr>
      <p:grpSpPr>
        <a:xfrm>
          <a:off x="0" y="0"/>
          <a:ext cx="0" cy="0"/>
          <a:chOff x="0" y="0"/>
          <a:chExt cx="0" cy="0"/>
        </a:xfrm>
      </p:grpSpPr>
      <p:sp>
        <p:nvSpPr>
          <p:cNvPr id="2031" name="Google Shape;2031;g119cbae77c1_0_1473"/>
          <p:cNvSpPr txBox="1">
            <a:spLocks noGrp="1"/>
          </p:cNvSpPr>
          <p:nvPr>
            <p:ph type="ftr" idx="11"/>
          </p:nvPr>
        </p:nvSpPr>
        <p:spPr>
          <a:xfrm>
            <a:off x="3124200" y="6474767"/>
            <a:ext cx="2895600" cy="2769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1400"/>
              <a:buNone/>
            </a:pPr>
            <a:r>
              <a:rPr lang="en-US"/>
              <a:t>USAID MONITORING, EVALUATION, AND LEARNING ACTIVITY</a:t>
            </a:r>
            <a:endParaRPr>
              <a:solidFill>
                <a:schemeClr val="lt1"/>
              </a:solidFill>
            </a:endParaRPr>
          </a:p>
          <a:p>
            <a:pPr marL="0" lvl="0" indent="0" algn="ctr" rtl="0">
              <a:lnSpc>
                <a:spcPct val="100000"/>
              </a:lnSpc>
              <a:spcBef>
                <a:spcPts val="0"/>
              </a:spcBef>
              <a:spcAft>
                <a:spcPts val="0"/>
              </a:spcAft>
              <a:buSzPts val="1400"/>
              <a:buNone/>
            </a:pPr>
            <a:endParaRPr/>
          </a:p>
        </p:txBody>
      </p:sp>
      <p:sp>
        <p:nvSpPr>
          <p:cNvPr id="2032" name="Google Shape;2032;g119cbae77c1_0_1473"/>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SzPts val="600"/>
              <a:buNone/>
            </a:pPr>
            <a:fld id="{00000000-1234-1234-1234-123412341234}" type="slidenum">
              <a:rPr lang="en-US"/>
              <a:t>78</a:t>
            </a:fld>
            <a:endParaRPr/>
          </a:p>
        </p:txBody>
      </p:sp>
      <p:sp>
        <p:nvSpPr>
          <p:cNvPr id="2033" name="Google Shape;2033;g119cbae77c1_0_1473"/>
          <p:cNvSpPr txBox="1">
            <a:spLocks noGrp="1"/>
          </p:cNvSpPr>
          <p:nvPr>
            <p:ph type="title"/>
          </p:nvPr>
        </p:nvSpPr>
        <p:spPr>
          <a:xfrm>
            <a:off x="686104" y="479336"/>
            <a:ext cx="7772400" cy="8310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rgbClr val="651D32"/>
              </a:buClr>
              <a:buSzPts val="2800"/>
              <a:buFont typeface="Gill Sans"/>
              <a:buNone/>
            </a:pPr>
            <a:r>
              <a:rPr lang="en-US">
                <a:solidFill>
                  <a:srgbClr val="651D32"/>
                </a:solidFill>
              </a:rPr>
              <a:t>RECOMMENDATIONS</a:t>
            </a:r>
            <a:br>
              <a:rPr lang="en-US">
                <a:solidFill>
                  <a:srgbClr val="651D32"/>
                </a:solidFill>
              </a:rPr>
            </a:br>
            <a:r>
              <a:rPr lang="en-US" sz="2000">
                <a:solidFill>
                  <a:schemeClr val="lt2"/>
                </a:solidFill>
              </a:rPr>
              <a:t>ADAPTING FINDINGS TO JORDAN </a:t>
            </a:r>
            <a:endParaRPr sz="2400">
              <a:solidFill>
                <a:schemeClr val="lt2"/>
              </a:solidFill>
            </a:endParaRPr>
          </a:p>
        </p:txBody>
      </p:sp>
      <p:sp>
        <p:nvSpPr>
          <p:cNvPr id="2034" name="Google Shape;2034;g119cbae77c1_0_1473"/>
          <p:cNvSpPr txBox="1">
            <a:spLocks noGrp="1"/>
          </p:cNvSpPr>
          <p:nvPr>
            <p:ph type="body" idx="1"/>
          </p:nvPr>
        </p:nvSpPr>
        <p:spPr>
          <a:xfrm>
            <a:off x="686100" y="1441475"/>
            <a:ext cx="7692000" cy="5167500"/>
          </a:xfrm>
          <a:prstGeom prst="rect">
            <a:avLst/>
          </a:prstGeom>
          <a:noFill/>
          <a:ln>
            <a:noFill/>
          </a:ln>
        </p:spPr>
        <p:txBody>
          <a:bodyPr spcFirstLastPara="1" wrap="square" lIns="91425" tIns="45700" rIns="91425" bIns="45700" anchor="t" anchorCtr="0">
            <a:normAutofit/>
          </a:bodyPr>
          <a:lstStyle/>
          <a:p>
            <a:pPr marL="457200" lvl="0" indent="-317500" algn="l" rtl="0">
              <a:lnSpc>
                <a:spcPct val="115000"/>
              </a:lnSpc>
              <a:spcBef>
                <a:spcPts val="0"/>
              </a:spcBef>
              <a:spcAft>
                <a:spcPts val="0"/>
              </a:spcAft>
              <a:buSzPts val="1400"/>
              <a:buFont typeface="Gill Sans"/>
              <a:buChar char="●"/>
            </a:pPr>
            <a:r>
              <a:rPr lang="en-US" sz="19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6"/>
                  </a:ext>
                </a:extLst>
              </a:rPr>
              <a:t>Expanding into the service sector might prove to be beneficial for enhancing overall economic growth in Jordan</a:t>
            </a:r>
            <a:r>
              <a:rPr lang="en-US" sz="1900"/>
              <a:t> and FLFP.</a:t>
            </a:r>
            <a:endParaRPr sz="1900"/>
          </a:p>
          <a:p>
            <a:pPr marL="914400" lvl="1" indent="-317500" algn="l" rtl="0">
              <a:lnSpc>
                <a:spcPct val="115000"/>
              </a:lnSpc>
              <a:spcBef>
                <a:spcPts val="0"/>
              </a:spcBef>
              <a:spcAft>
                <a:spcPts val="0"/>
              </a:spcAft>
              <a:buSzPts val="1400"/>
              <a:buChar char="○"/>
            </a:pPr>
            <a:r>
              <a:rPr lang="en-US" sz="1900"/>
              <a:t>Women are disproportionately represented in the service sector. </a:t>
            </a:r>
            <a:endParaRPr sz="1900"/>
          </a:p>
          <a:p>
            <a:pPr marL="914400" lvl="1" indent="-317500" algn="l" rtl="0">
              <a:lnSpc>
                <a:spcPct val="115000"/>
              </a:lnSpc>
              <a:spcBef>
                <a:spcPts val="0"/>
              </a:spcBef>
              <a:spcAft>
                <a:spcPts val="0"/>
              </a:spcAft>
              <a:buSzPts val="1400"/>
              <a:buChar char="○"/>
            </a:pPr>
            <a:r>
              <a:rPr lang="en-US" sz="1900"/>
              <a:t>Saudi Arabia and Lebanon’s service sectors grew by more than 10% over the decade.</a:t>
            </a:r>
            <a:endParaRPr sz="1900"/>
          </a:p>
          <a:p>
            <a:pPr marL="914400" lvl="1" indent="-317500" algn="l" rtl="0">
              <a:lnSpc>
                <a:spcPct val="115000"/>
              </a:lnSpc>
              <a:spcBef>
                <a:spcPts val="0"/>
              </a:spcBef>
              <a:spcAft>
                <a:spcPts val="0"/>
              </a:spcAft>
              <a:buSzPts val="1400"/>
              <a:buChar char="○"/>
            </a:pPr>
            <a:r>
              <a:rPr lang="en-US" sz="1900"/>
              <a:t>Turkey and the West Bank and Gaza saw increases in women’s employment primarily in the service sector.</a:t>
            </a:r>
            <a:endParaRPr sz="1900"/>
          </a:p>
          <a:p>
            <a:pPr marL="914400" lvl="1" indent="-317500" algn="l" rtl="0">
              <a:lnSpc>
                <a:spcPct val="115000"/>
              </a:lnSpc>
              <a:spcBef>
                <a:spcPts val="0"/>
              </a:spcBef>
              <a:spcAft>
                <a:spcPts val="0"/>
              </a:spcAft>
              <a:buSzPts val="1400"/>
              <a:buChar char="○"/>
            </a:pPr>
            <a:r>
              <a:rPr lang="en-US" sz="1900"/>
              <a:t>Jordan can leverage digital technologies to promote entrepreneurship and women’s employment in the information and communication technology (ICT) sector, especially location-independent and time-flexible services at a large scale. Examples include call centers, e-commerce, and other business services. </a:t>
            </a:r>
            <a:endParaRPr sz="1900"/>
          </a:p>
          <a:p>
            <a:pPr marL="457200" lvl="0" indent="0" algn="l" rtl="0">
              <a:lnSpc>
                <a:spcPct val="115000"/>
              </a:lnSpc>
              <a:spcBef>
                <a:spcPts val="0"/>
              </a:spcBef>
              <a:spcAft>
                <a:spcPts val="0"/>
              </a:spcAft>
              <a:buSzPts val="1800"/>
              <a:buNone/>
            </a:pPr>
            <a:endParaRPr sz="1900"/>
          </a:p>
        </p:txBody>
      </p:sp>
      <p:sp>
        <p:nvSpPr>
          <p:cNvPr id="2035" name="Google Shape;2035;g119cbae77c1_0_1473"/>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t>3/23/2022</a:t>
            </a:r>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2040"/>
        <p:cNvGrpSpPr/>
        <p:nvPr/>
      </p:nvGrpSpPr>
      <p:grpSpPr>
        <a:xfrm>
          <a:off x="0" y="0"/>
          <a:ext cx="0" cy="0"/>
          <a:chOff x="0" y="0"/>
          <a:chExt cx="0" cy="0"/>
        </a:xfrm>
      </p:grpSpPr>
      <p:sp>
        <p:nvSpPr>
          <p:cNvPr id="2041" name="Google Shape;2041;g11e7422c458_0_8"/>
          <p:cNvSpPr txBox="1">
            <a:spLocks noGrp="1"/>
          </p:cNvSpPr>
          <p:nvPr>
            <p:ph type="body" idx="1"/>
          </p:nvPr>
        </p:nvSpPr>
        <p:spPr>
          <a:xfrm>
            <a:off x="686100" y="1336825"/>
            <a:ext cx="7772400" cy="5281200"/>
          </a:xfrm>
          <a:prstGeom prst="rect">
            <a:avLst/>
          </a:prstGeom>
          <a:noFill/>
          <a:ln>
            <a:noFill/>
          </a:ln>
        </p:spPr>
        <p:txBody>
          <a:bodyPr spcFirstLastPara="1" wrap="square" lIns="91425" tIns="45700" rIns="91425" bIns="45700" anchor="t" anchorCtr="0">
            <a:normAutofit lnSpcReduction="10000"/>
          </a:bodyPr>
          <a:lstStyle/>
          <a:p>
            <a:pPr marL="457200" lvl="0" indent="-317500" algn="l" rtl="0">
              <a:lnSpc>
                <a:spcPct val="115000"/>
              </a:lnSpc>
              <a:spcBef>
                <a:spcPts val="0"/>
              </a:spcBef>
              <a:spcAft>
                <a:spcPts val="0"/>
              </a:spcAft>
              <a:buSzPts val="1400"/>
              <a:buChar char="●"/>
            </a:pPr>
            <a:r>
              <a:rPr lang="en-US" sz="1900" dirty="0"/>
              <a:t>Advance large-scale national programs and strategies that deliberately target FLFP </a:t>
            </a:r>
            <a:endParaRPr sz="1900" dirty="0"/>
          </a:p>
          <a:p>
            <a:pPr marL="914400" lvl="1" indent="-317500" algn="l" rtl="0">
              <a:lnSpc>
                <a:spcPct val="115000"/>
              </a:lnSpc>
              <a:spcBef>
                <a:spcPts val="0"/>
              </a:spcBef>
              <a:spcAft>
                <a:spcPts val="0"/>
              </a:spcAft>
              <a:buSzPts val="1400"/>
              <a:buChar char="○"/>
            </a:pPr>
            <a:r>
              <a:rPr lang="en-US" sz="1900" dirty="0"/>
              <a:t>Turkey implemented a large-scale targeted scheme that subsidized the social security contributions for newly hired women and young men. This increased the female share of formal employment. </a:t>
            </a:r>
            <a:endParaRPr sz="1900" dirty="0"/>
          </a:p>
          <a:p>
            <a:pPr marL="914400" lvl="1" indent="-317500" algn="l" rtl="0">
              <a:lnSpc>
                <a:spcPct val="115000"/>
              </a:lnSpc>
              <a:spcBef>
                <a:spcPts val="0"/>
              </a:spcBef>
              <a:spcAft>
                <a:spcPts val="0"/>
              </a:spcAft>
              <a:buSzPts val="1400"/>
              <a:buChar char="○"/>
            </a:pPr>
            <a:r>
              <a:rPr lang="en-US" sz="1900" dirty="0"/>
              <a:t>Saudi Arabia launched the major labor market program </a:t>
            </a:r>
            <a:r>
              <a:rPr lang="en-US" sz="1900" dirty="0" err="1"/>
              <a:t>Nitaqat</a:t>
            </a:r>
            <a:r>
              <a:rPr lang="en-US" sz="1900" dirty="0"/>
              <a:t>, that in addition to quotas, included incentives for hiring women (hiring 1 Saudi woman was considered equivalent to hiring 2 men) and enforced penalties for non-compliance.</a:t>
            </a:r>
            <a:endParaRPr sz="1900" dirty="0"/>
          </a:p>
          <a:p>
            <a:pPr marL="457200" lvl="0" indent="-317500" algn="l" rtl="0">
              <a:lnSpc>
                <a:spcPct val="115000"/>
              </a:lnSpc>
              <a:spcBef>
                <a:spcPts val="0"/>
              </a:spcBef>
              <a:spcAft>
                <a:spcPts val="0"/>
              </a:spcAft>
              <a:buSzPts val="1400"/>
              <a:buChar char="●"/>
            </a:pPr>
            <a:r>
              <a:rPr lang="en-US" sz="1900" dirty="0"/>
              <a:t>Provide incentives for childcare support beyond the requirement imposed on companies, such as paying to grandmothers to look after their grandchildren. (Turkey)</a:t>
            </a:r>
            <a:endParaRPr sz="1900" dirty="0"/>
          </a:p>
          <a:p>
            <a:pPr marL="457200" lvl="0" indent="-317500" algn="l" rtl="0">
              <a:lnSpc>
                <a:spcPct val="115000"/>
              </a:lnSpc>
              <a:spcBef>
                <a:spcPts val="0"/>
              </a:spcBef>
              <a:spcAft>
                <a:spcPts val="0"/>
              </a:spcAft>
              <a:buSzPts val="1400"/>
              <a:buChar char="●"/>
            </a:pPr>
            <a:r>
              <a:rPr lang="en-US" sz="1900" dirty="0"/>
              <a:t>Regulate flexible hours work for women having children under the age of 4. (Turkey)</a:t>
            </a:r>
            <a:endParaRPr sz="1900" dirty="0"/>
          </a:p>
          <a:p>
            <a:pPr marL="457200" lvl="0" indent="-317500" algn="l" rtl="0">
              <a:lnSpc>
                <a:spcPct val="115000"/>
              </a:lnSpc>
              <a:spcBef>
                <a:spcPts val="0"/>
              </a:spcBef>
              <a:spcAft>
                <a:spcPts val="0"/>
              </a:spcAft>
              <a:buSzPts val="1400"/>
              <a:buChar char="●"/>
            </a:pPr>
            <a:r>
              <a:rPr lang="en-US" sz="1900" dirty="0"/>
              <a:t>Provide incentives to childcare institutions to enhance quality and reduce costs. </a:t>
            </a:r>
            <a:endParaRPr sz="1900" dirty="0"/>
          </a:p>
        </p:txBody>
      </p:sp>
      <p:sp>
        <p:nvSpPr>
          <p:cNvPr id="2042" name="Google Shape;2042;g11e7422c458_0_8"/>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Clr>
                <a:srgbClr val="000000"/>
              </a:buClr>
              <a:buSzPts val="600"/>
              <a:buFont typeface="Arial"/>
              <a:buNone/>
            </a:pPr>
            <a:fld id="{00000000-1234-1234-1234-123412341234}" type="slidenum">
              <a:rPr lang="en-US"/>
              <a:t>79</a:t>
            </a:fld>
            <a:endParaRPr/>
          </a:p>
        </p:txBody>
      </p:sp>
      <p:sp>
        <p:nvSpPr>
          <p:cNvPr id="2043" name="Google Shape;2043;g11e7422c458_0_8"/>
          <p:cNvSpPr txBox="1">
            <a:spLocks noGrp="1"/>
          </p:cNvSpPr>
          <p:nvPr>
            <p:ph type="title"/>
          </p:nvPr>
        </p:nvSpPr>
        <p:spPr>
          <a:xfrm>
            <a:off x="686104" y="457200"/>
            <a:ext cx="7772400" cy="8310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rgbClr val="651D32"/>
              </a:buClr>
              <a:buSzPts val="2800"/>
              <a:buFont typeface="Gill Sans"/>
              <a:buNone/>
            </a:pPr>
            <a:r>
              <a:rPr lang="en-US">
                <a:solidFill>
                  <a:srgbClr val="651D32"/>
                </a:solidFill>
              </a:rPr>
              <a:t>RECOMMENDATIONS</a:t>
            </a:r>
            <a:br>
              <a:rPr lang="en-US">
                <a:solidFill>
                  <a:srgbClr val="651D32"/>
                </a:solidFill>
              </a:rPr>
            </a:br>
            <a:r>
              <a:rPr lang="en-US" sz="2000">
                <a:solidFill>
                  <a:schemeClr val="lt2"/>
                </a:solidFill>
              </a:rPr>
              <a:t>ADAPTING FINDINGS TO JORDAN </a:t>
            </a:r>
            <a:endParaRPr/>
          </a:p>
        </p:txBody>
      </p:sp>
      <p:sp>
        <p:nvSpPr>
          <p:cNvPr id="2044" name="Google Shape;2044;g11e7422c458_0_8"/>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t>3/23/2022</a:t>
            </a:r>
            <a:endParaRPr/>
          </a:p>
        </p:txBody>
      </p:sp>
      <p:sp>
        <p:nvSpPr>
          <p:cNvPr id="2045" name="Google Shape;2045;g11e7422c458_0_8"/>
          <p:cNvSpPr txBox="1">
            <a:spLocks noGrp="1"/>
          </p:cNvSpPr>
          <p:nvPr>
            <p:ph type="ftr" idx="11"/>
          </p:nvPr>
        </p:nvSpPr>
        <p:spPr>
          <a:xfrm>
            <a:off x="3124200" y="6474767"/>
            <a:ext cx="2895600" cy="2769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1400"/>
              <a:buNone/>
            </a:pPr>
            <a:r>
              <a:rPr lang="en-US"/>
              <a:t>USAID MONITORING, EVALUATION, AND LEARNING ACTIVITY</a:t>
            </a:r>
            <a:endParaRPr>
              <a:solidFill>
                <a:schemeClr val="lt1"/>
              </a:solidFill>
            </a:endParaRPr>
          </a:p>
          <a:p>
            <a:pPr marL="0" lvl="0" indent="0" algn="ctr" rtl="0">
              <a:lnSpc>
                <a:spcPct val="100000"/>
              </a:lnSpc>
              <a:spcBef>
                <a:spcPts val="0"/>
              </a:spcBef>
              <a:spcAft>
                <a:spcPts val="0"/>
              </a:spcAft>
              <a:buSzPts val="1400"/>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2"/>
        <p:cNvGrpSpPr/>
        <p:nvPr/>
      </p:nvGrpSpPr>
      <p:grpSpPr>
        <a:xfrm>
          <a:off x="0" y="0"/>
          <a:ext cx="0" cy="0"/>
          <a:chOff x="0" y="0"/>
          <a:chExt cx="0" cy="0"/>
        </a:xfrm>
      </p:grpSpPr>
      <p:sp>
        <p:nvSpPr>
          <p:cNvPr id="1203" name="Google Shape;1203;p6"/>
          <p:cNvSpPr txBox="1">
            <a:spLocks noGrp="1"/>
          </p:cNvSpPr>
          <p:nvPr>
            <p:ph type="ftr" idx="11"/>
          </p:nvPr>
        </p:nvSpPr>
        <p:spPr>
          <a:xfrm>
            <a:off x="3124200" y="6474767"/>
            <a:ext cx="2895600" cy="276999"/>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1400"/>
              <a:buNone/>
            </a:pPr>
            <a:r>
              <a:rPr lang="en-US"/>
              <a:t>USAID MONITORING, EVALUATION, AND LEARNING ACTIVITY</a:t>
            </a:r>
            <a:endParaRPr>
              <a:solidFill>
                <a:schemeClr val="lt1"/>
              </a:solidFill>
            </a:endParaRPr>
          </a:p>
          <a:p>
            <a:pPr marL="0" lvl="0" indent="0" algn="ctr" rtl="0">
              <a:lnSpc>
                <a:spcPct val="100000"/>
              </a:lnSpc>
              <a:spcBef>
                <a:spcPts val="0"/>
              </a:spcBef>
              <a:spcAft>
                <a:spcPts val="0"/>
              </a:spcAft>
              <a:buSzPts val="1400"/>
              <a:buNone/>
            </a:pPr>
            <a:endParaRPr/>
          </a:p>
        </p:txBody>
      </p:sp>
      <p:sp>
        <p:nvSpPr>
          <p:cNvPr id="1204" name="Google Shape;1204;p6"/>
          <p:cNvSpPr txBox="1">
            <a:spLocks noGrp="1"/>
          </p:cNvSpPr>
          <p:nvPr>
            <p:ph type="sldNum" idx="12"/>
          </p:nvPr>
        </p:nvSpPr>
        <p:spPr>
          <a:xfrm>
            <a:off x="6858000" y="6520934"/>
            <a:ext cx="2133600" cy="184666"/>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SzPts val="600"/>
              <a:buNone/>
            </a:pPr>
            <a:fld id="{00000000-1234-1234-1234-123412341234}" type="slidenum">
              <a:rPr lang="en-US"/>
              <a:t>8</a:t>
            </a:fld>
            <a:endParaRPr/>
          </a:p>
        </p:txBody>
      </p:sp>
      <p:sp>
        <p:nvSpPr>
          <p:cNvPr id="1205" name="Google Shape;1205;p6"/>
          <p:cNvSpPr txBox="1">
            <a:spLocks noGrp="1"/>
          </p:cNvSpPr>
          <p:nvPr>
            <p:ph type="title"/>
          </p:nvPr>
        </p:nvSpPr>
        <p:spPr>
          <a:xfrm>
            <a:off x="686104" y="479336"/>
            <a:ext cx="7772400" cy="8310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rgbClr val="651D32"/>
              </a:buClr>
              <a:buSzPts val="2800"/>
              <a:buFont typeface="Gill Sans"/>
              <a:buNone/>
            </a:pPr>
            <a:r>
              <a:rPr lang="en-US" dirty="0">
                <a:solidFill>
                  <a:srgbClr val="651D32"/>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METHODOLOGY</a:t>
            </a:r>
            <a:br>
              <a:rPr lang="en-US" dirty="0">
                <a:solidFill>
                  <a:srgbClr val="651D32"/>
                </a:solidFill>
              </a:rPr>
            </a:br>
            <a:r>
              <a:rPr lang="en-US" sz="2000" dirty="0">
                <a:solidFill>
                  <a:schemeClr val="lt2"/>
                </a:solidFill>
              </a:rPr>
              <a:t>OVERVIEW</a:t>
            </a:r>
            <a:endParaRPr sz="2400" dirty="0">
              <a:solidFill>
                <a:schemeClr val="lt2"/>
              </a:solidFill>
            </a:endParaRPr>
          </a:p>
        </p:txBody>
      </p:sp>
      <p:sp>
        <p:nvSpPr>
          <p:cNvPr id="1206" name="Google Shape;1206;p6"/>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t>3/23/2022</a:t>
            </a:r>
            <a:endParaRPr/>
          </a:p>
        </p:txBody>
      </p:sp>
      <p:pic>
        <p:nvPicPr>
          <p:cNvPr id="1207" name="Google Shape;1207;p6" descr="Step 1 Case Selection, Step 2 Development of Country Profiles, Step 3 Comparative Analysis "/>
          <p:cNvPicPr preferRelativeResize="0"/>
          <p:nvPr/>
        </p:nvPicPr>
        <p:blipFill rotWithShape="1">
          <a:blip r:embed="rId3">
            <a:alphaModFix/>
          </a:blip>
          <a:srcRect/>
          <a:stretch/>
        </p:blipFill>
        <p:spPr>
          <a:xfrm>
            <a:off x="686104" y="1688709"/>
            <a:ext cx="7941045" cy="3856057"/>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2049"/>
        <p:cNvGrpSpPr/>
        <p:nvPr/>
      </p:nvGrpSpPr>
      <p:grpSpPr>
        <a:xfrm>
          <a:off x="0" y="0"/>
          <a:ext cx="0" cy="0"/>
          <a:chOff x="0" y="0"/>
          <a:chExt cx="0" cy="0"/>
        </a:xfrm>
      </p:grpSpPr>
      <p:sp>
        <p:nvSpPr>
          <p:cNvPr id="2050" name="Google Shape;2050;g11e7422c458_0_0"/>
          <p:cNvSpPr txBox="1">
            <a:spLocks noGrp="1"/>
          </p:cNvSpPr>
          <p:nvPr>
            <p:ph type="ftr" idx="11"/>
          </p:nvPr>
        </p:nvSpPr>
        <p:spPr>
          <a:xfrm>
            <a:off x="3124200" y="6474767"/>
            <a:ext cx="2895600" cy="2769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1400"/>
              <a:buNone/>
            </a:pPr>
            <a:r>
              <a:rPr lang="en-US"/>
              <a:t>USAID MONITORING, EVALUATION, AND LEARNING ACTIVITY</a:t>
            </a:r>
            <a:endParaRPr>
              <a:solidFill>
                <a:schemeClr val="lt1"/>
              </a:solidFill>
            </a:endParaRPr>
          </a:p>
          <a:p>
            <a:pPr marL="0" lvl="0" indent="0" algn="ctr" rtl="0">
              <a:lnSpc>
                <a:spcPct val="100000"/>
              </a:lnSpc>
              <a:spcBef>
                <a:spcPts val="0"/>
              </a:spcBef>
              <a:spcAft>
                <a:spcPts val="0"/>
              </a:spcAft>
              <a:buSzPts val="1400"/>
              <a:buNone/>
            </a:pPr>
            <a:endParaRPr/>
          </a:p>
        </p:txBody>
      </p:sp>
      <p:sp>
        <p:nvSpPr>
          <p:cNvPr id="2051" name="Google Shape;2051;g11e7422c458_0_0"/>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SzPts val="600"/>
              <a:buNone/>
            </a:pPr>
            <a:fld id="{00000000-1234-1234-1234-123412341234}" type="slidenum">
              <a:rPr lang="en-US"/>
              <a:t>80</a:t>
            </a:fld>
            <a:endParaRPr/>
          </a:p>
        </p:txBody>
      </p:sp>
      <p:sp>
        <p:nvSpPr>
          <p:cNvPr id="2052" name="Google Shape;2052;g11e7422c458_0_0"/>
          <p:cNvSpPr txBox="1">
            <a:spLocks noGrp="1"/>
          </p:cNvSpPr>
          <p:nvPr>
            <p:ph type="title"/>
          </p:nvPr>
        </p:nvSpPr>
        <p:spPr>
          <a:xfrm>
            <a:off x="686104" y="479336"/>
            <a:ext cx="7772400" cy="8310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rgbClr val="651D32"/>
              </a:buClr>
              <a:buSzPts val="2800"/>
              <a:buFont typeface="Gill Sans"/>
              <a:buNone/>
            </a:pPr>
            <a:r>
              <a:rPr lang="en-US">
                <a:solidFill>
                  <a:srgbClr val="651D32"/>
                </a:solidFill>
              </a:rPr>
              <a:t>RECOMMENDATIONS</a:t>
            </a:r>
            <a:br>
              <a:rPr lang="en-US">
                <a:solidFill>
                  <a:srgbClr val="651D32"/>
                </a:solidFill>
              </a:rPr>
            </a:br>
            <a:r>
              <a:rPr lang="en-US" sz="2000">
                <a:solidFill>
                  <a:schemeClr val="lt2"/>
                </a:solidFill>
              </a:rPr>
              <a:t>ADAPTING FINDINGS TO JORDAN</a:t>
            </a:r>
            <a:endParaRPr sz="2400">
              <a:solidFill>
                <a:schemeClr val="lt2"/>
              </a:solidFill>
            </a:endParaRPr>
          </a:p>
        </p:txBody>
      </p:sp>
      <p:sp>
        <p:nvSpPr>
          <p:cNvPr id="2053" name="Google Shape;2053;g11e7422c458_0_0"/>
          <p:cNvSpPr txBox="1">
            <a:spLocks noGrp="1"/>
          </p:cNvSpPr>
          <p:nvPr>
            <p:ph type="body" idx="1"/>
          </p:nvPr>
        </p:nvSpPr>
        <p:spPr>
          <a:xfrm>
            <a:off x="686100" y="1441475"/>
            <a:ext cx="7692000" cy="5167500"/>
          </a:xfrm>
          <a:prstGeom prst="rect">
            <a:avLst/>
          </a:prstGeom>
          <a:noFill/>
          <a:ln>
            <a:noFill/>
          </a:ln>
        </p:spPr>
        <p:txBody>
          <a:bodyPr spcFirstLastPara="1" wrap="square" lIns="91425" tIns="45700" rIns="91425" bIns="45700" anchor="t" anchorCtr="0">
            <a:normAutofit/>
          </a:bodyPr>
          <a:lstStyle/>
          <a:p>
            <a:pPr marL="457200" lvl="0" indent="-317500" algn="l" rtl="0">
              <a:lnSpc>
                <a:spcPct val="115000"/>
              </a:lnSpc>
              <a:spcBef>
                <a:spcPts val="0"/>
              </a:spcBef>
              <a:spcAft>
                <a:spcPts val="0"/>
              </a:spcAft>
              <a:buSzPts val="1400"/>
              <a:buChar char="●"/>
            </a:pPr>
            <a:r>
              <a:rPr lang="en-US" sz="1900"/>
              <a:t>Overcome social norms and beliefs that limit the type of employment opportunities women seek and expectations around women as homemaker and caregiver.</a:t>
            </a:r>
            <a:endParaRPr sz="1900"/>
          </a:p>
          <a:p>
            <a:pPr marL="914400" lvl="1" indent="-317500" algn="just" rtl="0">
              <a:lnSpc>
                <a:spcPct val="115000"/>
              </a:lnSpc>
              <a:spcBef>
                <a:spcPts val="0"/>
              </a:spcBef>
              <a:spcAft>
                <a:spcPts val="0"/>
              </a:spcAft>
              <a:buSzPts val="1400"/>
              <a:buChar char="○"/>
            </a:pPr>
            <a:r>
              <a:rPr lang="en-US" sz="1900"/>
              <a:t>The Abraham Path Initiative in West Bank and Gaza addresses the challenge of occupational segregation in the eco-tourism industry by exploring how to create culturally acceptable opportunities for community women to break into tour-guiding which is a lucrative business dominated by men. The project carried a gender analysis of how the communities benefited from the trainings carried out and the number of jobs generated. </a:t>
            </a:r>
            <a:endParaRPr sz="1900"/>
          </a:p>
          <a:p>
            <a:pPr marL="457200" lvl="0" indent="-317500" algn="l" rtl="0">
              <a:lnSpc>
                <a:spcPct val="115000"/>
              </a:lnSpc>
              <a:spcBef>
                <a:spcPts val="0"/>
              </a:spcBef>
              <a:spcAft>
                <a:spcPts val="0"/>
              </a:spcAft>
              <a:buSzPts val="1400"/>
              <a:buChar char="●"/>
            </a:pPr>
            <a:r>
              <a:rPr lang="en-US" sz="1900"/>
              <a:t>Encourage female graduates in more innovative STEM (science, technology, engineering, and mathematics) fields.</a:t>
            </a:r>
            <a:endParaRPr sz="1900"/>
          </a:p>
          <a:p>
            <a:pPr marL="914400" lvl="1" indent="-317500" algn="l" rtl="0">
              <a:lnSpc>
                <a:spcPct val="115000"/>
              </a:lnSpc>
              <a:spcBef>
                <a:spcPts val="0"/>
              </a:spcBef>
              <a:spcAft>
                <a:spcPts val="0"/>
              </a:spcAft>
              <a:buSzPts val="1400"/>
              <a:buChar char="○"/>
            </a:pPr>
            <a:r>
              <a:rPr lang="en-US" sz="1900"/>
              <a:t>In West Bank and Gaza, new partnership programs between tertiary institutes and the private sector, are underway.</a:t>
            </a:r>
            <a:endParaRPr sz="1900"/>
          </a:p>
          <a:p>
            <a:pPr marL="457200" lvl="0" indent="0" algn="l" rtl="0">
              <a:lnSpc>
                <a:spcPct val="115000"/>
              </a:lnSpc>
              <a:spcBef>
                <a:spcPts val="0"/>
              </a:spcBef>
              <a:spcAft>
                <a:spcPts val="0"/>
              </a:spcAft>
              <a:buSzPts val="1800"/>
              <a:buNone/>
            </a:pPr>
            <a:endParaRPr sz="1900"/>
          </a:p>
          <a:p>
            <a:pPr marL="0" lvl="0" indent="0" algn="l" rtl="0">
              <a:lnSpc>
                <a:spcPct val="115000"/>
              </a:lnSpc>
              <a:spcBef>
                <a:spcPts val="0"/>
              </a:spcBef>
              <a:spcAft>
                <a:spcPts val="0"/>
              </a:spcAft>
              <a:buSzPts val="1800"/>
              <a:buNone/>
            </a:pPr>
            <a:endParaRPr sz="1900"/>
          </a:p>
        </p:txBody>
      </p:sp>
      <p:sp>
        <p:nvSpPr>
          <p:cNvPr id="2054" name="Google Shape;2054;g11e7422c458_0_0"/>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t>3/23/2022</a:t>
            </a:r>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2059"/>
        <p:cNvGrpSpPr/>
        <p:nvPr/>
      </p:nvGrpSpPr>
      <p:grpSpPr>
        <a:xfrm>
          <a:off x="0" y="0"/>
          <a:ext cx="0" cy="0"/>
          <a:chOff x="0" y="0"/>
          <a:chExt cx="0" cy="0"/>
        </a:xfrm>
      </p:grpSpPr>
      <p:sp>
        <p:nvSpPr>
          <p:cNvPr id="2060" name="Google Shape;2060;g11e7422c458_0_16"/>
          <p:cNvSpPr txBox="1">
            <a:spLocks noGrp="1"/>
          </p:cNvSpPr>
          <p:nvPr>
            <p:ph type="body" idx="1"/>
          </p:nvPr>
        </p:nvSpPr>
        <p:spPr>
          <a:xfrm>
            <a:off x="685800" y="1600200"/>
            <a:ext cx="7772400" cy="4572000"/>
          </a:xfrm>
          <a:prstGeom prst="rect">
            <a:avLst/>
          </a:prstGeom>
          <a:noFill/>
          <a:ln>
            <a:noFill/>
          </a:ln>
        </p:spPr>
        <p:txBody>
          <a:bodyPr spcFirstLastPara="1" wrap="square" lIns="91425" tIns="45700" rIns="91425" bIns="45700" anchor="t" anchorCtr="0">
            <a:normAutofit lnSpcReduction="10000"/>
          </a:bodyPr>
          <a:lstStyle/>
          <a:p>
            <a:pPr marL="457200" lvl="0" indent="-317500" algn="l" rtl="0">
              <a:lnSpc>
                <a:spcPct val="115000"/>
              </a:lnSpc>
              <a:spcBef>
                <a:spcPts val="0"/>
              </a:spcBef>
              <a:spcAft>
                <a:spcPts val="0"/>
              </a:spcAft>
              <a:buSzPts val="1400"/>
              <a:buChar char="●"/>
            </a:pPr>
            <a:r>
              <a:rPr lang="en-US" sz="1900"/>
              <a:t>Expand vocational training and technical education beyond “feminine” fields. (Morocco)</a:t>
            </a:r>
            <a:endParaRPr sz="1900"/>
          </a:p>
          <a:p>
            <a:pPr marL="457200" lvl="0" indent="-317500" algn="l" rtl="0">
              <a:lnSpc>
                <a:spcPct val="115000"/>
              </a:lnSpc>
              <a:spcBef>
                <a:spcPts val="0"/>
              </a:spcBef>
              <a:spcAft>
                <a:spcPts val="0"/>
              </a:spcAft>
              <a:buSzPts val="1400"/>
              <a:buChar char="●"/>
            </a:pPr>
            <a:r>
              <a:rPr lang="en-US" sz="1900"/>
              <a:t>Expand women’s entrepreneurial role in the economy by providing greater access to financing. (Algeria, Tunisia) </a:t>
            </a:r>
            <a:endParaRPr sz="1900"/>
          </a:p>
          <a:p>
            <a:pPr marL="914400" lvl="1" indent="-330200" algn="l" rtl="0">
              <a:lnSpc>
                <a:spcPct val="115000"/>
              </a:lnSpc>
              <a:spcBef>
                <a:spcPts val="0"/>
              </a:spcBef>
              <a:spcAft>
                <a:spcPts val="0"/>
              </a:spcAft>
              <a:buSzPts val="1600"/>
              <a:buChar char="○"/>
            </a:pPr>
            <a:r>
              <a:rPr lang="en-US" sz="1900"/>
              <a:t>Algerian program offers interest-free loans to primarily female entrepreneurs.</a:t>
            </a:r>
            <a:endParaRPr sz="1900"/>
          </a:p>
          <a:p>
            <a:pPr marL="457200" lvl="0" indent="-317500" algn="l" rtl="0">
              <a:lnSpc>
                <a:spcPct val="115000"/>
              </a:lnSpc>
              <a:spcBef>
                <a:spcPts val="0"/>
              </a:spcBef>
              <a:spcAft>
                <a:spcPts val="0"/>
              </a:spcAft>
              <a:buSzPts val="1400"/>
              <a:buChar char="●"/>
            </a:pPr>
            <a:r>
              <a:rPr lang="en-US" sz="1900"/>
              <a:t>Improve transportation and mobility to increase women’s access to work. </a:t>
            </a:r>
            <a:endParaRPr sz="1900"/>
          </a:p>
          <a:p>
            <a:pPr marL="914400" lvl="1" indent="-330200" algn="l" rtl="0">
              <a:lnSpc>
                <a:spcPct val="115000"/>
              </a:lnSpc>
              <a:spcBef>
                <a:spcPts val="0"/>
              </a:spcBef>
              <a:spcAft>
                <a:spcPts val="0"/>
              </a:spcAft>
              <a:buSzPts val="1600"/>
              <a:buChar char="○"/>
            </a:pPr>
            <a:r>
              <a:rPr lang="en-US" sz="1900"/>
              <a:t>Tunisia launched an initiative to transport female agricultural workers to their workplaces.</a:t>
            </a:r>
            <a:endParaRPr sz="1900"/>
          </a:p>
          <a:p>
            <a:pPr marL="914400" lvl="1" indent="-330200" algn="l" rtl="0">
              <a:lnSpc>
                <a:spcPct val="115000"/>
              </a:lnSpc>
              <a:spcBef>
                <a:spcPts val="0"/>
              </a:spcBef>
              <a:spcAft>
                <a:spcPts val="0"/>
              </a:spcAft>
              <a:buSzPts val="1600"/>
              <a:buChar char="○"/>
            </a:pPr>
            <a:r>
              <a:rPr lang="en-US" sz="1900"/>
              <a:t>Wusool Program in Saudi Arabia provides a transportation subsidy for low-wage women working in the private sector.</a:t>
            </a:r>
            <a:endParaRPr sz="1900"/>
          </a:p>
          <a:p>
            <a:pPr marL="914400" lvl="1" indent="-330200" algn="l" rtl="0">
              <a:lnSpc>
                <a:spcPct val="115000"/>
              </a:lnSpc>
              <a:spcBef>
                <a:spcPts val="0"/>
              </a:spcBef>
              <a:spcAft>
                <a:spcPts val="0"/>
              </a:spcAft>
              <a:buSzPts val="1600"/>
              <a:buChar char="○"/>
            </a:pPr>
            <a:r>
              <a:rPr lang="en-US" sz="1900"/>
              <a:t>Private sector employers in Lebanon are required to provide daily transport allowances.</a:t>
            </a:r>
            <a:endParaRPr sz="1900"/>
          </a:p>
        </p:txBody>
      </p:sp>
      <p:sp>
        <p:nvSpPr>
          <p:cNvPr id="2061" name="Google Shape;2061;g11e7422c458_0_16"/>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Clr>
                <a:srgbClr val="000000"/>
              </a:buClr>
              <a:buSzPts val="600"/>
              <a:buFont typeface="Arial"/>
              <a:buNone/>
            </a:pPr>
            <a:fld id="{00000000-1234-1234-1234-123412341234}" type="slidenum">
              <a:rPr lang="en-US"/>
              <a:t>81</a:t>
            </a:fld>
            <a:endParaRPr/>
          </a:p>
        </p:txBody>
      </p:sp>
      <p:sp>
        <p:nvSpPr>
          <p:cNvPr id="2062" name="Google Shape;2062;g11e7422c458_0_16"/>
          <p:cNvSpPr txBox="1">
            <a:spLocks noGrp="1"/>
          </p:cNvSpPr>
          <p:nvPr>
            <p:ph type="title"/>
          </p:nvPr>
        </p:nvSpPr>
        <p:spPr>
          <a:xfrm>
            <a:off x="686104" y="457200"/>
            <a:ext cx="7772400" cy="8310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rgbClr val="651D32"/>
              </a:buClr>
              <a:buSzPts val="2800"/>
              <a:buFont typeface="Gill Sans"/>
              <a:buNone/>
            </a:pPr>
            <a:r>
              <a:rPr lang="en-US">
                <a:solidFill>
                  <a:srgbClr val="651D32"/>
                </a:solidFill>
              </a:rPr>
              <a:t>RECOMMENDATIONS</a:t>
            </a:r>
            <a:br>
              <a:rPr lang="en-US">
                <a:solidFill>
                  <a:srgbClr val="651D32"/>
                </a:solidFill>
              </a:rPr>
            </a:br>
            <a:r>
              <a:rPr lang="en-US" sz="2000">
                <a:solidFill>
                  <a:schemeClr val="lt2"/>
                </a:solidFill>
              </a:rPr>
              <a:t>ADAPTING FINDINGS TO JORDAN </a:t>
            </a:r>
            <a:endParaRPr/>
          </a:p>
        </p:txBody>
      </p:sp>
      <p:sp>
        <p:nvSpPr>
          <p:cNvPr id="2063" name="Google Shape;2063;g11e7422c458_0_16"/>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t>3/23/2022</a:t>
            </a:r>
            <a:endParaRPr/>
          </a:p>
        </p:txBody>
      </p:sp>
      <p:sp>
        <p:nvSpPr>
          <p:cNvPr id="2064" name="Google Shape;2064;g11e7422c458_0_16"/>
          <p:cNvSpPr txBox="1">
            <a:spLocks noGrp="1"/>
          </p:cNvSpPr>
          <p:nvPr>
            <p:ph type="ftr" idx="11"/>
          </p:nvPr>
        </p:nvSpPr>
        <p:spPr>
          <a:xfrm>
            <a:off x="3124200" y="6474767"/>
            <a:ext cx="2895600" cy="2769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1400"/>
              <a:buNone/>
            </a:pPr>
            <a:r>
              <a:rPr lang="en-US"/>
              <a:t>USAID MONITORING, EVALUATION, AND LEARNING ACTIVITY</a:t>
            </a:r>
            <a:endParaRPr>
              <a:solidFill>
                <a:schemeClr val="lt1"/>
              </a:solidFill>
            </a:endParaRPr>
          </a:p>
          <a:p>
            <a:pPr marL="0" lvl="0" indent="0" algn="ctr" rtl="0">
              <a:lnSpc>
                <a:spcPct val="100000"/>
              </a:lnSpc>
              <a:spcBef>
                <a:spcPts val="0"/>
              </a:spcBef>
              <a:spcAft>
                <a:spcPts val="0"/>
              </a:spcAft>
              <a:buSzPts val="1400"/>
              <a:buNone/>
            </a:pPr>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2068"/>
        <p:cNvGrpSpPr/>
        <p:nvPr/>
      </p:nvGrpSpPr>
      <p:grpSpPr>
        <a:xfrm>
          <a:off x="0" y="0"/>
          <a:ext cx="0" cy="0"/>
          <a:chOff x="0" y="0"/>
          <a:chExt cx="0" cy="0"/>
        </a:xfrm>
      </p:grpSpPr>
      <p:sp>
        <p:nvSpPr>
          <p:cNvPr id="2069" name="Google Shape;2069;g11a35d84796_0_627"/>
          <p:cNvSpPr txBox="1">
            <a:spLocks noGrp="1"/>
          </p:cNvSpPr>
          <p:nvPr>
            <p:ph type="ftr" idx="11"/>
          </p:nvPr>
        </p:nvSpPr>
        <p:spPr>
          <a:xfrm>
            <a:off x="3124200" y="6474767"/>
            <a:ext cx="2895600" cy="2769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1400"/>
              <a:buNone/>
            </a:pPr>
            <a:r>
              <a:rPr lang="en-US"/>
              <a:t>USAID MONITORING, EVALUATION, AND LEARNING ACTIVITY</a:t>
            </a:r>
            <a:endParaRPr>
              <a:solidFill>
                <a:schemeClr val="lt1"/>
              </a:solidFill>
            </a:endParaRPr>
          </a:p>
          <a:p>
            <a:pPr marL="0" lvl="0" indent="0" algn="ctr" rtl="0">
              <a:lnSpc>
                <a:spcPct val="100000"/>
              </a:lnSpc>
              <a:spcBef>
                <a:spcPts val="0"/>
              </a:spcBef>
              <a:spcAft>
                <a:spcPts val="0"/>
              </a:spcAft>
              <a:buSzPts val="1400"/>
              <a:buNone/>
            </a:pPr>
            <a:endParaRPr/>
          </a:p>
        </p:txBody>
      </p:sp>
      <p:sp>
        <p:nvSpPr>
          <p:cNvPr id="2070" name="Google Shape;2070;g11a35d84796_0_627"/>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SzPts val="600"/>
              <a:buNone/>
            </a:pPr>
            <a:fld id="{00000000-1234-1234-1234-123412341234}" type="slidenum">
              <a:rPr lang="en-US"/>
              <a:t>82</a:t>
            </a:fld>
            <a:endParaRPr/>
          </a:p>
        </p:txBody>
      </p:sp>
      <p:sp>
        <p:nvSpPr>
          <p:cNvPr id="2071" name="Google Shape;2071;g11a35d84796_0_627"/>
          <p:cNvSpPr txBox="1">
            <a:spLocks noGrp="1"/>
          </p:cNvSpPr>
          <p:nvPr>
            <p:ph type="title"/>
          </p:nvPr>
        </p:nvSpPr>
        <p:spPr>
          <a:xfrm>
            <a:off x="686104" y="479336"/>
            <a:ext cx="7772400" cy="8310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rgbClr val="651D32"/>
              </a:buClr>
              <a:buSzPts val="2800"/>
              <a:buFont typeface="Gill Sans"/>
              <a:buNone/>
            </a:pPr>
            <a:r>
              <a:rPr lang="en-US">
                <a:solidFill>
                  <a:srgbClr val="651D32"/>
                </a:solidFill>
              </a:rPr>
              <a:t>RECOMMENDATIONS</a:t>
            </a:r>
            <a:br>
              <a:rPr lang="en-US">
                <a:solidFill>
                  <a:srgbClr val="651D32"/>
                </a:solidFill>
              </a:rPr>
            </a:br>
            <a:r>
              <a:rPr lang="en-US" sz="2000">
                <a:solidFill>
                  <a:schemeClr val="lt2"/>
                </a:solidFill>
              </a:rPr>
              <a:t>ADAPTING FINDINGS TO JORDAN </a:t>
            </a:r>
            <a:endParaRPr sz="2400">
              <a:solidFill>
                <a:schemeClr val="lt2"/>
              </a:solidFill>
            </a:endParaRPr>
          </a:p>
        </p:txBody>
      </p:sp>
      <p:sp>
        <p:nvSpPr>
          <p:cNvPr id="2072" name="Google Shape;2072;g11a35d84796_0_627"/>
          <p:cNvSpPr txBox="1">
            <a:spLocks noGrp="1"/>
          </p:cNvSpPr>
          <p:nvPr>
            <p:ph type="body" idx="1"/>
          </p:nvPr>
        </p:nvSpPr>
        <p:spPr>
          <a:xfrm>
            <a:off x="685800" y="1433350"/>
            <a:ext cx="7692000" cy="5167500"/>
          </a:xfrm>
          <a:prstGeom prst="rect">
            <a:avLst/>
          </a:prstGeom>
          <a:noFill/>
          <a:ln>
            <a:noFill/>
          </a:ln>
        </p:spPr>
        <p:txBody>
          <a:bodyPr spcFirstLastPara="1" wrap="square" lIns="91425" tIns="45700" rIns="91425" bIns="45700" anchor="t" anchorCtr="0">
            <a:normAutofit/>
          </a:bodyPr>
          <a:lstStyle/>
          <a:p>
            <a:pPr marL="457200" lvl="0" indent="-317500" algn="l" rtl="0">
              <a:lnSpc>
                <a:spcPct val="115000"/>
              </a:lnSpc>
              <a:spcBef>
                <a:spcPts val="0"/>
              </a:spcBef>
              <a:spcAft>
                <a:spcPts val="0"/>
              </a:spcAft>
              <a:buSzPts val="1400"/>
              <a:buChar char="●"/>
            </a:pPr>
            <a:r>
              <a:rPr lang="en-US" sz="1900"/>
              <a:t>Expand the private sector and ensure it is an acceptable alternative to the public sector for women, especially married women. (Turkey, Saudi Arabia)</a:t>
            </a:r>
            <a:endParaRPr sz="1900"/>
          </a:p>
          <a:p>
            <a:pPr marL="457200" marR="0" lvl="0" indent="-317500" algn="l" rtl="0">
              <a:lnSpc>
                <a:spcPct val="115000"/>
              </a:lnSpc>
              <a:spcBef>
                <a:spcPts val="0"/>
              </a:spcBef>
              <a:spcAft>
                <a:spcPts val="0"/>
              </a:spcAft>
              <a:buSzPts val="1400"/>
              <a:buChar char="●"/>
            </a:pPr>
            <a:r>
              <a:rPr lang="en-US" sz="1900"/>
              <a:t>Further extension of social protections and career stability, into the private sector could increase women’s participation in the sector as a whole.</a:t>
            </a:r>
            <a:endParaRPr sz="1900"/>
          </a:p>
          <a:p>
            <a:pPr marL="457200" marR="0" lvl="0" indent="-317500" algn="l" rtl="0">
              <a:lnSpc>
                <a:spcPct val="115000"/>
              </a:lnSpc>
              <a:spcBef>
                <a:spcPts val="0"/>
              </a:spcBef>
              <a:spcAft>
                <a:spcPts val="0"/>
              </a:spcAft>
              <a:buSzPts val="1400"/>
              <a:buChar char="●"/>
            </a:pPr>
            <a:r>
              <a:rPr lang="en-US" sz="1900"/>
              <a:t>Promote additional legal </a:t>
            </a:r>
            <a:r>
              <a:rPr lang="en-US" sz="19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7"/>
                  </a:ext>
                </a:extLst>
              </a:rPr>
              <a:t>safeguards</a:t>
            </a:r>
            <a:r>
              <a:rPr lang="en-US" sz="1900"/>
              <a:t> and legislative amendments to facilitate further integration of women into the labor force. </a:t>
            </a:r>
            <a:endParaRPr sz="1900"/>
          </a:p>
          <a:p>
            <a:pPr marL="457200" marR="0" lvl="0" indent="-317500" algn="l" rtl="0">
              <a:lnSpc>
                <a:spcPct val="115000"/>
              </a:lnSpc>
              <a:spcBef>
                <a:spcPts val="0"/>
              </a:spcBef>
              <a:spcAft>
                <a:spcPts val="0"/>
              </a:spcAft>
              <a:buSzPts val="1400"/>
              <a:buChar char="●"/>
            </a:pPr>
            <a:r>
              <a:rPr lang="en-US" sz="1900"/>
              <a:t>Explicitly include women in goals for inclusive growth across the following sectors: tourism, technology, entrepreneurship, logistics and infrastructure, and high-skilled professional services.</a:t>
            </a:r>
            <a:endParaRPr sz="1900"/>
          </a:p>
          <a:p>
            <a:pPr marL="457200" marR="0" lvl="0" indent="-317500" algn="l" rtl="0">
              <a:lnSpc>
                <a:spcPct val="115000"/>
              </a:lnSpc>
              <a:spcBef>
                <a:spcPts val="0"/>
              </a:spcBef>
              <a:spcAft>
                <a:spcPts val="0"/>
              </a:spcAft>
              <a:buSzPts val="1400"/>
              <a:buChar char="●"/>
            </a:pPr>
            <a:r>
              <a:rPr lang="en-US" sz="1900"/>
              <a:t>Strengthen monitoring, learning, and evaluation practices to gather better evidence on impact of current interventions. </a:t>
            </a:r>
            <a:endParaRPr sz="1900"/>
          </a:p>
          <a:p>
            <a:pPr marL="0" lvl="0" indent="0" algn="l" rtl="0">
              <a:lnSpc>
                <a:spcPct val="115000"/>
              </a:lnSpc>
              <a:spcBef>
                <a:spcPts val="0"/>
              </a:spcBef>
              <a:spcAft>
                <a:spcPts val="0"/>
              </a:spcAft>
              <a:buSzPts val="1800"/>
              <a:buNone/>
            </a:pPr>
            <a:endParaRPr sz="1900"/>
          </a:p>
        </p:txBody>
      </p:sp>
      <p:sp>
        <p:nvSpPr>
          <p:cNvPr id="2073" name="Google Shape;2073;g11a35d84796_0_627"/>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t>3/23/2022</a:t>
            </a:r>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078"/>
        <p:cNvGrpSpPr/>
        <p:nvPr/>
      </p:nvGrpSpPr>
      <p:grpSpPr>
        <a:xfrm>
          <a:off x="0" y="0"/>
          <a:ext cx="0" cy="0"/>
          <a:chOff x="0" y="0"/>
          <a:chExt cx="0" cy="0"/>
        </a:xfrm>
      </p:grpSpPr>
      <p:sp>
        <p:nvSpPr>
          <p:cNvPr id="2079" name="Google Shape;2079;g119cbae77c1_0_1481"/>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SzPts val="600"/>
              <a:buNone/>
            </a:pPr>
            <a:fld id="{00000000-1234-1234-1234-123412341234}" type="slidenum">
              <a:rPr lang="en-US">
                <a:solidFill>
                  <a:schemeClr val="lt1"/>
                </a:solidFill>
              </a:rPr>
              <a:t>83</a:t>
            </a:fld>
            <a:endParaRPr>
              <a:solidFill>
                <a:schemeClr val="lt1"/>
              </a:solidFill>
            </a:endParaRPr>
          </a:p>
        </p:txBody>
      </p:sp>
      <p:sp>
        <p:nvSpPr>
          <p:cNvPr id="2080" name="Google Shape;2080;g119cbae77c1_0_1481"/>
          <p:cNvSpPr txBox="1">
            <a:spLocks noGrp="1"/>
          </p:cNvSpPr>
          <p:nvPr>
            <p:ph type="title" idx="4294967295"/>
          </p:nvPr>
        </p:nvSpPr>
        <p:spPr>
          <a:xfrm>
            <a:off x="853625" y="1504700"/>
            <a:ext cx="7854946" cy="35094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Pts val="7200"/>
              <a:buFont typeface="Arial"/>
              <a:buNone/>
              <a:tabLst/>
              <a:defRPr/>
            </a:pPr>
            <a:r>
              <a:rPr kumimoji="0" lang="en-US" sz="7200" b="0" i="0" u="none" strike="noStrike" kern="0" cap="none" spc="0" normalizeH="0" baseline="0" noProof="0" dirty="0">
                <a:ln>
                  <a:noFill/>
                </a:ln>
                <a:solidFill>
                  <a:schemeClr val="lt1"/>
                </a:solidFill>
                <a:effectLst/>
                <a:uLnTx/>
                <a:uFillTx/>
                <a:latin typeface="Gill Sans"/>
                <a:ea typeface="Gill Sans"/>
                <a:cs typeface="Gill Sans"/>
                <a:sym typeface="Gill Sans"/>
              </a:rPr>
              <a:t>Recommendations for Future Research</a:t>
            </a:r>
          </a:p>
        </p:txBody>
      </p:sp>
      <p:sp>
        <p:nvSpPr>
          <p:cNvPr id="2081" name="Google Shape;2081;g119cbae77c1_0_1481"/>
          <p:cNvSpPr txBox="1">
            <a:spLocks noGrp="1"/>
          </p:cNvSpPr>
          <p:nvPr>
            <p:ph type="ftr" idx="11"/>
          </p:nvPr>
        </p:nvSpPr>
        <p:spPr>
          <a:xfrm>
            <a:off x="3124200" y="6474767"/>
            <a:ext cx="2895600" cy="2769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1400"/>
              <a:buNone/>
            </a:pPr>
            <a:r>
              <a:rPr lang="en-US">
                <a:solidFill>
                  <a:schemeClr val="lt1"/>
                </a:solidFill>
              </a:rPr>
              <a:t>USAID MONITORING, EVALUATION, AND LEARNING ACTIVITY</a:t>
            </a:r>
            <a:endParaRPr>
              <a:solidFill>
                <a:schemeClr val="lt1"/>
              </a:solidFill>
            </a:endParaRPr>
          </a:p>
          <a:p>
            <a:pPr marL="0" lvl="0" indent="0" algn="ctr" rtl="0">
              <a:lnSpc>
                <a:spcPct val="100000"/>
              </a:lnSpc>
              <a:spcBef>
                <a:spcPts val="0"/>
              </a:spcBef>
              <a:spcAft>
                <a:spcPts val="0"/>
              </a:spcAft>
              <a:buSzPts val="1400"/>
              <a:buNone/>
            </a:pPr>
            <a:endParaRPr>
              <a:solidFill>
                <a:schemeClr val="lt1"/>
              </a:solidFill>
            </a:endParaRPr>
          </a:p>
        </p:txBody>
      </p:sp>
      <p:sp>
        <p:nvSpPr>
          <p:cNvPr id="2082" name="Google Shape;2082;g119cbae77c1_0_1481"/>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solidFill>
                  <a:schemeClr val="lt1"/>
                </a:solidFill>
              </a:rPr>
              <a:t>3/23/2022</a:t>
            </a:r>
            <a:endParaRPr>
              <a:solidFill>
                <a:schemeClr val="lt1"/>
              </a:solidFil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2087"/>
        <p:cNvGrpSpPr/>
        <p:nvPr/>
      </p:nvGrpSpPr>
      <p:grpSpPr>
        <a:xfrm>
          <a:off x="0" y="0"/>
          <a:ext cx="0" cy="0"/>
          <a:chOff x="0" y="0"/>
          <a:chExt cx="0" cy="0"/>
        </a:xfrm>
      </p:grpSpPr>
      <p:sp>
        <p:nvSpPr>
          <p:cNvPr id="2088" name="Google Shape;2088;g119cbae77c1_0_1487"/>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Clr>
                <a:srgbClr val="000000"/>
              </a:buClr>
              <a:buSzPts val="600"/>
              <a:buFont typeface="Arial"/>
              <a:buNone/>
            </a:pPr>
            <a:fld id="{00000000-1234-1234-1234-123412341234}" type="slidenum">
              <a:rPr lang="en-US"/>
              <a:t>84</a:t>
            </a:fld>
            <a:endParaRPr/>
          </a:p>
        </p:txBody>
      </p:sp>
      <p:sp>
        <p:nvSpPr>
          <p:cNvPr id="2089" name="Google Shape;2089;g119cbae77c1_0_1487"/>
          <p:cNvSpPr txBox="1">
            <a:spLocks noGrp="1"/>
          </p:cNvSpPr>
          <p:nvPr>
            <p:ph type="title"/>
          </p:nvPr>
        </p:nvSpPr>
        <p:spPr>
          <a:xfrm>
            <a:off x="645604" y="355981"/>
            <a:ext cx="7772400" cy="954067"/>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rgbClr val="651D32"/>
              </a:buClr>
              <a:buSzPts val="2800"/>
              <a:buFont typeface="Gill Sans"/>
              <a:buNone/>
            </a:pPr>
            <a:r>
              <a:rPr lang="en-US" dirty="0">
                <a:solidFill>
                  <a:srgbClr val="651D32"/>
                </a:solidFill>
              </a:rPr>
              <a:t>RECOMMENDATIONS FOR FUTURE RESEARCH</a:t>
            </a:r>
            <a:endParaRPr sz="2000" dirty="0">
              <a:solidFill>
                <a:srgbClr val="BA0C2F"/>
              </a:solidFill>
            </a:endParaRPr>
          </a:p>
        </p:txBody>
      </p:sp>
      <p:sp>
        <p:nvSpPr>
          <p:cNvPr id="2090" name="Google Shape;2090;g119cbae77c1_0_1487"/>
          <p:cNvSpPr txBox="1">
            <a:spLocks noGrp="1"/>
          </p:cNvSpPr>
          <p:nvPr>
            <p:ph type="body" idx="1"/>
          </p:nvPr>
        </p:nvSpPr>
        <p:spPr>
          <a:xfrm>
            <a:off x="685800" y="1310050"/>
            <a:ext cx="7692000" cy="4470000"/>
          </a:xfrm>
          <a:prstGeom prst="rect">
            <a:avLst/>
          </a:prstGeom>
          <a:noFill/>
          <a:ln>
            <a:noFill/>
          </a:ln>
        </p:spPr>
        <p:txBody>
          <a:bodyPr spcFirstLastPara="1" wrap="square" lIns="91425" tIns="45700" rIns="91425" bIns="45700" anchor="t" anchorCtr="0">
            <a:normAutofit/>
          </a:bodyPr>
          <a:lstStyle/>
          <a:p>
            <a:pPr marL="457200" lvl="0" indent="-349250" algn="l" rtl="0">
              <a:lnSpc>
                <a:spcPct val="115000"/>
              </a:lnSpc>
              <a:spcBef>
                <a:spcPts val="0"/>
              </a:spcBef>
              <a:spcAft>
                <a:spcPts val="0"/>
              </a:spcAft>
              <a:buSzPts val="1900"/>
              <a:buChar char="•"/>
            </a:pPr>
            <a:r>
              <a:rPr lang="en-US" sz="1900"/>
              <a:t>To revisit this study in the future to evaluate the impact of recently implemented programs and laws in Jordan on women’s economic participation.</a:t>
            </a:r>
            <a:endParaRPr sz="1900"/>
          </a:p>
          <a:p>
            <a:pPr marL="457200" marR="0" lvl="0" indent="-349250" algn="l" rtl="0">
              <a:lnSpc>
                <a:spcPct val="115000"/>
              </a:lnSpc>
              <a:spcBef>
                <a:spcPts val="0"/>
              </a:spcBef>
              <a:spcAft>
                <a:spcPts val="0"/>
              </a:spcAft>
              <a:buSzPts val="1900"/>
              <a:buChar char="•"/>
            </a:pPr>
            <a:r>
              <a:rPr lang="en-US" sz="1900"/>
              <a:t>To conduct a similar study with countries in other regions that have experienced an increase in FLFP over 5% over the last decade.</a:t>
            </a:r>
            <a:endParaRPr sz="1900"/>
          </a:p>
          <a:p>
            <a:pPr marL="457200" marR="0" lvl="0" indent="-349250" algn="l" rtl="0">
              <a:lnSpc>
                <a:spcPct val="115000"/>
              </a:lnSpc>
              <a:spcBef>
                <a:spcPts val="0"/>
              </a:spcBef>
              <a:spcAft>
                <a:spcPts val="0"/>
              </a:spcAft>
              <a:buSzPts val="1900"/>
              <a:buChar char="•"/>
            </a:pPr>
            <a:r>
              <a:rPr lang="en-US" sz="1900"/>
              <a:t>To more frequently conduct household socioeconomic surveys, with more gender-disaggregated data, especially around digital economy, informal economy, and micro-entrepreneurship.</a:t>
            </a:r>
            <a:endParaRPr sz="1100">
              <a:solidFill>
                <a:schemeClr val="dk1"/>
              </a:solidFill>
              <a:latin typeface="Source Sans Pro"/>
              <a:ea typeface="Source Sans Pro"/>
              <a:cs typeface="Source Sans Pro"/>
              <a:sym typeface="Source Sans Pro"/>
            </a:endParaRPr>
          </a:p>
          <a:p>
            <a:pPr marL="0" lvl="0" indent="0" algn="l" rtl="0">
              <a:lnSpc>
                <a:spcPct val="115000"/>
              </a:lnSpc>
              <a:spcBef>
                <a:spcPts val="0"/>
              </a:spcBef>
              <a:spcAft>
                <a:spcPts val="0"/>
              </a:spcAft>
              <a:buSzPts val="1800"/>
              <a:buNone/>
            </a:pPr>
            <a:endParaRPr sz="1900"/>
          </a:p>
        </p:txBody>
      </p:sp>
      <p:sp>
        <p:nvSpPr>
          <p:cNvPr id="2091" name="Google Shape;2091;g119cbae77c1_0_1487"/>
          <p:cNvSpPr txBox="1">
            <a:spLocks noGrp="1"/>
          </p:cNvSpPr>
          <p:nvPr>
            <p:ph type="ftr" idx="11"/>
          </p:nvPr>
        </p:nvSpPr>
        <p:spPr>
          <a:xfrm>
            <a:off x="3124200" y="6474767"/>
            <a:ext cx="2895600" cy="2769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1400"/>
              <a:buNone/>
            </a:pPr>
            <a:r>
              <a:rPr lang="en-US"/>
              <a:t>USAID MONITORING, EVALUATION, AND LEARNING ACTIVITY</a:t>
            </a:r>
            <a:endParaRPr>
              <a:solidFill>
                <a:schemeClr val="lt1"/>
              </a:solidFill>
            </a:endParaRPr>
          </a:p>
          <a:p>
            <a:pPr marL="0" lvl="0" indent="0" algn="ctr" rtl="0">
              <a:lnSpc>
                <a:spcPct val="100000"/>
              </a:lnSpc>
              <a:spcBef>
                <a:spcPts val="0"/>
              </a:spcBef>
              <a:spcAft>
                <a:spcPts val="0"/>
              </a:spcAft>
              <a:buSzPts val="1400"/>
              <a:buNone/>
            </a:pPr>
            <a:endParaRPr/>
          </a:p>
        </p:txBody>
      </p:sp>
      <p:sp>
        <p:nvSpPr>
          <p:cNvPr id="2092" name="Google Shape;2092;g119cbae77c1_0_1487"/>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t>3/23/2022</a:t>
            </a:r>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2096"/>
        <p:cNvGrpSpPr/>
        <p:nvPr/>
      </p:nvGrpSpPr>
      <p:grpSpPr>
        <a:xfrm>
          <a:off x="0" y="0"/>
          <a:ext cx="0" cy="0"/>
          <a:chOff x="0" y="0"/>
          <a:chExt cx="0" cy="0"/>
        </a:xfrm>
      </p:grpSpPr>
      <p:sp>
        <p:nvSpPr>
          <p:cNvPr id="2097" name="Google Shape;2097;p12"/>
          <p:cNvSpPr txBox="1">
            <a:spLocks noGrp="1"/>
          </p:cNvSpPr>
          <p:nvPr>
            <p:ph type="sldNum" idx="12"/>
          </p:nvPr>
        </p:nvSpPr>
        <p:spPr>
          <a:xfrm>
            <a:off x="6858000" y="6520934"/>
            <a:ext cx="2133600" cy="184666"/>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SzPts val="600"/>
              <a:buNone/>
            </a:pPr>
            <a:fld id="{00000000-1234-1234-1234-123412341234}" type="slidenum">
              <a:rPr lang="en-US"/>
              <a:t>85</a:t>
            </a:fld>
            <a:endParaRPr/>
          </a:p>
        </p:txBody>
      </p:sp>
      <p:sp>
        <p:nvSpPr>
          <p:cNvPr id="2098" name="Google Shape;2098;p12"/>
          <p:cNvSpPr txBox="1">
            <a:spLocks noGrp="1"/>
          </p:cNvSpPr>
          <p:nvPr>
            <p:ph type="ctrTitle"/>
          </p:nvPr>
        </p:nvSpPr>
        <p:spPr>
          <a:xfrm>
            <a:off x="685800" y="2133600"/>
            <a:ext cx="5486400" cy="16002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FFFFFF"/>
              </a:buClr>
              <a:buSzPts val="3200"/>
              <a:buFont typeface="Gill Sans"/>
              <a:buNone/>
            </a:pPr>
            <a:r>
              <a:rPr lang="en-US" sz="6000" b="1"/>
              <a:t>Questions </a:t>
            </a:r>
            <a:endParaRPr sz="6000">
              <a:solidFill>
                <a:schemeClr val="lt1"/>
              </a:solidFill>
            </a:endParaRPr>
          </a:p>
        </p:txBody>
      </p:sp>
      <p:sp>
        <p:nvSpPr>
          <p:cNvPr id="2099" name="Google Shape;2099;p12"/>
          <p:cNvSpPr txBox="1">
            <a:spLocks noGrp="1"/>
          </p:cNvSpPr>
          <p:nvPr>
            <p:ph type="subTitle" idx="1"/>
          </p:nvPr>
        </p:nvSpPr>
        <p:spPr>
          <a:xfrm>
            <a:off x="685800" y="4114800"/>
            <a:ext cx="3037901" cy="16002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FFFFFF"/>
              </a:buClr>
              <a:buSzPts val="1800"/>
              <a:buNone/>
            </a:pPr>
            <a:r>
              <a:rPr lang="en-US" sz="1400">
                <a:solidFill>
                  <a:srgbClr val="BFBFBF"/>
                </a:solidFill>
              </a:rPr>
              <a:t>WOMEN’S ECONOMIC PARTICIPATION ASSESSMENT</a:t>
            </a:r>
            <a:endParaRPr sz="1400">
              <a:solidFill>
                <a:srgbClr val="BFBFBF"/>
              </a:solidFill>
            </a:endParaRPr>
          </a:p>
        </p:txBody>
      </p:sp>
      <p:sp>
        <p:nvSpPr>
          <p:cNvPr id="2100" name="Google Shape;2100;p12"/>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t>3/23/2022</a:t>
            </a:r>
            <a:endParaRPr/>
          </a:p>
        </p:txBody>
      </p:sp>
      <p:sp>
        <p:nvSpPr>
          <p:cNvPr id="2101" name="Google Shape;2101;p12"/>
          <p:cNvSpPr txBox="1">
            <a:spLocks noGrp="1"/>
          </p:cNvSpPr>
          <p:nvPr>
            <p:ph type="ftr" idx="11"/>
          </p:nvPr>
        </p:nvSpPr>
        <p:spPr>
          <a:xfrm>
            <a:off x="3124200" y="6474767"/>
            <a:ext cx="2895600" cy="2769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1400"/>
              <a:buNone/>
            </a:pPr>
            <a:r>
              <a:rPr lang="en-US"/>
              <a:t>USAID MONITORING, EVALUATION, AND LEARNING ACTIVITY</a:t>
            </a:r>
            <a:endParaRPr>
              <a:solidFill>
                <a:schemeClr val="lt1"/>
              </a:solidFill>
            </a:endParaRPr>
          </a:p>
          <a:p>
            <a:pPr marL="0" lvl="0" indent="0" algn="ctr" rtl="0">
              <a:lnSpc>
                <a:spcPct val="100000"/>
              </a:lnSpc>
              <a:spcBef>
                <a:spcPts val="0"/>
              </a:spcBef>
              <a:spcAft>
                <a:spcPts val="0"/>
              </a:spcAft>
              <a:buSzPts val="1400"/>
              <a:buNone/>
            </a:pPr>
            <a:endParaRPr/>
          </a:p>
        </p:txBody>
      </p:sp>
      <p:pic>
        <p:nvPicPr>
          <p:cNvPr id="2102" name="Google Shape;2102;p12" descr="Questions outline"/>
          <p:cNvPicPr preferRelativeResize="0"/>
          <p:nvPr/>
        </p:nvPicPr>
        <p:blipFill rotWithShape="1">
          <a:blip r:embed="rId3">
            <a:alphaModFix/>
          </a:blip>
          <a:srcRect/>
          <a:stretch/>
        </p:blipFill>
        <p:spPr>
          <a:xfrm>
            <a:off x="4572000" y="1627742"/>
            <a:ext cx="1801258" cy="1801258"/>
          </a:xfrm>
          <a:prstGeom prst="rect">
            <a:avLst/>
          </a:prstGeom>
          <a:noFill/>
          <a:ln>
            <a:noFill/>
          </a:ln>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107"/>
        <p:cNvGrpSpPr/>
        <p:nvPr/>
      </p:nvGrpSpPr>
      <p:grpSpPr>
        <a:xfrm>
          <a:off x="0" y="0"/>
          <a:ext cx="0" cy="0"/>
          <a:chOff x="0" y="0"/>
          <a:chExt cx="0" cy="0"/>
        </a:xfrm>
      </p:grpSpPr>
      <p:sp>
        <p:nvSpPr>
          <p:cNvPr id="2108" name="Google Shape;2108;g119f368d130_0_45"/>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SzPts val="600"/>
              <a:buNone/>
            </a:pPr>
            <a:fld id="{00000000-1234-1234-1234-123412341234}" type="slidenum">
              <a:rPr lang="en-US">
                <a:solidFill>
                  <a:schemeClr val="lt1"/>
                </a:solidFill>
              </a:rPr>
              <a:t>86</a:t>
            </a:fld>
            <a:endParaRPr>
              <a:solidFill>
                <a:schemeClr val="lt1"/>
              </a:solidFill>
            </a:endParaRPr>
          </a:p>
        </p:txBody>
      </p:sp>
      <p:sp>
        <p:nvSpPr>
          <p:cNvPr id="2109" name="Google Shape;2109;g119f368d130_0_45"/>
          <p:cNvSpPr txBox="1">
            <a:spLocks noGrp="1"/>
          </p:cNvSpPr>
          <p:nvPr>
            <p:ph type="title" idx="4294967295"/>
          </p:nvPr>
        </p:nvSpPr>
        <p:spPr>
          <a:xfrm>
            <a:off x="853625" y="1504700"/>
            <a:ext cx="7538100" cy="12930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Pts val="7200"/>
              <a:buFont typeface="Arial"/>
              <a:buNone/>
              <a:tabLst/>
              <a:defRPr/>
            </a:pPr>
            <a:r>
              <a:rPr kumimoji="0" lang="en-US" sz="7200" b="0" i="0" u="none" strike="noStrike" kern="0" cap="none" spc="0" normalizeH="0" baseline="0" noProof="0" dirty="0">
                <a:ln>
                  <a:noFill/>
                </a:ln>
                <a:solidFill>
                  <a:schemeClr val="lt1"/>
                </a:solidFill>
                <a:effectLst/>
                <a:uLnTx/>
                <a:uFillTx/>
                <a:latin typeface="Gill Sans"/>
                <a:ea typeface="Gill Sans"/>
                <a:cs typeface="Gill Sans"/>
                <a:sym typeface="Gill Sans"/>
              </a:rPr>
              <a:t>APPENDIX</a:t>
            </a:r>
          </a:p>
        </p:txBody>
      </p:sp>
      <p:sp>
        <p:nvSpPr>
          <p:cNvPr id="2110" name="Google Shape;2110;g119f368d130_0_45"/>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solidFill>
                  <a:schemeClr val="lt1"/>
                </a:solidFill>
              </a:rPr>
              <a:t>3/23/2022</a:t>
            </a:r>
            <a:endParaRPr>
              <a:solidFill>
                <a:schemeClr val="lt1"/>
              </a:solidFill>
            </a:endParaRPr>
          </a:p>
        </p:txBody>
      </p:sp>
      <p:sp>
        <p:nvSpPr>
          <p:cNvPr id="2111" name="Google Shape;2111;g119f368d130_0_45"/>
          <p:cNvSpPr txBox="1">
            <a:spLocks noGrp="1"/>
          </p:cNvSpPr>
          <p:nvPr>
            <p:ph type="ftr" idx="11"/>
          </p:nvPr>
        </p:nvSpPr>
        <p:spPr>
          <a:xfrm>
            <a:off x="3124200" y="6474767"/>
            <a:ext cx="2895600" cy="2769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1400"/>
              <a:buNone/>
            </a:pPr>
            <a:r>
              <a:rPr lang="en-US">
                <a:solidFill>
                  <a:schemeClr val="lt1"/>
                </a:solidFill>
              </a:rPr>
              <a:t>USAID MONITORING, EVALUATION, AND LEARNING ACTIVITY</a:t>
            </a:r>
            <a:endParaRPr>
              <a:solidFill>
                <a:schemeClr val="lt1"/>
              </a:solidFill>
            </a:endParaRPr>
          </a:p>
          <a:p>
            <a:pPr marL="0" lvl="0" indent="0" algn="ctr" rtl="0">
              <a:lnSpc>
                <a:spcPct val="100000"/>
              </a:lnSpc>
              <a:spcBef>
                <a:spcPts val="0"/>
              </a:spcBef>
              <a:spcAft>
                <a:spcPts val="0"/>
              </a:spcAft>
              <a:buSzPts val="1400"/>
              <a:buNone/>
            </a:pPr>
            <a:endParaRPr>
              <a:solidFill>
                <a:schemeClr val="lt1"/>
              </a:solidFill>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A7C6ED"/>
        </a:solidFill>
        <a:effectLst/>
      </p:bgPr>
    </p:bg>
    <p:spTree>
      <p:nvGrpSpPr>
        <p:cNvPr id="1" name="Shape 2116"/>
        <p:cNvGrpSpPr/>
        <p:nvPr/>
      </p:nvGrpSpPr>
      <p:grpSpPr>
        <a:xfrm>
          <a:off x="0" y="0"/>
          <a:ext cx="0" cy="0"/>
          <a:chOff x="0" y="0"/>
          <a:chExt cx="0" cy="0"/>
        </a:xfrm>
      </p:grpSpPr>
      <p:sp>
        <p:nvSpPr>
          <p:cNvPr id="2117" name="Google Shape;2117;p44"/>
          <p:cNvSpPr txBox="1">
            <a:spLocks noGrp="1"/>
          </p:cNvSpPr>
          <p:nvPr>
            <p:ph type="sldNum" idx="12"/>
          </p:nvPr>
        </p:nvSpPr>
        <p:spPr>
          <a:xfrm>
            <a:off x="6858000" y="6520934"/>
            <a:ext cx="2133600" cy="184666"/>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SzPts val="600"/>
              <a:buNone/>
            </a:pPr>
            <a:fld id="{00000000-1234-1234-1234-123412341234}" type="slidenum">
              <a:rPr lang="en-US">
                <a:solidFill>
                  <a:schemeClr val="lt1"/>
                </a:solidFill>
              </a:rPr>
              <a:t>87</a:t>
            </a:fld>
            <a:endParaRPr>
              <a:solidFill>
                <a:schemeClr val="lt1"/>
              </a:solidFill>
            </a:endParaRPr>
          </a:p>
        </p:txBody>
      </p:sp>
      <p:sp>
        <p:nvSpPr>
          <p:cNvPr id="2118" name="Google Shape;2118;p44"/>
          <p:cNvSpPr txBox="1">
            <a:spLocks noGrp="1"/>
          </p:cNvSpPr>
          <p:nvPr>
            <p:ph type="title" idx="4294967295"/>
          </p:nvPr>
        </p:nvSpPr>
        <p:spPr>
          <a:xfrm>
            <a:off x="853625" y="1504700"/>
            <a:ext cx="7538100" cy="12930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Pts val="7200"/>
              <a:buFont typeface="Arial"/>
              <a:buNone/>
              <a:tabLst/>
              <a:defRPr/>
            </a:pPr>
            <a:r>
              <a:rPr kumimoji="0" lang="en-US" sz="7200" b="0" i="0" u="none" strike="noStrike" kern="0" cap="none" spc="0" normalizeH="0" baseline="0" noProof="0" dirty="0">
                <a:ln>
                  <a:noFill/>
                </a:ln>
                <a:solidFill>
                  <a:schemeClr val="lt1"/>
                </a:solidFill>
                <a:effectLst/>
                <a:uLnTx/>
                <a:uFillTx/>
                <a:latin typeface="Gill Sans"/>
                <a:ea typeface="Gill Sans"/>
                <a:cs typeface="Gill Sans"/>
                <a:sym typeface="Gill Sans"/>
              </a:rPr>
              <a:t>Key Terms</a:t>
            </a:r>
          </a:p>
        </p:txBody>
      </p:sp>
      <p:sp>
        <p:nvSpPr>
          <p:cNvPr id="2119" name="Google Shape;2119;p44"/>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solidFill>
                  <a:schemeClr val="lt1"/>
                </a:solidFill>
              </a:rPr>
              <a:t>3/23/2022</a:t>
            </a:r>
            <a:endParaRPr>
              <a:solidFill>
                <a:schemeClr val="lt1"/>
              </a:solidFill>
            </a:endParaRPr>
          </a:p>
        </p:txBody>
      </p:sp>
      <p:sp>
        <p:nvSpPr>
          <p:cNvPr id="2120" name="Google Shape;2120;p44"/>
          <p:cNvSpPr txBox="1">
            <a:spLocks noGrp="1"/>
          </p:cNvSpPr>
          <p:nvPr>
            <p:ph type="ftr" idx="11"/>
          </p:nvPr>
        </p:nvSpPr>
        <p:spPr>
          <a:xfrm>
            <a:off x="3124200" y="6474767"/>
            <a:ext cx="2895600" cy="2769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1400"/>
              <a:buNone/>
            </a:pPr>
            <a:r>
              <a:rPr lang="en-US">
                <a:solidFill>
                  <a:schemeClr val="lt1"/>
                </a:solidFill>
              </a:rPr>
              <a:t>USAID MONITORING, EVALUATION, AND LEARNING ACTIVITY</a:t>
            </a:r>
            <a:endParaRPr>
              <a:solidFill>
                <a:schemeClr val="lt1"/>
              </a:solidFill>
            </a:endParaRPr>
          </a:p>
          <a:p>
            <a:pPr marL="0" lvl="0" indent="0" algn="ctr" rtl="0">
              <a:lnSpc>
                <a:spcPct val="100000"/>
              </a:lnSpc>
              <a:spcBef>
                <a:spcPts val="0"/>
              </a:spcBef>
              <a:spcAft>
                <a:spcPts val="0"/>
              </a:spcAft>
              <a:buSzPts val="1400"/>
              <a:buNone/>
            </a:pPr>
            <a:endParaRPr>
              <a:solidFill>
                <a:schemeClr val="lt1"/>
              </a:solidFill>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2125"/>
        <p:cNvGrpSpPr/>
        <p:nvPr/>
      </p:nvGrpSpPr>
      <p:grpSpPr>
        <a:xfrm>
          <a:off x="0" y="0"/>
          <a:ext cx="0" cy="0"/>
          <a:chOff x="0" y="0"/>
          <a:chExt cx="0" cy="0"/>
        </a:xfrm>
      </p:grpSpPr>
      <p:sp>
        <p:nvSpPr>
          <p:cNvPr id="2126" name="Google Shape;2126;g10bd587412e_0_1"/>
          <p:cNvSpPr txBox="1">
            <a:spLocks noGrp="1"/>
          </p:cNvSpPr>
          <p:nvPr>
            <p:ph type="body" idx="1"/>
          </p:nvPr>
        </p:nvSpPr>
        <p:spPr>
          <a:xfrm>
            <a:off x="686100" y="1148778"/>
            <a:ext cx="8089200" cy="51747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216"/>
              <a:buNone/>
            </a:pPr>
            <a:r>
              <a:rPr lang="en-US" sz="1900" dirty="0">
                <a:solidFill>
                  <a:schemeClr val="lt2"/>
                </a:solidFill>
              </a:rPr>
              <a:t>Female labor force participation (FLFP) rate: </a:t>
            </a:r>
            <a:r>
              <a:rPr lang="en-US" sz="1900" dirty="0">
                <a:solidFill>
                  <a:schemeClr val="accent3"/>
                </a:solidFill>
              </a:rPr>
              <a:t>the percentage of women aged 15 and older who are active in the labor force (International </a:t>
            </a:r>
            <a:r>
              <a:rPr lang="en-US" sz="1900" dirty="0" err="1">
                <a:solidFill>
                  <a:schemeClr val="accent3"/>
                </a:solidFill>
              </a:rPr>
              <a:t>Labour</a:t>
            </a:r>
            <a:r>
              <a:rPr lang="en-US" sz="1900" dirty="0">
                <a:solidFill>
                  <a:schemeClr val="accent3"/>
                </a:solidFill>
              </a:rPr>
              <a:t> Organization)</a:t>
            </a:r>
            <a:endParaRPr sz="1900" dirty="0">
              <a:solidFill>
                <a:schemeClr val="accent3"/>
              </a:solidFill>
            </a:endParaRPr>
          </a:p>
          <a:p>
            <a:pPr marL="0" lvl="0" indent="0" algn="l" rtl="0">
              <a:lnSpc>
                <a:spcPct val="100000"/>
              </a:lnSpc>
              <a:spcBef>
                <a:spcPts val="0"/>
              </a:spcBef>
              <a:spcAft>
                <a:spcPts val="0"/>
              </a:spcAft>
              <a:buSzPts val="2000"/>
              <a:buNone/>
            </a:pPr>
            <a:endParaRPr sz="1900" dirty="0">
              <a:solidFill>
                <a:schemeClr val="accent3"/>
              </a:solidFill>
            </a:endParaRPr>
          </a:p>
          <a:p>
            <a:pPr marL="0" lvl="0" indent="0" algn="l" rtl="0">
              <a:lnSpc>
                <a:spcPct val="100000"/>
              </a:lnSpc>
              <a:spcBef>
                <a:spcPts val="0"/>
              </a:spcBef>
              <a:spcAft>
                <a:spcPts val="0"/>
              </a:spcAft>
              <a:buSzPts val="2216"/>
              <a:buNone/>
            </a:pPr>
            <a:r>
              <a:rPr lang="en-US" sz="1900" dirty="0">
                <a:solidFill>
                  <a:schemeClr val="lt2"/>
                </a:solidFill>
              </a:rPr>
              <a:t>GDP per capita: </a:t>
            </a:r>
            <a:r>
              <a:rPr lang="en-US" sz="1900" dirty="0">
                <a:solidFill>
                  <a:schemeClr val="accent3"/>
                </a:solidFill>
              </a:rPr>
              <a:t>gross domestic product divided by population, measures a country’s economic output per person in USD (The World Bank)</a:t>
            </a:r>
            <a:endParaRPr sz="1900" dirty="0">
              <a:solidFill>
                <a:schemeClr val="accent3"/>
              </a:solidFill>
            </a:endParaRPr>
          </a:p>
          <a:p>
            <a:pPr marL="0" lvl="0" indent="0" algn="l" rtl="0">
              <a:lnSpc>
                <a:spcPct val="100000"/>
              </a:lnSpc>
              <a:spcBef>
                <a:spcPts val="0"/>
              </a:spcBef>
              <a:spcAft>
                <a:spcPts val="0"/>
              </a:spcAft>
              <a:buSzPts val="2000"/>
              <a:buNone/>
            </a:pPr>
            <a:endParaRPr sz="1900" dirty="0">
              <a:solidFill>
                <a:schemeClr val="accent3"/>
              </a:solidFill>
            </a:endParaRPr>
          </a:p>
          <a:p>
            <a:pPr marL="0" lvl="0" indent="0" algn="l" rtl="0">
              <a:lnSpc>
                <a:spcPct val="100000"/>
              </a:lnSpc>
              <a:spcBef>
                <a:spcPts val="0"/>
              </a:spcBef>
              <a:spcAft>
                <a:spcPts val="0"/>
              </a:spcAft>
              <a:buSzPts val="2216"/>
              <a:buNone/>
            </a:pPr>
            <a:r>
              <a:rPr lang="en-US" sz="1900" dirty="0">
                <a:solidFill>
                  <a:srgbClr val="BA0C2F"/>
                </a:solidFill>
              </a:rPr>
              <a:t>International migrant stock: </a:t>
            </a:r>
            <a:r>
              <a:rPr lang="en-US" sz="1900" dirty="0">
                <a:solidFill>
                  <a:schemeClr val="accent3"/>
                </a:solidFill>
              </a:rPr>
              <a:t>the number of people born in a country other than that in which they live, including refugees (United Nations Population Division)</a:t>
            </a:r>
            <a:endParaRPr sz="1900" dirty="0">
              <a:solidFill>
                <a:schemeClr val="accent3"/>
              </a:solidFill>
            </a:endParaRPr>
          </a:p>
          <a:p>
            <a:pPr marL="0" lvl="0" indent="0" algn="l" rtl="0">
              <a:lnSpc>
                <a:spcPct val="100000"/>
              </a:lnSpc>
              <a:spcBef>
                <a:spcPts val="0"/>
              </a:spcBef>
              <a:spcAft>
                <a:spcPts val="0"/>
              </a:spcAft>
              <a:buSzPts val="2000"/>
              <a:buNone/>
            </a:pPr>
            <a:endParaRPr sz="1900" dirty="0">
              <a:solidFill>
                <a:schemeClr val="accent3"/>
              </a:solidFill>
            </a:endParaRPr>
          </a:p>
          <a:p>
            <a:pPr marL="0" lvl="0" indent="0" algn="l" rtl="0">
              <a:lnSpc>
                <a:spcPct val="100000"/>
              </a:lnSpc>
              <a:spcBef>
                <a:spcPts val="0"/>
              </a:spcBef>
              <a:spcAft>
                <a:spcPts val="0"/>
              </a:spcAft>
              <a:buSzPts val="2000"/>
              <a:buNone/>
            </a:pPr>
            <a:r>
              <a:rPr lang="en-US" sz="1900" dirty="0">
                <a:solidFill>
                  <a:schemeClr val="lt2"/>
                </a:solidFill>
              </a:rPr>
              <a:t>Fertility rate: </a:t>
            </a:r>
            <a:r>
              <a:rPr lang="en-US" sz="1900" dirty="0">
                <a:solidFill>
                  <a:schemeClr val="accent3"/>
                </a:solidFill>
              </a:rPr>
              <a:t>the average number of children born to women during their reproductive years (United Nations Population Division)</a:t>
            </a:r>
            <a:endParaRPr sz="1900" dirty="0">
              <a:solidFill>
                <a:schemeClr val="accent3"/>
              </a:solidFill>
            </a:endParaRPr>
          </a:p>
          <a:p>
            <a:pPr marL="0" lvl="0" indent="0" algn="l" rtl="0">
              <a:lnSpc>
                <a:spcPct val="100000"/>
              </a:lnSpc>
              <a:spcBef>
                <a:spcPts val="0"/>
              </a:spcBef>
              <a:spcAft>
                <a:spcPts val="0"/>
              </a:spcAft>
              <a:buSzPts val="2000"/>
              <a:buNone/>
            </a:pPr>
            <a:endParaRPr sz="1900" dirty="0">
              <a:solidFill>
                <a:schemeClr val="accent3"/>
              </a:solidFill>
            </a:endParaRPr>
          </a:p>
          <a:p>
            <a:pPr marL="0" lvl="0" indent="0" algn="l" rtl="0">
              <a:lnSpc>
                <a:spcPct val="100000"/>
              </a:lnSpc>
              <a:spcBef>
                <a:spcPts val="0"/>
              </a:spcBef>
              <a:spcAft>
                <a:spcPts val="0"/>
              </a:spcAft>
              <a:buSzPts val="2000"/>
              <a:buNone/>
            </a:pPr>
            <a:r>
              <a:rPr lang="en-US" sz="1900" dirty="0">
                <a:solidFill>
                  <a:schemeClr val="lt2"/>
                </a:solidFill>
              </a:rPr>
              <a:t>Gross enrollment ratio: </a:t>
            </a:r>
            <a:r>
              <a:rPr lang="en-US" sz="1900" dirty="0">
                <a:solidFill>
                  <a:srgbClr val="6C6463"/>
                </a:solidFill>
              </a:rPr>
              <a:t>number of students enrolled in a given level of education, regardless of age, expressed as a percentage of the official school-age population corresponding to the same level of education. For the tertiary level, the population used is the 5-year age group starting from the official secondary school graduation age (UNESCO Institute for Statistics) </a:t>
            </a:r>
            <a:r>
              <a:rPr lang="en-US" dirty="0">
                <a:solidFill>
                  <a:srgbClr val="6C6463"/>
                </a:solidFill>
              </a:rPr>
              <a:t> </a:t>
            </a:r>
            <a:endParaRPr dirty="0">
              <a:solidFill>
                <a:srgbClr val="6C6463"/>
              </a:solidFill>
            </a:endParaRPr>
          </a:p>
        </p:txBody>
      </p:sp>
      <p:sp>
        <p:nvSpPr>
          <p:cNvPr id="2127" name="Google Shape;2127;g10bd587412e_0_1"/>
          <p:cNvSpPr txBox="1">
            <a:spLocks noGrp="1"/>
          </p:cNvSpPr>
          <p:nvPr>
            <p:ph type="sldNum" idx="12"/>
          </p:nvPr>
        </p:nvSpPr>
        <p:spPr>
          <a:xfrm>
            <a:off x="6858000" y="6530079"/>
            <a:ext cx="2133600" cy="184800"/>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Clr>
                <a:srgbClr val="000000"/>
              </a:buClr>
              <a:buSzPts val="600"/>
              <a:buFont typeface="Arial"/>
              <a:buNone/>
            </a:pPr>
            <a:fld id="{00000000-1234-1234-1234-123412341234}" type="slidenum">
              <a:rPr lang="en-US"/>
              <a:t>88</a:t>
            </a:fld>
            <a:endParaRPr/>
          </a:p>
        </p:txBody>
      </p:sp>
      <p:sp>
        <p:nvSpPr>
          <p:cNvPr id="2128" name="Google Shape;2128;g10bd587412e_0_1"/>
          <p:cNvSpPr txBox="1">
            <a:spLocks noGrp="1"/>
          </p:cNvSpPr>
          <p:nvPr>
            <p:ph type="title" idx="4294967295"/>
          </p:nvPr>
        </p:nvSpPr>
        <p:spPr>
          <a:xfrm>
            <a:off x="686100" y="370200"/>
            <a:ext cx="7616400" cy="615523"/>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651D32"/>
              </a:buClr>
              <a:buSzPts val="2800"/>
              <a:buFont typeface="Gill Sans"/>
              <a:buNone/>
              <a:tabLst/>
              <a:defRPr/>
            </a:pPr>
            <a:r>
              <a:rPr kumimoji="0" lang="en-US" sz="2800" b="0" i="0" u="none" strike="noStrike" kern="0" cap="none" spc="0" normalizeH="0" baseline="0" noProof="0" dirty="0">
                <a:ln>
                  <a:noFill/>
                </a:ln>
                <a:solidFill>
                  <a:srgbClr val="651D32"/>
                </a:solidFill>
                <a:effectLst/>
                <a:uLnTx/>
                <a:uFillTx/>
                <a:latin typeface="Gill Sans"/>
                <a:ea typeface="Gill Sans"/>
                <a:cs typeface="Gill Sans"/>
                <a:sym typeface="Gill Sans"/>
              </a:rPr>
              <a:t>KEY TERMS</a:t>
            </a:r>
          </a:p>
        </p:txBody>
      </p:sp>
      <p:sp>
        <p:nvSpPr>
          <p:cNvPr id="2129" name="Google Shape;2129;g10bd587412e_0_1"/>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t>3/23/2022</a:t>
            </a:r>
            <a:endParaRPr/>
          </a:p>
        </p:txBody>
      </p:sp>
      <p:sp>
        <p:nvSpPr>
          <p:cNvPr id="2130" name="Google Shape;2130;g10bd587412e_0_1"/>
          <p:cNvSpPr txBox="1">
            <a:spLocks noGrp="1"/>
          </p:cNvSpPr>
          <p:nvPr>
            <p:ph type="ftr" idx="11"/>
          </p:nvPr>
        </p:nvSpPr>
        <p:spPr>
          <a:xfrm>
            <a:off x="3124200" y="6474767"/>
            <a:ext cx="2895600" cy="2769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1400"/>
              <a:buNone/>
            </a:pPr>
            <a:r>
              <a:rPr lang="en-US">
                <a:solidFill>
                  <a:schemeClr val="accent3"/>
                </a:solidFill>
              </a:rPr>
              <a:t>USAID MONITORING, EVALUATION, AND LEARNING ACTIVITY</a:t>
            </a:r>
            <a:endParaRPr>
              <a:solidFill>
                <a:schemeClr val="accent3"/>
              </a:solidFill>
            </a:endParaRPr>
          </a:p>
          <a:p>
            <a:pPr marL="0" lvl="0" indent="0" algn="ctr" rtl="0">
              <a:lnSpc>
                <a:spcPct val="100000"/>
              </a:lnSpc>
              <a:spcBef>
                <a:spcPts val="0"/>
              </a:spcBef>
              <a:spcAft>
                <a:spcPts val="0"/>
              </a:spcAft>
              <a:buSzPts val="1400"/>
              <a:buNone/>
            </a:pPr>
            <a:endParaRPr>
              <a:solidFill>
                <a:schemeClr val="accent3"/>
              </a:solidFill>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A7C6ED"/>
        </a:solidFill>
        <a:effectLst/>
      </p:bgPr>
    </p:bg>
    <p:spTree>
      <p:nvGrpSpPr>
        <p:cNvPr id="1" name="Shape 2135"/>
        <p:cNvGrpSpPr/>
        <p:nvPr/>
      </p:nvGrpSpPr>
      <p:grpSpPr>
        <a:xfrm>
          <a:off x="0" y="0"/>
          <a:ext cx="0" cy="0"/>
          <a:chOff x="0" y="0"/>
          <a:chExt cx="0" cy="0"/>
        </a:xfrm>
      </p:grpSpPr>
      <p:sp>
        <p:nvSpPr>
          <p:cNvPr id="2136" name="Google Shape;2136;p45"/>
          <p:cNvSpPr txBox="1">
            <a:spLocks noGrp="1"/>
          </p:cNvSpPr>
          <p:nvPr>
            <p:ph type="sldNum" idx="12"/>
          </p:nvPr>
        </p:nvSpPr>
        <p:spPr>
          <a:xfrm>
            <a:off x="6858000" y="6520934"/>
            <a:ext cx="2133600" cy="184666"/>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SzPts val="600"/>
              <a:buNone/>
            </a:pPr>
            <a:fld id="{00000000-1234-1234-1234-123412341234}" type="slidenum">
              <a:rPr lang="en-US">
                <a:solidFill>
                  <a:schemeClr val="lt1"/>
                </a:solidFill>
              </a:rPr>
              <a:t>89</a:t>
            </a:fld>
            <a:endParaRPr>
              <a:solidFill>
                <a:schemeClr val="lt1"/>
              </a:solidFill>
            </a:endParaRPr>
          </a:p>
        </p:txBody>
      </p:sp>
      <p:sp>
        <p:nvSpPr>
          <p:cNvPr id="2137" name="Google Shape;2137;p45"/>
          <p:cNvSpPr txBox="1">
            <a:spLocks noGrp="1"/>
          </p:cNvSpPr>
          <p:nvPr>
            <p:ph type="title" idx="4294967295"/>
          </p:nvPr>
        </p:nvSpPr>
        <p:spPr>
          <a:xfrm>
            <a:off x="853625" y="1504700"/>
            <a:ext cx="7538100" cy="12930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Pts val="7200"/>
              <a:buFont typeface="Arial"/>
              <a:buNone/>
              <a:tabLst/>
              <a:defRPr/>
            </a:pPr>
            <a:r>
              <a:rPr kumimoji="0" lang="en-US" sz="7200" b="0" i="0" u="none" strike="noStrike" kern="0" cap="none" spc="0" normalizeH="0" baseline="0" noProof="0" dirty="0">
                <a:ln>
                  <a:noFill/>
                </a:ln>
                <a:solidFill>
                  <a:schemeClr val="lt1"/>
                </a:solidFill>
                <a:effectLst/>
                <a:uLnTx/>
                <a:uFillTx/>
                <a:latin typeface="Gill Sans"/>
                <a:ea typeface="Gill Sans"/>
                <a:cs typeface="Gill Sans"/>
                <a:sym typeface="Gill Sans"/>
              </a:rPr>
              <a:t>Case Selection</a:t>
            </a:r>
          </a:p>
        </p:txBody>
      </p:sp>
      <p:sp>
        <p:nvSpPr>
          <p:cNvPr id="2138" name="Google Shape;2138;p45"/>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solidFill>
                  <a:schemeClr val="lt1"/>
                </a:solidFill>
              </a:rPr>
              <a:t>3/23/2022</a:t>
            </a:r>
            <a:endParaRPr>
              <a:solidFill>
                <a:schemeClr val="lt1"/>
              </a:solidFill>
            </a:endParaRPr>
          </a:p>
        </p:txBody>
      </p:sp>
      <p:sp>
        <p:nvSpPr>
          <p:cNvPr id="2139" name="Google Shape;2139;p45"/>
          <p:cNvSpPr txBox="1">
            <a:spLocks noGrp="1"/>
          </p:cNvSpPr>
          <p:nvPr>
            <p:ph type="ftr" idx="11"/>
          </p:nvPr>
        </p:nvSpPr>
        <p:spPr>
          <a:xfrm>
            <a:off x="3124200" y="6474767"/>
            <a:ext cx="2895600" cy="2769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1400"/>
              <a:buNone/>
            </a:pPr>
            <a:r>
              <a:rPr lang="en-US">
                <a:solidFill>
                  <a:schemeClr val="lt1"/>
                </a:solidFill>
              </a:rPr>
              <a:t>USAID MONITORING, EVALUATION, AND LEARNING ACTIVITY</a:t>
            </a:r>
            <a:endParaRPr>
              <a:solidFill>
                <a:schemeClr val="lt1"/>
              </a:solidFill>
            </a:endParaRPr>
          </a:p>
          <a:p>
            <a:pPr marL="0" lvl="0" indent="0" algn="ctr" rtl="0">
              <a:lnSpc>
                <a:spcPct val="100000"/>
              </a:lnSpc>
              <a:spcBef>
                <a:spcPts val="0"/>
              </a:spcBef>
              <a:spcAft>
                <a:spcPts val="0"/>
              </a:spcAft>
              <a:buSzPts val="1400"/>
              <a:buNone/>
            </a:pPr>
            <a:endParaRPr>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1"/>
        <p:cNvGrpSpPr/>
        <p:nvPr/>
      </p:nvGrpSpPr>
      <p:grpSpPr>
        <a:xfrm>
          <a:off x="0" y="0"/>
          <a:ext cx="0" cy="0"/>
          <a:chOff x="0" y="0"/>
          <a:chExt cx="0" cy="0"/>
        </a:xfrm>
      </p:grpSpPr>
      <p:sp>
        <p:nvSpPr>
          <p:cNvPr id="1212" name="Google Shape;1212;p7"/>
          <p:cNvSpPr txBox="1">
            <a:spLocks noGrp="1"/>
          </p:cNvSpPr>
          <p:nvPr>
            <p:ph type="ftr" idx="11"/>
          </p:nvPr>
        </p:nvSpPr>
        <p:spPr>
          <a:xfrm>
            <a:off x="3124200" y="6474767"/>
            <a:ext cx="2895600" cy="276999"/>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1400"/>
              <a:buNone/>
            </a:pPr>
            <a:r>
              <a:rPr lang="en-US"/>
              <a:t>USAID MONITORING, EVALUATION, AND LEARNING ACTIVITY</a:t>
            </a:r>
            <a:endParaRPr>
              <a:solidFill>
                <a:schemeClr val="lt1"/>
              </a:solidFill>
            </a:endParaRPr>
          </a:p>
          <a:p>
            <a:pPr marL="0" lvl="0" indent="0" algn="ctr" rtl="0">
              <a:lnSpc>
                <a:spcPct val="100000"/>
              </a:lnSpc>
              <a:spcBef>
                <a:spcPts val="0"/>
              </a:spcBef>
              <a:spcAft>
                <a:spcPts val="0"/>
              </a:spcAft>
              <a:buSzPts val="1400"/>
              <a:buNone/>
            </a:pPr>
            <a:endParaRPr/>
          </a:p>
        </p:txBody>
      </p:sp>
      <p:sp>
        <p:nvSpPr>
          <p:cNvPr id="1213" name="Google Shape;1213;p7"/>
          <p:cNvSpPr txBox="1">
            <a:spLocks noGrp="1"/>
          </p:cNvSpPr>
          <p:nvPr>
            <p:ph type="sldNum" idx="12"/>
          </p:nvPr>
        </p:nvSpPr>
        <p:spPr>
          <a:xfrm>
            <a:off x="6858000" y="6520934"/>
            <a:ext cx="2133600" cy="184666"/>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SzPts val="600"/>
              <a:buNone/>
            </a:pPr>
            <a:fld id="{00000000-1234-1234-1234-123412341234}" type="slidenum">
              <a:rPr lang="en-US"/>
              <a:t>9</a:t>
            </a:fld>
            <a:endParaRPr/>
          </a:p>
        </p:txBody>
      </p:sp>
      <p:sp>
        <p:nvSpPr>
          <p:cNvPr id="1214" name="Google Shape;1214;p7"/>
          <p:cNvSpPr txBox="1">
            <a:spLocks noGrp="1"/>
          </p:cNvSpPr>
          <p:nvPr>
            <p:ph type="title"/>
          </p:nvPr>
        </p:nvSpPr>
        <p:spPr>
          <a:xfrm>
            <a:off x="686104" y="479336"/>
            <a:ext cx="7772400" cy="8310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rgbClr val="651D32"/>
              </a:buClr>
              <a:buSzPts val="2800"/>
              <a:buFont typeface="Gill Sans"/>
              <a:buNone/>
            </a:pPr>
            <a:r>
              <a:rPr lang="en-US" dirty="0">
                <a:solidFill>
                  <a:srgbClr val="651D32"/>
                </a:solidFill>
              </a:rPr>
              <a:t>METHODOLOGY</a:t>
            </a:r>
            <a:br>
              <a:rPr lang="en-US" dirty="0">
                <a:solidFill>
                  <a:srgbClr val="651D32"/>
                </a:solidFill>
              </a:rPr>
            </a:br>
            <a:r>
              <a:rPr lang="en-US" sz="2000" dirty="0">
                <a:solidFill>
                  <a:schemeClr val="lt2"/>
                </a:solidFill>
              </a:rPr>
              <a:t>CASES SELECTED</a:t>
            </a:r>
            <a:endParaRPr sz="2000" dirty="0">
              <a:solidFill>
                <a:schemeClr val="lt2"/>
              </a:solidFill>
            </a:endParaRPr>
          </a:p>
        </p:txBody>
      </p:sp>
      <p:sp>
        <p:nvSpPr>
          <p:cNvPr id="1215" name="Google Shape;1215;p7"/>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t>3/23/2022</a:t>
            </a:r>
            <a:endParaRPr/>
          </a:p>
        </p:txBody>
      </p:sp>
      <p:pic>
        <p:nvPicPr>
          <p:cNvPr id="1216" name="Google Shape;1216;p7" descr="Cases selected from the nations of Saudi Arabia, Turkey, Jordan, Gaza and the West Bank, Lebanon, Tunisia, Alegria and Morocco"/>
          <p:cNvPicPr preferRelativeResize="0"/>
          <p:nvPr/>
        </p:nvPicPr>
        <p:blipFill rotWithShape="1">
          <a:blip r:embed="rId3">
            <a:alphaModFix/>
          </a:blip>
          <a:srcRect/>
          <a:stretch/>
        </p:blipFill>
        <p:spPr>
          <a:xfrm>
            <a:off x="679622" y="2528548"/>
            <a:ext cx="7772400" cy="4206354"/>
          </a:xfrm>
          <a:prstGeom prst="rect">
            <a:avLst/>
          </a:prstGeom>
          <a:noFill/>
          <a:ln>
            <a:noFill/>
          </a:ln>
        </p:spPr>
      </p:pic>
      <p:cxnSp>
        <p:nvCxnSpPr>
          <p:cNvPr id="1217" name="Google Shape;1217;p7">
            <a:extLst>
              <a:ext uri="{C183D7F6-B498-43B3-948B-1728B52AA6E4}">
                <adec:decorative xmlns:adec="http://schemas.microsoft.com/office/drawing/2017/decorative" val="1"/>
              </a:ext>
            </a:extLst>
          </p:cNvPr>
          <p:cNvCxnSpPr/>
          <p:nvPr/>
        </p:nvCxnSpPr>
        <p:spPr>
          <a:xfrm>
            <a:off x="6527004" y="2551740"/>
            <a:ext cx="0" cy="227944"/>
          </a:xfrm>
          <a:prstGeom prst="straightConnector1">
            <a:avLst/>
          </a:prstGeom>
          <a:noFill/>
          <a:ln w="9525" cap="flat" cmpd="sng">
            <a:solidFill>
              <a:schemeClr val="accent3"/>
            </a:solidFill>
            <a:prstDash val="solid"/>
            <a:round/>
            <a:headEnd type="none" w="sm" len="sm"/>
            <a:tailEnd type="none" w="sm" len="sm"/>
          </a:ln>
        </p:spPr>
      </p:cxnSp>
      <p:sp>
        <p:nvSpPr>
          <p:cNvPr id="1218" name="Google Shape;1218;p7">
            <a:extLst>
              <a:ext uri="{C183D7F6-B498-43B3-948B-1728B52AA6E4}">
                <adec:decorative xmlns:adec="http://schemas.microsoft.com/office/drawing/2017/decorative" val="1"/>
              </a:ext>
            </a:extLst>
          </p:cNvPr>
          <p:cNvSpPr txBox="1"/>
          <p:nvPr/>
        </p:nvSpPr>
        <p:spPr>
          <a:xfrm>
            <a:off x="5777210" y="2250589"/>
            <a:ext cx="1462456"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rgbClr val="000000"/>
                </a:solidFill>
                <a:latin typeface="Gill Sans"/>
                <a:ea typeface="Gill Sans"/>
                <a:cs typeface="Gill Sans"/>
                <a:sym typeface="Gill Sans"/>
              </a:rPr>
              <a:t>TURKEY</a:t>
            </a:r>
            <a:endParaRPr sz="1400" b="0" i="0" u="none" strike="noStrike" cap="none" dirty="0">
              <a:solidFill>
                <a:srgbClr val="000000"/>
              </a:solidFill>
              <a:latin typeface="Arial"/>
              <a:ea typeface="Arial"/>
              <a:cs typeface="Arial"/>
              <a:sym typeface="Arial"/>
            </a:endParaRPr>
          </a:p>
        </p:txBody>
      </p:sp>
      <p:cxnSp>
        <p:nvCxnSpPr>
          <p:cNvPr id="1219" name="Google Shape;1219;p7">
            <a:extLst>
              <a:ext uri="{C183D7F6-B498-43B3-948B-1728B52AA6E4}">
                <adec:decorative xmlns:adec="http://schemas.microsoft.com/office/drawing/2017/decorative" val="1"/>
              </a:ext>
            </a:extLst>
          </p:cNvPr>
          <p:cNvCxnSpPr>
            <a:stCxn id="1220" idx="2"/>
            <a:endCxn id="1221" idx="0"/>
          </p:cNvCxnSpPr>
          <p:nvPr/>
        </p:nvCxnSpPr>
        <p:spPr>
          <a:xfrm flipH="1">
            <a:off x="5858493" y="1658299"/>
            <a:ext cx="23100" cy="1671000"/>
          </a:xfrm>
          <a:prstGeom prst="straightConnector1">
            <a:avLst/>
          </a:prstGeom>
          <a:noFill/>
          <a:ln w="9525" cap="flat" cmpd="sng">
            <a:solidFill>
              <a:schemeClr val="accent3"/>
            </a:solidFill>
            <a:prstDash val="solid"/>
            <a:round/>
            <a:headEnd type="none" w="sm" len="sm"/>
            <a:tailEnd type="none" w="sm" len="sm"/>
          </a:ln>
        </p:spPr>
      </p:cxnSp>
      <p:cxnSp>
        <p:nvCxnSpPr>
          <p:cNvPr id="1222" name="Google Shape;1222;p7">
            <a:extLst>
              <a:ext uri="{C183D7F6-B498-43B3-948B-1728B52AA6E4}">
                <adec:decorative xmlns:adec="http://schemas.microsoft.com/office/drawing/2017/decorative" val="1"/>
              </a:ext>
            </a:extLst>
          </p:cNvPr>
          <p:cNvCxnSpPr/>
          <p:nvPr/>
        </p:nvCxnSpPr>
        <p:spPr>
          <a:xfrm flipH="1">
            <a:off x="4282667" y="1946559"/>
            <a:ext cx="1162" cy="927284"/>
          </a:xfrm>
          <a:prstGeom prst="straightConnector1">
            <a:avLst/>
          </a:prstGeom>
          <a:noFill/>
          <a:ln w="9525" cap="flat" cmpd="sng">
            <a:solidFill>
              <a:schemeClr val="accent3"/>
            </a:solidFill>
            <a:prstDash val="solid"/>
            <a:round/>
            <a:headEnd type="none" w="sm" len="sm"/>
            <a:tailEnd type="none" w="sm" len="sm"/>
          </a:ln>
        </p:spPr>
      </p:cxnSp>
      <p:sp>
        <p:nvSpPr>
          <p:cNvPr id="1223" name="Google Shape;1223;p7">
            <a:extLst>
              <a:ext uri="{C183D7F6-B498-43B3-948B-1728B52AA6E4}">
                <adec:decorative xmlns:adec="http://schemas.microsoft.com/office/drawing/2017/decorative" val="1"/>
              </a:ext>
            </a:extLst>
          </p:cNvPr>
          <p:cNvSpPr txBox="1"/>
          <p:nvPr/>
        </p:nvSpPr>
        <p:spPr>
          <a:xfrm>
            <a:off x="3551439" y="1628577"/>
            <a:ext cx="1462456"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Gill Sans"/>
                <a:ea typeface="Gill Sans"/>
                <a:cs typeface="Gill Sans"/>
                <a:sym typeface="Gill Sans"/>
              </a:rPr>
              <a:t>LEBANON</a:t>
            </a:r>
            <a:endParaRPr sz="1400" b="0" i="0" u="none" strike="noStrike" cap="none">
              <a:solidFill>
                <a:srgbClr val="000000"/>
              </a:solidFill>
              <a:latin typeface="Arial"/>
              <a:ea typeface="Arial"/>
              <a:cs typeface="Arial"/>
              <a:sym typeface="Arial"/>
            </a:endParaRPr>
          </a:p>
        </p:txBody>
      </p:sp>
      <p:cxnSp>
        <p:nvCxnSpPr>
          <p:cNvPr id="1224" name="Google Shape;1224;p7">
            <a:extLst>
              <a:ext uri="{C183D7F6-B498-43B3-948B-1728B52AA6E4}">
                <adec:decorative xmlns:adec="http://schemas.microsoft.com/office/drawing/2017/decorative" val="1"/>
              </a:ext>
            </a:extLst>
          </p:cNvPr>
          <p:cNvCxnSpPr>
            <a:endCxn id="1225" idx="1"/>
          </p:cNvCxnSpPr>
          <p:nvPr/>
        </p:nvCxnSpPr>
        <p:spPr>
          <a:xfrm>
            <a:off x="4282696" y="2873988"/>
            <a:ext cx="1341300" cy="287700"/>
          </a:xfrm>
          <a:prstGeom prst="straightConnector1">
            <a:avLst/>
          </a:prstGeom>
          <a:noFill/>
          <a:ln w="9525" cap="flat" cmpd="sng">
            <a:solidFill>
              <a:schemeClr val="accent3"/>
            </a:solidFill>
            <a:prstDash val="solid"/>
            <a:round/>
            <a:headEnd type="none" w="sm" len="sm"/>
            <a:tailEnd type="none" w="sm" len="sm"/>
          </a:ln>
        </p:spPr>
      </p:cxnSp>
      <p:sp>
        <p:nvSpPr>
          <p:cNvPr id="1226" name="Google Shape;1226;p7">
            <a:extLst>
              <a:ext uri="{C183D7F6-B498-43B3-948B-1728B52AA6E4}">
                <adec:decorative xmlns:adec="http://schemas.microsoft.com/office/drawing/2017/decorative" val="1"/>
              </a:ext>
            </a:extLst>
          </p:cNvPr>
          <p:cNvSpPr txBox="1"/>
          <p:nvPr/>
        </p:nvSpPr>
        <p:spPr>
          <a:xfrm>
            <a:off x="6932991" y="3140161"/>
            <a:ext cx="998964" cy="5408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Gill Sans"/>
                <a:ea typeface="Gill Sans"/>
                <a:cs typeface="Gill Sans"/>
                <a:sym typeface="Gill Sans"/>
              </a:rPr>
              <a:t>SAUDI ARABIA</a:t>
            </a:r>
            <a:endParaRPr sz="1400" b="0" i="0" u="none" strike="noStrike" cap="none">
              <a:solidFill>
                <a:srgbClr val="000000"/>
              </a:solidFill>
              <a:latin typeface="Arial"/>
              <a:ea typeface="Arial"/>
              <a:cs typeface="Arial"/>
              <a:sym typeface="Arial"/>
            </a:endParaRPr>
          </a:p>
        </p:txBody>
      </p:sp>
      <p:cxnSp>
        <p:nvCxnSpPr>
          <p:cNvPr id="1227" name="Google Shape;1227;p7">
            <a:extLst>
              <a:ext uri="{C183D7F6-B498-43B3-948B-1728B52AA6E4}">
                <adec:decorative xmlns:adec="http://schemas.microsoft.com/office/drawing/2017/decorative" val="1"/>
              </a:ext>
            </a:extLst>
          </p:cNvPr>
          <p:cNvCxnSpPr/>
          <p:nvPr/>
        </p:nvCxnSpPr>
        <p:spPr>
          <a:xfrm>
            <a:off x="7460174" y="3627676"/>
            <a:ext cx="0" cy="594325"/>
          </a:xfrm>
          <a:prstGeom prst="straightConnector1">
            <a:avLst/>
          </a:prstGeom>
          <a:noFill/>
          <a:ln w="9525" cap="flat" cmpd="sng">
            <a:solidFill>
              <a:schemeClr val="accent3"/>
            </a:solidFill>
            <a:prstDash val="solid"/>
            <a:round/>
            <a:headEnd type="none" w="sm" len="sm"/>
            <a:tailEnd type="none" w="sm" len="sm"/>
          </a:ln>
        </p:spPr>
      </p:cxnSp>
      <p:pic>
        <p:nvPicPr>
          <p:cNvPr id="1228" name="Google Shape;1228;p7">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6475132" y="2714555"/>
            <a:ext cx="103949" cy="103949"/>
          </a:xfrm>
          <a:prstGeom prst="rect">
            <a:avLst/>
          </a:prstGeom>
          <a:noFill/>
          <a:ln>
            <a:noFill/>
          </a:ln>
        </p:spPr>
      </p:pic>
      <p:pic>
        <p:nvPicPr>
          <p:cNvPr id="1229" name="Google Shape;1229;p7">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7408117" y="4153985"/>
            <a:ext cx="103949" cy="103949"/>
          </a:xfrm>
          <a:prstGeom prst="rect">
            <a:avLst/>
          </a:prstGeom>
          <a:noFill/>
          <a:ln>
            <a:noFill/>
          </a:ln>
        </p:spPr>
      </p:pic>
      <p:pic>
        <p:nvPicPr>
          <p:cNvPr id="1221" name="Google Shape;1221;p7">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5806587" y="3329226"/>
            <a:ext cx="103949" cy="103949"/>
          </a:xfrm>
          <a:prstGeom prst="rect">
            <a:avLst/>
          </a:prstGeom>
          <a:noFill/>
          <a:ln>
            <a:noFill/>
          </a:ln>
        </p:spPr>
      </p:pic>
      <p:pic>
        <p:nvPicPr>
          <p:cNvPr id="1225" name="Google Shape;1225;p7">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5623996" y="3109713"/>
            <a:ext cx="103949" cy="103949"/>
          </a:xfrm>
          <a:prstGeom prst="rect">
            <a:avLst/>
          </a:prstGeom>
          <a:noFill/>
          <a:ln>
            <a:noFill/>
          </a:ln>
        </p:spPr>
      </p:pic>
      <p:sp>
        <p:nvSpPr>
          <p:cNvPr id="1230" name="Google Shape;1230;p7">
            <a:extLst>
              <a:ext uri="{C183D7F6-B498-43B3-948B-1728B52AA6E4}">
                <adec:decorative xmlns:adec="http://schemas.microsoft.com/office/drawing/2017/decorative" val="1"/>
              </a:ext>
            </a:extLst>
          </p:cNvPr>
          <p:cNvSpPr txBox="1"/>
          <p:nvPr/>
        </p:nvSpPr>
        <p:spPr>
          <a:xfrm>
            <a:off x="1805964" y="2411740"/>
            <a:ext cx="1462456"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Gill Sans"/>
                <a:ea typeface="Gill Sans"/>
                <a:cs typeface="Gill Sans"/>
                <a:sym typeface="Gill Sans"/>
              </a:rPr>
              <a:t>ALGERIA</a:t>
            </a:r>
            <a:endParaRPr sz="1400" b="0" i="0" u="none" strike="noStrike" cap="none">
              <a:solidFill>
                <a:srgbClr val="000000"/>
              </a:solidFill>
              <a:latin typeface="Arial"/>
              <a:ea typeface="Arial"/>
              <a:cs typeface="Arial"/>
              <a:sym typeface="Arial"/>
            </a:endParaRPr>
          </a:p>
        </p:txBody>
      </p:sp>
      <p:cxnSp>
        <p:nvCxnSpPr>
          <p:cNvPr id="1231" name="Google Shape;1231;p7">
            <a:extLst>
              <a:ext uri="{C183D7F6-B498-43B3-948B-1728B52AA6E4}">
                <adec:decorative xmlns:adec="http://schemas.microsoft.com/office/drawing/2017/decorative" val="1"/>
              </a:ext>
            </a:extLst>
          </p:cNvPr>
          <p:cNvCxnSpPr/>
          <p:nvPr/>
        </p:nvCxnSpPr>
        <p:spPr>
          <a:xfrm flipH="1">
            <a:off x="2538317" y="2698253"/>
            <a:ext cx="37" cy="419769"/>
          </a:xfrm>
          <a:prstGeom prst="straightConnector1">
            <a:avLst/>
          </a:prstGeom>
          <a:noFill/>
          <a:ln w="9525" cap="flat" cmpd="sng">
            <a:solidFill>
              <a:schemeClr val="accent3"/>
            </a:solidFill>
            <a:prstDash val="solid"/>
            <a:round/>
            <a:headEnd type="none" w="sm" len="sm"/>
            <a:tailEnd type="none" w="sm" len="sm"/>
          </a:ln>
        </p:spPr>
      </p:cxnSp>
      <p:pic>
        <p:nvPicPr>
          <p:cNvPr id="1232" name="Google Shape;1232;p7">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2480686" y="3040770"/>
            <a:ext cx="103949" cy="103949"/>
          </a:xfrm>
          <a:prstGeom prst="rect">
            <a:avLst/>
          </a:prstGeom>
          <a:noFill/>
          <a:ln>
            <a:noFill/>
          </a:ln>
        </p:spPr>
      </p:pic>
      <p:sp>
        <p:nvSpPr>
          <p:cNvPr id="1233" name="Google Shape;1233;p7">
            <a:extLst>
              <a:ext uri="{C183D7F6-B498-43B3-948B-1728B52AA6E4}">
                <adec:decorative xmlns:adec="http://schemas.microsoft.com/office/drawing/2017/decorative" val="1"/>
              </a:ext>
            </a:extLst>
          </p:cNvPr>
          <p:cNvSpPr txBox="1"/>
          <p:nvPr/>
        </p:nvSpPr>
        <p:spPr>
          <a:xfrm>
            <a:off x="2595934" y="2080158"/>
            <a:ext cx="1462456"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Gill Sans"/>
                <a:ea typeface="Gill Sans"/>
                <a:cs typeface="Gill Sans"/>
                <a:sym typeface="Gill Sans"/>
              </a:rPr>
              <a:t>TUNISIA</a:t>
            </a:r>
            <a:endParaRPr sz="1400" b="0" i="0" u="none" strike="noStrike" cap="none">
              <a:solidFill>
                <a:srgbClr val="000000"/>
              </a:solidFill>
              <a:latin typeface="Arial"/>
              <a:ea typeface="Arial"/>
              <a:cs typeface="Arial"/>
              <a:sym typeface="Arial"/>
            </a:endParaRPr>
          </a:p>
        </p:txBody>
      </p:sp>
      <p:cxnSp>
        <p:nvCxnSpPr>
          <p:cNvPr id="1234" name="Google Shape;1234;p7">
            <a:extLst>
              <a:ext uri="{C183D7F6-B498-43B3-948B-1728B52AA6E4}">
                <adec:decorative xmlns:adec="http://schemas.microsoft.com/office/drawing/2017/decorative" val="1"/>
              </a:ext>
            </a:extLst>
          </p:cNvPr>
          <p:cNvCxnSpPr/>
          <p:nvPr/>
        </p:nvCxnSpPr>
        <p:spPr>
          <a:xfrm>
            <a:off x="3322714" y="2347650"/>
            <a:ext cx="0" cy="688538"/>
          </a:xfrm>
          <a:prstGeom prst="straightConnector1">
            <a:avLst/>
          </a:prstGeom>
          <a:noFill/>
          <a:ln w="9525" cap="flat" cmpd="sng">
            <a:solidFill>
              <a:schemeClr val="accent3"/>
            </a:solidFill>
            <a:prstDash val="solid"/>
            <a:round/>
            <a:headEnd type="none" w="sm" len="sm"/>
            <a:tailEnd type="none" w="sm" len="sm"/>
          </a:ln>
        </p:spPr>
      </p:cxnSp>
      <p:pic>
        <p:nvPicPr>
          <p:cNvPr id="1235" name="Google Shape;1235;p7">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3280384" y="2949165"/>
            <a:ext cx="103949" cy="103949"/>
          </a:xfrm>
          <a:prstGeom prst="rect">
            <a:avLst/>
          </a:prstGeom>
          <a:noFill/>
          <a:ln>
            <a:noFill/>
          </a:ln>
        </p:spPr>
      </p:pic>
      <p:sp>
        <p:nvSpPr>
          <p:cNvPr id="1236" name="Google Shape;1236;p7"/>
          <p:cNvSpPr txBox="1"/>
          <p:nvPr/>
        </p:nvSpPr>
        <p:spPr>
          <a:xfrm>
            <a:off x="943543" y="2734951"/>
            <a:ext cx="1462456"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Gill Sans"/>
                <a:ea typeface="Gill Sans"/>
                <a:cs typeface="Gill Sans"/>
                <a:sym typeface="Gill Sans"/>
              </a:rPr>
              <a:t>MOROCCO</a:t>
            </a:r>
            <a:endParaRPr sz="1400" b="0" i="0" u="none" strike="noStrike" cap="none">
              <a:solidFill>
                <a:srgbClr val="000000"/>
              </a:solidFill>
              <a:latin typeface="Arial"/>
              <a:ea typeface="Arial"/>
              <a:cs typeface="Arial"/>
              <a:sym typeface="Arial"/>
            </a:endParaRPr>
          </a:p>
        </p:txBody>
      </p:sp>
      <p:cxnSp>
        <p:nvCxnSpPr>
          <p:cNvPr id="1237" name="Google Shape;1237;p7">
            <a:extLst>
              <a:ext uri="{C183D7F6-B498-43B3-948B-1728B52AA6E4}">
                <adec:decorative xmlns:adec="http://schemas.microsoft.com/office/drawing/2017/decorative" val="1"/>
              </a:ext>
            </a:extLst>
          </p:cNvPr>
          <p:cNvCxnSpPr>
            <a:stCxn id="1236" idx="2"/>
          </p:cNvCxnSpPr>
          <p:nvPr/>
        </p:nvCxnSpPr>
        <p:spPr>
          <a:xfrm flipH="1">
            <a:off x="1670271" y="3042728"/>
            <a:ext cx="4500" cy="252900"/>
          </a:xfrm>
          <a:prstGeom prst="straightConnector1">
            <a:avLst/>
          </a:prstGeom>
          <a:noFill/>
          <a:ln w="9525" cap="flat" cmpd="sng">
            <a:solidFill>
              <a:schemeClr val="accent3"/>
            </a:solidFill>
            <a:prstDash val="solid"/>
            <a:round/>
            <a:headEnd type="none" w="sm" len="sm"/>
            <a:tailEnd type="none" w="sm" len="sm"/>
          </a:ln>
        </p:spPr>
      </p:cxnSp>
      <p:pic>
        <p:nvPicPr>
          <p:cNvPr id="1238" name="Google Shape;1238;p7">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1618267" y="3260688"/>
            <a:ext cx="103949" cy="103949"/>
          </a:xfrm>
          <a:prstGeom prst="rect">
            <a:avLst/>
          </a:prstGeom>
          <a:noFill/>
          <a:ln>
            <a:noFill/>
          </a:ln>
        </p:spPr>
      </p:pic>
      <p:cxnSp>
        <p:nvCxnSpPr>
          <p:cNvPr id="1239" name="Google Shape;1239;p7">
            <a:extLst>
              <a:ext uri="{C183D7F6-B498-43B3-948B-1728B52AA6E4}">
                <adec:decorative xmlns:adec="http://schemas.microsoft.com/office/drawing/2017/decorative" val="1"/>
              </a:ext>
            </a:extLst>
          </p:cNvPr>
          <p:cNvCxnSpPr/>
          <p:nvPr/>
        </p:nvCxnSpPr>
        <p:spPr>
          <a:xfrm>
            <a:off x="5619412" y="2446462"/>
            <a:ext cx="0" cy="854762"/>
          </a:xfrm>
          <a:prstGeom prst="straightConnector1">
            <a:avLst/>
          </a:prstGeom>
          <a:noFill/>
          <a:ln w="9525" cap="flat" cmpd="sng">
            <a:solidFill>
              <a:schemeClr val="accent3"/>
            </a:solidFill>
            <a:prstDash val="solid"/>
            <a:round/>
            <a:headEnd type="none" w="sm" len="sm"/>
            <a:tailEnd type="none" w="sm" len="sm"/>
          </a:ln>
        </p:spPr>
      </p:cxnSp>
      <p:sp>
        <p:nvSpPr>
          <p:cNvPr id="1240" name="Google Shape;1240;p7">
            <a:extLst>
              <a:ext uri="{C183D7F6-B498-43B3-948B-1728B52AA6E4}">
                <adec:decorative xmlns:adec="http://schemas.microsoft.com/office/drawing/2017/decorative" val="1"/>
              </a:ext>
            </a:extLst>
          </p:cNvPr>
          <p:cNvSpPr txBox="1"/>
          <p:nvPr/>
        </p:nvSpPr>
        <p:spPr>
          <a:xfrm>
            <a:off x="4570575" y="1944663"/>
            <a:ext cx="1462456"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Gill Sans"/>
                <a:ea typeface="Gill Sans"/>
                <a:cs typeface="Gill Sans"/>
                <a:sym typeface="Gill Sans"/>
              </a:rPr>
              <a:t>GAZA AND WEST BANK</a:t>
            </a:r>
            <a:endParaRPr sz="1400" b="0" i="0" u="none" strike="noStrike" cap="none">
              <a:solidFill>
                <a:srgbClr val="000000"/>
              </a:solidFill>
              <a:latin typeface="Arial"/>
              <a:ea typeface="Arial"/>
              <a:cs typeface="Arial"/>
              <a:sym typeface="Arial"/>
            </a:endParaRPr>
          </a:p>
        </p:txBody>
      </p:sp>
      <p:pic>
        <p:nvPicPr>
          <p:cNvPr id="1241" name="Google Shape;1241;p7">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5567374" y="3285124"/>
            <a:ext cx="103949" cy="103949"/>
          </a:xfrm>
          <a:prstGeom prst="rect">
            <a:avLst/>
          </a:prstGeom>
          <a:noFill/>
          <a:ln>
            <a:noFill/>
          </a:ln>
        </p:spPr>
      </p:pic>
      <p:sp>
        <p:nvSpPr>
          <p:cNvPr id="1220" name="Google Shape;1220;p7">
            <a:extLst>
              <a:ext uri="{C183D7F6-B498-43B3-948B-1728B52AA6E4}">
                <adec:decorative xmlns:adec="http://schemas.microsoft.com/office/drawing/2017/decorative" val="1"/>
              </a:ext>
            </a:extLst>
          </p:cNvPr>
          <p:cNvSpPr txBox="1"/>
          <p:nvPr/>
        </p:nvSpPr>
        <p:spPr>
          <a:xfrm>
            <a:off x="5150365" y="1350522"/>
            <a:ext cx="1462456"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rgbClr val="000000"/>
                </a:solidFill>
                <a:latin typeface="Gill Sans"/>
                <a:ea typeface="Gill Sans"/>
                <a:cs typeface="Gill Sans"/>
                <a:sym typeface="Gill Sans"/>
              </a:rPr>
              <a:t>JORDAN</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2143"/>
        <p:cNvGrpSpPr/>
        <p:nvPr/>
      </p:nvGrpSpPr>
      <p:grpSpPr>
        <a:xfrm>
          <a:off x="0" y="0"/>
          <a:ext cx="0" cy="0"/>
          <a:chOff x="0" y="0"/>
          <a:chExt cx="0" cy="0"/>
        </a:xfrm>
      </p:grpSpPr>
      <p:sp>
        <p:nvSpPr>
          <p:cNvPr id="2144" name="Google Shape;2144;p46"/>
          <p:cNvSpPr txBox="1">
            <a:spLocks noGrp="1"/>
          </p:cNvSpPr>
          <p:nvPr>
            <p:ph type="body" idx="1"/>
          </p:nvPr>
        </p:nvSpPr>
        <p:spPr>
          <a:xfrm>
            <a:off x="685800" y="1247638"/>
            <a:ext cx="7772400" cy="50415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800"/>
              <a:buNone/>
            </a:pPr>
            <a:r>
              <a:rPr lang="en-US" sz="1900" dirty="0"/>
              <a:t>To identify countries that are most comparable to Jordan but exhibit greater degrees of women’s economic participation or offer learning opportunities for Jordan, the assessment team considered:</a:t>
            </a:r>
            <a:endParaRPr sz="1900" dirty="0"/>
          </a:p>
          <a:p>
            <a:pPr marL="0" lvl="0" indent="0" algn="l" rtl="0">
              <a:lnSpc>
                <a:spcPct val="100000"/>
              </a:lnSpc>
              <a:spcBef>
                <a:spcPts val="0"/>
              </a:spcBef>
              <a:spcAft>
                <a:spcPts val="0"/>
              </a:spcAft>
              <a:buSzPts val="1800"/>
              <a:buNone/>
            </a:pPr>
            <a:endParaRPr sz="1900" dirty="0"/>
          </a:p>
          <a:p>
            <a:pPr marL="282575" lvl="0" indent="-282575" algn="l" rtl="0">
              <a:lnSpc>
                <a:spcPct val="100000"/>
              </a:lnSpc>
              <a:spcBef>
                <a:spcPts val="0"/>
              </a:spcBef>
              <a:spcAft>
                <a:spcPts val="0"/>
              </a:spcAft>
              <a:buClr>
                <a:srgbClr val="635C5B"/>
              </a:buClr>
              <a:buSzPts val="1900"/>
              <a:buAutoNum type="arabicPeriod"/>
            </a:pPr>
            <a:r>
              <a:rPr lang="en-US" sz="1900" dirty="0"/>
              <a:t>Country has a rate of women’s economic participation that is higher than that of Jordan</a:t>
            </a:r>
            <a:endParaRPr sz="1900" dirty="0"/>
          </a:p>
          <a:p>
            <a:pPr marL="282575" lvl="0" indent="-282575" algn="l" rtl="0">
              <a:lnSpc>
                <a:spcPct val="100000"/>
              </a:lnSpc>
              <a:spcBef>
                <a:spcPts val="0"/>
              </a:spcBef>
              <a:spcAft>
                <a:spcPts val="0"/>
              </a:spcAft>
              <a:buClr>
                <a:srgbClr val="635C5B"/>
              </a:buClr>
              <a:buSzPts val="1900"/>
              <a:buAutoNum type="arabicPeriod"/>
            </a:pPr>
            <a:r>
              <a:rPr lang="en-US" sz="1900" dirty="0"/>
              <a:t>Experienced an increase in women economic participation (2010 – 2019/2020 depending on availability of data)</a:t>
            </a:r>
            <a:endParaRPr sz="1900" dirty="0"/>
          </a:p>
          <a:p>
            <a:pPr marL="282575" marR="0" lvl="0" indent="-282575" algn="l" rtl="0">
              <a:lnSpc>
                <a:spcPct val="100000"/>
              </a:lnSpc>
              <a:spcBef>
                <a:spcPts val="0"/>
              </a:spcBef>
              <a:spcAft>
                <a:spcPts val="0"/>
              </a:spcAft>
              <a:buSzPts val="1900"/>
              <a:buAutoNum type="arabicPeriod"/>
            </a:pPr>
            <a:r>
              <a:rPr lang="en-US" sz="1900" dirty="0"/>
              <a:t>Similar level of economic prosperity with Jordan measured by GDP per capita, or similar level a decade ago</a:t>
            </a:r>
            <a:endParaRPr sz="1900" dirty="0"/>
          </a:p>
          <a:p>
            <a:pPr marL="282575" marR="0" lvl="0" indent="-282575" algn="l" rtl="0">
              <a:lnSpc>
                <a:spcPct val="100000"/>
              </a:lnSpc>
              <a:spcBef>
                <a:spcPts val="0"/>
              </a:spcBef>
              <a:spcAft>
                <a:spcPts val="0"/>
              </a:spcAft>
              <a:buSzPts val="1900"/>
              <a:buAutoNum type="arabicPeriod"/>
            </a:pPr>
            <a:r>
              <a:rPr lang="en-US" sz="1900" dirty="0"/>
              <a:t>Similarity in population characteristics in terms of sex and age distribution with Jordan</a:t>
            </a:r>
            <a:endParaRPr sz="1900" dirty="0"/>
          </a:p>
          <a:p>
            <a:pPr marL="282575" marR="0" lvl="0" indent="-282575" algn="l" rtl="0">
              <a:lnSpc>
                <a:spcPct val="100000"/>
              </a:lnSpc>
              <a:spcBef>
                <a:spcPts val="0"/>
              </a:spcBef>
              <a:spcAft>
                <a:spcPts val="0"/>
              </a:spcAft>
              <a:buSzPts val="1900"/>
              <a:buAutoNum type="arabicPeriod"/>
            </a:pPr>
            <a:r>
              <a:rPr lang="en-US" sz="1900" dirty="0"/>
              <a:t>Similarity with Jordan in terms of share of migrant workers to the employed population</a:t>
            </a:r>
            <a:endParaRPr sz="1900" dirty="0"/>
          </a:p>
          <a:p>
            <a:pPr marL="282575" marR="0" lvl="0" indent="-282575" algn="l" rtl="0">
              <a:lnSpc>
                <a:spcPct val="100000"/>
              </a:lnSpc>
              <a:spcBef>
                <a:spcPts val="0"/>
              </a:spcBef>
              <a:spcAft>
                <a:spcPts val="0"/>
              </a:spcAft>
              <a:buSzPts val="1900"/>
              <a:buAutoNum type="arabicPeriod"/>
            </a:pPr>
            <a:r>
              <a:rPr lang="en-US" sz="1900" dirty="0"/>
              <a:t>Has increased its score on the Global Gender Gap index in the last decade</a:t>
            </a:r>
            <a:endParaRPr sz="1900" dirty="0"/>
          </a:p>
        </p:txBody>
      </p:sp>
      <p:sp>
        <p:nvSpPr>
          <p:cNvPr id="2145" name="Google Shape;2145;p46"/>
          <p:cNvSpPr txBox="1">
            <a:spLocks noGrp="1"/>
          </p:cNvSpPr>
          <p:nvPr>
            <p:ph type="ftr" idx="11"/>
          </p:nvPr>
        </p:nvSpPr>
        <p:spPr>
          <a:xfrm>
            <a:off x="3124200" y="6474767"/>
            <a:ext cx="2895600" cy="276999"/>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1400"/>
              <a:buNone/>
            </a:pPr>
            <a:r>
              <a:rPr lang="en-US"/>
              <a:t>USAID MONITORING, EVALUATION, AND LEARNING ACTIVITY</a:t>
            </a:r>
            <a:endParaRPr>
              <a:solidFill>
                <a:schemeClr val="lt1"/>
              </a:solidFill>
            </a:endParaRPr>
          </a:p>
          <a:p>
            <a:pPr marL="0" lvl="0" indent="0" algn="ctr" rtl="0">
              <a:lnSpc>
                <a:spcPct val="100000"/>
              </a:lnSpc>
              <a:spcBef>
                <a:spcPts val="0"/>
              </a:spcBef>
              <a:spcAft>
                <a:spcPts val="0"/>
              </a:spcAft>
              <a:buSzPts val="1400"/>
              <a:buNone/>
            </a:pPr>
            <a:endParaRPr/>
          </a:p>
        </p:txBody>
      </p:sp>
      <p:sp>
        <p:nvSpPr>
          <p:cNvPr id="2146" name="Google Shape;2146;p46"/>
          <p:cNvSpPr txBox="1">
            <a:spLocks noGrp="1"/>
          </p:cNvSpPr>
          <p:nvPr>
            <p:ph type="sldNum" idx="12"/>
          </p:nvPr>
        </p:nvSpPr>
        <p:spPr>
          <a:xfrm>
            <a:off x="6858000" y="6520934"/>
            <a:ext cx="2133600" cy="184666"/>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SzPts val="600"/>
              <a:buNone/>
            </a:pPr>
            <a:fld id="{00000000-1234-1234-1234-123412341234}" type="slidenum">
              <a:rPr lang="en-US"/>
              <a:t>90</a:t>
            </a:fld>
            <a:endParaRPr/>
          </a:p>
        </p:txBody>
      </p:sp>
      <p:sp>
        <p:nvSpPr>
          <p:cNvPr id="2147" name="Google Shape;2147;p46"/>
          <p:cNvSpPr txBox="1">
            <a:spLocks noGrp="1"/>
          </p:cNvSpPr>
          <p:nvPr>
            <p:ph type="title"/>
          </p:nvPr>
        </p:nvSpPr>
        <p:spPr>
          <a:xfrm>
            <a:off x="685804" y="492643"/>
            <a:ext cx="7772400" cy="5232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rgbClr val="651D32"/>
              </a:buClr>
              <a:buSzPts val="2800"/>
              <a:buFont typeface="Gill Sans"/>
              <a:buNone/>
            </a:pPr>
            <a:r>
              <a:rPr lang="en-US">
                <a:solidFill>
                  <a:srgbClr val="651D32"/>
                </a:solidFill>
              </a:rPr>
              <a:t>CASE SELECTION METHODOLOGY</a:t>
            </a:r>
            <a:endParaRPr>
              <a:solidFill>
                <a:schemeClr val="lt2"/>
              </a:solidFill>
            </a:endParaRPr>
          </a:p>
        </p:txBody>
      </p:sp>
      <p:sp>
        <p:nvSpPr>
          <p:cNvPr id="2148" name="Google Shape;2148;p46"/>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t>3/23/2022</a:t>
            </a:r>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2152"/>
        <p:cNvGrpSpPr/>
        <p:nvPr/>
      </p:nvGrpSpPr>
      <p:grpSpPr>
        <a:xfrm>
          <a:off x="0" y="0"/>
          <a:ext cx="0" cy="0"/>
          <a:chOff x="0" y="0"/>
          <a:chExt cx="0" cy="0"/>
        </a:xfrm>
      </p:grpSpPr>
      <p:sp>
        <p:nvSpPr>
          <p:cNvPr id="2153" name="Google Shape;2153;g11a35d84796_0_81"/>
          <p:cNvSpPr txBox="1">
            <a:spLocks noGrp="1"/>
          </p:cNvSpPr>
          <p:nvPr>
            <p:ph type="body" idx="1"/>
          </p:nvPr>
        </p:nvSpPr>
        <p:spPr>
          <a:xfrm>
            <a:off x="685800" y="1018725"/>
            <a:ext cx="7772400" cy="1485300"/>
          </a:xfrm>
          <a:prstGeom prst="rect">
            <a:avLst/>
          </a:prstGeom>
          <a:noFill/>
          <a:ln>
            <a:noFill/>
          </a:ln>
        </p:spPr>
        <p:txBody>
          <a:bodyPr spcFirstLastPara="1" wrap="square" lIns="91425" tIns="45700" rIns="91425" bIns="45700" anchor="t" anchorCtr="0">
            <a:normAutofit/>
          </a:bodyPr>
          <a:lstStyle/>
          <a:p>
            <a:pPr marL="230186" lvl="0" indent="-192086" algn="l" rtl="0">
              <a:lnSpc>
                <a:spcPct val="100000"/>
              </a:lnSpc>
              <a:spcBef>
                <a:spcPts val="0"/>
              </a:spcBef>
              <a:spcAft>
                <a:spcPts val="0"/>
              </a:spcAft>
              <a:buClr>
                <a:srgbClr val="635C5B"/>
              </a:buClr>
              <a:buSzPts val="1400"/>
              <a:buChar char="●"/>
            </a:pPr>
            <a:r>
              <a:rPr lang="en-US" sz="1900"/>
              <a:t>Included an abridged version of the World Bank MENA list</a:t>
            </a:r>
            <a:endParaRPr sz="1900"/>
          </a:p>
          <a:p>
            <a:pPr marL="914400" lvl="1" indent="-349250" algn="l" rtl="0">
              <a:lnSpc>
                <a:spcPct val="100000"/>
              </a:lnSpc>
              <a:spcBef>
                <a:spcPts val="0"/>
              </a:spcBef>
              <a:spcAft>
                <a:spcPts val="0"/>
              </a:spcAft>
              <a:buClr>
                <a:srgbClr val="635C5B"/>
              </a:buClr>
              <a:buSzPts val="1900"/>
              <a:buChar char="○"/>
            </a:pPr>
            <a:r>
              <a:rPr lang="en-US" sz="1900"/>
              <a:t>Excluding countries in red</a:t>
            </a:r>
            <a:endParaRPr sz="1900"/>
          </a:p>
          <a:p>
            <a:pPr marL="914400" lvl="1" indent="-349250" algn="l" rtl="0">
              <a:lnSpc>
                <a:spcPct val="100000"/>
              </a:lnSpc>
              <a:spcBef>
                <a:spcPts val="0"/>
              </a:spcBef>
              <a:spcAft>
                <a:spcPts val="0"/>
              </a:spcAft>
              <a:buClr>
                <a:srgbClr val="635C5B"/>
              </a:buClr>
              <a:buSzPts val="1900"/>
              <a:buChar char="○"/>
            </a:pPr>
            <a:r>
              <a:rPr lang="en-US" sz="1900"/>
              <a:t>Including Turkey given proximity and similarities to MENA</a:t>
            </a:r>
            <a:endParaRPr sz="1900"/>
          </a:p>
          <a:p>
            <a:pPr marL="914400" lvl="1" indent="-336550" algn="l" rtl="0">
              <a:lnSpc>
                <a:spcPct val="100000"/>
              </a:lnSpc>
              <a:spcBef>
                <a:spcPts val="0"/>
              </a:spcBef>
              <a:spcAft>
                <a:spcPts val="0"/>
              </a:spcAft>
              <a:buSzPts val="1700"/>
              <a:buChar char="○"/>
            </a:pPr>
            <a:r>
              <a:rPr lang="en-US" sz="1900"/>
              <a:t>Jordan + 15 countries</a:t>
            </a:r>
            <a:endParaRPr sz="1900"/>
          </a:p>
        </p:txBody>
      </p:sp>
      <p:sp>
        <p:nvSpPr>
          <p:cNvPr id="2154" name="Google Shape;2154;g11a35d84796_0_81"/>
          <p:cNvSpPr txBox="1">
            <a:spLocks noGrp="1"/>
          </p:cNvSpPr>
          <p:nvPr>
            <p:ph type="ftr" idx="11"/>
          </p:nvPr>
        </p:nvSpPr>
        <p:spPr>
          <a:xfrm>
            <a:off x="3124200" y="6474767"/>
            <a:ext cx="2895600" cy="2769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1400"/>
              <a:buNone/>
            </a:pPr>
            <a:r>
              <a:rPr lang="en-US"/>
              <a:t>USAID MONITORING, EVALUATION, AND LEARNING ACTIVITY</a:t>
            </a:r>
            <a:endParaRPr>
              <a:solidFill>
                <a:schemeClr val="lt1"/>
              </a:solidFill>
            </a:endParaRPr>
          </a:p>
          <a:p>
            <a:pPr marL="0" lvl="0" indent="0" algn="ctr" rtl="0">
              <a:lnSpc>
                <a:spcPct val="100000"/>
              </a:lnSpc>
              <a:spcBef>
                <a:spcPts val="0"/>
              </a:spcBef>
              <a:spcAft>
                <a:spcPts val="0"/>
              </a:spcAft>
              <a:buSzPts val="1400"/>
              <a:buNone/>
            </a:pPr>
            <a:endParaRPr/>
          </a:p>
        </p:txBody>
      </p:sp>
      <p:sp>
        <p:nvSpPr>
          <p:cNvPr id="2155" name="Google Shape;2155;g11a35d84796_0_81"/>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Clr>
                <a:srgbClr val="000000"/>
              </a:buClr>
              <a:buSzPts val="600"/>
              <a:buFont typeface="Arial"/>
              <a:buNone/>
            </a:pPr>
            <a:fld id="{00000000-1234-1234-1234-123412341234}" type="slidenum">
              <a:rPr lang="en-US"/>
              <a:t>91</a:t>
            </a:fld>
            <a:endParaRPr/>
          </a:p>
        </p:txBody>
      </p:sp>
      <p:sp>
        <p:nvSpPr>
          <p:cNvPr id="2156" name="Google Shape;2156;g11a35d84796_0_81"/>
          <p:cNvSpPr txBox="1">
            <a:spLocks noGrp="1"/>
          </p:cNvSpPr>
          <p:nvPr>
            <p:ph type="title"/>
          </p:nvPr>
        </p:nvSpPr>
        <p:spPr>
          <a:xfrm>
            <a:off x="560250" y="405400"/>
            <a:ext cx="7772400" cy="9543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rgbClr val="651D32"/>
              </a:buClr>
              <a:buSzPts val="2800"/>
              <a:buFont typeface="Gill Sans"/>
              <a:buNone/>
            </a:pPr>
            <a:r>
              <a:rPr lang="en-US" dirty="0">
                <a:solidFill>
                  <a:srgbClr val="651D32"/>
                </a:solidFill>
              </a:rPr>
              <a:t>COUNTRY LIST</a:t>
            </a:r>
            <a:br>
              <a:rPr lang="en-US" dirty="0">
                <a:solidFill>
                  <a:srgbClr val="651D32"/>
                </a:solidFill>
              </a:rPr>
            </a:br>
            <a:endParaRPr dirty="0">
              <a:solidFill>
                <a:schemeClr val="lt2"/>
              </a:solidFill>
            </a:endParaRPr>
          </a:p>
        </p:txBody>
      </p:sp>
      <p:graphicFrame>
        <p:nvGraphicFramePr>
          <p:cNvPr id="2157" name="Google Shape;2157;g11a35d84796_0_81"/>
          <p:cNvGraphicFramePr/>
          <p:nvPr/>
        </p:nvGraphicFramePr>
        <p:xfrm>
          <a:off x="560238" y="2599033"/>
          <a:ext cx="7772400" cy="2926160"/>
        </p:xfrm>
        <a:graphic>
          <a:graphicData uri="http://schemas.openxmlformats.org/drawingml/2006/table">
            <a:tbl>
              <a:tblPr>
                <a:noFill/>
                <a:tableStyleId>{25A6D332-0473-4F9C-9326-8C540EB8D382}</a:tableStyleId>
              </a:tblPr>
              <a:tblGrid>
                <a:gridCol w="25908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22860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rgbClr val="324354"/>
                          </a:solidFill>
                          <a:latin typeface="Gill Sans"/>
                          <a:ea typeface="Gill Sans"/>
                          <a:cs typeface="Gill Sans"/>
                          <a:sym typeface="Gill Sans"/>
                        </a:rPr>
                        <a:t>Algeria</a:t>
                      </a:r>
                      <a:endParaRPr sz="1800" u="none" strike="noStrike" cap="none">
                        <a:latin typeface="Gill Sans"/>
                        <a:ea typeface="Gill Sans"/>
                        <a:cs typeface="Gill Sans"/>
                        <a:sym typeface="Gill Sans"/>
                      </a:endParaRPr>
                    </a:p>
                  </a:txBody>
                  <a:tcPr marL="91450" marR="91450" marT="45725" marB="45725" anchor="ctr">
                    <a:lnL w="9525" cap="flat" cmpd="sng">
                      <a:solidFill>
                        <a:srgbClr val="DBE2F2"/>
                      </a:solidFill>
                      <a:prstDash val="solid"/>
                      <a:round/>
                      <a:headEnd type="none" w="sm" len="sm"/>
                      <a:tailEnd type="none" w="sm" len="sm"/>
                    </a:lnL>
                    <a:lnR w="9525" cap="flat" cmpd="sng">
                      <a:solidFill>
                        <a:srgbClr val="DBE2F2"/>
                      </a:solidFill>
                      <a:prstDash val="solid"/>
                      <a:round/>
                      <a:headEnd type="none" w="sm" len="sm"/>
                      <a:tailEnd type="none" w="sm" len="sm"/>
                    </a:lnR>
                    <a:lnT w="9525" cap="flat" cmpd="sng">
                      <a:solidFill>
                        <a:srgbClr val="DBE2F2"/>
                      </a:solidFill>
                      <a:prstDash val="solid"/>
                      <a:round/>
                      <a:headEnd type="none" w="sm" len="sm"/>
                      <a:tailEnd type="none" w="sm" len="sm"/>
                    </a:lnT>
                    <a:lnB w="9525" cap="flat" cmpd="sng">
                      <a:solidFill>
                        <a:srgbClr val="DBE2F2"/>
                      </a:solidFill>
                      <a:prstDash val="solid"/>
                      <a:round/>
                      <a:headEnd type="none" w="sm" len="sm"/>
                      <a:tailEnd type="none" w="sm" len="sm"/>
                    </a:lnB>
                    <a:solidFill>
                      <a:srgbClr val="DADCCF"/>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rgbClr val="324354"/>
                          </a:solidFill>
                          <a:latin typeface="Gill Sans"/>
                          <a:ea typeface="Gill Sans"/>
                          <a:cs typeface="Gill Sans"/>
                          <a:sym typeface="Gill Sans"/>
                        </a:rPr>
                        <a:t>Jordan</a:t>
                      </a:r>
                      <a:endParaRPr sz="1800" u="none" strike="noStrike" cap="none">
                        <a:latin typeface="Gill Sans"/>
                        <a:ea typeface="Gill Sans"/>
                        <a:cs typeface="Gill Sans"/>
                        <a:sym typeface="Gill Sans"/>
                      </a:endParaRPr>
                    </a:p>
                  </a:txBody>
                  <a:tcPr marL="91450" marR="91450" marT="45725" marB="45725" anchor="ctr">
                    <a:lnL w="9525" cap="flat" cmpd="sng">
                      <a:solidFill>
                        <a:srgbClr val="DBE2F2"/>
                      </a:solidFill>
                      <a:prstDash val="solid"/>
                      <a:round/>
                      <a:headEnd type="none" w="sm" len="sm"/>
                      <a:tailEnd type="none" w="sm" len="sm"/>
                    </a:lnL>
                    <a:lnR w="9525" cap="flat" cmpd="sng">
                      <a:solidFill>
                        <a:srgbClr val="DBE2F2"/>
                      </a:solidFill>
                      <a:prstDash val="solid"/>
                      <a:round/>
                      <a:headEnd type="none" w="sm" len="sm"/>
                      <a:tailEnd type="none" w="sm" len="sm"/>
                    </a:lnR>
                    <a:lnT w="9525" cap="flat" cmpd="sng">
                      <a:solidFill>
                        <a:srgbClr val="DBE2F2"/>
                      </a:solidFill>
                      <a:prstDash val="solid"/>
                      <a:round/>
                      <a:headEnd type="none" w="sm" len="sm"/>
                      <a:tailEnd type="none" w="sm" len="sm"/>
                    </a:lnT>
                    <a:lnB w="9525" cap="flat" cmpd="sng">
                      <a:solidFill>
                        <a:srgbClr val="DBE2F2"/>
                      </a:solidFill>
                      <a:prstDash val="solid"/>
                      <a:round/>
                      <a:headEnd type="none" w="sm" len="sm"/>
                      <a:tailEnd type="none" w="sm" len="sm"/>
                    </a:lnB>
                    <a:solidFill>
                      <a:srgbClr val="DADCCF"/>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rgbClr val="324354"/>
                          </a:solidFill>
                          <a:latin typeface="Gill Sans"/>
                          <a:ea typeface="Gill Sans"/>
                          <a:cs typeface="Gill Sans"/>
                          <a:sym typeface="Gill Sans"/>
                        </a:rPr>
                        <a:t>Qatar</a:t>
                      </a:r>
                      <a:endParaRPr sz="1800" u="none" strike="noStrike" cap="none">
                        <a:latin typeface="Gill Sans"/>
                        <a:ea typeface="Gill Sans"/>
                        <a:cs typeface="Gill Sans"/>
                        <a:sym typeface="Gill Sans"/>
                      </a:endParaRPr>
                    </a:p>
                  </a:txBody>
                  <a:tcPr marL="91450" marR="91450" marT="45725" marB="45725" anchor="ctr">
                    <a:lnL w="9525" cap="flat" cmpd="sng">
                      <a:solidFill>
                        <a:srgbClr val="DBE2F2"/>
                      </a:solidFill>
                      <a:prstDash val="solid"/>
                      <a:round/>
                      <a:headEnd type="none" w="sm" len="sm"/>
                      <a:tailEnd type="none" w="sm" len="sm"/>
                    </a:lnL>
                    <a:lnR w="9525" cap="flat" cmpd="sng">
                      <a:solidFill>
                        <a:srgbClr val="DBE2F2"/>
                      </a:solidFill>
                      <a:prstDash val="solid"/>
                      <a:round/>
                      <a:headEnd type="none" w="sm" len="sm"/>
                      <a:tailEnd type="none" w="sm" len="sm"/>
                    </a:lnR>
                    <a:lnT w="9525" cap="flat" cmpd="sng">
                      <a:solidFill>
                        <a:srgbClr val="DBE2F2"/>
                      </a:solidFill>
                      <a:prstDash val="solid"/>
                      <a:round/>
                      <a:headEnd type="none" w="sm" len="sm"/>
                      <a:tailEnd type="none" w="sm" len="sm"/>
                    </a:lnT>
                    <a:lnB w="9525" cap="flat" cmpd="sng">
                      <a:solidFill>
                        <a:srgbClr val="DBE2F2"/>
                      </a:solidFill>
                      <a:prstDash val="solid"/>
                      <a:round/>
                      <a:headEnd type="none" w="sm" len="sm"/>
                      <a:tailEnd type="none" w="sm" len="sm"/>
                    </a:lnB>
                    <a:solidFill>
                      <a:srgbClr val="DADCCF"/>
                    </a:solidFill>
                  </a:tcPr>
                </a:tc>
                <a:extLst>
                  <a:ext uri="{0D108BD9-81ED-4DB2-BD59-A6C34878D82A}">
                    <a16:rowId xmlns:a16="http://schemas.microsoft.com/office/drawing/2014/main" val="10000"/>
                  </a:ext>
                </a:extLst>
              </a:tr>
              <a:tr h="22860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rgbClr val="324354"/>
                          </a:solidFill>
                          <a:latin typeface="Gill Sans"/>
                          <a:ea typeface="Gill Sans"/>
                          <a:cs typeface="Gill Sans"/>
                          <a:sym typeface="Gill Sans"/>
                        </a:rPr>
                        <a:t>Bahrain</a:t>
                      </a:r>
                      <a:endParaRPr sz="1800" u="none" strike="noStrike" cap="none">
                        <a:latin typeface="Gill Sans"/>
                        <a:ea typeface="Gill Sans"/>
                        <a:cs typeface="Gill Sans"/>
                        <a:sym typeface="Gill Sans"/>
                      </a:endParaRPr>
                    </a:p>
                  </a:txBody>
                  <a:tcPr marL="91450" marR="91450" marT="45725" marB="45725" anchor="ctr">
                    <a:lnL w="9525" cap="flat" cmpd="sng">
                      <a:solidFill>
                        <a:srgbClr val="DBE2F2"/>
                      </a:solidFill>
                      <a:prstDash val="solid"/>
                      <a:round/>
                      <a:headEnd type="none" w="sm" len="sm"/>
                      <a:tailEnd type="none" w="sm" len="sm"/>
                    </a:lnL>
                    <a:lnR w="9525" cap="flat" cmpd="sng">
                      <a:solidFill>
                        <a:srgbClr val="DBE2F2"/>
                      </a:solidFill>
                      <a:prstDash val="solid"/>
                      <a:round/>
                      <a:headEnd type="none" w="sm" len="sm"/>
                      <a:tailEnd type="none" w="sm" len="sm"/>
                    </a:lnR>
                    <a:lnT w="9525" cap="flat" cmpd="sng">
                      <a:solidFill>
                        <a:srgbClr val="DBE2F2"/>
                      </a:solidFill>
                      <a:prstDash val="solid"/>
                      <a:round/>
                      <a:headEnd type="none" w="sm" len="sm"/>
                      <a:tailEnd type="none" w="sm" len="sm"/>
                    </a:lnT>
                    <a:lnB w="9525" cap="flat" cmpd="sng">
                      <a:solidFill>
                        <a:schemeClr val="lt1"/>
                      </a:solidFill>
                      <a:prstDash val="solid"/>
                      <a:round/>
                      <a:headEnd type="none" w="sm" len="sm"/>
                      <a:tailEnd type="none" w="sm" len="sm"/>
                    </a:lnB>
                    <a:solidFill>
                      <a:srgbClr val="DADCCF"/>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rgbClr val="324354"/>
                          </a:solidFill>
                          <a:latin typeface="Gill Sans"/>
                          <a:ea typeface="Gill Sans"/>
                          <a:cs typeface="Gill Sans"/>
                          <a:sym typeface="Gill Sans"/>
                        </a:rPr>
                        <a:t>Kuwait</a:t>
                      </a:r>
                      <a:endParaRPr sz="1800" u="none" strike="noStrike" cap="none">
                        <a:latin typeface="Gill Sans"/>
                        <a:ea typeface="Gill Sans"/>
                        <a:cs typeface="Gill Sans"/>
                        <a:sym typeface="Gill Sans"/>
                      </a:endParaRPr>
                    </a:p>
                  </a:txBody>
                  <a:tcPr marL="91450" marR="91450" marT="45725" marB="45725" anchor="ctr">
                    <a:lnL w="9525" cap="flat" cmpd="sng">
                      <a:solidFill>
                        <a:srgbClr val="DBE2F2"/>
                      </a:solidFill>
                      <a:prstDash val="solid"/>
                      <a:round/>
                      <a:headEnd type="none" w="sm" len="sm"/>
                      <a:tailEnd type="none" w="sm" len="sm"/>
                    </a:lnL>
                    <a:lnR w="9525" cap="flat" cmpd="sng">
                      <a:solidFill>
                        <a:srgbClr val="DBE2F2"/>
                      </a:solidFill>
                      <a:prstDash val="solid"/>
                      <a:round/>
                      <a:headEnd type="none" w="sm" len="sm"/>
                      <a:tailEnd type="none" w="sm" len="sm"/>
                    </a:lnR>
                    <a:lnT w="9525" cap="flat" cmpd="sng">
                      <a:solidFill>
                        <a:srgbClr val="DBE2F2"/>
                      </a:solidFill>
                      <a:prstDash val="solid"/>
                      <a:round/>
                      <a:headEnd type="none" w="sm" len="sm"/>
                      <a:tailEnd type="none" w="sm" len="sm"/>
                    </a:lnT>
                    <a:lnB w="9525" cap="flat" cmpd="sng">
                      <a:solidFill>
                        <a:srgbClr val="DBE2F2"/>
                      </a:solidFill>
                      <a:prstDash val="solid"/>
                      <a:round/>
                      <a:headEnd type="none" w="sm" len="sm"/>
                      <a:tailEnd type="none" w="sm" len="sm"/>
                    </a:lnB>
                    <a:solidFill>
                      <a:srgbClr val="DADCCF"/>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rgbClr val="324354"/>
                          </a:solidFill>
                          <a:latin typeface="Gill Sans"/>
                          <a:ea typeface="Gill Sans"/>
                          <a:cs typeface="Gill Sans"/>
                          <a:sym typeface="Gill Sans"/>
                        </a:rPr>
                        <a:t>Saudi Arabia* </a:t>
                      </a:r>
                      <a:endParaRPr sz="1800" u="none" strike="noStrike" cap="none">
                        <a:latin typeface="Gill Sans"/>
                        <a:ea typeface="Gill Sans"/>
                        <a:cs typeface="Gill Sans"/>
                        <a:sym typeface="Gill Sans"/>
                      </a:endParaRPr>
                    </a:p>
                  </a:txBody>
                  <a:tcPr marL="91450" marR="91450" marT="45725" marB="45725" anchor="ctr">
                    <a:lnL w="9525" cap="flat" cmpd="sng">
                      <a:solidFill>
                        <a:srgbClr val="DBE2F2"/>
                      </a:solidFill>
                      <a:prstDash val="solid"/>
                      <a:round/>
                      <a:headEnd type="none" w="sm" len="sm"/>
                      <a:tailEnd type="none" w="sm" len="sm"/>
                    </a:lnL>
                    <a:lnR w="9525" cap="flat" cmpd="sng">
                      <a:solidFill>
                        <a:srgbClr val="DBE2F2"/>
                      </a:solidFill>
                      <a:prstDash val="solid"/>
                      <a:round/>
                      <a:headEnd type="none" w="sm" len="sm"/>
                      <a:tailEnd type="none" w="sm" len="sm"/>
                    </a:lnR>
                    <a:lnT w="9525" cap="flat" cmpd="sng">
                      <a:solidFill>
                        <a:srgbClr val="DBE2F2"/>
                      </a:solidFill>
                      <a:prstDash val="solid"/>
                      <a:round/>
                      <a:headEnd type="none" w="sm" len="sm"/>
                      <a:tailEnd type="none" w="sm" len="sm"/>
                    </a:lnT>
                    <a:lnB w="9525" cap="flat" cmpd="sng">
                      <a:solidFill>
                        <a:srgbClr val="DBE2F2"/>
                      </a:solidFill>
                      <a:prstDash val="solid"/>
                      <a:round/>
                      <a:headEnd type="none" w="sm" len="sm"/>
                      <a:tailEnd type="none" w="sm" len="sm"/>
                    </a:lnB>
                    <a:solidFill>
                      <a:srgbClr val="DADCCF"/>
                    </a:solidFill>
                  </a:tcPr>
                </a:tc>
                <a:extLst>
                  <a:ext uri="{0D108BD9-81ED-4DB2-BD59-A6C34878D82A}">
                    <a16:rowId xmlns:a16="http://schemas.microsoft.com/office/drawing/2014/main" val="10001"/>
                  </a:ext>
                </a:extLst>
              </a:tr>
              <a:tr h="22860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chemeClr val="lt1"/>
                          </a:solidFill>
                          <a:latin typeface="Gill Sans"/>
                          <a:ea typeface="Gill Sans"/>
                          <a:cs typeface="Gill Sans"/>
                          <a:sym typeface="Gill Sans"/>
                        </a:rPr>
                        <a:t>Djibouti</a:t>
                      </a:r>
                      <a:endParaRPr sz="1800" u="none" strike="noStrike" cap="none">
                        <a:solidFill>
                          <a:schemeClr val="lt1"/>
                        </a:solidFill>
                        <a:latin typeface="Gill Sans"/>
                        <a:ea typeface="Gill Sans"/>
                        <a:cs typeface="Gill Sans"/>
                        <a:sym typeface="Gill Sans"/>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accent2"/>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rgbClr val="324354"/>
                          </a:solidFill>
                          <a:latin typeface="Gill Sans"/>
                          <a:ea typeface="Gill Sans"/>
                          <a:cs typeface="Gill Sans"/>
                          <a:sym typeface="Gill Sans"/>
                        </a:rPr>
                        <a:t>Lebanon</a:t>
                      </a:r>
                      <a:endParaRPr sz="1800" u="none" strike="noStrike" cap="none">
                        <a:latin typeface="Gill Sans"/>
                        <a:ea typeface="Gill Sans"/>
                        <a:cs typeface="Gill Sans"/>
                        <a:sym typeface="Gill Sans"/>
                      </a:endParaRPr>
                    </a:p>
                  </a:txBody>
                  <a:tcPr marL="91450" marR="91450" marT="45725" marB="45725" anchor="ctr">
                    <a:lnL w="9525" cap="flat" cmpd="sng">
                      <a:solidFill>
                        <a:schemeClr val="lt1"/>
                      </a:solidFill>
                      <a:prstDash val="solid"/>
                      <a:round/>
                      <a:headEnd type="none" w="sm" len="sm"/>
                      <a:tailEnd type="none" w="sm" len="sm"/>
                    </a:lnL>
                    <a:lnR w="9525" cap="flat" cmpd="sng">
                      <a:solidFill>
                        <a:srgbClr val="DBE2F2"/>
                      </a:solidFill>
                      <a:prstDash val="solid"/>
                      <a:round/>
                      <a:headEnd type="none" w="sm" len="sm"/>
                      <a:tailEnd type="none" w="sm" len="sm"/>
                    </a:lnR>
                    <a:lnT w="9525" cap="flat" cmpd="sng">
                      <a:solidFill>
                        <a:srgbClr val="DBE2F2"/>
                      </a:solidFill>
                      <a:prstDash val="solid"/>
                      <a:round/>
                      <a:headEnd type="none" w="sm" len="sm"/>
                      <a:tailEnd type="none" w="sm" len="sm"/>
                    </a:lnT>
                    <a:lnB w="9525" cap="flat" cmpd="sng">
                      <a:solidFill>
                        <a:srgbClr val="DBE2F2"/>
                      </a:solidFill>
                      <a:prstDash val="solid"/>
                      <a:round/>
                      <a:headEnd type="none" w="sm" len="sm"/>
                      <a:tailEnd type="none" w="sm" len="sm"/>
                    </a:lnB>
                    <a:solidFill>
                      <a:srgbClr val="DADCCF"/>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chemeClr val="lt1"/>
                          </a:solidFill>
                          <a:latin typeface="Gill Sans"/>
                          <a:ea typeface="Gill Sans"/>
                          <a:cs typeface="Gill Sans"/>
                          <a:sym typeface="Gill Sans"/>
                        </a:rPr>
                        <a:t>Syrian Arab Republic</a:t>
                      </a:r>
                      <a:endParaRPr sz="1800" u="none" strike="noStrike" cap="none">
                        <a:latin typeface="Gill Sans"/>
                        <a:ea typeface="Gill Sans"/>
                        <a:cs typeface="Gill Sans"/>
                        <a:sym typeface="Gill Sans"/>
                      </a:endParaRPr>
                    </a:p>
                  </a:txBody>
                  <a:tcPr marL="91450" marR="91450" marT="45725" marB="45725" anchor="ctr">
                    <a:lnL w="9525" cap="flat" cmpd="sng">
                      <a:solidFill>
                        <a:srgbClr val="DBE2F2"/>
                      </a:solidFill>
                      <a:prstDash val="solid"/>
                      <a:round/>
                      <a:headEnd type="none" w="sm" len="sm"/>
                      <a:tailEnd type="none" w="sm" len="sm"/>
                    </a:lnL>
                    <a:lnR w="9525" cap="flat" cmpd="sng">
                      <a:solidFill>
                        <a:srgbClr val="DBE2F2"/>
                      </a:solidFill>
                      <a:prstDash val="solid"/>
                      <a:round/>
                      <a:headEnd type="none" w="sm" len="sm"/>
                      <a:tailEnd type="none" w="sm" len="sm"/>
                    </a:lnR>
                    <a:lnT w="9525" cap="flat" cmpd="sng">
                      <a:solidFill>
                        <a:srgbClr val="DBE2F2"/>
                      </a:solidFill>
                      <a:prstDash val="solid"/>
                      <a:round/>
                      <a:headEnd type="none" w="sm" len="sm"/>
                      <a:tailEnd type="none" w="sm" len="sm"/>
                    </a:lnT>
                    <a:lnB w="9525" cap="flat" cmpd="sng">
                      <a:solidFill>
                        <a:srgbClr val="DBE2F2"/>
                      </a:solidFill>
                      <a:prstDash val="solid"/>
                      <a:round/>
                      <a:headEnd type="none" w="sm" len="sm"/>
                      <a:tailEnd type="none" w="sm" len="sm"/>
                    </a:lnB>
                    <a:solidFill>
                      <a:schemeClr val="accent2"/>
                    </a:solidFill>
                  </a:tcPr>
                </a:tc>
                <a:extLst>
                  <a:ext uri="{0D108BD9-81ED-4DB2-BD59-A6C34878D82A}">
                    <a16:rowId xmlns:a16="http://schemas.microsoft.com/office/drawing/2014/main" val="10002"/>
                  </a:ext>
                </a:extLst>
              </a:tr>
              <a:tr h="22860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rgbClr val="324354"/>
                          </a:solidFill>
                          <a:latin typeface="Gill Sans"/>
                          <a:ea typeface="Gill Sans"/>
                          <a:cs typeface="Gill Sans"/>
                          <a:sym typeface="Gill Sans"/>
                        </a:rPr>
                        <a:t>Egypt, Arab Rep.</a:t>
                      </a:r>
                      <a:endParaRPr sz="1800" u="none" strike="noStrike" cap="none">
                        <a:latin typeface="Gill Sans"/>
                        <a:ea typeface="Gill Sans"/>
                        <a:cs typeface="Gill Sans"/>
                        <a:sym typeface="Gill Sans"/>
                      </a:endParaRPr>
                    </a:p>
                  </a:txBody>
                  <a:tcPr marL="91450" marR="91450" marT="45725" marB="45725" anchor="ctr">
                    <a:lnL w="9525" cap="flat" cmpd="sng">
                      <a:solidFill>
                        <a:srgbClr val="DBE2F2"/>
                      </a:solidFill>
                      <a:prstDash val="solid"/>
                      <a:round/>
                      <a:headEnd type="none" w="sm" len="sm"/>
                      <a:tailEnd type="none" w="sm" len="sm"/>
                    </a:lnL>
                    <a:lnR w="9525" cap="flat" cmpd="sng">
                      <a:solidFill>
                        <a:srgbClr val="DBE2F2"/>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rgbClr val="DBE2F2"/>
                      </a:solidFill>
                      <a:prstDash val="solid"/>
                      <a:round/>
                      <a:headEnd type="none" w="sm" len="sm"/>
                      <a:tailEnd type="none" w="sm" len="sm"/>
                    </a:lnB>
                    <a:solidFill>
                      <a:srgbClr val="DADCCF"/>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rgbClr val="324354"/>
                          </a:solidFill>
                          <a:latin typeface="Gill Sans"/>
                          <a:ea typeface="Gill Sans"/>
                          <a:cs typeface="Gill Sans"/>
                          <a:sym typeface="Gill Sans"/>
                        </a:rPr>
                        <a:t>Libya</a:t>
                      </a:r>
                      <a:endParaRPr sz="1800" u="none" strike="noStrike" cap="none">
                        <a:latin typeface="Gill Sans"/>
                        <a:ea typeface="Gill Sans"/>
                        <a:cs typeface="Gill Sans"/>
                        <a:sym typeface="Gill Sans"/>
                      </a:endParaRPr>
                    </a:p>
                  </a:txBody>
                  <a:tcPr marL="91450" marR="91450" marT="45725" marB="45725" anchor="ctr">
                    <a:lnL w="9525" cap="flat" cmpd="sng">
                      <a:solidFill>
                        <a:srgbClr val="DBE2F2"/>
                      </a:solidFill>
                      <a:prstDash val="solid"/>
                      <a:round/>
                      <a:headEnd type="none" w="sm" len="sm"/>
                      <a:tailEnd type="none" w="sm" len="sm"/>
                    </a:lnL>
                    <a:lnR w="9525" cap="flat" cmpd="sng">
                      <a:solidFill>
                        <a:srgbClr val="DBE2F2"/>
                      </a:solidFill>
                      <a:prstDash val="solid"/>
                      <a:round/>
                      <a:headEnd type="none" w="sm" len="sm"/>
                      <a:tailEnd type="none" w="sm" len="sm"/>
                    </a:lnR>
                    <a:lnT w="9525" cap="flat" cmpd="sng">
                      <a:solidFill>
                        <a:srgbClr val="DBE2F2"/>
                      </a:solidFill>
                      <a:prstDash val="solid"/>
                      <a:round/>
                      <a:headEnd type="none" w="sm" len="sm"/>
                      <a:tailEnd type="none" w="sm" len="sm"/>
                    </a:lnT>
                    <a:lnB w="9525" cap="flat" cmpd="sng">
                      <a:solidFill>
                        <a:srgbClr val="DBE2F2"/>
                      </a:solidFill>
                      <a:prstDash val="solid"/>
                      <a:round/>
                      <a:headEnd type="none" w="sm" len="sm"/>
                      <a:tailEnd type="none" w="sm" len="sm"/>
                    </a:lnB>
                    <a:solidFill>
                      <a:srgbClr val="DADCCF"/>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rgbClr val="324354"/>
                          </a:solidFill>
                          <a:latin typeface="Gill Sans"/>
                          <a:ea typeface="Gill Sans"/>
                          <a:cs typeface="Gill Sans"/>
                          <a:sym typeface="Gill Sans"/>
                        </a:rPr>
                        <a:t>Tunisia</a:t>
                      </a:r>
                      <a:endParaRPr sz="1800" u="none" strike="noStrike" cap="none">
                        <a:latin typeface="Gill Sans"/>
                        <a:ea typeface="Gill Sans"/>
                        <a:cs typeface="Gill Sans"/>
                        <a:sym typeface="Gill Sans"/>
                      </a:endParaRPr>
                    </a:p>
                  </a:txBody>
                  <a:tcPr marL="91450" marR="91450" marT="45725" marB="45725" anchor="ctr">
                    <a:lnL w="9525" cap="flat" cmpd="sng">
                      <a:solidFill>
                        <a:srgbClr val="DBE2F2"/>
                      </a:solidFill>
                      <a:prstDash val="solid"/>
                      <a:round/>
                      <a:headEnd type="none" w="sm" len="sm"/>
                      <a:tailEnd type="none" w="sm" len="sm"/>
                    </a:lnL>
                    <a:lnR w="9525" cap="flat" cmpd="sng">
                      <a:solidFill>
                        <a:srgbClr val="DBE2F2"/>
                      </a:solidFill>
                      <a:prstDash val="solid"/>
                      <a:round/>
                      <a:headEnd type="none" w="sm" len="sm"/>
                      <a:tailEnd type="none" w="sm" len="sm"/>
                    </a:lnR>
                    <a:lnT w="9525" cap="flat" cmpd="sng">
                      <a:solidFill>
                        <a:srgbClr val="DBE2F2"/>
                      </a:solidFill>
                      <a:prstDash val="solid"/>
                      <a:round/>
                      <a:headEnd type="none" w="sm" len="sm"/>
                      <a:tailEnd type="none" w="sm" len="sm"/>
                    </a:lnT>
                    <a:lnB w="9525" cap="flat" cmpd="sng">
                      <a:solidFill>
                        <a:srgbClr val="DBE2F2"/>
                      </a:solidFill>
                      <a:prstDash val="solid"/>
                      <a:round/>
                      <a:headEnd type="none" w="sm" len="sm"/>
                      <a:tailEnd type="none" w="sm" len="sm"/>
                    </a:lnB>
                    <a:solidFill>
                      <a:srgbClr val="DADCCF"/>
                    </a:solidFill>
                  </a:tcPr>
                </a:tc>
                <a:extLst>
                  <a:ext uri="{0D108BD9-81ED-4DB2-BD59-A6C34878D82A}">
                    <a16:rowId xmlns:a16="http://schemas.microsoft.com/office/drawing/2014/main" val="10003"/>
                  </a:ext>
                </a:extLst>
              </a:tr>
              <a:tr h="22860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chemeClr val="lt1"/>
                          </a:solidFill>
                          <a:latin typeface="Gill Sans"/>
                          <a:ea typeface="Gill Sans"/>
                          <a:cs typeface="Gill Sans"/>
                          <a:sym typeface="Gill Sans"/>
                        </a:rPr>
                        <a:t>Iran, Islamic Rep.</a:t>
                      </a:r>
                      <a:endParaRPr sz="1800" u="none" strike="noStrike" cap="none">
                        <a:solidFill>
                          <a:schemeClr val="lt1"/>
                        </a:solidFill>
                        <a:latin typeface="Gill Sans"/>
                        <a:ea typeface="Gill Sans"/>
                        <a:cs typeface="Gill Sans"/>
                        <a:sym typeface="Gill Sans"/>
                      </a:endParaRPr>
                    </a:p>
                  </a:txBody>
                  <a:tcPr marL="91450" marR="91450" marT="45725" marB="45725" anchor="ctr">
                    <a:lnL w="9525" cap="flat" cmpd="sng">
                      <a:solidFill>
                        <a:srgbClr val="DBE2F2"/>
                      </a:solidFill>
                      <a:prstDash val="solid"/>
                      <a:round/>
                      <a:headEnd type="none" w="sm" len="sm"/>
                      <a:tailEnd type="none" w="sm" len="sm"/>
                    </a:lnL>
                    <a:lnR w="9525" cap="flat" cmpd="sng">
                      <a:solidFill>
                        <a:srgbClr val="DBE2F2"/>
                      </a:solidFill>
                      <a:prstDash val="solid"/>
                      <a:round/>
                      <a:headEnd type="none" w="sm" len="sm"/>
                      <a:tailEnd type="none" w="sm" len="sm"/>
                    </a:lnR>
                    <a:lnT w="9525" cap="flat" cmpd="sng">
                      <a:solidFill>
                        <a:srgbClr val="DBE2F2"/>
                      </a:solidFill>
                      <a:prstDash val="solid"/>
                      <a:round/>
                      <a:headEnd type="none" w="sm" len="sm"/>
                      <a:tailEnd type="none" w="sm" len="sm"/>
                    </a:lnT>
                    <a:lnB w="9525" cap="flat" cmpd="sng">
                      <a:solidFill>
                        <a:srgbClr val="DBE2F2"/>
                      </a:solidFill>
                      <a:prstDash val="solid"/>
                      <a:round/>
                      <a:headEnd type="none" w="sm" len="sm"/>
                      <a:tailEnd type="none" w="sm" len="sm"/>
                    </a:lnB>
                    <a:solidFill>
                      <a:schemeClr val="lt2"/>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chemeClr val="lt1"/>
                          </a:solidFill>
                          <a:latin typeface="Gill Sans"/>
                          <a:ea typeface="Gill Sans"/>
                          <a:cs typeface="Gill Sans"/>
                          <a:sym typeface="Gill Sans"/>
                        </a:rPr>
                        <a:t>Malta</a:t>
                      </a:r>
                      <a:endParaRPr sz="1800" u="none" strike="noStrike" cap="none">
                        <a:solidFill>
                          <a:schemeClr val="lt1"/>
                        </a:solidFill>
                        <a:latin typeface="Gill Sans"/>
                        <a:ea typeface="Gill Sans"/>
                        <a:cs typeface="Gill Sans"/>
                        <a:sym typeface="Gill Sans"/>
                      </a:endParaRPr>
                    </a:p>
                  </a:txBody>
                  <a:tcPr marL="91450" marR="91450" marT="45725" marB="45725" anchor="ctr">
                    <a:lnL w="9525" cap="flat" cmpd="sng">
                      <a:solidFill>
                        <a:srgbClr val="DBE2F2"/>
                      </a:solidFill>
                      <a:prstDash val="solid"/>
                      <a:round/>
                      <a:headEnd type="none" w="sm" len="sm"/>
                      <a:tailEnd type="none" w="sm" len="sm"/>
                    </a:lnL>
                    <a:lnR w="9525" cap="flat" cmpd="sng">
                      <a:solidFill>
                        <a:srgbClr val="DBE2F2"/>
                      </a:solidFill>
                      <a:prstDash val="solid"/>
                      <a:round/>
                      <a:headEnd type="none" w="sm" len="sm"/>
                      <a:tailEnd type="none" w="sm" len="sm"/>
                    </a:lnR>
                    <a:lnT w="9525" cap="flat" cmpd="sng">
                      <a:solidFill>
                        <a:srgbClr val="DBE2F2"/>
                      </a:solidFill>
                      <a:prstDash val="solid"/>
                      <a:round/>
                      <a:headEnd type="none" w="sm" len="sm"/>
                      <a:tailEnd type="none" w="sm" len="sm"/>
                    </a:lnT>
                    <a:lnB w="9525" cap="flat" cmpd="sng">
                      <a:solidFill>
                        <a:srgbClr val="DBE2F2"/>
                      </a:solidFill>
                      <a:prstDash val="solid"/>
                      <a:round/>
                      <a:headEnd type="none" w="sm" len="sm"/>
                      <a:tailEnd type="none" w="sm" len="sm"/>
                    </a:lnB>
                    <a:solidFill>
                      <a:schemeClr val="lt2"/>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rgbClr val="324354"/>
                          </a:solidFill>
                          <a:latin typeface="Gill Sans"/>
                          <a:ea typeface="Gill Sans"/>
                          <a:cs typeface="Gill Sans"/>
                          <a:sym typeface="Gill Sans"/>
                        </a:rPr>
                        <a:t>United Arab Emirates</a:t>
                      </a:r>
                      <a:endParaRPr sz="1800" u="none" strike="noStrike" cap="none">
                        <a:latin typeface="Gill Sans"/>
                        <a:ea typeface="Gill Sans"/>
                        <a:cs typeface="Gill Sans"/>
                        <a:sym typeface="Gill Sans"/>
                      </a:endParaRPr>
                    </a:p>
                  </a:txBody>
                  <a:tcPr marL="91450" marR="91450" marT="45725" marB="45725" anchor="ctr">
                    <a:lnL w="9525" cap="flat" cmpd="sng">
                      <a:solidFill>
                        <a:srgbClr val="DBE2F2"/>
                      </a:solidFill>
                      <a:prstDash val="solid"/>
                      <a:round/>
                      <a:headEnd type="none" w="sm" len="sm"/>
                      <a:tailEnd type="none" w="sm" len="sm"/>
                    </a:lnL>
                    <a:lnR w="9525" cap="flat" cmpd="sng">
                      <a:solidFill>
                        <a:srgbClr val="DBE2F2"/>
                      </a:solidFill>
                      <a:prstDash val="solid"/>
                      <a:round/>
                      <a:headEnd type="none" w="sm" len="sm"/>
                      <a:tailEnd type="none" w="sm" len="sm"/>
                    </a:lnR>
                    <a:lnT w="9525" cap="flat" cmpd="sng">
                      <a:solidFill>
                        <a:srgbClr val="DBE2F2"/>
                      </a:solidFill>
                      <a:prstDash val="solid"/>
                      <a:round/>
                      <a:headEnd type="none" w="sm" len="sm"/>
                      <a:tailEnd type="none" w="sm" len="sm"/>
                    </a:lnT>
                    <a:lnB w="9525" cap="flat" cmpd="sng">
                      <a:solidFill>
                        <a:srgbClr val="DBE2F2"/>
                      </a:solidFill>
                      <a:prstDash val="solid"/>
                      <a:round/>
                      <a:headEnd type="none" w="sm" len="sm"/>
                      <a:tailEnd type="none" w="sm" len="sm"/>
                    </a:lnB>
                    <a:solidFill>
                      <a:srgbClr val="DADCCF"/>
                    </a:solidFill>
                  </a:tcPr>
                </a:tc>
                <a:extLst>
                  <a:ext uri="{0D108BD9-81ED-4DB2-BD59-A6C34878D82A}">
                    <a16:rowId xmlns:a16="http://schemas.microsoft.com/office/drawing/2014/main" val="10004"/>
                  </a:ext>
                </a:extLst>
              </a:tr>
              <a:tr h="22860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rgbClr val="324354"/>
                          </a:solidFill>
                          <a:latin typeface="Gill Sans"/>
                          <a:ea typeface="Gill Sans"/>
                          <a:cs typeface="Gill Sans"/>
                          <a:sym typeface="Gill Sans"/>
                        </a:rPr>
                        <a:t>Iraq</a:t>
                      </a:r>
                      <a:endParaRPr sz="1800" u="none" strike="noStrike" cap="none">
                        <a:latin typeface="Gill Sans"/>
                        <a:ea typeface="Gill Sans"/>
                        <a:cs typeface="Gill Sans"/>
                        <a:sym typeface="Gill Sans"/>
                      </a:endParaRPr>
                    </a:p>
                  </a:txBody>
                  <a:tcPr marL="91450" marR="91450" marT="45725" marB="45725" anchor="ctr">
                    <a:lnL w="9525" cap="flat" cmpd="sng">
                      <a:solidFill>
                        <a:srgbClr val="DBE2F2"/>
                      </a:solidFill>
                      <a:prstDash val="solid"/>
                      <a:round/>
                      <a:headEnd type="none" w="sm" len="sm"/>
                      <a:tailEnd type="none" w="sm" len="sm"/>
                    </a:lnL>
                    <a:lnR w="9525" cap="flat" cmpd="sng">
                      <a:solidFill>
                        <a:srgbClr val="DBE2F2"/>
                      </a:solidFill>
                      <a:prstDash val="solid"/>
                      <a:round/>
                      <a:headEnd type="none" w="sm" len="sm"/>
                      <a:tailEnd type="none" w="sm" len="sm"/>
                    </a:lnR>
                    <a:lnT w="9525" cap="flat" cmpd="sng">
                      <a:solidFill>
                        <a:srgbClr val="DBE2F2"/>
                      </a:solidFill>
                      <a:prstDash val="solid"/>
                      <a:round/>
                      <a:headEnd type="none" w="sm" len="sm"/>
                      <a:tailEnd type="none" w="sm" len="sm"/>
                    </a:lnT>
                    <a:lnB w="9525" cap="flat" cmpd="sng">
                      <a:solidFill>
                        <a:srgbClr val="DBE2F2"/>
                      </a:solidFill>
                      <a:prstDash val="solid"/>
                      <a:round/>
                      <a:headEnd type="none" w="sm" len="sm"/>
                      <a:tailEnd type="none" w="sm" len="sm"/>
                    </a:lnB>
                    <a:solidFill>
                      <a:srgbClr val="DADCCF"/>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rgbClr val="324354"/>
                          </a:solidFill>
                          <a:latin typeface="Gill Sans"/>
                          <a:ea typeface="Gill Sans"/>
                          <a:cs typeface="Gill Sans"/>
                          <a:sym typeface="Gill Sans"/>
                        </a:rPr>
                        <a:t>Morocco</a:t>
                      </a:r>
                      <a:endParaRPr sz="1800" u="none" strike="noStrike" cap="none">
                        <a:latin typeface="Gill Sans"/>
                        <a:ea typeface="Gill Sans"/>
                        <a:cs typeface="Gill Sans"/>
                        <a:sym typeface="Gill Sans"/>
                      </a:endParaRPr>
                    </a:p>
                  </a:txBody>
                  <a:tcPr marL="91450" marR="91450" marT="45725" marB="45725" anchor="ctr">
                    <a:lnL w="9525" cap="flat" cmpd="sng">
                      <a:solidFill>
                        <a:srgbClr val="DBE2F2"/>
                      </a:solidFill>
                      <a:prstDash val="solid"/>
                      <a:round/>
                      <a:headEnd type="none" w="sm" len="sm"/>
                      <a:tailEnd type="none" w="sm" len="sm"/>
                    </a:lnL>
                    <a:lnR w="9525" cap="flat" cmpd="sng">
                      <a:solidFill>
                        <a:srgbClr val="DBE2F2"/>
                      </a:solidFill>
                      <a:prstDash val="solid"/>
                      <a:round/>
                      <a:headEnd type="none" w="sm" len="sm"/>
                      <a:tailEnd type="none" w="sm" len="sm"/>
                    </a:lnR>
                    <a:lnT w="9525" cap="flat" cmpd="sng">
                      <a:solidFill>
                        <a:srgbClr val="DBE2F2"/>
                      </a:solidFill>
                      <a:prstDash val="solid"/>
                      <a:round/>
                      <a:headEnd type="none" w="sm" len="sm"/>
                      <a:tailEnd type="none" w="sm" len="sm"/>
                    </a:lnT>
                    <a:lnB w="9525" cap="flat" cmpd="sng">
                      <a:solidFill>
                        <a:srgbClr val="DBE2F2"/>
                      </a:solidFill>
                      <a:prstDash val="solid"/>
                      <a:round/>
                      <a:headEnd type="none" w="sm" len="sm"/>
                      <a:tailEnd type="none" w="sm" len="sm"/>
                    </a:lnB>
                    <a:solidFill>
                      <a:srgbClr val="DADCCF"/>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rgbClr val="324354"/>
                          </a:solidFill>
                          <a:latin typeface="Gill Sans"/>
                          <a:ea typeface="Gill Sans"/>
                          <a:cs typeface="Gill Sans"/>
                          <a:sym typeface="Gill Sans"/>
                        </a:rPr>
                        <a:t>West Bank and Gaza</a:t>
                      </a:r>
                      <a:endParaRPr sz="1800" u="none" strike="noStrike" cap="none">
                        <a:latin typeface="Gill Sans"/>
                        <a:ea typeface="Gill Sans"/>
                        <a:cs typeface="Gill Sans"/>
                        <a:sym typeface="Gill Sans"/>
                      </a:endParaRPr>
                    </a:p>
                  </a:txBody>
                  <a:tcPr marL="91450" marR="91450" marT="45725" marB="45725" anchor="ctr">
                    <a:lnL w="9525" cap="flat" cmpd="sng">
                      <a:solidFill>
                        <a:srgbClr val="DBE2F2"/>
                      </a:solidFill>
                      <a:prstDash val="solid"/>
                      <a:round/>
                      <a:headEnd type="none" w="sm" len="sm"/>
                      <a:tailEnd type="none" w="sm" len="sm"/>
                    </a:lnL>
                    <a:lnR w="9525" cap="flat" cmpd="sng">
                      <a:solidFill>
                        <a:srgbClr val="DBE2F2"/>
                      </a:solidFill>
                      <a:prstDash val="solid"/>
                      <a:round/>
                      <a:headEnd type="none" w="sm" len="sm"/>
                      <a:tailEnd type="none" w="sm" len="sm"/>
                    </a:lnR>
                    <a:lnT w="9525" cap="flat" cmpd="sng">
                      <a:solidFill>
                        <a:srgbClr val="DBE2F2"/>
                      </a:solidFill>
                      <a:prstDash val="solid"/>
                      <a:round/>
                      <a:headEnd type="none" w="sm" len="sm"/>
                      <a:tailEnd type="none" w="sm" len="sm"/>
                    </a:lnT>
                    <a:lnB w="9525" cap="flat" cmpd="sng">
                      <a:solidFill>
                        <a:srgbClr val="DBE2F2"/>
                      </a:solidFill>
                      <a:prstDash val="solid"/>
                      <a:round/>
                      <a:headEnd type="none" w="sm" len="sm"/>
                      <a:tailEnd type="none" w="sm" len="sm"/>
                    </a:lnB>
                    <a:solidFill>
                      <a:srgbClr val="DADCCF"/>
                    </a:solidFill>
                  </a:tcPr>
                </a:tc>
                <a:extLst>
                  <a:ext uri="{0D108BD9-81ED-4DB2-BD59-A6C34878D82A}">
                    <a16:rowId xmlns:a16="http://schemas.microsoft.com/office/drawing/2014/main" val="10005"/>
                  </a:ext>
                </a:extLst>
              </a:tr>
              <a:tr h="22860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chemeClr val="lt1"/>
                          </a:solidFill>
                          <a:latin typeface="Gill Sans"/>
                          <a:ea typeface="Gill Sans"/>
                          <a:cs typeface="Gill Sans"/>
                          <a:sym typeface="Gill Sans"/>
                        </a:rPr>
                        <a:t>Israel</a:t>
                      </a:r>
                      <a:endParaRPr sz="1800" u="none" strike="noStrike" cap="none">
                        <a:latin typeface="Gill Sans"/>
                        <a:ea typeface="Gill Sans"/>
                        <a:cs typeface="Gill Sans"/>
                        <a:sym typeface="Gill Sans"/>
                      </a:endParaRPr>
                    </a:p>
                  </a:txBody>
                  <a:tcPr marL="91450" marR="91450" marT="45725" marB="45725" anchor="ctr">
                    <a:lnL w="9525" cap="flat" cmpd="sng">
                      <a:solidFill>
                        <a:srgbClr val="DBE2F2"/>
                      </a:solidFill>
                      <a:prstDash val="solid"/>
                      <a:round/>
                      <a:headEnd type="none" w="sm" len="sm"/>
                      <a:tailEnd type="none" w="sm" len="sm"/>
                    </a:lnL>
                    <a:lnR w="9525" cap="flat" cmpd="sng">
                      <a:solidFill>
                        <a:srgbClr val="DBE2F2"/>
                      </a:solidFill>
                      <a:prstDash val="solid"/>
                      <a:round/>
                      <a:headEnd type="none" w="sm" len="sm"/>
                      <a:tailEnd type="none" w="sm" len="sm"/>
                    </a:lnR>
                    <a:lnT w="9525" cap="flat" cmpd="sng">
                      <a:solidFill>
                        <a:srgbClr val="DBE2F2"/>
                      </a:solidFill>
                      <a:prstDash val="solid"/>
                      <a:round/>
                      <a:headEnd type="none" w="sm" len="sm"/>
                      <a:tailEnd type="none" w="sm" len="sm"/>
                    </a:lnT>
                    <a:lnB w="9525" cap="flat" cmpd="sng">
                      <a:solidFill>
                        <a:srgbClr val="DBE2F2"/>
                      </a:solidFill>
                      <a:prstDash val="solid"/>
                      <a:round/>
                      <a:headEnd type="none" w="sm" len="sm"/>
                      <a:tailEnd type="none" w="sm" len="sm"/>
                    </a:lnB>
                    <a:solidFill>
                      <a:schemeClr val="lt2"/>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rgbClr val="324354"/>
                          </a:solidFill>
                          <a:latin typeface="Gill Sans"/>
                          <a:ea typeface="Gill Sans"/>
                          <a:cs typeface="Gill Sans"/>
                          <a:sym typeface="Gill Sans"/>
                        </a:rPr>
                        <a:t>Oman</a:t>
                      </a:r>
                      <a:endParaRPr sz="1800" u="none" strike="noStrike" cap="none">
                        <a:latin typeface="Gill Sans"/>
                        <a:ea typeface="Gill Sans"/>
                        <a:cs typeface="Gill Sans"/>
                        <a:sym typeface="Gill Sans"/>
                      </a:endParaRPr>
                    </a:p>
                  </a:txBody>
                  <a:tcPr marL="91450" marR="91450" marT="45725" marB="45725" anchor="ctr">
                    <a:lnL w="9525" cap="flat" cmpd="sng">
                      <a:solidFill>
                        <a:srgbClr val="DBE2F2"/>
                      </a:solidFill>
                      <a:prstDash val="solid"/>
                      <a:round/>
                      <a:headEnd type="none" w="sm" len="sm"/>
                      <a:tailEnd type="none" w="sm" len="sm"/>
                    </a:lnL>
                    <a:lnR w="9525" cap="flat" cmpd="sng">
                      <a:solidFill>
                        <a:srgbClr val="DBE2F2"/>
                      </a:solidFill>
                      <a:prstDash val="solid"/>
                      <a:round/>
                      <a:headEnd type="none" w="sm" len="sm"/>
                      <a:tailEnd type="none" w="sm" len="sm"/>
                    </a:lnR>
                    <a:lnT w="9525" cap="flat" cmpd="sng">
                      <a:solidFill>
                        <a:srgbClr val="DBE2F2"/>
                      </a:solidFill>
                      <a:prstDash val="solid"/>
                      <a:round/>
                      <a:headEnd type="none" w="sm" len="sm"/>
                      <a:tailEnd type="none" w="sm" len="sm"/>
                    </a:lnT>
                    <a:lnB w="9525" cap="flat" cmpd="sng">
                      <a:solidFill>
                        <a:srgbClr val="DBE2F2"/>
                      </a:solidFill>
                      <a:prstDash val="solid"/>
                      <a:round/>
                      <a:headEnd type="none" w="sm" len="sm"/>
                      <a:tailEnd type="none" w="sm" len="sm"/>
                    </a:lnB>
                    <a:solidFill>
                      <a:srgbClr val="DADCCF"/>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chemeClr val="lt1"/>
                          </a:solidFill>
                          <a:latin typeface="Gill Sans"/>
                          <a:ea typeface="Gill Sans"/>
                          <a:cs typeface="Gill Sans"/>
                          <a:sym typeface="Gill Sans"/>
                        </a:rPr>
                        <a:t>Yemen, Rep.</a:t>
                      </a:r>
                      <a:endParaRPr sz="1800" u="none" strike="noStrike" cap="none">
                        <a:solidFill>
                          <a:srgbClr val="324354"/>
                        </a:solidFill>
                        <a:latin typeface="Gill Sans"/>
                        <a:ea typeface="Gill Sans"/>
                        <a:cs typeface="Gill Sans"/>
                        <a:sym typeface="Gill Sans"/>
                      </a:endParaRPr>
                    </a:p>
                  </a:txBody>
                  <a:tcPr marL="91450" marR="91450" marT="45725" marB="45725" anchor="ctr">
                    <a:lnL w="9525" cap="flat" cmpd="sng">
                      <a:solidFill>
                        <a:srgbClr val="DBE2F2"/>
                      </a:solidFill>
                      <a:prstDash val="solid"/>
                      <a:round/>
                      <a:headEnd type="none" w="sm" len="sm"/>
                      <a:tailEnd type="none" w="sm" len="sm"/>
                    </a:lnL>
                    <a:lnR w="9525" cap="flat" cmpd="sng">
                      <a:solidFill>
                        <a:srgbClr val="DBE2F2"/>
                      </a:solidFill>
                      <a:prstDash val="solid"/>
                      <a:round/>
                      <a:headEnd type="none" w="sm" len="sm"/>
                      <a:tailEnd type="none" w="sm" len="sm"/>
                    </a:lnR>
                    <a:lnT w="9525" cap="flat" cmpd="sng">
                      <a:solidFill>
                        <a:srgbClr val="DBE2F2"/>
                      </a:solidFill>
                      <a:prstDash val="solid"/>
                      <a:round/>
                      <a:headEnd type="none" w="sm" len="sm"/>
                      <a:tailEnd type="none" w="sm" len="sm"/>
                    </a:lnT>
                    <a:lnB w="9525" cap="flat" cmpd="sng">
                      <a:solidFill>
                        <a:srgbClr val="DBE2F2"/>
                      </a:solidFill>
                      <a:prstDash val="solid"/>
                      <a:round/>
                      <a:headEnd type="none" w="sm" len="sm"/>
                      <a:tailEnd type="none" w="sm" len="sm"/>
                    </a:lnB>
                    <a:solidFill>
                      <a:schemeClr val="lt2"/>
                    </a:solidFill>
                  </a:tcPr>
                </a:tc>
                <a:extLst>
                  <a:ext uri="{0D108BD9-81ED-4DB2-BD59-A6C34878D82A}">
                    <a16:rowId xmlns:a16="http://schemas.microsoft.com/office/drawing/2014/main" val="10006"/>
                  </a:ext>
                </a:extLst>
              </a:tr>
              <a:tr h="22860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rgbClr val="324354"/>
                          </a:solidFill>
                          <a:latin typeface="Gill Sans"/>
                          <a:ea typeface="Gill Sans"/>
                          <a:cs typeface="Gill Sans"/>
                          <a:sym typeface="Gill Sans"/>
                        </a:rPr>
                        <a:t>Turkey</a:t>
                      </a:r>
                      <a:endParaRPr sz="1800" u="none" strike="noStrike" cap="none">
                        <a:solidFill>
                          <a:srgbClr val="324354"/>
                        </a:solidFill>
                        <a:latin typeface="Gill Sans"/>
                        <a:ea typeface="Gill Sans"/>
                        <a:cs typeface="Gill Sans"/>
                        <a:sym typeface="Gill Sans"/>
                      </a:endParaRPr>
                    </a:p>
                  </a:txBody>
                  <a:tcPr marL="91450" marR="91450" marT="45725" marB="45725" anchor="ctr">
                    <a:lnL w="9525" cap="flat" cmpd="sng">
                      <a:solidFill>
                        <a:srgbClr val="DBE2F2"/>
                      </a:solidFill>
                      <a:prstDash val="solid"/>
                      <a:round/>
                      <a:headEnd type="none" w="sm" len="sm"/>
                      <a:tailEnd type="none" w="sm" len="sm"/>
                    </a:lnL>
                    <a:lnR w="9525" cap="flat" cmpd="sng">
                      <a:solidFill>
                        <a:srgbClr val="DBE2F2"/>
                      </a:solidFill>
                      <a:prstDash val="solid"/>
                      <a:round/>
                      <a:headEnd type="none" w="sm" len="sm"/>
                      <a:tailEnd type="none" w="sm" len="sm"/>
                    </a:lnR>
                    <a:lnT w="9525" cap="flat" cmpd="sng">
                      <a:solidFill>
                        <a:srgbClr val="DBE2F2"/>
                      </a:solidFill>
                      <a:prstDash val="solid"/>
                      <a:round/>
                      <a:headEnd type="none" w="sm" len="sm"/>
                      <a:tailEnd type="none" w="sm" len="sm"/>
                    </a:lnT>
                    <a:lnB w="9525" cap="flat" cmpd="sng">
                      <a:solidFill>
                        <a:srgbClr val="DBE2F2"/>
                      </a:solidFill>
                      <a:prstDash val="solid"/>
                      <a:round/>
                      <a:headEnd type="none" w="sm" len="sm"/>
                      <a:tailEnd type="none" w="sm" len="sm"/>
                    </a:lnB>
                    <a:solidFill>
                      <a:srgbClr val="DADCCF"/>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rgbClr val="324354"/>
                        </a:solidFill>
                        <a:latin typeface="Gill Sans"/>
                        <a:ea typeface="Gill Sans"/>
                        <a:cs typeface="Gill Sans"/>
                        <a:sym typeface="Gill Sans"/>
                      </a:endParaRPr>
                    </a:p>
                  </a:txBody>
                  <a:tcPr marL="91450" marR="91450" marT="45725" marB="45725" anchor="ctr">
                    <a:lnL w="9525" cap="flat" cmpd="sng">
                      <a:solidFill>
                        <a:srgbClr val="DBE2F2"/>
                      </a:solidFill>
                      <a:prstDash val="solid"/>
                      <a:round/>
                      <a:headEnd type="none" w="sm" len="sm"/>
                      <a:tailEnd type="none" w="sm" len="sm"/>
                    </a:lnL>
                    <a:lnR w="9525" cap="flat" cmpd="sng">
                      <a:solidFill>
                        <a:srgbClr val="DBE2F2"/>
                      </a:solidFill>
                      <a:prstDash val="solid"/>
                      <a:round/>
                      <a:headEnd type="none" w="sm" len="sm"/>
                      <a:tailEnd type="none" w="sm" len="sm"/>
                    </a:lnR>
                    <a:lnT w="9525" cap="flat" cmpd="sng">
                      <a:solidFill>
                        <a:srgbClr val="DBE2F2"/>
                      </a:solidFill>
                      <a:prstDash val="solid"/>
                      <a:round/>
                      <a:headEnd type="none" w="sm" len="sm"/>
                      <a:tailEnd type="none" w="sm" len="sm"/>
                    </a:lnT>
                    <a:lnB w="9525" cap="flat" cmpd="sng">
                      <a:solidFill>
                        <a:srgbClr val="DBE2F2"/>
                      </a:solidFill>
                      <a:prstDash val="solid"/>
                      <a:round/>
                      <a:headEnd type="none" w="sm" len="sm"/>
                      <a:tailEnd type="none" w="sm" len="sm"/>
                    </a:lnB>
                    <a:solidFill>
                      <a:srgbClr val="DADCCF"/>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dirty="0">
                        <a:solidFill>
                          <a:srgbClr val="324354"/>
                        </a:solidFill>
                        <a:latin typeface="Gill Sans"/>
                        <a:ea typeface="Gill Sans"/>
                        <a:cs typeface="Gill Sans"/>
                        <a:sym typeface="Gill Sans"/>
                      </a:endParaRPr>
                    </a:p>
                  </a:txBody>
                  <a:tcPr marL="91450" marR="91450" marT="45725" marB="45725" anchor="ctr">
                    <a:lnL w="9525" cap="flat" cmpd="sng">
                      <a:solidFill>
                        <a:srgbClr val="DBE2F2"/>
                      </a:solidFill>
                      <a:prstDash val="solid"/>
                      <a:round/>
                      <a:headEnd type="none" w="sm" len="sm"/>
                      <a:tailEnd type="none" w="sm" len="sm"/>
                    </a:lnL>
                    <a:lnR w="9525" cap="flat" cmpd="sng">
                      <a:solidFill>
                        <a:srgbClr val="DBE2F2"/>
                      </a:solidFill>
                      <a:prstDash val="solid"/>
                      <a:round/>
                      <a:headEnd type="none" w="sm" len="sm"/>
                      <a:tailEnd type="none" w="sm" len="sm"/>
                    </a:lnR>
                    <a:lnT w="9525" cap="flat" cmpd="sng">
                      <a:solidFill>
                        <a:srgbClr val="DBE2F2"/>
                      </a:solidFill>
                      <a:prstDash val="solid"/>
                      <a:round/>
                      <a:headEnd type="none" w="sm" len="sm"/>
                      <a:tailEnd type="none" w="sm" len="sm"/>
                    </a:lnT>
                    <a:lnB w="9525" cap="flat" cmpd="sng">
                      <a:solidFill>
                        <a:srgbClr val="DBE2F2"/>
                      </a:solidFill>
                      <a:prstDash val="solid"/>
                      <a:round/>
                      <a:headEnd type="none" w="sm" len="sm"/>
                      <a:tailEnd type="none" w="sm" len="sm"/>
                    </a:lnB>
                    <a:solidFill>
                      <a:srgbClr val="DADCCF"/>
                    </a:solidFill>
                  </a:tcPr>
                </a:tc>
                <a:extLst>
                  <a:ext uri="{0D108BD9-81ED-4DB2-BD59-A6C34878D82A}">
                    <a16:rowId xmlns:a16="http://schemas.microsoft.com/office/drawing/2014/main" val="10007"/>
                  </a:ext>
                </a:extLst>
              </a:tr>
            </a:tbl>
          </a:graphicData>
        </a:graphic>
      </p:graphicFrame>
      <p:sp>
        <p:nvSpPr>
          <p:cNvPr id="2158" name="Google Shape;2158;g11a35d84796_0_81"/>
          <p:cNvSpPr txBox="1"/>
          <p:nvPr/>
        </p:nvSpPr>
        <p:spPr>
          <a:xfrm>
            <a:off x="560238" y="5620200"/>
            <a:ext cx="7772400" cy="5556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1200"/>
              <a:buFont typeface="Arial"/>
              <a:buNone/>
            </a:pPr>
            <a:r>
              <a:rPr lang="en-US" sz="1400" b="0" i="1" u="none" strike="noStrike" cap="none">
                <a:solidFill>
                  <a:srgbClr val="635C5B"/>
                </a:solidFill>
                <a:latin typeface="Gill Sans"/>
                <a:ea typeface="Gill Sans"/>
                <a:cs typeface="Gill Sans"/>
                <a:sym typeface="Gill Sans"/>
              </a:rPr>
              <a:t>*One case study that may not necessarily be comparable to Jordan, Saudi Arabia, was specifically requested by the Mission during the in-brief support meeting. </a:t>
            </a:r>
            <a:endParaRPr sz="1400" b="0" i="0" u="none" strike="noStrike" cap="none">
              <a:solidFill>
                <a:srgbClr val="000000"/>
              </a:solidFill>
              <a:latin typeface="Arial"/>
              <a:ea typeface="Arial"/>
              <a:cs typeface="Arial"/>
              <a:sym typeface="Arial"/>
            </a:endParaRPr>
          </a:p>
        </p:txBody>
      </p:sp>
      <p:sp>
        <p:nvSpPr>
          <p:cNvPr id="2159" name="Google Shape;2159;g11a35d84796_0_81"/>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t>3/23/2022</a:t>
            </a:r>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2163"/>
        <p:cNvGrpSpPr/>
        <p:nvPr/>
      </p:nvGrpSpPr>
      <p:grpSpPr>
        <a:xfrm>
          <a:off x="0" y="0"/>
          <a:ext cx="0" cy="0"/>
          <a:chOff x="0" y="0"/>
          <a:chExt cx="0" cy="0"/>
        </a:xfrm>
      </p:grpSpPr>
      <p:sp>
        <p:nvSpPr>
          <p:cNvPr id="2164" name="Google Shape;2164;g11a35d84796_0_315"/>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Clr>
                <a:srgbClr val="000000"/>
              </a:buClr>
              <a:buSzPts val="600"/>
              <a:buFont typeface="Arial"/>
              <a:buNone/>
            </a:pPr>
            <a:fld id="{00000000-1234-1234-1234-123412341234}" type="slidenum">
              <a:rPr lang="en-US"/>
              <a:t>92</a:t>
            </a:fld>
            <a:endParaRPr/>
          </a:p>
        </p:txBody>
      </p:sp>
      <p:graphicFrame>
        <p:nvGraphicFramePr>
          <p:cNvPr id="2165" name="Google Shape;2165;g11a35d84796_0_315"/>
          <p:cNvGraphicFramePr/>
          <p:nvPr/>
        </p:nvGraphicFramePr>
        <p:xfrm>
          <a:off x="157596" y="1011340"/>
          <a:ext cx="8829425" cy="5689775"/>
        </p:xfrm>
        <a:graphic>
          <a:graphicData uri="http://schemas.openxmlformats.org/drawingml/2006/table">
            <a:tbl>
              <a:tblPr>
                <a:noFill/>
                <a:tableStyleId>{25A6D332-0473-4F9C-9326-8C540EB8D382}</a:tableStyleId>
              </a:tblPr>
              <a:tblGrid>
                <a:gridCol w="2128225">
                  <a:extLst>
                    <a:ext uri="{9D8B030D-6E8A-4147-A177-3AD203B41FA5}">
                      <a16:colId xmlns:a16="http://schemas.microsoft.com/office/drawing/2014/main" val="20000"/>
                    </a:ext>
                  </a:extLst>
                </a:gridCol>
                <a:gridCol w="461350">
                  <a:extLst>
                    <a:ext uri="{9D8B030D-6E8A-4147-A177-3AD203B41FA5}">
                      <a16:colId xmlns:a16="http://schemas.microsoft.com/office/drawing/2014/main" val="20001"/>
                    </a:ext>
                  </a:extLst>
                </a:gridCol>
                <a:gridCol w="492825">
                  <a:extLst>
                    <a:ext uri="{9D8B030D-6E8A-4147-A177-3AD203B41FA5}">
                      <a16:colId xmlns:a16="http://schemas.microsoft.com/office/drawing/2014/main" val="20002"/>
                    </a:ext>
                  </a:extLst>
                </a:gridCol>
                <a:gridCol w="379725">
                  <a:extLst>
                    <a:ext uri="{9D8B030D-6E8A-4147-A177-3AD203B41FA5}">
                      <a16:colId xmlns:a16="http://schemas.microsoft.com/office/drawing/2014/main" val="20003"/>
                    </a:ext>
                  </a:extLst>
                </a:gridCol>
                <a:gridCol w="285525">
                  <a:extLst>
                    <a:ext uri="{9D8B030D-6E8A-4147-A177-3AD203B41FA5}">
                      <a16:colId xmlns:a16="http://schemas.microsoft.com/office/drawing/2014/main" val="20004"/>
                    </a:ext>
                  </a:extLst>
                </a:gridCol>
                <a:gridCol w="480000">
                  <a:extLst>
                    <a:ext uri="{9D8B030D-6E8A-4147-A177-3AD203B41FA5}">
                      <a16:colId xmlns:a16="http://schemas.microsoft.com/office/drawing/2014/main" val="20005"/>
                    </a:ext>
                  </a:extLst>
                </a:gridCol>
                <a:gridCol w="596925">
                  <a:extLst>
                    <a:ext uri="{9D8B030D-6E8A-4147-A177-3AD203B41FA5}">
                      <a16:colId xmlns:a16="http://schemas.microsoft.com/office/drawing/2014/main" val="20006"/>
                    </a:ext>
                  </a:extLst>
                </a:gridCol>
                <a:gridCol w="376125">
                  <a:extLst>
                    <a:ext uri="{9D8B030D-6E8A-4147-A177-3AD203B41FA5}">
                      <a16:colId xmlns:a16="http://schemas.microsoft.com/office/drawing/2014/main" val="20007"/>
                    </a:ext>
                  </a:extLst>
                </a:gridCol>
                <a:gridCol w="606025">
                  <a:extLst>
                    <a:ext uri="{9D8B030D-6E8A-4147-A177-3AD203B41FA5}">
                      <a16:colId xmlns:a16="http://schemas.microsoft.com/office/drawing/2014/main" val="20008"/>
                    </a:ext>
                  </a:extLst>
                </a:gridCol>
                <a:gridCol w="423725">
                  <a:extLst>
                    <a:ext uri="{9D8B030D-6E8A-4147-A177-3AD203B41FA5}">
                      <a16:colId xmlns:a16="http://schemas.microsoft.com/office/drawing/2014/main" val="20009"/>
                    </a:ext>
                  </a:extLst>
                </a:gridCol>
                <a:gridCol w="423725">
                  <a:extLst>
                    <a:ext uri="{9D8B030D-6E8A-4147-A177-3AD203B41FA5}">
                      <a16:colId xmlns:a16="http://schemas.microsoft.com/office/drawing/2014/main" val="20010"/>
                    </a:ext>
                  </a:extLst>
                </a:gridCol>
                <a:gridCol w="455175">
                  <a:extLst>
                    <a:ext uri="{9D8B030D-6E8A-4147-A177-3AD203B41FA5}">
                      <a16:colId xmlns:a16="http://schemas.microsoft.com/office/drawing/2014/main" val="20011"/>
                    </a:ext>
                  </a:extLst>
                </a:gridCol>
                <a:gridCol w="461450">
                  <a:extLst>
                    <a:ext uri="{9D8B030D-6E8A-4147-A177-3AD203B41FA5}">
                      <a16:colId xmlns:a16="http://schemas.microsoft.com/office/drawing/2014/main" val="20012"/>
                    </a:ext>
                  </a:extLst>
                </a:gridCol>
                <a:gridCol w="461450">
                  <a:extLst>
                    <a:ext uri="{9D8B030D-6E8A-4147-A177-3AD203B41FA5}">
                      <a16:colId xmlns:a16="http://schemas.microsoft.com/office/drawing/2014/main" val="20013"/>
                    </a:ext>
                  </a:extLst>
                </a:gridCol>
                <a:gridCol w="342000">
                  <a:extLst>
                    <a:ext uri="{9D8B030D-6E8A-4147-A177-3AD203B41FA5}">
                      <a16:colId xmlns:a16="http://schemas.microsoft.com/office/drawing/2014/main" val="20014"/>
                    </a:ext>
                  </a:extLst>
                </a:gridCol>
                <a:gridCol w="455175">
                  <a:extLst>
                    <a:ext uri="{9D8B030D-6E8A-4147-A177-3AD203B41FA5}">
                      <a16:colId xmlns:a16="http://schemas.microsoft.com/office/drawing/2014/main" val="20015"/>
                    </a:ext>
                  </a:extLst>
                </a:gridCol>
              </a:tblGrid>
              <a:tr h="1025175">
                <a:tc>
                  <a:txBody>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Gill Sans"/>
                        <a:ea typeface="Gill Sans"/>
                        <a:cs typeface="Gill Sans"/>
                        <a:sym typeface="Gill Sans"/>
                      </a:endParaRPr>
                    </a:p>
                  </a:txBody>
                  <a:tcPr marL="6350" marR="6350" marT="6350" marB="0" anchor="b">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Algeria</a:t>
                      </a:r>
                      <a:endParaRPr sz="1200" b="0" i="0" u="none" strike="noStrike" cap="none">
                        <a:solidFill>
                          <a:srgbClr val="000000"/>
                        </a:solidFill>
                        <a:latin typeface="Gill Sans"/>
                        <a:ea typeface="Gill Sans"/>
                        <a:cs typeface="Gill Sans"/>
                        <a:sym typeface="Gill Sans"/>
                      </a:endParaRPr>
                    </a:p>
                  </a:txBody>
                  <a:tcPr marL="6350" marR="6350" marT="6350" marB="0" anchor="ctr">
                    <a:lnT w="12700" cap="flat" cmpd="sng">
                      <a:solidFill>
                        <a:schemeClr val="dk1"/>
                      </a:solidFill>
                      <a:prstDash val="solid"/>
                      <a:round/>
                      <a:headEnd type="none" w="sm" len="sm"/>
                      <a:tailEnd type="none" w="sm" len="sm"/>
                    </a:lnT>
                    <a:solidFill>
                      <a:srgbClr val="BEE1F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Bahrain</a:t>
                      </a:r>
                      <a:endParaRPr sz="1200" b="0" i="0" u="none" strike="noStrike" cap="none">
                        <a:solidFill>
                          <a:srgbClr val="000000"/>
                        </a:solidFill>
                        <a:latin typeface="Gill Sans"/>
                        <a:ea typeface="Gill Sans"/>
                        <a:cs typeface="Gill Sans"/>
                        <a:sym typeface="Gill Sans"/>
                      </a:endParaRPr>
                    </a:p>
                  </a:txBody>
                  <a:tcPr marL="6350" marR="6350" marT="6350" marB="0" anchor="ctr">
                    <a:lnT w="12700"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Egypt</a:t>
                      </a:r>
                      <a:endParaRPr sz="1200" b="0" i="0" u="none" strike="noStrike" cap="none">
                        <a:solidFill>
                          <a:srgbClr val="000000"/>
                        </a:solidFill>
                        <a:latin typeface="Gill Sans"/>
                        <a:ea typeface="Gill Sans"/>
                        <a:cs typeface="Gill Sans"/>
                        <a:sym typeface="Gill Sans"/>
                      </a:endParaRPr>
                    </a:p>
                  </a:txBody>
                  <a:tcPr marL="6350" marR="6350" marT="6350" marB="0" anchor="ctr">
                    <a:lnT w="12700"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Iraq</a:t>
                      </a:r>
                      <a:endParaRPr sz="1200" b="0" i="0" u="none" strike="noStrike" cap="none">
                        <a:solidFill>
                          <a:srgbClr val="000000"/>
                        </a:solidFill>
                        <a:latin typeface="Gill Sans"/>
                        <a:ea typeface="Gill Sans"/>
                        <a:cs typeface="Gill Sans"/>
                        <a:sym typeface="Gill Sans"/>
                      </a:endParaRPr>
                    </a:p>
                  </a:txBody>
                  <a:tcPr marL="6350" marR="6350" marT="6350" marB="0" anchor="ctr">
                    <a:lnT w="12700"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Kuwait</a:t>
                      </a:r>
                      <a:endParaRPr sz="1200" b="0" i="0" u="none" strike="noStrike" cap="none">
                        <a:solidFill>
                          <a:srgbClr val="000000"/>
                        </a:solidFill>
                        <a:latin typeface="Gill Sans"/>
                        <a:ea typeface="Gill Sans"/>
                        <a:cs typeface="Gill Sans"/>
                        <a:sym typeface="Gill Sans"/>
                      </a:endParaRPr>
                    </a:p>
                  </a:txBody>
                  <a:tcPr marL="6350" marR="6350" marT="6350" marB="0" anchor="ctr">
                    <a:lnT w="12700"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Lebanon</a:t>
                      </a:r>
                      <a:endParaRPr sz="1200" b="0" i="0" u="none" strike="noStrike" cap="none">
                        <a:solidFill>
                          <a:srgbClr val="000000"/>
                        </a:solidFill>
                        <a:latin typeface="Gill Sans"/>
                        <a:ea typeface="Gill Sans"/>
                        <a:cs typeface="Gill Sans"/>
                        <a:sym typeface="Gill Sans"/>
                      </a:endParaRPr>
                    </a:p>
                  </a:txBody>
                  <a:tcPr marL="6350" marR="6350" marT="6350" marB="0" anchor="ctr">
                    <a:lnT w="12700" cap="flat" cmpd="sng">
                      <a:solidFill>
                        <a:schemeClr val="dk1"/>
                      </a:solidFill>
                      <a:prstDash val="solid"/>
                      <a:round/>
                      <a:headEnd type="none" w="sm" len="sm"/>
                      <a:tailEnd type="none" w="sm" len="sm"/>
                    </a:lnT>
                    <a:solidFill>
                      <a:srgbClr val="C4C0B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Libya</a:t>
                      </a:r>
                      <a:endParaRPr sz="1200" b="0" i="0" u="none" strike="noStrike" cap="none">
                        <a:solidFill>
                          <a:srgbClr val="000000"/>
                        </a:solidFill>
                        <a:latin typeface="Gill Sans"/>
                        <a:ea typeface="Gill Sans"/>
                        <a:cs typeface="Gill Sans"/>
                        <a:sym typeface="Gill Sans"/>
                      </a:endParaRPr>
                    </a:p>
                  </a:txBody>
                  <a:tcPr marL="6350" marR="6350" marT="6350" marB="0" anchor="ctr">
                    <a:lnT w="12700"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Morocco</a:t>
                      </a:r>
                      <a:endParaRPr sz="1200" b="0" i="0" u="none" strike="noStrike" cap="none">
                        <a:solidFill>
                          <a:srgbClr val="000000"/>
                        </a:solidFill>
                        <a:latin typeface="Gill Sans"/>
                        <a:ea typeface="Gill Sans"/>
                        <a:cs typeface="Gill Sans"/>
                        <a:sym typeface="Gill Sans"/>
                      </a:endParaRPr>
                    </a:p>
                  </a:txBody>
                  <a:tcPr marL="6350" marR="6350" marT="6350" marB="0" anchor="ctr">
                    <a:lnT w="12700"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Oman</a:t>
                      </a:r>
                      <a:endParaRPr sz="1200" b="0" i="0" u="none" strike="noStrike" cap="none">
                        <a:solidFill>
                          <a:srgbClr val="000000"/>
                        </a:solidFill>
                        <a:latin typeface="Gill Sans"/>
                        <a:ea typeface="Gill Sans"/>
                        <a:cs typeface="Gill Sans"/>
                        <a:sym typeface="Gill Sans"/>
                      </a:endParaRPr>
                    </a:p>
                  </a:txBody>
                  <a:tcPr marL="6350" marR="6350" marT="6350" marB="0" anchor="ctr">
                    <a:lnT w="12700"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Qatar</a:t>
                      </a:r>
                      <a:endParaRPr sz="1200" b="0" i="0" u="none" strike="noStrike" cap="none">
                        <a:solidFill>
                          <a:srgbClr val="000000"/>
                        </a:solidFill>
                        <a:latin typeface="Gill Sans"/>
                        <a:ea typeface="Gill Sans"/>
                        <a:cs typeface="Gill Sans"/>
                        <a:sym typeface="Gill Sans"/>
                      </a:endParaRPr>
                    </a:p>
                  </a:txBody>
                  <a:tcPr marL="6350" marR="6350" marT="6350" marB="0" anchor="ctr">
                    <a:lnT w="12700"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Saudi Arabia</a:t>
                      </a:r>
                      <a:endParaRPr sz="1200" b="0" i="0" u="none" strike="noStrike" cap="none">
                        <a:solidFill>
                          <a:srgbClr val="000000"/>
                        </a:solidFill>
                        <a:latin typeface="Gill Sans"/>
                        <a:ea typeface="Gill Sans"/>
                        <a:cs typeface="Gill Sans"/>
                        <a:sym typeface="Gill Sans"/>
                      </a:endParaRPr>
                    </a:p>
                  </a:txBody>
                  <a:tcPr marL="6350" marR="6350" marT="6350" marB="0" anchor="ctr">
                    <a:lnT w="12700" cap="flat" cmpd="sng">
                      <a:solidFill>
                        <a:schemeClr val="dk1"/>
                      </a:solidFill>
                      <a:prstDash val="solid"/>
                      <a:round/>
                      <a:headEnd type="none" w="sm" len="sm"/>
                      <a:tailEnd type="none" w="sm" len="sm"/>
                    </a:lnT>
                    <a:solidFill>
                      <a:srgbClr val="BEE1F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Tunisia</a:t>
                      </a:r>
                      <a:endParaRPr sz="1200" b="0" i="0" u="none" strike="noStrike" cap="none">
                        <a:solidFill>
                          <a:srgbClr val="000000"/>
                        </a:solidFill>
                        <a:latin typeface="Gill Sans"/>
                        <a:ea typeface="Gill Sans"/>
                        <a:cs typeface="Gill Sans"/>
                        <a:sym typeface="Gill Sans"/>
                      </a:endParaRPr>
                    </a:p>
                  </a:txBody>
                  <a:tcPr marL="6350" marR="6350" marT="6350" marB="0" anchor="ctr">
                    <a:lnT w="12700" cap="flat" cmpd="sng">
                      <a:solidFill>
                        <a:schemeClr val="dk1"/>
                      </a:solidFill>
                      <a:prstDash val="solid"/>
                      <a:round/>
                      <a:headEnd type="none" w="sm" len="sm"/>
                      <a:tailEnd type="none" w="sm" len="sm"/>
                    </a:lnT>
                    <a:solidFill>
                      <a:srgbClr val="BEE1F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Turkey</a:t>
                      </a:r>
                      <a:endParaRPr sz="1200" b="0" i="0" u="none" strike="noStrike" cap="none">
                        <a:solidFill>
                          <a:srgbClr val="000000"/>
                        </a:solidFill>
                        <a:latin typeface="Gill Sans"/>
                        <a:ea typeface="Gill Sans"/>
                        <a:cs typeface="Gill Sans"/>
                        <a:sym typeface="Gill Sans"/>
                      </a:endParaRPr>
                    </a:p>
                  </a:txBody>
                  <a:tcPr marL="6350" marR="6350" marT="6350" marB="0" anchor="ctr">
                    <a:lnT w="12700" cap="flat" cmpd="sng">
                      <a:solidFill>
                        <a:schemeClr val="dk1"/>
                      </a:solidFill>
                      <a:prstDash val="solid"/>
                      <a:round/>
                      <a:headEnd type="none" w="sm" len="sm"/>
                      <a:tailEnd type="none" w="sm" len="sm"/>
                    </a:lnT>
                    <a:solidFill>
                      <a:srgbClr val="BEE1F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UAE</a:t>
                      </a:r>
                      <a:endParaRPr sz="1200" b="0" i="0" u="none" strike="noStrike" cap="none">
                        <a:solidFill>
                          <a:srgbClr val="000000"/>
                        </a:solidFill>
                        <a:latin typeface="Gill Sans"/>
                        <a:ea typeface="Gill Sans"/>
                        <a:cs typeface="Gill Sans"/>
                        <a:sym typeface="Gill Sans"/>
                      </a:endParaRPr>
                    </a:p>
                  </a:txBody>
                  <a:tcPr marL="6350" marR="6350" marT="6350" marB="0" anchor="ctr">
                    <a:lnT w="12700"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West Bank &amp; Gaza</a:t>
                      </a:r>
                      <a:endParaRPr sz="1200" b="0" i="0" u="none" strike="noStrike" cap="none">
                        <a:solidFill>
                          <a:srgbClr val="000000"/>
                        </a:solidFill>
                        <a:latin typeface="Gill Sans"/>
                        <a:ea typeface="Gill Sans"/>
                        <a:cs typeface="Gill Sans"/>
                        <a:sym typeface="Gill Sans"/>
                      </a:endParaRPr>
                    </a:p>
                  </a:txBody>
                  <a:tcPr marL="6350" marR="6350" marT="6350" marB="0" anchor="ctr">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solidFill>
                      <a:srgbClr val="BEE1FF"/>
                    </a:solidFill>
                  </a:tcPr>
                </a:tc>
                <a:extLst>
                  <a:ext uri="{0D108BD9-81ED-4DB2-BD59-A6C34878D82A}">
                    <a16:rowId xmlns:a16="http://schemas.microsoft.com/office/drawing/2014/main" val="10000"/>
                  </a:ext>
                </a:extLst>
              </a:tr>
              <a:tr h="746600">
                <a:tc>
                  <a:txBody>
                    <a:bodyPr/>
                    <a:lstStyle/>
                    <a:p>
                      <a:pPr marL="0" marR="0" lvl="0" indent="0" algn="ctr" rtl="0">
                        <a:lnSpc>
                          <a:spcPct val="100000"/>
                        </a:lnSpc>
                        <a:spcBef>
                          <a:spcPts val="0"/>
                        </a:spcBef>
                        <a:spcAft>
                          <a:spcPts val="0"/>
                        </a:spcAft>
                        <a:buClr>
                          <a:srgbClr val="000000"/>
                        </a:buClr>
                        <a:buSzPts val="1175"/>
                        <a:buFont typeface="Arial"/>
                        <a:buNone/>
                      </a:pPr>
                      <a:r>
                        <a:rPr lang="en-US" sz="1175" b="1" u="none" strike="noStrike" cap="none">
                          <a:latin typeface="Gill Sans"/>
                          <a:ea typeface="Gill Sans"/>
                          <a:cs typeface="Gill Sans"/>
                          <a:sym typeface="Gill Sans"/>
                        </a:rPr>
                        <a:t>Country has a rate of women’s economic participation that is higher than that of Jordan</a:t>
                      </a:r>
                      <a:endParaRPr sz="1175" b="1" i="0" u="none" strike="noStrike" cap="none">
                        <a:solidFill>
                          <a:srgbClr val="000000"/>
                        </a:solidFill>
                        <a:latin typeface="Gill Sans"/>
                        <a:ea typeface="Gill Sans"/>
                        <a:cs typeface="Gill Sans"/>
                        <a:sym typeface="Gill Sans"/>
                      </a:endParaRPr>
                    </a:p>
                  </a:txBody>
                  <a:tcPr marL="6350" marR="6350" marT="6350" marB="0" anchor="ctr">
                    <a:lnL w="12700" cap="flat" cmpd="sng">
                      <a:solidFill>
                        <a:schemeClr val="dk1"/>
                      </a:solidFill>
                      <a:prstDash val="solid"/>
                      <a:round/>
                      <a:headEnd type="none" w="sm" len="sm"/>
                      <a:tailEnd type="none" w="sm" len="sm"/>
                    </a:ln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1</a:t>
                      </a:r>
                      <a:endParaRPr sz="1200" b="1" i="0" u="none" strike="noStrike" cap="none">
                        <a:solidFill>
                          <a:srgbClr val="000000"/>
                        </a:solidFill>
                        <a:latin typeface="Gill Sans"/>
                        <a:ea typeface="Gill Sans"/>
                        <a:cs typeface="Gill Sans"/>
                        <a:sym typeface="Gill Sans"/>
                      </a:endParaRPr>
                    </a:p>
                  </a:txBody>
                  <a:tcPr marL="6350" marR="6350" marT="6350" marB="0" anchor="ctr">
                    <a:solidFill>
                      <a:srgbClr val="BEE1F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1</a:t>
                      </a:r>
                      <a:endParaRPr sz="1200" b="1" i="0" u="none" strike="noStrike" cap="none">
                        <a:solidFill>
                          <a:srgbClr val="000000"/>
                        </a:solidFill>
                        <a:latin typeface="Gill Sans"/>
                        <a:ea typeface="Gill Sans"/>
                        <a:cs typeface="Gill Sans"/>
                        <a:sym typeface="Gill Sans"/>
                      </a:endParaRPr>
                    </a:p>
                  </a:txBody>
                  <a:tcPr marL="6350" marR="6350" marT="6350" marB="0" anchor="ct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1</a:t>
                      </a:r>
                      <a:endParaRPr sz="1200" b="1" i="0" u="none" strike="noStrike" cap="none">
                        <a:solidFill>
                          <a:srgbClr val="000000"/>
                        </a:solidFill>
                        <a:latin typeface="Gill Sans"/>
                        <a:ea typeface="Gill Sans"/>
                        <a:cs typeface="Gill Sans"/>
                        <a:sym typeface="Gill Sans"/>
                      </a:endParaRPr>
                    </a:p>
                  </a:txBody>
                  <a:tcPr marL="6350" marR="6350" marT="6350" marB="0" anchor="ct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 </a:t>
                      </a:r>
                      <a:endParaRPr sz="1200" b="1" i="0" u="none" strike="noStrike" cap="none">
                        <a:solidFill>
                          <a:srgbClr val="000000"/>
                        </a:solidFill>
                        <a:latin typeface="Gill Sans"/>
                        <a:ea typeface="Gill Sans"/>
                        <a:cs typeface="Gill Sans"/>
                        <a:sym typeface="Gill Sans"/>
                      </a:endParaRPr>
                    </a:p>
                  </a:txBody>
                  <a:tcPr marL="6350" marR="6350" marT="6350" marB="0" anchor="ct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1</a:t>
                      </a:r>
                      <a:endParaRPr sz="1200" b="1" i="0" u="none" strike="noStrike" cap="none">
                        <a:solidFill>
                          <a:srgbClr val="000000"/>
                        </a:solidFill>
                        <a:latin typeface="Gill Sans"/>
                        <a:ea typeface="Gill Sans"/>
                        <a:cs typeface="Gill Sans"/>
                        <a:sym typeface="Gill Sans"/>
                      </a:endParaRPr>
                    </a:p>
                  </a:txBody>
                  <a:tcPr marL="6350" marR="6350" marT="6350" marB="0" anchor="ct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1</a:t>
                      </a:r>
                      <a:endParaRPr sz="1200" b="1" i="0" u="none" strike="noStrike" cap="none">
                        <a:solidFill>
                          <a:srgbClr val="000000"/>
                        </a:solidFill>
                        <a:latin typeface="Gill Sans"/>
                        <a:ea typeface="Gill Sans"/>
                        <a:cs typeface="Gill Sans"/>
                        <a:sym typeface="Gill Sans"/>
                      </a:endParaRPr>
                    </a:p>
                  </a:txBody>
                  <a:tcPr marL="6350" marR="6350" marT="6350" marB="0" anchor="ctr">
                    <a:solidFill>
                      <a:srgbClr val="C4C0B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1</a:t>
                      </a:r>
                      <a:endParaRPr sz="1200" b="1" i="0" u="none" strike="noStrike" cap="none">
                        <a:solidFill>
                          <a:srgbClr val="000000"/>
                        </a:solidFill>
                        <a:latin typeface="Gill Sans"/>
                        <a:ea typeface="Gill Sans"/>
                        <a:cs typeface="Gill Sans"/>
                        <a:sym typeface="Gill Sans"/>
                      </a:endParaRPr>
                    </a:p>
                  </a:txBody>
                  <a:tcPr marL="6350" marR="6350" marT="6350" marB="0" anchor="ct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1</a:t>
                      </a:r>
                      <a:endParaRPr sz="1200" b="1" i="0" u="none" strike="noStrike" cap="none">
                        <a:solidFill>
                          <a:srgbClr val="000000"/>
                        </a:solidFill>
                        <a:latin typeface="Gill Sans"/>
                        <a:ea typeface="Gill Sans"/>
                        <a:cs typeface="Gill Sans"/>
                        <a:sym typeface="Gill Sans"/>
                      </a:endParaRPr>
                    </a:p>
                  </a:txBody>
                  <a:tcPr marL="6350" marR="6350" marT="6350" marB="0" anchor="ct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1</a:t>
                      </a:r>
                      <a:endParaRPr sz="1200" b="1" i="0" u="none" strike="noStrike" cap="none">
                        <a:solidFill>
                          <a:srgbClr val="000000"/>
                        </a:solidFill>
                        <a:latin typeface="Gill Sans"/>
                        <a:ea typeface="Gill Sans"/>
                        <a:cs typeface="Gill Sans"/>
                        <a:sym typeface="Gill Sans"/>
                      </a:endParaRPr>
                    </a:p>
                  </a:txBody>
                  <a:tcPr marL="6350" marR="6350" marT="6350" marB="0" anchor="ct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1</a:t>
                      </a:r>
                      <a:endParaRPr sz="1200" b="1" i="0" u="none" strike="noStrike" cap="none">
                        <a:solidFill>
                          <a:srgbClr val="000000"/>
                        </a:solidFill>
                        <a:latin typeface="Gill Sans"/>
                        <a:ea typeface="Gill Sans"/>
                        <a:cs typeface="Gill Sans"/>
                        <a:sym typeface="Gill Sans"/>
                      </a:endParaRPr>
                    </a:p>
                  </a:txBody>
                  <a:tcPr marL="6350" marR="6350" marT="6350" marB="0" anchor="ct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1</a:t>
                      </a:r>
                      <a:endParaRPr sz="1200" b="1" i="0" u="none" strike="noStrike" cap="none">
                        <a:solidFill>
                          <a:srgbClr val="000000"/>
                        </a:solidFill>
                        <a:latin typeface="Gill Sans"/>
                        <a:ea typeface="Gill Sans"/>
                        <a:cs typeface="Gill Sans"/>
                        <a:sym typeface="Gill Sans"/>
                      </a:endParaRPr>
                    </a:p>
                  </a:txBody>
                  <a:tcPr marL="6350" marR="6350" marT="6350" marB="0" anchor="ctr">
                    <a:solidFill>
                      <a:srgbClr val="BEE1F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1</a:t>
                      </a:r>
                      <a:endParaRPr sz="1200" b="1" i="0" u="none" strike="noStrike" cap="none">
                        <a:solidFill>
                          <a:srgbClr val="000000"/>
                        </a:solidFill>
                        <a:latin typeface="Gill Sans"/>
                        <a:ea typeface="Gill Sans"/>
                        <a:cs typeface="Gill Sans"/>
                        <a:sym typeface="Gill Sans"/>
                      </a:endParaRPr>
                    </a:p>
                  </a:txBody>
                  <a:tcPr marL="6350" marR="6350" marT="6350" marB="0" anchor="ctr">
                    <a:solidFill>
                      <a:srgbClr val="BEE1F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1</a:t>
                      </a:r>
                      <a:endParaRPr sz="1200" b="1" i="0" u="none" strike="noStrike" cap="none">
                        <a:solidFill>
                          <a:srgbClr val="000000"/>
                        </a:solidFill>
                        <a:latin typeface="Gill Sans"/>
                        <a:ea typeface="Gill Sans"/>
                        <a:cs typeface="Gill Sans"/>
                        <a:sym typeface="Gill Sans"/>
                      </a:endParaRPr>
                    </a:p>
                  </a:txBody>
                  <a:tcPr marL="6350" marR="6350" marT="6350" marB="0" anchor="ctr">
                    <a:solidFill>
                      <a:srgbClr val="BEE1F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1</a:t>
                      </a:r>
                      <a:endParaRPr sz="1200" b="1" i="0" u="none" strike="noStrike" cap="none">
                        <a:solidFill>
                          <a:srgbClr val="000000"/>
                        </a:solidFill>
                        <a:latin typeface="Gill Sans"/>
                        <a:ea typeface="Gill Sans"/>
                        <a:cs typeface="Gill Sans"/>
                        <a:sym typeface="Gill Sans"/>
                      </a:endParaRPr>
                    </a:p>
                  </a:txBody>
                  <a:tcPr marL="6350" marR="6350" marT="6350" marB="0" anchor="ct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1</a:t>
                      </a:r>
                      <a:endParaRPr sz="1200" b="1" i="0" u="none" strike="noStrike" cap="none">
                        <a:solidFill>
                          <a:srgbClr val="000000"/>
                        </a:solidFill>
                        <a:latin typeface="Gill Sans"/>
                        <a:ea typeface="Gill Sans"/>
                        <a:cs typeface="Gill Sans"/>
                        <a:sym typeface="Gill Sans"/>
                      </a:endParaRPr>
                    </a:p>
                  </a:txBody>
                  <a:tcPr marL="6350" marR="6350" marT="6350" marB="0" anchor="ctr">
                    <a:lnR w="12700" cap="flat" cmpd="sng">
                      <a:solidFill>
                        <a:schemeClr val="dk1"/>
                      </a:solidFill>
                      <a:prstDash val="solid"/>
                      <a:round/>
                      <a:headEnd type="none" w="sm" len="sm"/>
                      <a:tailEnd type="none" w="sm" len="sm"/>
                    </a:lnR>
                    <a:solidFill>
                      <a:srgbClr val="BEE1FF"/>
                    </a:solidFill>
                  </a:tcPr>
                </a:tc>
                <a:extLst>
                  <a:ext uri="{0D108BD9-81ED-4DB2-BD59-A6C34878D82A}">
                    <a16:rowId xmlns:a16="http://schemas.microsoft.com/office/drawing/2014/main" val="10001"/>
                  </a:ext>
                </a:extLst>
              </a:tr>
              <a:tr h="746600">
                <a:tc>
                  <a:txBody>
                    <a:bodyPr/>
                    <a:lstStyle/>
                    <a:p>
                      <a:pPr marL="0" marR="0" lvl="0" indent="0" algn="ctr" rtl="0">
                        <a:lnSpc>
                          <a:spcPct val="100000"/>
                        </a:lnSpc>
                        <a:spcBef>
                          <a:spcPts val="0"/>
                        </a:spcBef>
                        <a:spcAft>
                          <a:spcPts val="0"/>
                        </a:spcAft>
                        <a:buClr>
                          <a:srgbClr val="000000"/>
                        </a:buClr>
                        <a:buSzPts val="1175"/>
                        <a:buFont typeface="Arial"/>
                        <a:buNone/>
                      </a:pPr>
                      <a:r>
                        <a:rPr lang="en-US" sz="1175" b="1" u="none" strike="noStrike" cap="none">
                          <a:latin typeface="Gill Sans"/>
                          <a:ea typeface="Gill Sans"/>
                          <a:cs typeface="Gill Sans"/>
                          <a:sym typeface="Gill Sans"/>
                        </a:rPr>
                        <a:t>Country experienced an increase in women’s economic participation in last decade</a:t>
                      </a:r>
                      <a:endParaRPr sz="1175" b="1" i="0" u="none" strike="noStrike" cap="none">
                        <a:solidFill>
                          <a:srgbClr val="000000"/>
                        </a:solidFill>
                        <a:latin typeface="Gill Sans"/>
                        <a:ea typeface="Gill Sans"/>
                        <a:cs typeface="Gill Sans"/>
                        <a:sym typeface="Gill Sans"/>
                      </a:endParaRPr>
                    </a:p>
                  </a:txBody>
                  <a:tcPr marL="6350" marR="6350" marT="6350" marB="0" anchor="ctr">
                    <a:lnL w="12700" cap="flat" cmpd="sng">
                      <a:solidFill>
                        <a:schemeClr val="dk1"/>
                      </a:solidFill>
                      <a:prstDash val="solid"/>
                      <a:round/>
                      <a:headEnd type="none" w="sm" len="sm"/>
                      <a:tailEnd type="none" w="sm" len="sm"/>
                    </a:ln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1</a:t>
                      </a:r>
                      <a:endParaRPr sz="1200" b="1" i="0" u="none" strike="noStrike" cap="none">
                        <a:solidFill>
                          <a:srgbClr val="000000"/>
                        </a:solidFill>
                        <a:latin typeface="Gill Sans"/>
                        <a:ea typeface="Gill Sans"/>
                        <a:cs typeface="Gill Sans"/>
                        <a:sym typeface="Gill Sans"/>
                      </a:endParaRPr>
                    </a:p>
                  </a:txBody>
                  <a:tcPr marL="6350" marR="6350" marT="6350" marB="0" anchor="ctr">
                    <a:solidFill>
                      <a:srgbClr val="BEE1F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1</a:t>
                      </a:r>
                      <a:endParaRPr sz="1200" b="1" i="0" u="none" strike="noStrike" cap="none">
                        <a:solidFill>
                          <a:srgbClr val="000000"/>
                        </a:solidFill>
                        <a:latin typeface="Gill Sans"/>
                        <a:ea typeface="Gill Sans"/>
                        <a:cs typeface="Gill Sans"/>
                        <a:sym typeface="Gill Sans"/>
                      </a:endParaRPr>
                    </a:p>
                  </a:txBody>
                  <a:tcPr marL="6350" marR="6350" marT="6350" marB="0" anchor="ct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 </a:t>
                      </a:r>
                      <a:endParaRPr sz="1200" b="1" i="0" u="none" strike="noStrike" cap="none">
                        <a:solidFill>
                          <a:srgbClr val="000000"/>
                        </a:solidFill>
                        <a:latin typeface="Gill Sans"/>
                        <a:ea typeface="Gill Sans"/>
                        <a:cs typeface="Gill Sans"/>
                        <a:sym typeface="Gill Sans"/>
                      </a:endParaRPr>
                    </a:p>
                  </a:txBody>
                  <a:tcPr marL="6350" marR="6350" marT="6350" marB="0" anchor="ct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 </a:t>
                      </a:r>
                      <a:endParaRPr sz="1200" b="1" i="0" u="none" strike="noStrike" cap="none">
                        <a:solidFill>
                          <a:srgbClr val="000000"/>
                        </a:solidFill>
                        <a:latin typeface="Gill Sans"/>
                        <a:ea typeface="Gill Sans"/>
                        <a:cs typeface="Gill Sans"/>
                        <a:sym typeface="Gill Sans"/>
                      </a:endParaRPr>
                    </a:p>
                  </a:txBody>
                  <a:tcPr marL="6350" marR="6350" marT="6350" marB="0" anchor="ctr">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1</a:t>
                      </a:r>
                      <a:endParaRPr sz="1200" b="1" i="0" u="none" strike="noStrike" cap="none">
                        <a:solidFill>
                          <a:srgbClr val="000000"/>
                        </a:solidFill>
                        <a:latin typeface="Gill Sans"/>
                        <a:ea typeface="Gill Sans"/>
                        <a:cs typeface="Gill Sans"/>
                        <a:sym typeface="Gill Sans"/>
                      </a:endParaRPr>
                    </a:p>
                  </a:txBody>
                  <a:tcPr marL="6350" marR="6350" marT="6350" marB="0" anchor="ctr">
                    <a:lnB w="12700" cap="flat" cmpd="sng">
                      <a:solidFill>
                        <a:schemeClr val="dk1">
                          <a:alpha val="0"/>
                        </a:scheme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 1</a:t>
                      </a:r>
                      <a:r>
                        <a:rPr lang="en-US" sz="1200" b="0" u="none" strike="noStrike" cap="none">
                          <a:latin typeface="Gill Sans"/>
                          <a:ea typeface="Gill Sans"/>
                          <a:cs typeface="Gill Sans"/>
                          <a:sym typeface="Gill Sans"/>
                        </a:rPr>
                        <a:t>~</a:t>
                      </a:r>
                      <a:endParaRPr sz="1200" b="0" i="0" u="none" strike="noStrike" cap="none">
                        <a:solidFill>
                          <a:srgbClr val="000000"/>
                        </a:solidFill>
                        <a:latin typeface="Gill Sans"/>
                        <a:ea typeface="Gill Sans"/>
                        <a:cs typeface="Gill Sans"/>
                        <a:sym typeface="Gill Sans"/>
                      </a:endParaRPr>
                    </a:p>
                  </a:txBody>
                  <a:tcPr marL="6350" marR="6350" marT="6350" marB="0" anchor="ctr">
                    <a:lnB w="9525" cap="flat" cmpd="sng">
                      <a:solidFill>
                        <a:srgbClr val="000000">
                          <a:alpha val="0"/>
                        </a:srgbClr>
                      </a:solidFill>
                      <a:prstDash val="solid"/>
                      <a:round/>
                      <a:headEnd type="none" w="sm" len="sm"/>
                      <a:tailEnd type="none" w="sm" len="sm"/>
                    </a:lnB>
                    <a:solidFill>
                      <a:srgbClr val="C4C0B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1</a:t>
                      </a:r>
                      <a:r>
                        <a:rPr lang="en-US" sz="1200" b="0" u="none" strike="noStrike" cap="none">
                          <a:latin typeface="Gill Sans"/>
                          <a:ea typeface="Gill Sans"/>
                          <a:cs typeface="Gill Sans"/>
                          <a:sym typeface="Gill Sans"/>
                        </a:rPr>
                        <a:t>~</a:t>
                      </a:r>
                      <a:endParaRPr sz="1200" b="0" i="0" u="none" strike="noStrike" cap="none">
                        <a:solidFill>
                          <a:srgbClr val="000000"/>
                        </a:solidFill>
                        <a:latin typeface="Gill Sans"/>
                        <a:ea typeface="Gill Sans"/>
                        <a:cs typeface="Gill Sans"/>
                        <a:sym typeface="Gill Sans"/>
                      </a:endParaRPr>
                    </a:p>
                  </a:txBody>
                  <a:tcPr marL="6350" marR="6350" marT="6350" marB="0" anchor="ct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 </a:t>
                      </a:r>
                      <a:endParaRPr sz="1200" b="1" i="0" u="none" strike="noStrike" cap="none">
                        <a:solidFill>
                          <a:srgbClr val="000000"/>
                        </a:solidFill>
                        <a:latin typeface="Gill Sans"/>
                        <a:ea typeface="Gill Sans"/>
                        <a:cs typeface="Gill Sans"/>
                        <a:sym typeface="Gill Sans"/>
                      </a:endParaRPr>
                    </a:p>
                  </a:txBody>
                  <a:tcPr marL="6350" marR="6350" marT="6350" marB="0" anchor="ct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1</a:t>
                      </a:r>
                      <a:endParaRPr sz="1200" b="1" i="0" u="none" strike="noStrike" cap="none">
                        <a:solidFill>
                          <a:srgbClr val="000000"/>
                        </a:solidFill>
                        <a:latin typeface="Gill Sans"/>
                        <a:ea typeface="Gill Sans"/>
                        <a:cs typeface="Gill Sans"/>
                        <a:sym typeface="Gill Sans"/>
                      </a:endParaRPr>
                    </a:p>
                  </a:txBody>
                  <a:tcPr marL="6350" marR="6350" marT="6350" marB="0" anchor="ct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1</a:t>
                      </a:r>
                      <a:endParaRPr sz="1200" b="1" i="0" u="none" strike="noStrike" cap="none">
                        <a:solidFill>
                          <a:srgbClr val="000000"/>
                        </a:solidFill>
                        <a:latin typeface="Gill Sans"/>
                        <a:ea typeface="Gill Sans"/>
                        <a:cs typeface="Gill Sans"/>
                        <a:sym typeface="Gill Sans"/>
                      </a:endParaRPr>
                    </a:p>
                  </a:txBody>
                  <a:tcPr marL="6350" marR="6350" marT="6350" marB="0" anchor="ct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1</a:t>
                      </a:r>
                      <a:endParaRPr sz="1200" b="1" i="0" u="none" strike="noStrike" cap="none">
                        <a:solidFill>
                          <a:srgbClr val="000000"/>
                        </a:solidFill>
                        <a:latin typeface="Gill Sans"/>
                        <a:ea typeface="Gill Sans"/>
                        <a:cs typeface="Gill Sans"/>
                        <a:sym typeface="Gill Sans"/>
                      </a:endParaRPr>
                    </a:p>
                  </a:txBody>
                  <a:tcPr marL="6350" marR="6350" marT="6350" marB="0" anchor="ctr">
                    <a:solidFill>
                      <a:srgbClr val="BEE1F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1</a:t>
                      </a:r>
                      <a:endParaRPr sz="1200" b="1" i="0" u="none" strike="noStrike" cap="none">
                        <a:solidFill>
                          <a:srgbClr val="000000"/>
                        </a:solidFill>
                        <a:latin typeface="Gill Sans"/>
                        <a:ea typeface="Gill Sans"/>
                        <a:cs typeface="Gill Sans"/>
                        <a:sym typeface="Gill Sans"/>
                      </a:endParaRPr>
                    </a:p>
                  </a:txBody>
                  <a:tcPr marL="6350" marR="6350" marT="6350" marB="0" anchor="ctr">
                    <a:solidFill>
                      <a:srgbClr val="BEE1F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1</a:t>
                      </a:r>
                      <a:endParaRPr sz="1200" b="1" i="0" u="none" strike="noStrike" cap="none">
                        <a:solidFill>
                          <a:srgbClr val="000000"/>
                        </a:solidFill>
                        <a:latin typeface="Gill Sans"/>
                        <a:ea typeface="Gill Sans"/>
                        <a:cs typeface="Gill Sans"/>
                        <a:sym typeface="Gill Sans"/>
                      </a:endParaRPr>
                    </a:p>
                  </a:txBody>
                  <a:tcPr marL="6350" marR="6350" marT="6350" marB="0" anchor="ctr">
                    <a:solidFill>
                      <a:srgbClr val="BEE1F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1</a:t>
                      </a:r>
                      <a:endParaRPr sz="1200" b="1" i="0" u="none" strike="noStrike" cap="none">
                        <a:solidFill>
                          <a:srgbClr val="000000"/>
                        </a:solidFill>
                        <a:latin typeface="Gill Sans"/>
                        <a:ea typeface="Gill Sans"/>
                        <a:cs typeface="Gill Sans"/>
                        <a:sym typeface="Gill Sans"/>
                      </a:endParaRPr>
                    </a:p>
                  </a:txBody>
                  <a:tcPr marL="6350" marR="6350" marT="6350" marB="0" anchor="ct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1</a:t>
                      </a:r>
                      <a:endParaRPr sz="1200" b="1" i="0" u="none" strike="noStrike" cap="none">
                        <a:solidFill>
                          <a:srgbClr val="000000"/>
                        </a:solidFill>
                        <a:latin typeface="Gill Sans"/>
                        <a:ea typeface="Gill Sans"/>
                        <a:cs typeface="Gill Sans"/>
                        <a:sym typeface="Gill Sans"/>
                      </a:endParaRPr>
                    </a:p>
                  </a:txBody>
                  <a:tcPr marL="6350" marR="6350" marT="6350" marB="0" anchor="ctr">
                    <a:lnR w="12700" cap="flat" cmpd="sng">
                      <a:solidFill>
                        <a:schemeClr val="dk1"/>
                      </a:solidFill>
                      <a:prstDash val="solid"/>
                      <a:round/>
                      <a:headEnd type="none" w="sm" len="sm"/>
                      <a:tailEnd type="none" w="sm" len="sm"/>
                    </a:lnR>
                    <a:solidFill>
                      <a:srgbClr val="BEE1FF"/>
                    </a:solidFill>
                  </a:tcPr>
                </a:tc>
                <a:extLst>
                  <a:ext uri="{0D108BD9-81ED-4DB2-BD59-A6C34878D82A}">
                    <a16:rowId xmlns:a16="http://schemas.microsoft.com/office/drawing/2014/main" val="10002"/>
                  </a:ext>
                </a:extLst>
              </a:tr>
              <a:tr h="883950">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Similar level of economic prosperity with Jordan measured by GDP per capita, or similar level a decade ago</a:t>
                      </a:r>
                      <a:endParaRPr sz="1200" b="0" i="0" u="none" strike="noStrike" cap="none">
                        <a:solidFill>
                          <a:srgbClr val="000000"/>
                        </a:solidFill>
                        <a:latin typeface="Gill Sans"/>
                        <a:ea typeface="Gill Sans"/>
                        <a:cs typeface="Gill Sans"/>
                        <a:sym typeface="Gill Sans"/>
                      </a:endParaRPr>
                    </a:p>
                  </a:txBody>
                  <a:tcPr marL="6350" marR="6350" marT="6350" marB="0" anchor="ctr">
                    <a:lnL w="12700" cap="flat" cmpd="sng">
                      <a:solidFill>
                        <a:schemeClr val="dk1"/>
                      </a:solidFill>
                      <a:prstDash val="solid"/>
                      <a:round/>
                      <a:headEnd type="none" w="sm" len="sm"/>
                      <a:tailEnd type="none" w="sm" len="sm"/>
                    </a:ln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1</a:t>
                      </a:r>
                      <a:endParaRPr sz="1200" b="0" i="0" u="none" strike="noStrike" cap="none">
                        <a:solidFill>
                          <a:srgbClr val="000000"/>
                        </a:solidFill>
                        <a:latin typeface="Gill Sans"/>
                        <a:ea typeface="Gill Sans"/>
                        <a:cs typeface="Gill Sans"/>
                        <a:sym typeface="Gill Sans"/>
                      </a:endParaRPr>
                    </a:p>
                  </a:txBody>
                  <a:tcPr marL="6350" marR="6350" marT="6350" marB="0" anchor="ctr">
                    <a:solidFill>
                      <a:srgbClr val="BEE1F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 </a:t>
                      </a:r>
                      <a:endParaRPr sz="1200" b="0" i="0" u="none" strike="noStrike" cap="none">
                        <a:solidFill>
                          <a:srgbClr val="000000"/>
                        </a:solidFill>
                        <a:latin typeface="Gill Sans"/>
                        <a:ea typeface="Gill Sans"/>
                        <a:cs typeface="Gill Sans"/>
                        <a:sym typeface="Gill Sans"/>
                      </a:endParaRPr>
                    </a:p>
                  </a:txBody>
                  <a:tcPr marL="6350" marR="6350" marT="6350" marB="0" anchor="ct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 1</a:t>
                      </a:r>
                      <a:endParaRPr sz="1200" b="0" i="0" u="none" strike="noStrike" cap="none">
                        <a:solidFill>
                          <a:srgbClr val="000000"/>
                        </a:solidFill>
                        <a:latin typeface="Gill Sans"/>
                        <a:ea typeface="Gill Sans"/>
                        <a:cs typeface="Gill Sans"/>
                        <a:sym typeface="Gill Sans"/>
                      </a:endParaRPr>
                    </a:p>
                  </a:txBody>
                  <a:tcPr marL="6350" marR="6350" marT="6350" marB="0" anchor="ctr">
                    <a:lnR w="9525" cap="flat" cmpd="sng">
                      <a:solidFill>
                        <a:srgbClr val="000000">
                          <a:alpha val="0"/>
                        </a:srgbClr>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 1</a:t>
                      </a:r>
                      <a:endParaRPr sz="1200" b="0" i="0" u="none" strike="noStrike" cap="none">
                        <a:solidFill>
                          <a:srgbClr val="000000"/>
                        </a:solidFill>
                        <a:latin typeface="Gill Sans"/>
                        <a:ea typeface="Gill Sans"/>
                        <a:cs typeface="Gill Sans"/>
                        <a:sym typeface="Gill Sans"/>
                      </a:endParaRPr>
                    </a:p>
                  </a:txBody>
                  <a:tcPr marL="6350" marR="6350" marT="6350" marB="0" anchor="ctr">
                    <a:lnL w="9525" cap="flat" cmpd="sng">
                      <a:solidFill>
                        <a:srgbClr val="000000">
                          <a:alpha val="0"/>
                        </a:srgbClr>
                      </a:solidFill>
                      <a:prstDash val="solid"/>
                      <a:round/>
                      <a:headEnd type="none" w="sm" len="sm"/>
                      <a:tailEnd type="none" w="sm" len="sm"/>
                    </a:lnL>
                    <a:lnR w="12700" cap="flat" cmpd="sng">
                      <a:solidFill>
                        <a:schemeClr val="dk1">
                          <a:alpha val="0"/>
                        </a:scheme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 </a:t>
                      </a:r>
                      <a:endParaRPr sz="1200" b="0" i="0" u="none" strike="noStrike" cap="none">
                        <a:solidFill>
                          <a:srgbClr val="000000"/>
                        </a:solidFill>
                        <a:latin typeface="Gill Sans"/>
                        <a:ea typeface="Gill Sans"/>
                        <a:cs typeface="Gill Sans"/>
                        <a:sym typeface="Gill Sans"/>
                      </a:endParaRPr>
                    </a:p>
                  </a:txBody>
                  <a:tcPr marL="6350" marR="6350" marT="6350" marB="0" anchor="ctr">
                    <a:lnL w="12700" cap="flat" cmpd="sng">
                      <a:solidFill>
                        <a:schemeClr val="dk1">
                          <a:alpha val="0"/>
                        </a:schemeClr>
                      </a:solidFill>
                      <a:prstDash val="solid"/>
                      <a:round/>
                      <a:headEnd type="none" w="sm" len="sm"/>
                      <a:tailEnd type="none" w="sm" len="sm"/>
                    </a:lnL>
                    <a:lnR w="12700" cap="flat" cmpd="sng">
                      <a:solidFill>
                        <a:schemeClr val="dk1">
                          <a:alpha val="0"/>
                        </a:schemeClr>
                      </a:solidFill>
                      <a:prstDash val="solid"/>
                      <a:round/>
                      <a:headEnd type="none" w="sm" len="sm"/>
                      <a:tailEnd type="none" w="sm" len="sm"/>
                    </a:lnR>
                    <a:lnT w="12700" cap="flat" cmpd="sng">
                      <a:solidFill>
                        <a:schemeClr val="dk1">
                          <a:alpha val="0"/>
                        </a:schemeClr>
                      </a:solidFill>
                      <a:prstDash val="solid"/>
                      <a:round/>
                      <a:headEnd type="none" w="sm" len="sm"/>
                      <a:tailEnd type="none" w="sm" len="sm"/>
                    </a:lnT>
                    <a:lnB w="12700" cap="flat" cmpd="sng">
                      <a:solidFill>
                        <a:schemeClr val="dk1">
                          <a:alpha val="0"/>
                        </a:scheme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 1</a:t>
                      </a:r>
                      <a:endParaRPr sz="1200" b="0" i="0" u="none" strike="noStrike" cap="none">
                        <a:solidFill>
                          <a:srgbClr val="000000"/>
                        </a:solidFill>
                        <a:latin typeface="Gill Sans"/>
                        <a:ea typeface="Gill Sans"/>
                        <a:cs typeface="Gill Sans"/>
                        <a:sym typeface="Gill Sans"/>
                      </a:endParaRPr>
                    </a:p>
                  </a:txBody>
                  <a:tcPr marL="6350" marR="6350" marT="6350" marB="0" anchor="ctr">
                    <a:lnL w="12700" cap="flat" cmpd="sng">
                      <a:solidFill>
                        <a:schemeClr val="dk1">
                          <a:alpha val="0"/>
                        </a:scheme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4C0B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 1</a:t>
                      </a:r>
                      <a:endParaRPr sz="1200" b="0" i="0" u="none" strike="noStrike" cap="none">
                        <a:solidFill>
                          <a:srgbClr val="000000"/>
                        </a:solidFill>
                        <a:latin typeface="Gill Sans"/>
                        <a:ea typeface="Gill Sans"/>
                        <a:cs typeface="Gill Sans"/>
                        <a:sym typeface="Gill Sans"/>
                      </a:endParaRPr>
                    </a:p>
                  </a:txBody>
                  <a:tcPr marL="6350" marR="6350" marT="6350" marB="0" anchor="ctr">
                    <a:lnL w="9525" cap="flat" cmpd="sng">
                      <a:solidFill>
                        <a:srgbClr val="000000">
                          <a:alpha val="0"/>
                        </a:srgbClr>
                      </a:solidFill>
                      <a:prstDash val="solid"/>
                      <a:round/>
                      <a:headEnd type="none" w="sm" len="sm"/>
                      <a:tailEnd type="none" w="sm" len="sm"/>
                    </a:ln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1 </a:t>
                      </a:r>
                      <a:endParaRPr sz="1200" b="0" i="0" u="none" strike="noStrike" cap="none">
                        <a:solidFill>
                          <a:srgbClr val="000000"/>
                        </a:solidFill>
                        <a:latin typeface="Gill Sans"/>
                        <a:ea typeface="Gill Sans"/>
                        <a:cs typeface="Gill Sans"/>
                        <a:sym typeface="Gill Sans"/>
                      </a:endParaRPr>
                    </a:p>
                  </a:txBody>
                  <a:tcPr marL="6350" marR="6350" marT="6350" marB="0" anchor="ct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 </a:t>
                      </a:r>
                      <a:endParaRPr sz="1200" b="0" i="0" u="none" strike="noStrike" cap="none">
                        <a:solidFill>
                          <a:srgbClr val="000000"/>
                        </a:solidFill>
                        <a:latin typeface="Gill Sans"/>
                        <a:ea typeface="Gill Sans"/>
                        <a:cs typeface="Gill Sans"/>
                        <a:sym typeface="Gill Sans"/>
                      </a:endParaRPr>
                    </a:p>
                  </a:txBody>
                  <a:tcPr marL="6350" marR="6350" marT="6350" marB="0" anchor="ct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 </a:t>
                      </a:r>
                      <a:endParaRPr sz="1200" b="0" i="0" u="none" strike="noStrike" cap="none">
                        <a:solidFill>
                          <a:srgbClr val="000000"/>
                        </a:solidFill>
                        <a:latin typeface="Gill Sans"/>
                        <a:ea typeface="Gill Sans"/>
                        <a:cs typeface="Gill Sans"/>
                        <a:sym typeface="Gill Sans"/>
                      </a:endParaRPr>
                    </a:p>
                  </a:txBody>
                  <a:tcPr marL="6350" marR="6350" marT="6350" marB="0" anchor="ctr"/>
                </a:tc>
                <a:tc>
                  <a:txBody>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Gill Sans"/>
                        <a:ea typeface="Gill Sans"/>
                        <a:cs typeface="Gill Sans"/>
                        <a:sym typeface="Gill Sans"/>
                      </a:endParaRPr>
                    </a:p>
                  </a:txBody>
                  <a:tcPr marL="6350" marR="6350" marT="6350" marB="0" anchor="ctr">
                    <a:solidFill>
                      <a:srgbClr val="BEE1F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1</a:t>
                      </a:r>
                      <a:endParaRPr sz="1200" b="0" i="0" u="none" strike="noStrike" cap="none">
                        <a:solidFill>
                          <a:srgbClr val="000000"/>
                        </a:solidFill>
                        <a:latin typeface="Gill Sans"/>
                        <a:ea typeface="Gill Sans"/>
                        <a:cs typeface="Gill Sans"/>
                        <a:sym typeface="Gill Sans"/>
                      </a:endParaRPr>
                    </a:p>
                  </a:txBody>
                  <a:tcPr marL="6350" marR="6350" marT="6350" marB="0" anchor="ctr">
                    <a:solidFill>
                      <a:srgbClr val="BEE1F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1</a:t>
                      </a:r>
                      <a:endParaRPr sz="1200" b="0" i="0" u="none" strike="noStrike" cap="none">
                        <a:solidFill>
                          <a:srgbClr val="000000"/>
                        </a:solidFill>
                        <a:latin typeface="Gill Sans"/>
                        <a:ea typeface="Gill Sans"/>
                        <a:cs typeface="Gill Sans"/>
                        <a:sym typeface="Gill Sans"/>
                      </a:endParaRPr>
                    </a:p>
                  </a:txBody>
                  <a:tcPr marL="6350" marR="6350" marT="6350" marB="0" anchor="ctr">
                    <a:solidFill>
                      <a:srgbClr val="BEE1F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 </a:t>
                      </a:r>
                      <a:endParaRPr sz="1200" b="0" i="0" u="none" strike="noStrike" cap="none">
                        <a:solidFill>
                          <a:srgbClr val="000000"/>
                        </a:solidFill>
                        <a:latin typeface="Gill Sans"/>
                        <a:ea typeface="Gill Sans"/>
                        <a:cs typeface="Gill Sans"/>
                        <a:sym typeface="Gill Sans"/>
                      </a:endParaRPr>
                    </a:p>
                  </a:txBody>
                  <a:tcPr marL="6350" marR="6350" marT="6350" marB="0" anchor="ct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1</a:t>
                      </a:r>
                      <a:endParaRPr sz="1200" b="0" i="0" u="none" strike="noStrike" cap="none">
                        <a:solidFill>
                          <a:srgbClr val="000000"/>
                        </a:solidFill>
                        <a:latin typeface="Gill Sans"/>
                        <a:ea typeface="Gill Sans"/>
                        <a:cs typeface="Gill Sans"/>
                        <a:sym typeface="Gill Sans"/>
                      </a:endParaRPr>
                    </a:p>
                  </a:txBody>
                  <a:tcPr marL="6350" marR="6350" marT="6350" marB="0" anchor="ctr">
                    <a:lnR w="12700" cap="flat" cmpd="sng">
                      <a:solidFill>
                        <a:schemeClr val="dk1"/>
                      </a:solidFill>
                      <a:prstDash val="solid"/>
                      <a:round/>
                      <a:headEnd type="none" w="sm" len="sm"/>
                      <a:tailEnd type="none" w="sm" len="sm"/>
                    </a:lnR>
                    <a:solidFill>
                      <a:srgbClr val="BEE1FF"/>
                    </a:solidFill>
                  </a:tcPr>
                </a:tc>
                <a:extLst>
                  <a:ext uri="{0D108BD9-81ED-4DB2-BD59-A6C34878D82A}">
                    <a16:rowId xmlns:a16="http://schemas.microsoft.com/office/drawing/2014/main" val="10003"/>
                  </a:ext>
                </a:extLst>
              </a:tr>
              <a:tr h="626900">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Similarity in population characteristics in terms of sex and age distribution with Jordan</a:t>
                      </a:r>
                      <a:endParaRPr sz="1200" b="0" i="0" u="none" strike="noStrike" cap="none">
                        <a:solidFill>
                          <a:srgbClr val="000000"/>
                        </a:solidFill>
                        <a:latin typeface="Gill Sans"/>
                        <a:ea typeface="Gill Sans"/>
                        <a:cs typeface="Gill Sans"/>
                        <a:sym typeface="Gill Sans"/>
                      </a:endParaRPr>
                    </a:p>
                  </a:txBody>
                  <a:tcPr marL="6350" marR="6350" marT="6350" marB="0" anchor="ctr">
                    <a:lnL w="12700" cap="flat" cmpd="sng">
                      <a:solidFill>
                        <a:schemeClr val="dk1"/>
                      </a:solidFill>
                      <a:prstDash val="solid"/>
                      <a:round/>
                      <a:headEnd type="none" w="sm" len="sm"/>
                      <a:tailEnd type="none" w="sm" len="sm"/>
                    </a:ln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1</a:t>
                      </a:r>
                      <a:endParaRPr sz="1200" b="0" i="0" u="none" strike="noStrike" cap="none">
                        <a:solidFill>
                          <a:srgbClr val="000000"/>
                        </a:solidFill>
                        <a:latin typeface="Gill Sans"/>
                        <a:ea typeface="Gill Sans"/>
                        <a:cs typeface="Gill Sans"/>
                        <a:sym typeface="Gill Sans"/>
                      </a:endParaRPr>
                    </a:p>
                  </a:txBody>
                  <a:tcPr marL="6350" marR="6350" marT="6350" marB="0" anchor="ctr">
                    <a:solidFill>
                      <a:srgbClr val="BEE1F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 </a:t>
                      </a:r>
                      <a:endParaRPr sz="1200" b="0" i="0" u="none" strike="noStrike" cap="none">
                        <a:solidFill>
                          <a:srgbClr val="000000"/>
                        </a:solidFill>
                        <a:latin typeface="Gill Sans"/>
                        <a:ea typeface="Gill Sans"/>
                        <a:cs typeface="Gill Sans"/>
                        <a:sym typeface="Gill Sans"/>
                      </a:endParaRPr>
                    </a:p>
                  </a:txBody>
                  <a:tcPr marL="6350" marR="6350" marT="6350" marB="0" anchor="ct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1 </a:t>
                      </a:r>
                      <a:endParaRPr sz="1200" b="0" i="0" u="none" strike="noStrike" cap="none">
                        <a:solidFill>
                          <a:srgbClr val="000000"/>
                        </a:solidFill>
                        <a:latin typeface="Gill Sans"/>
                        <a:ea typeface="Gill Sans"/>
                        <a:cs typeface="Gill Sans"/>
                        <a:sym typeface="Gill Sans"/>
                      </a:endParaRPr>
                    </a:p>
                  </a:txBody>
                  <a:tcPr marL="6350" marR="6350" marT="6350" marB="0" anchor="ct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 1</a:t>
                      </a:r>
                      <a:endParaRPr sz="1200" b="0" i="0" u="none" strike="noStrike" cap="none">
                        <a:solidFill>
                          <a:srgbClr val="000000"/>
                        </a:solidFill>
                        <a:latin typeface="Gill Sans"/>
                        <a:ea typeface="Gill Sans"/>
                        <a:cs typeface="Gill Sans"/>
                        <a:sym typeface="Gill Sans"/>
                      </a:endParaRPr>
                    </a:p>
                  </a:txBody>
                  <a:tcPr marL="6350" marR="6350" marT="6350" marB="0" anchor="ctr">
                    <a:lnT w="9525" cap="flat" cmpd="sng">
                      <a:solidFill>
                        <a:srgbClr val="000000">
                          <a:alpha val="0"/>
                        </a:srgbClr>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Gill Sans"/>
                        <a:ea typeface="Gill Sans"/>
                        <a:cs typeface="Gill Sans"/>
                        <a:sym typeface="Gill Sans"/>
                      </a:endParaRPr>
                    </a:p>
                  </a:txBody>
                  <a:tcPr marL="6350" marR="6350" marT="6350" marB="0" anchor="ctr">
                    <a:lnT w="12700" cap="flat" cmpd="sng">
                      <a:solidFill>
                        <a:schemeClr val="dk1">
                          <a:alpha val="0"/>
                        </a:schemeClr>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 1</a:t>
                      </a:r>
                      <a:endParaRPr sz="1200" b="0" i="0" u="none" strike="noStrike" cap="none">
                        <a:solidFill>
                          <a:srgbClr val="000000"/>
                        </a:solidFill>
                        <a:latin typeface="Gill Sans"/>
                        <a:ea typeface="Gill Sans"/>
                        <a:cs typeface="Gill Sans"/>
                        <a:sym typeface="Gill Sans"/>
                      </a:endParaRPr>
                    </a:p>
                  </a:txBody>
                  <a:tcPr marL="6350" marR="6350" marT="6350" marB="0" anchor="ctr">
                    <a:lnT w="9525" cap="flat" cmpd="sng">
                      <a:solidFill>
                        <a:srgbClr val="000000">
                          <a:alpha val="0"/>
                        </a:srgbClr>
                      </a:solidFill>
                      <a:prstDash val="solid"/>
                      <a:round/>
                      <a:headEnd type="none" w="sm" len="sm"/>
                      <a:tailEnd type="none" w="sm" len="sm"/>
                    </a:lnT>
                    <a:solidFill>
                      <a:srgbClr val="C4C0B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1 </a:t>
                      </a:r>
                      <a:endParaRPr sz="1200" b="0" i="0" u="none" strike="noStrike" cap="none">
                        <a:solidFill>
                          <a:srgbClr val="000000"/>
                        </a:solidFill>
                        <a:latin typeface="Gill Sans"/>
                        <a:ea typeface="Gill Sans"/>
                        <a:cs typeface="Gill Sans"/>
                        <a:sym typeface="Gill Sans"/>
                      </a:endParaRPr>
                    </a:p>
                  </a:txBody>
                  <a:tcPr marL="6350" marR="6350" marT="6350" marB="0" anchor="ct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1 </a:t>
                      </a:r>
                      <a:endParaRPr sz="1200" b="0" i="0" u="none" strike="noStrike" cap="none">
                        <a:solidFill>
                          <a:srgbClr val="000000"/>
                        </a:solidFill>
                        <a:latin typeface="Gill Sans"/>
                        <a:ea typeface="Gill Sans"/>
                        <a:cs typeface="Gill Sans"/>
                        <a:sym typeface="Gill Sans"/>
                      </a:endParaRPr>
                    </a:p>
                  </a:txBody>
                  <a:tcPr marL="6350" marR="6350" marT="6350" marB="0" anchor="ct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 </a:t>
                      </a:r>
                      <a:endParaRPr sz="1200" b="0" i="0" u="none" strike="noStrike" cap="none">
                        <a:solidFill>
                          <a:srgbClr val="000000"/>
                        </a:solidFill>
                        <a:latin typeface="Gill Sans"/>
                        <a:ea typeface="Gill Sans"/>
                        <a:cs typeface="Gill Sans"/>
                        <a:sym typeface="Gill Sans"/>
                      </a:endParaRPr>
                    </a:p>
                  </a:txBody>
                  <a:tcPr marL="6350" marR="6350" marT="6350" marB="0" anchor="ct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 </a:t>
                      </a:r>
                      <a:endParaRPr sz="1200" b="0" i="0" u="none" strike="noStrike" cap="none">
                        <a:solidFill>
                          <a:srgbClr val="000000"/>
                        </a:solidFill>
                        <a:latin typeface="Gill Sans"/>
                        <a:ea typeface="Gill Sans"/>
                        <a:cs typeface="Gill Sans"/>
                        <a:sym typeface="Gill Sans"/>
                      </a:endParaRPr>
                    </a:p>
                  </a:txBody>
                  <a:tcPr marL="6350" marR="6350" marT="6350" marB="0" anchor="ctr"/>
                </a:tc>
                <a:tc>
                  <a:txBody>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Gill Sans"/>
                        <a:ea typeface="Gill Sans"/>
                        <a:cs typeface="Gill Sans"/>
                        <a:sym typeface="Gill Sans"/>
                      </a:endParaRPr>
                    </a:p>
                  </a:txBody>
                  <a:tcPr marL="6350" marR="6350" marT="6350" marB="0" anchor="ctr">
                    <a:solidFill>
                      <a:srgbClr val="BEE1F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1</a:t>
                      </a:r>
                      <a:endParaRPr sz="1200" b="0" i="0" u="none" strike="noStrike" cap="none">
                        <a:solidFill>
                          <a:srgbClr val="000000"/>
                        </a:solidFill>
                        <a:latin typeface="Gill Sans"/>
                        <a:ea typeface="Gill Sans"/>
                        <a:cs typeface="Gill Sans"/>
                        <a:sym typeface="Gill Sans"/>
                      </a:endParaRPr>
                    </a:p>
                  </a:txBody>
                  <a:tcPr marL="6350" marR="6350" marT="6350" marB="0" anchor="ctr">
                    <a:solidFill>
                      <a:srgbClr val="BEE1F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1</a:t>
                      </a:r>
                      <a:endParaRPr sz="1200" b="0" i="0" u="none" strike="noStrike" cap="none">
                        <a:solidFill>
                          <a:srgbClr val="000000"/>
                        </a:solidFill>
                        <a:latin typeface="Gill Sans"/>
                        <a:ea typeface="Gill Sans"/>
                        <a:cs typeface="Gill Sans"/>
                        <a:sym typeface="Gill Sans"/>
                      </a:endParaRPr>
                    </a:p>
                  </a:txBody>
                  <a:tcPr marL="6350" marR="6350" marT="6350" marB="0" anchor="ctr">
                    <a:solidFill>
                      <a:srgbClr val="BEE1F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 </a:t>
                      </a:r>
                      <a:endParaRPr sz="1200" b="0" i="0" u="none" strike="noStrike" cap="none">
                        <a:solidFill>
                          <a:srgbClr val="000000"/>
                        </a:solidFill>
                        <a:latin typeface="Gill Sans"/>
                        <a:ea typeface="Gill Sans"/>
                        <a:cs typeface="Gill Sans"/>
                        <a:sym typeface="Gill Sans"/>
                      </a:endParaRPr>
                    </a:p>
                  </a:txBody>
                  <a:tcPr marL="6350" marR="6350" marT="6350" marB="0" anchor="ct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1</a:t>
                      </a:r>
                      <a:endParaRPr sz="1200" b="0" i="0" u="none" strike="noStrike" cap="none">
                        <a:solidFill>
                          <a:srgbClr val="000000"/>
                        </a:solidFill>
                        <a:latin typeface="Gill Sans"/>
                        <a:ea typeface="Gill Sans"/>
                        <a:cs typeface="Gill Sans"/>
                        <a:sym typeface="Gill Sans"/>
                      </a:endParaRPr>
                    </a:p>
                  </a:txBody>
                  <a:tcPr marL="6350" marR="6350" marT="6350" marB="0" anchor="ctr">
                    <a:lnR w="12700" cap="flat" cmpd="sng">
                      <a:solidFill>
                        <a:schemeClr val="dk1"/>
                      </a:solidFill>
                      <a:prstDash val="solid"/>
                      <a:round/>
                      <a:headEnd type="none" w="sm" len="sm"/>
                      <a:tailEnd type="none" w="sm" len="sm"/>
                    </a:lnR>
                    <a:solidFill>
                      <a:srgbClr val="BEE1FF"/>
                    </a:solidFill>
                  </a:tcPr>
                </a:tc>
                <a:extLst>
                  <a:ext uri="{0D108BD9-81ED-4DB2-BD59-A6C34878D82A}">
                    <a16:rowId xmlns:a16="http://schemas.microsoft.com/office/drawing/2014/main" val="10004"/>
                  </a:ext>
                </a:extLst>
              </a:tr>
              <a:tr h="626900">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Similarity with Jordan in terms of share of migrant workers to the employed population</a:t>
                      </a:r>
                      <a:endParaRPr sz="1200" b="0" i="0" u="none" strike="noStrike" cap="none">
                        <a:solidFill>
                          <a:srgbClr val="000000"/>
                        </a:solidFill>
                        <a:latin typeface="Gill Sans"/>
                        <a:ea typeface="Gill Sans"/>
                        <a:cs typeface="Gill Sans"/>
                        <a:sym typeface="Gill Sans"/>
                      </a:endParaRPr>
                    </a:p>
                  </a:txBody>
                  <a:tcPr marL="6350" marR="6350" marT="6350" marB="0" anchor="ctr">
                    <a:lnL w="12700" cap="flat" cmpd="sng">
                      <a:solidFill>
                        <a:schemeClr val="dk1"/>
                      </a:solidFill>
                      <a:prstDash val="solid"/>
                      <a:round/>
                      <a:headEnd type="none" w="sm" len="sm"/>
                      <a:tailEnd type="none" w="sm" len="sm"/>
                    </a:ln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Gill Sans"/>
                        <a:ea typeface="Gill Sans"/>
                        <a:cs typeface="Gill Sans"/>
                        <a:sym typeface="Gill Sans"/>
                      </a:endParaRPr>
                    </a:p>
                  </a:txBody>
                  <a:tcPr marL="6350" marR="6350" marT="6350" marB="0" anchor="ctr">
                    <a:solidFill>
                      <a:srgbClr val="BEE1FF"/>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Gill Sans"/>
                        <a:ea typeface="Gill Sans"/>
                        <a:cs typeface="Gill Sans"/>
                        <a:sym typeface="Gill Sans"/>
                      </a:endParaRPr>
                    </a:p>
                  </a:txBody>
                  <a:tcPr marL="6350" marR="6350" marT="6350" marB="0" anchor="ctr"/>
                </a:tc>
                <a:tc>
                  <a:txBody>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Gill Sans"/>
                        <a:ea typeface="Gill Sans"/>
                        <a:cs typeface="Gill Sans"/>
                        <a:sym typeface="Gill Sans"/>
                      </a:endParaRPr>
                    </a:p>
                  </a:txBody>
                  <a:tcPr marL="6350" marR="6350" marT="6350" marB="0" anchor="ctr"/>
                </a:tc>
                <a:tc>
                  <a:txBody>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Gill Sans"/>
                        <a:ea typeface="Gill Sans"/>
                        <a:cs typeface="Gill Sans"/>
                        <a:sym typeface="Gill Sans"/>
                      </a:endParaRPr>
                    </a:p>
                  </a:txBody>
                  <a:tcPr marL="6350" marR="6350" marT="6350" marB="0" anchor="ctr"/>
                </a:tc>
                <a:tc>
                  <a:txBody>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Gill Sans"/>
                        <a:ea typeface="Gill Sans"/>
                        <a:cs typeface="Gill Sans"/>
                        <a:sym typeface="Gill Sans"/>
                      </a:endParaRPr>
                    </a:p>
                  </a:txBody>
                  <a:tcPr marL="6350" marR="6350" marT="6350" marB="0" anchor="ct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Gill Sans"/>
                          <a:ea typeface="Gill Sans"/>
                          <a:cs typeface="Gill Sans"/>
                          <a:sym typeface="Gill Sans"/>
                        </a:rPr>
                        <a:t>1</a:t>
                      </a:r>
                      <a:endParaRPr sz="1200" b="0" i="0" u="none" strike="noStrike" cap="none">
                        <a:solidFill>
                          <a:srgbClr val="000000"/>
                        </a:solidFill>
                        <a:latin typeface="Gill Sans"/>
                        <a:ea typeface="Gill Sans"/>
                        <a:cs typeface="Gill Sans"/>
                        <a:sym typeface="Gill Sans"/>
                      </a:endParaRPr>
                    </a:p>
                  </a:txBody>
                  <a:tcPr marL="6350" marR="6350" marT="6350" marB="0" anchor="ctr">
                    <a:solidFill>
                      <a:srgbClr val="C4C0BF"/>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Gill Sans"/>
                        <a:ea typeface="Gill Sans"/>
                        <a:cs typeface="Gill Sans"/>
                        <a:sym typeface="Gill Sans"/>
                      </a:endParaRPr>
                    </a:p>
                  </a:txBody>
                  <a:tcPr marL="6350" marR="6350" marT="6350" marB="0" anchor="ctr"/>
                </a:tc>
                <a:tc>
                  <a:txBody>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Gill Sans"/>
                        <a:ea typeface="Gill Sans"/>
                        <a:cs typeface="Gill Sans"/>
                        <a:sym typeface="Gill Sans"/>
                      </a:endParaRPr>
                    </a:p>
                  </a:txBody>
                  <a:tcPr marL="6350" marR="6350" marT="6350" marB="0" anchor="ct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Gill Sans"/>
                          <a:ea typeface="Gill Sans"/>
                          <a:cs typeface="Gill Sans"/>
                          <a:sym typeface="Gill Sans"/>
                        </a:rPr>
                        <a:t>1</a:t>
                      </a:r>
                      <a:endParaRPr sz="1200" b="0" i="0" u="none" strike="noStrike" cap="none">
                        <a:solidFill>
                          <a:srgbClr val="000000"/>
                        </a:solidFill>
                        <a:latin typeface="Gill Sans"/>
                        <a:ea typeface="Gill Sans"/>
                        <a:cs typeface="Gill Sans"/>
                        <a:sym typeface="Gill Sans"/>
                      </a:endParaRPr>
                    </a:p>
                  </a:txBody>
                  <a:tcPr marL="6350" marR="6350" marT="6350" marB="0" anchor="ctr"/>
                </a:tc>
                <a:tc>
                  <a:txBody>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Gill Sans"/>
                        <a:ea typeface="Gill Sans"/>
                        <a:cs typeface="Gill Sans"/>
                        <a:sym typeface="Gill Sans"/>
                      </a:endParaRPr>
                    </a:p>
                  </a:txBody>
                  <a:tcPr marL="6350" marR="6350" marT="6350" marB="0" anchor="ct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Gill Sans"/>
                          <a:ea typeface="Gill Sans"/>
                          <a:cs typeface="Gill Sans"/>
                          <a:sym typeface="Gill Sans"/>
                        </a:rPr>
                        <a:t>1</a:t>
                      </a:r>
                      <a:endParaRPr sz="1200" b="0" i="0" u="none" strike="noStrike" cap="none">
                        <a:solidFill>
                          <a:srgbClr val="000000"/>
                        </a:solidFill>
                        <a:latin typeface="Gill Sans"/>
                        <a:ea typeface="Gill Sans"/>
                        <a:cs typeface="Gill Sans"/>
                        <a:sym typeface="Gill Sans"/>
                      </a:endParaRPr>
                    </a:p>
                  </a:txBody>
                  <a:tcPr marL="6350" marR="6350" marT="6350" marB="0" anchor="ctr">
                    <a:solidFill>
                      <a:srgbClr val="BEE1FF"/>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Gill Sans"/>
                        <a:ea typeface="Gill Sans"/>
                        <a:cs typeface="Gill Sans"/>
                        <a:sym typeface="Gill Sans"/>
                      </a:endParaRPr>
                    </a:p>
                  </a:txBody>
                  <a:tcPr marL="6350" marR="6350" marT="6350" marB="0" anchor="ctr">
                    <a:solidFill>
                      <a:srgbClr val="BEE1FF"/>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Gill Sans"/>
                        <a:ea typeface="Gill Sans"/>
                        <a:cs typeface="Gill Sans"/>
                        <a:sym typeface="Gill Sans"/>
                      </a:endParaRPr>
                    </a:p>
                  </a:txBody>
                  <a:tcPr marL="6350" marR="6350" marT="6350" marB="0" anchor="ctr">
                    <a:solidFill>
                      <a:srgbClr val="BEE1FF"/>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Gill Sans"/>
                        <a:ea typeface="Gill Sans"/>
                        <a:cs typeface="Gill Sans"/>
                        <a:sym typeface="Gill Sans"/>
                      </a:endParaRPr>
                    </a:p>
                  </a:txBody>
                  <a:tcPr marL="6350" marR="6350" marT="6350" marB="0" anchor="ctr"/>
                </a:tc>
                <a:tc>
                  <a:txBody>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Gill Sans"/>
                        <a:ea typeface="Gill Sans"/>
                        <a:cs typeface="Gill Sans"/>
                        <a:sym typeface="Gill Sans"/>
                      </a:endParaRPr>
                    </a:p>
                  </a:txBody>
                  <a:tcPr marL="6350" marR="6350" marT="6350" marB="0" anchor="ctr">
                    <a:lnR w="12700" cap="flat" cmpd="sng">
                      <a:solidFill>
                        <a:schemeClr val="dk1"/>
                      </a:solidFill>
                      <a:prstDash val="solid"/>
                      <a:round/>
                      <a:headEnd type="none" w="sm" len="sm"/>
                      <a:tailEnd type="none" w="sm" len="sm"/>
                    </a:lnR>
                    <a:solidFill>
                      <a:srgbClr val="BEE1FF"/>
                    </a:solidFill>
                  </a:tcPr>
                </a:tc>
                <a:extLst>
                  <a:ext uri="{0D108BD9-81ED-4DB2-BD59-A6C34878D82A}">
                    <a16:rowId xmlns:a16="http://schemas.microsoft.com/office/drawing/2014/main" val="10005"/>
                  </a:ext>
                </a:extLst>
              </a:tr>
              <a:tr h="626900">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Has increased its score on the Global Gender Gap index in the last decade</a:t>
                      </a:r>
                      <a:endParaRPr sz="1200" b="0" i="0" u="none" strike="noStrike" cap="none">
                        <a:solidFill>
                          <a:srgbClr val="000000"/>
                        </a:solidFill>
                        <a:latin typeface="Gill Sans"/>
                        <a:ea typeface="Gill Sans"/>
                        <a:cs typeface="Gill Sans"/>
                        <a:sym typeface="Gill Sans"/>
                      </a:endParaRPr>
                    </a:p>
                  </a:txBody>
                  <a:tcPr marL="6350" marR="6350" marT="6350" marB="0" anchor="ctr">
                    <a:lnL w="12700" cap="flat" cmpd="sng">
                      <a:solidFill>
                        <a:schemeClr val="dk1"/>
                      </a:solidFill>
                      <a:prstDash val="solid"/>
                      <a:round/>
                      <a:headEnd type="none" w="sm" len="sm"/>
                      <a:tailEnd type="none" w="sm" len="sm"/>
                    </a:ln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1</a:t>
                      </a:r>
                      <a:endParaRPr sz="1200" b="0" i="0" u="none" strike="noStrike" cap="none">
                        <a:solidFill>
                          <a:srgbClr val="000000"/>
                        </a:solidFill>
                        <a:latin typeface="Gill Sans"/>
                        <a:ea typeface="Gill Sans"/>
                        <a:cs typeface="Gill Sans"/>
                        <a:sym typeface="Gill Sans"/>
                      </a:endParaRPr>
                    </a:p>
                  </a:txBody>
                  <a:tcPr marL="6350" marR="6350" marT="6350" marB="0" anchor="ctr">
                    <a:solidFill>
                      <a:srgbClr val="BEE1F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 1</a:t>
                      </a:r>
                      <a:endParaRPr sz="1200" b="0" i="0" u="none" strike="noStrike" cap="none">
                        <a:solidFill>
                          <a:srgbClr val="000000"/>
                        </a:solidFill>
                        <a:latin typeface="Gill Sans"/>
                        <a:ea typeface="Gill Sans"/>
                        <a:cs typeface="Gill Sans"/>
                        <a:sym typeface="Gill Sans"/>
                      </a:endParaRPr>
                    </a:p>
                  </a:txBody>
                  <a:tcPr marL="6350" marR="6350" marT="6350" marB="0" anchor="ct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 1</a:t>
                      </a:r>
                      <a:endParaRPr sz="1200" b="0" i="0" u="none" strike="noStrike" cap="none">
                        <a:solidFill>
                          <a:srgbClr val="000000"/>
                        </a:solidFill>
                        <a:latin typeface="Gill Sans"/>
                        <a:ea typeface="Gill Sans"/>
                        <a:cs typeface="Gill Sans"/>
                        <a:sym typeface="Gill Sans"/>
                      </a:endParaRPr>
                    </a:p>
                  </a:txBody>
                  <a:tcPr marL="6350" marR="6350" marT="6350" marB="0" anchor="ct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 –</a:t>
                      </a:r>
                      <a:endParaRPr sz="1200" b="0" i="0" u="none" strike="noStrike" cap="none">
                        <a:solidFill>
                          <a:srgbClr val="000000"/>
                        </a:solidFill>
                        <a:latin typeface="Gill Sans"/>
                        <a:ea typeface="Gill Sans"/>
                        <a:cs typeface="Gill Sans"/>
                        <a:sym typeface="Gill Sans"/>
                      </a:endParaRPr>
                    </a:p>
                  </a:txBody>
                  <a:tcPr marL="6350" marR="6350" marT="6350" marB="0" anchor="ct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 1</a:t>
                      </a:r>
                      <a:endParaRPr sz="1200" b="0" i="0" u="none" strike="noStrike" cap="none">
                        <a:solidFill>
                          <a:srgbClr val="000000"/>
                        </a:solidFill>
                        <a:latin typeface="Gill Sans"/>
                        <a:ea typeface="Gill Sans"/>
                        <a:cs typeface="Gill Sans"/>
                        <a:sym typeface="Gill Sans"/>
                      </a:endParaRPr>
                    </a:p>
                  </a:txBody>
                  <a:tcPr marL="6350" marR="6350" marT="6350" marB="0" anchor="ct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 </a:t>
                      </a:r>
                      <a:endParaRPr sz="1200" b="0" i="0" u="none" strike="noStrike" cap="none">
                        <a:solidFill>
                          <a:srgbClr val="000000"/>
                        </a:solidFill>
                        <a:latin typeface="Gill Sans"/>
                        <a:ea typeface="Gill Sans"/>
                        <a:cs typeface="Gill Sans"/>
                        <a:sym typeface="Gill Sans"/>
                      </a:endParaRPr>
                    </a:p>
                  </a:txBody>
                  <a:tcPr marL="6350" marR="6350" marT="6350" marB="0" anchor="ctr">
                    <a:solidFill>
                      <a:srgbClr val="C4C0B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 </a:t>
                      </a:r>
                      <a:endParaRPr sz="1200" b="0" i="0" u="none" strike="noStrike" cap="none">
                        <a:solidFill>
                          <a:srgbClr val="000000"/>
                        </a:solidFill>
                        <a:latin typeface="Gill Sans"/>
                        <a:ea typeface="Gill Sans"/>
                        <a:cs typeface="Gill Sans"/>
                        <a:sym typeface="Gill Sans"/>
                      </a:endParaRPr>
                    </a:p>
                  </a:txBody>
                  <a:tcPr marL="6350" marR="6350" marT="6350" marB="0" anchor="ct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 1</a:t>
                      </a:r>
                      <a:endParaRPr sz="1200" b="0" i="0" u="none" strike="noStrike" cap="none">
                        <a:solidFill>
                          <a:srgbClr val="000000"/>
                        </a:solidFill>
                        <a:latin typeface="Gill Sans"/>
                        <a:ea typeface="Gill Sans"/>
                        <a:cs typeface="Gill Sans"/>
                        <a:sym typeface="Gill Sans"/>
                      </a:endParaRPr>
                    </a:p>
                  </a:txBody>
                  <a:tcPr marL="6350" marR="6350" marT="6350" marB="0" anchor="ct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1 </a:t>
                      </a:r>
                      <a:endParaRPr sz="1200" b="0" i="0" u="none" strike="noStrike" cap="none">
                        <a:solidFill>
                          <a:srgbClr val="000000"/>
                        </a:solidFill>
                        <a:latin typeface="Gill Sans"/>
                        <a:ea typeface="Gill Sans"/>
                        <a:cs typeface="Gill Sans"/>
                        <a:sym typeface="Gill Sans"/>
                      </a:endParaRPr>
                    </a:p>
                  </a:txBody>
                  <a:tcPr marL="6350" marR="6350" marT="6350" marB="0" anchor="ct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 1</a:t>
                      </a:r>
                      <a:endParaRPr sz="1200" b="0" i="0" u="none" strike="noStrike" cap="none">
                        <a:solidFill>
                          <a:srgbClr val="000000"/>
                        </a:solidFill>
                        <a:latin typeface="Gill Sans"/>
                        <a:ea typeface="Gill Sans"/>
                        <a:cs typeface="Gill Sans"/>
                        <a:sym typeface="Gill Sans"/>
                      </a:endParaRPr>
                    </a:p>
                  </a:txBody>
                  <a:tcPr marL="6350" marR="6350" marT="6350" marB="0" anchor="ct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1</a:t>
                      </a:r>
                      <a:endParaRPr sz="1200" b="0" i="0" u="none" strike="noStrike" cap="none">
                        <a:solidFill>
                          <a:srgbClr val="000000"/>
                        </a:solidFill>
                        <a:latin typeface="Gill Sans"/>
                        <a:ea typeface="Gill Sans"/>
                        <a:cs typeface="Gill Sans"/>
                        <a:sym typeface="Gill Sans"/>
                      </a:endParaRPr>
                    </a:p>
                  </a:txBody>
                  <a:tcPr marL="6350" marR="6350" marT="6350" marB="0" anchor="ctr">
                    <a:solidFill>
                      <a:srgbClr val="BEE1F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1</a:t>
                      </a:r>
                      <a:endParaRPr sz="1200" b="0" i="0" u="none" strike="noStrike" cap="none">
                        <a:solidFill>
                          <a:srgbClr val="000000"/>
                        </a:solidFill>
                        <a:latin typeface="Gill Sans"/>
                        <a:ea typeface="Gill Sans"/>
                        <a:cs typeface="Gill Sans"/>
                        <a:sym typeface="Gill Sans"/>
                      </a:endParaRPr>
                    </a:p>
                  </a:txBody>
                  <a:tcPr marL="6350" marR="6350" marT="6350" marB="0" anchor="ctr">
                    <a:solidFill>
                      <a:srgbClr val="BEE1F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1</a:t>
                      </a:r>
                      <a:endParaRPr sz="1200" b="0" i="0" u="none" strike="noStrike" cap="none">
                        <a:solidFill>
                          <a:srgbClr val="000000"/>
                        </a:solidFill>
                        <a:latin typeface="Gill Sans"/>
                        <a:ea typeface="Gill Sans"/>
                        <a:cs typeface="Gill Sans"/>
                        <a:sym typeface="Gill Sans"/>
                      </a:endParaRPr>
                    </a:p>
                  </a:txBody>
                  <a:tcPr marL="6350" marR="6350" marT="6350" marB="0" anchor="ctr">
                    <a:solidFill>
                      <a:srgbClr val="BEE1F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Gill Sans"/>
                          <a:ea typeface="Gill Sans"/>
                          <a:cs typeface="Gill Sans"/>
                          <a:sym typeface="Gill Sans"/>
                        </a:rPr>
                        <a:t> 1</a:t>
                      </a:r>
                      <a:endParaRPr sz="1200" b="0" i="0" u="none" strike="noStrike" cap="none">
                        <a:solidFill>
                          <a:srgbClr val="000000"/>
                        </a:solidFill>
                        <a:latin typeface="Gill Sans"/>
                        <a:ea typeface="Gill Sans"/>
                        <a:cs typeface="Gill Sans"/>
                        <a:sym typeface="Gill Sans"/>
                      </a:endParaRPr>
                    </a:p>
                  </a:txBody>
                  <a:tcPr marL="6350" marR="6350" marT="6350" marB="0" anchor="ct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Gill Sans"/>
                          <a:ea typeface="Gill Sans"/>
                          <a:cs typeface="Gill Sans"/>
                          <a:sym typeface="Gill Sans"/>
                        </a:rPr>
                        <a:t>-</a:t>
                      </a:r>
                      <a:endParaRPr sz="1200" b="0" i="0" u="none" strike="noStrike" cap="none">
                        <a:solidFill>
                          <a:srgbClr val="000000"/>
                        </a:solidFill>
                        <a:latin typeface="Gill Sans"/>
                        <a:ea typeface="Gill Sans"/>
                        <a:cs typeface="Gill Sans"/>
                        <a:sym typeface="Gill Sans"/>
                      </a:endParaRPr>
                    </a:p>
                  </a:txBody>
                  <a:tcPr marL="6350" marR="6350" marT="6350" marB="0" anchor="ctr">
                    <a:lnR w="12700" cap="flat" cmpd="sng">
                      <a:solidFill>
                        <a:schemeClr val="dk1"/>
                      </a:solidFill>
                      <a:prstDash val="solid"/>
                      <a:round/>
                      <a:headEnd type="none" w="sm" len="sm"/>
                      <a:tailEnd type="none" w="sm" len="sm"/>
                    </a:lnR>
                    <a:solidFill>
                      <a:srgbClr val="BEE1FF"/>
                    </a:solidFill>
                  </a:tcPr>
                </a:tc>
                <a:extLst>
                  <a:ext uri="{0D108BD9-81ED-4DB2-BD59-A6C34878D82A}">
                    <a16:rowId xmlns:a16="http://schemas.microsoft.com/office/drawing/2014/main" val="10006"/>
                  </a:ext>
                </a:extLst>
              </a:tr>
              <a:tr h="406750">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latin typeface="Gill Sans"/>
                          <a:ea typeface="Gill Sans"/>
                          <a:cs typeface="Gill Sans"/>
                          <a:sym typeface="Gill Sans"/>
                        </a:rPr>
                        <a:t>Total</a:t>
                      </a:r>
                      <a:endParaRPr sz="1200" b="1" i="0" u="none" strike="noStrike" cap="none">
                        <a:solidFill>
                          <a:srgbClr val="000000"/>
                        </a:solidFill>
                        <a:latin typeface="Gill Sans"/>
                        <a:ea typeface="Gill Sans"/>
                        <a:cs typeface="Gill Sans"/>
                        <a:sym typeface="Gill Sans"/>
                      </a:endParaRPr>
                    </a:p>
                  </a:txBody>
                  <a:tcPr marL="6350" marR="6350" marT="6350" marB="0" anchor="ctr">
                    <a:lnL w="12700" cap="flat" cmpd="sng">
                      <a:solidFill>
                        <a:schemeClr val="dk1"/>
                      </a:solidFill>
                      <a:prstDash val="solid"/>
                      <a:round/>
                      <a:headEnd type="none" w="sm" len="sm"/>
                      <a:tailEnd type="none" w="sm" len="sm"/>
                    </a:lnL>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Gill Sans"/>
                          <a:ea typeface="Gill Sans"/>
                          <a:cs typeface="Gill Sans"/>
                          <a:sym typeface="Gill Sans"/>
                        </a:rPr>
                        <a:t>5</a:t>
                      </a:r>
                      <a:endParaRPr sz="1200" b="1" i="0" u="none" strike="noStrike" cap="none">
                        <a:solidFill>
                          <a:srgbClr val="000000"/>
                        </a:solidFill>
                        <a:latin typeface="Gill Sans"/>
                        <a:ea typeface="Gill Sans"/>
                        <a:cs typeface="Gill Sans"/>
                        <a:sym typeface="Gill Sans"/>
                      </a:endParaRPr>
                    </a:p>
                  </a:txBody>
                  <a:tcPr marL="6350" marR="6350" marT="6350" marB="0" anchor="ctr">
                    <a:lnB w="12700" cap="flat" cmpd="sng">
                      <a:solidFill>
                        <a:schemeClr val="dk1"/>
                      </a:solidFill>
                      <a:prstDash val="solid"/>
                      <a:round/>
                      <a:headEnd type="none" w="sm" len="sm"/>
                      <a:tailEnd type="none" w="sm" len="sm"/>
                    </a:lnB>
                    <a:solidFill>
                      <a:srgbClr val="BEE1F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Gill Sans"/>
                          <a:ea typeface="Gill Sans"/>
                          <a:cs typeface="Gill Sans"/>
                          <a:sym typeface="Gill Sans"/>
                        </a:rPr>
                        <a:t>3</a:t>
                      </a:r>
                      <a:endParaRPr sz="1200" b="1" i="0" u="none" strike="noStrike" cap="none">
                        <a:solidFill>
                          <a:srgbClr val="000000"/>
                        </a:solidFill>
                        <a:latin typeface="Gill Sans"/>
                        <a:ea typeface="Gill Sans"/>
                        <a:cs typeface="Gill Sans"/>
                        <a:sym typeface="Gill Sans"/>
                      </a:endParaRPr>
                    </a:p>
                  </a:txBody>
                  <a:tcPr marL="6350" marR="6350" marT="6350" marB="0" anchor="ctr">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Gill Sans"/>
                          <a:ea typeface="Gill Sans"/>
                          <a:cs typeface="Gill Sans"/>
                          <a:sym typeface="Gill Sans"/>
                        </a:rPr>
                        <a:t>4</a:t>
                      </a:r>
                      <a:endParaRPr sz="1200" b="1" i="0" u="none" strike="noStrike" cap="none">
                        <a:solidFill>
                          <a:srgbClr val="000000"/>
                        </a:solidFill>
                        <a:latin typeface="Gill Sans"/>
                        <a:ea typeface="Gill Sans"/>
                        <a:cs typeface="Gill Sans"/>
                        <a:sym typeface="Gill Sans"/>
                      </a:endParaRPr>
                    </a:p>
                  </a:txBody>
                  <a:tcPr marL="6350" marR="6350" marT="6350" marB="0" anchor="ctr">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Gill Sans"/>
                          <a:ea typeface="Gill Sans"/>
                          <a:cs typeface="Gill Sans"/>
                          <a:sym typeface="Gill Sans"/>
                        </a:rPr>
                        <a:t>2</a:t>
                      </a:r>
                      <a:endParaRPr sz="1200" b="1" i="0" u="none" strike="noStrike" cap="none">
                        <a:solidFill>
                          <a:srgbClr val="000000"/>
                        </a:solidFill>
                        <a:latin typeface="Gill Sans"/>
                        <a:ea typeface="Gill Sans"/>
                        <a:cs typeface="Gill Sans"/>
                        <a:sym typeface="Gill Sans"/>
                      </a:endParaRPr>
                    </a:p>
                  </a:txBody>
                  <a:tcPr marL="6350" marR="6350" marT="6350" marB="0" anchor="ctr">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Gill Sans"/>
                          <a:ea typeface="Gill Sans"/>
                          <a:cs typeface="Gill Sans"/>
                          <a:sym typeface="Gill Sans"/>
                        </a:rPr>
                        <a:t>3</a:t>
                      </a:r>
                      <a:endParaRPr sz="1200" b="1" i="0" u="none" strike="noStrike" cap="none">
                        <a:solidFill>
                          <a:srgbClr val="000000"/>
                        </a:solidFill>
                        <a:latin typeface="Gill Sans"/>
                        <a:ea typeface="Gill Sans"/>
                        <a:cs typeface="Gill Sans"/>
                        <a:sym typeface="Gill Sans"/>
                      </a:endParaRPr>
                    </a:p>
                  </a:txBody>
                  <a:tcPr marL="6350" marR="6350" marT="6350" marB="0" anchor="ctr">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Gill Sans"/>
                          <a:ea typeface="Gill Sans"/>
                          <a:cs typeface="Gill Sans"/>
                          <a:sym typeface="Gill Sans"/>
                        </a:rPr>
                        <a:t>5~</a:t>
                      </a:r>
                      <a:endParaRPr sz="1200" b="1" i="0" u="none" strike="noStrike" cap="none">
                        <a:solidFill>
                          <a:srgbClr val="000000"/>
                        </a:solidFill>
                        <a:latin typeface="Gill Sans"/>
                        <a:ea typeface="Gill Sans"/>
                        <a:cs typeface="Gill Sans"/>
                        <a:sym typeface="Gill Sans"/>
                      </a:endParaRPr>
                    </a:p>
                  </a:txBody>
                  <a:tcPr marL="6350" marR="6350" marT="6350" marB="0" anchor="ctr">
                    <a:lnB w="12700" cap="flat" cmpd="sng">
                      <a:solidFill>
                        <a:schemeClr val="dk1"/>
                      </a:solidFill>
                      <a:prstDash val="solid"/>
                      <a:round/>
                      <a:headEnd type="none" w="sm" len="sm"/>
                      <a:tailEnd type="none" w="sm" len="sm"/>
                    </a:lnB>
                    <a:solidFill>
                      <a:srgbClr val="C4C0B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Gill Sans"/>
                          <a:ea typeface="Gill Sans"/>
                          <a:cs typeface="Gill Sans"/>
                          <a:sym typeface="Gill Sans"/>
                        </a:rPr>
                        <a:t>4~</a:t>
                      </a:r>
                      <a:endParaRPr sz="1200" b="1" i="0" u="none" strike="noStrike" cap="none">
                        <a:solidFill>
                          <a:srgbClr val="000000"/>
                        </a:solidFill>
                        <a:latin typeface="Gill Sans"/>
                        <a:ea typeface="Gill Sans"/>
                        <a:cs typeface="Gill Sans"/>
                        <a:sym typeface="Gill Sans"/>
                      </a:endParaRPr>
                    </a:p>
                  </a:txBody>
                  <a:tcPr marL="6350" marR="6350" marT="6350" marB="0" anchor="ctr">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Gill Sans"/>
                          <a:ea typeface="Gill Sans"/>
                          <a:cs typeface="Gill Sans"/>
                          <a:sym typeface="Gill Sans"/>
                        </a:rPr>
                        <a:t>4</a:t>
                      </a:r>
                      <a:endParaRPr sz="1200" b="1" i="0" u="none" strike="noStrike" cap="none">
                        <a:solidFill>
                          <a:srgbClr val="000000"/>
                        </a:solidFill>
                        <a:latin typeface="Gill Sans"/>
                        <a:ea typeface="Gill Sans"/>
                        <a:cs typeface="Gill Sans"/>
                        <a:sym typeface="Gill Sans"/>
                      </a:endParaRPr>
                    </a:p>
                  </a:txBody>
                  <a:tcPr marL="6350" marR="6350" marT="6350" marB="0" anchor="ctr">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Gill Sans"/>
                          <a:ea typeface="Gill Sans"/>
                          <a:cs typeface="Gill Sans"/>
                          <a:sym typeface="Gill Sans"/>
                        </a:rPr>
                        <a:t>4</a:t>
                      </a:r>
                      <a:endParaRPr sz="1200" b="1" i="0" u="none" strike="noStrike" cap="none">
                        <a:solidFill>
                          <a:srgbClr val="000000"/>
                        </a:solidFill>
                        <a:latin typeface="Gill Sans"/>
                        <a:ea typeface="Gill Sans"/>
                        <a:cs typeface="Gill Sans"/>
                        <a:sym typeface="Gill Sans"/>
                      </a:endParaRPr>
                    </a:p>
                  </a:txBody>
                  <a:tcPr marL="6350" marR="6350" marT="6350" marB="0" anchor="ctr">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Gill Sans"/>
                          <a:ea typeface="Gill Sans"/>
                          <a:cs typeface="Gill Sans"/>
                          <a:sym typeface="Gill Sans"/>
                        </a:rPr>
                        <a:t>3</a:t>
                      </a:r>
                      <a:endParaRPr sz="1200" b="1" i="0" u="none" strike="noStrike" cap="none">
                        <a:solidFill>
                          <a:srgbClr val="000000"/>
                        </a:solidFill>
                        <a:latin typeface="Gill Sans"/>
                        <a:ea typeface="Gill Sans"/>
                        <a:cs typeface="Gill Sans"/>
                        <a:sym typeface="Gill Sans"/>
                      </a:endParaRPr>
                    </a:p>
                  </a:txBody>
                  <a:tcPr marL="6350" marR="6350" marT="6350" marB="0" anchor="ctr">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Gill Sans"/>
                          <a:ea typeface="Gill Sans"/>
                          <a:cs typeface="Gill Sans"/>
                          <a:sym typeface="Gill Sans"/>
                        </a:rPr>
                        <a:t>4*</a:t>
                      </a:r>
                      <a:endParaRPr sz="1200" b="1" i="0" u="none" strike="noStrike" cap="none">
                        <a:solidFill>
                          <a:srgbClr val="000000"/>
                        </a:solidFill>
                        <a:latin typeface="Gill Sans"/>
                        <a:ea typeface="Gill Sans"/>
                        <a:cs typeface="Gill Sans"/>
                        <a:sym typeface="Gill Sans"/>
                      </a:endParaRPr>
                    </a:p>
                  </a:txBody>
                  <a:tcPr marL="6350" marR="6350" marT="6350" marB="0" anchor="ctr">
                    <a:lnB w="12700" cap="flat" cmpd="sng">
                      <a:solidFill>
                        <a:schemeClr val="dk1"/>
                      </a:solidFill>
                      <a:prstDash val="solid"/>
                      <a:round/>
                      <a:headEnd type="none" w="sm" len="sm"/>
                      <a:tailEnd type="none" w="sm" len="sm"/>
                    </a:lnB>
                    <a:solidFill>
                      <a:srgbClr val="BEE1F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Gill Sans"/>
                          <a:ea typeface="Gill Sans"/>
                          <a:cs typeface="Gill Sans"/>
                          <a:sym typeface="Gill Sans"/>
                        </a:rPr>
                        <a:t>5</a:t>
                      </a:r>
                      <a:endParaRPr sz="1200" b="1" i="0" u="none" strike="noStrike" cap="none">
                        <a:solidFill>
                          <a:srgbClr val="000000"/>
                        </a:solidFill>
                        <a:latin typeface="Gill Sans"/>
                        <a:ea typeface="Gill Sans"/>
                        <a:cs typeface="Gill Sans"/>
                        <a:sym typeface="Gill Sans"/>
                      </a:endParaRPr>
                    </a:p>
                  </a:txBody>
                  <a:tcPr marL="6350" marR="6350" marT="6350" marB="0" anchor="ctr">
                    <a:lnB w="12700" cap="flat" cmpd="sng">
                      <a:solidFill>
                        <a:schemeClr val="dk1"/>
                      </a:solidFill>
                      <a:prstDash val="solid"/>
                      <a:round/>
                      <a:headEnd type="none" w="sm" len="sm"/>
                      <a:tailEnd type="none" w="sm" len="sm"/>
                    </a:lnB>
                    <a:solidFill>
                      <a:srgbClr val="BEE1F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Gill Sans"/>
                          <a:ea typeface="Gill Sans"/>
                          <a:cs typeface="Gill Sans"/>
                          <a:sym typeface="Gill Sans"/>
                        </a:rPr>
                        <a:t>5</a:t>
                      </a:r>
                      <a:endParaRPr sz="1200" b="1" i="0" u="none" strike="noStrike" cap="none">
                        <a:solidFill>
                          <a:srgbClr val="000000"/>
                        </a:solidFill>
                        <a:latin typeface="Gill Sans"/>
                        <a:ea typeface="Gill Sans"/>
                        <a:cs typeface="Gill Sans"/>
                        <a:sym typeface="Gill Sans"/>
                      </a:endParaRPr>
                    </a:p>
                  </a:txBody>
                  <a:tcPr marL="6350" marR="6350" marT="6350" marB="0" anchor="ctr">
                    <a:lnB w="12700" cap="flat" cmpd="sng">
                      <a:solidFill>
                        <a:schemeClr val="dk1"/>
                      </a:solidFill>
                      <a:prstDash val="solid"/>
                      <a:round/>
                      <a:headEnd type="none" w="sm" len="sm"/>
                      <a:tailEnd type="none" w="sm" len="sm"/>
                    </a:lnB>
                    <a:solidFill>
                      <a:srgbClr val="BEE1FF"/>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Gill Sans"/>
                        <a:ea typeface="Gill Sans"/>
                        <a:cs typeface="Gill Sans"/>
                        <a:sym typeface="Gill Sans"/>
                      </a:endParaRPr>
                    </a:p>
                  </a:txBody>
                  <a:tcPr marL="6350" marR="6350" marT="6350" marB="0" anchor="ctr">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dirty="0">
                          <a:solidFill>
                            <a:srgbClr val="000000"/>
                          </a:solidFill>
                          <a:latin typeface="Gill Sans"/>
                          <a:ea typeface="Gill Sans"/>
                          <a:cs typeface="Gill Sans"/>
                          <a:sym typeface="Gill Sans"/>
                        </a:rPr>
                        <a:t>4</a:t>
                      </a:r>
                      <a:endParaRPr sz="1200" b="1" i="0" u="none" strike="noStrike" cap="none" dirty="0">
                        <a:solidFill>
                          <a:srgbClr val="000000"/>
                        </a:solidFill>
                        <a:latin typeface="Gill Sans"/>
                        <a:ea typeface="Gill Sans"/>
                        <a:cs typeface="Gill Sans"/>
                        <a:sym typeface="Gill Sans"/>
                      </a:endParaRPr>
                    </a:p>
                  </a:txBody>
                  <a:tcPr marL="6350" marR="6350" marT="6350" marB="0" anchor="ctr">
                    <a:lnR w="12700"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solidFill>
                      <a:srgbClr val="BEE1FF"/>
                    </a:solidFill>
                  </a:tcPr>
                </a:tc>
                <a:extLst>
                  <a:ext uri="{0D108BD9-81ED-4DB2-BD59-A6C34878D82A}">
                    <a16:rowId xmlns:a16="http://schemas.microsoft.com/office/drawing/2014/main" val="10007"/>
                  </a:ext>
                </a:extLst>
              </a:tr>
            </a:tbl>
          </a:graphicData>
        </a:graphic>
      </p:graphicFrame>
      <p:sp>
        <p:nvSpPr>
          <p:cNvPr id="2166" name="Google Shape;2166;g11a35d84796_0_315"/>
          <p:cNvSpPr txBox="1">
            <a:spLocks noGrp="1"/>
          </p:cNvSpPr>
          <p:nvPr>
            <p:ph type="title"/>
          </p:nvPr>
        </p:nvSpPr>
        <p:spPr>
          <a:xfrm>
            <a:off x="683579" y="402175"/>
            <a:ext cx="7772400" cy="5232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SzPts val="2800"/>
              <a:buNone/>
            </a:pPr>
            <a:r>
              <a:rPr lang="en-US">
                <a:solidFill>
                  <a:srgbClr val="651D32"/>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8"/>
                  </a:ext>
                </a:extLst>
              </a:rPr>
              <a:t>PROPOSED COUNTRIES</a:t>
            </a:r>
            <a:endParaRPr>
              <a:solidFill>
                <a:srgbClr val="651D32"/>
              </a:solidFill>
            </a:endParaRPr>
          </a:p>
        </p:txBody>
      </p:sp>
      <p:sp>
        <p:nvSpPr>
          <p:cNvPr id="2167" name="Google Shape;2167;g11a35d84796_0_315">
            <a:extLst>
              <a:ext uri="{C183D7F6-B498-43B3-948B-1728B52AA6E4}">
                <adec:decorative xmlns:adec="http://schemas.microsoft.com/office/drawing/2017/decorative" val="1"/>
              </a:ext>
            </a:extLst>
          </p:cNvPr>
          <p:cNvSpPr/>
          <p:nvPr/>
        </p:nvSpPr>
        <p:spPr>
          <a:xfrm>
            <a:off x="153017" y="1998129"/>
            <a:ext cx="8833500" cy="1504500"/>
          </a:xfrm>
          <a:prstGeom prst="rect">
            <a:avLst/>
          </a:prstGeom>
          <a:noFill/>
          <a:ln w="5715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168" name="Google Shape;2168;g11a35d84796_0_315"/>
          <p:cNvSpPr txBox="1"/>
          <p:nvPr/>
        </p:nvSpPr>
        <p:spPr>
          <a:xfrm>
            <a:off x="6455391" y="186633"/>
            <a:ext cx="2544600" cy="954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Gill Sans"/>
                <a:ea typeface="Gill Sans"/>
                <a:cs typeface="Gill Sans"/>
                <a:sym typeface="Gill Sans"/>
              </a:rPr>
              <a:t>– Data not available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Gill Sans"/>
                <a:ea typeface="Gill Sans"/>
                <a:cs typeface="Gill Sans"/>
                <a:sym typeface="Gill Sans"/>
              </a:rPr>
              <a:t>* Requested country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Gill Sans"/>
                <a:ea typeface="Gill Sans"/>
                <a:cs typeface="Gill Sans"/>
                <a:sym typeface="Gill Sans"/>
              </a:rPr>
              <a:t>~ With caveats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Gill Sans"/>
                <a:ea typeface="Gill Sans"/>
                <a:cs typeface="Gill Sans"/>
                <a:sym typeface="Gill Sans"/>
              </a:rPr>
              <a:t> </a:t>
            </a:r>
            <a:endParaRPr sz="1400" b="0" i="0" u="none" strike="noStrike" cap="none">
              <a:solidFill>
                <a:srgbClr val="000000"/>
              </a:solidFill>
              <a:latin typeface="Gill Sans"/>
              <a:ea typeface="Gill Sans"/>
              <a:cs typeface="Gill Sans"/>
              <a:sym typeface="Gill Sans"/>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A7C6ED"/>
        </a:solidFill>
        <a:effectLst/>
      </p:bgPr>
    </p:bg>
    <p:spTree>
      <p:nvGrpSpPr>
        <p:cNvPr id="1" name="Shape 2173"/>
        <p:cNvGrpSpPr/>
        <p:nvPr/>
      </p:nvGrpSpPr>
      <p:grpSpPr>
        <a:xfrm>
          <a:off x="0" y="0"/>
          <a:ext cx="0" cy="0"/>
          <a:chOff x="0" y="0"/>
          <a:chExt cx="0" cy="0"/>
        </a:xfrm>
      </p:grpSpPr>
      <p:sp>
        <p:nvSpPr>
          <p:cNvPr id="2174" name="Google Shape;2174;g11a35d84796_0_547"/>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SzPts val="600"/>
              <a:buNone/>
            </a:pPr>
            <a:fld id="{00000000-1234-1234-1234-123412341234}" type="slidenum">
              <a:rPr lang="en-US">
                <a:solidFill>
                  <a:schemeClr val="lt1"/>
                </a:solidFill>
              </a:rPr>
              <a:t>93</a:t>
            </a:fld>
            <a:endParaRPr>
              <a:solidFill>
                <a:schemeClr val="lt1"/>
              </a:solidFill>
            </a:endParaRPr>
          </a:p>
        </p:txBody>
      </p:sp>
      <p:sp>
        <p:nvSpPr>
          <p:cNvPr id="2175" name="Google Shape;2175;g11a35d84796_0_547"/>
          <p:cNvSpPr txBox="1">
            <a:spLocks noGrp="1"/>
          </p:cNvSpPr>
          <p:nvPr>
            <p:ph type="title" idx="4294967295"/>
          </p:nvPr>
        </p:nvSpPr>
        <p:spPr>
          <a:xfrm>
            <a:off x="853625" y="1504700"/>
            <a:ext cx="7538100" cy="24012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Pts val="7200"/>
              <a:buFont typeface="Arial"/>
              <a:buNone/>
              <a:tabLst/>
              <a:defRPr/>
            </a:pPr>
            <a:r>
              <a:rPr kumimoji="0" lang="en-US" sz="7200" b="0" i="0" u="none" strike="noStrike" kern="0" cap="none" spc="0" normalizeH="0" baseline="0" noProof="0" dirty="0">
                <a:ln>
                  <a:noFill/>
                </a:ln>
                <a:solidFill>
                  <a:schemeClr val="lt1"/>
                </a:solidFill>
                <a:effectLst/>
                <a:uLnTx/>
                <a:uFillTx/>
                <a:latin typeface="Gill Sans"/>
                <a:ea typeface="Gill Sans"/>
                <a:cs typeface="Gill Sans"/>
                <a:sym typeface="Gill Sans"/>
              </a:rPr>
              <a:t>Research Constraints</a:t>
            </a:r>
          </a:p>
        </p:txBody>
      </p:sp>
      <p:sp>
        <p:nvSpPr>
          <p:cNvPr id="2176" name="Google Shape;2176;g11a35d84796_0_547"/>
          <p:cNvSpPr txBox="1">
            <a:spLocks noGrp="1"/>
          </p:cNvSpPr>
          <p:nvPr>
            <p:ph type="ftr" idx="11"/>
          </p:nvPr>
        </p:nvSpPr>
        <p:spPr>
          <a:xfrm>
            <a:off x="3124200" y="6474767"/>
            <a:ext cx="2895600" cy="2769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1400"/>
              <a:buNone/>
            </a:pPr>
            <a:r>
              <a:rPr lang="en-US">
                <a:solidFill>
                  <a:schemeClr val="lt1"/>
                </a:solidFill>
              </a:rPr>
              <a:t>USAID MONITORING, EVALUATION, AND LEARNING ACTIVITY</a:t>
            </a:r>
            <a:endParaRPr>
              <a:solidFill>
                <a:schemeClr val="lt1"/>
              </a:solidFill>
            </a:endParaRPr>
          </a:p>
          <a:p>
            <a:pPr marL="0" lvl="0" indent="0" algn="ctr" rtl="0">
              <a:lnSpc>
                <a:spcPct val="100000"/>
              </a:lnSpc>
              <a:spcBef>
                <a:spcPts val="0"/>
              </a:spcBef>
              <a:spcAft>
                <a:spcPts val="0"/>
              </a:spcAft>
              <a:buSzPts val="1400"/>
              <a:buNone/>
            </a:pPr>
            <a:endParaRPr>
              <a:solidFill>
                <a:schemeClr val="lt1"/>
              </a:solidFill>
            </a:endParaRPr>
          </a:p>
        </p:txBody>
      </p:sp>
      <p:sp>
        <p:nvSpPr>
          <p:cNvPr id="2177" name="Google Shape;2177;g11a35d84796_0_547"/>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solidFill>
                  <a:schemeClr val="lt1"/>
                </a:solidFill>
              </a:rPr>
              <a:t>3/23/2022</a:t>
            </a:r>
            <a:endParaRPr>
              <a:solidFill>
                <a:schemeClr val="lt1"/>
              </a:solidFill>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2181"/>
        <p:cNvGrpSpPr/>
        <p:nvPr/>
      </p:nvGrpSpPr>
      <p:grpSpPr>
        <a:xfrm>
          <a:off x="0" y="0"/>
          <a:ext cx="0" cy="0"/>
          <a:chOff x="0" y="0"/>
          <a:chExt cx="0" cy="0"/>
        </a:xfrm>
      </p:grpSpPr>
      <p:sp>
        <p:nvSpPr>
          <p:cNvPr id="2182" name="Google Shape;2182;g11e511dc6cc_1_28"/>
          <p:cNvSpPr txBox="1">
            <a:spLocks noGrp="1"/>
          </p:cNvSpPr>
          <p:nvPr>
            <p:ph type="ftr" idx="11"/>
          </p:nvPr>
        </p:nvSpPr>
        <p:spPr>
          <a:xfrm>
            <a:off x="3124200" y="6474767"/>
            <a:ext cx="2895600" cy="2769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1400"/>
              <a:buNone/>
            </a:pPr>
            <a:r>
              <a:rPr lang="en-US"/>
              <a:t>USAID MONITORING, EVALUATION, AND LEARNING ACTIVITY</a:t>
            </a:r>
            <a:endParaRPr>
              <a:solidFill>
                <a:schemeClr val="lt1"/>
              </a:solidFill>
            </a:endParaRPr>
          </a:p>
          <a:p>
            <a:pPr marL="0" lvl="0" indent="0" algn="ctr" rtl="0">
              <a:lnSpc>
                <a:spcPct val="100000"/>
              </a:lnSpc>
              <a:spcBef>
                <a:spcPts val="0"/>
              </a:spcBef>
              <a:spcAft>
                <a:spcPts val="0"/>
              </a:spcAft>
              <a:buSzPts val="1400"/>
              <a:buNone/>
            </a:pPr>
            <a:endParaRPr/>
          </a:p>
        </p:txBody>
      </p:sp>
      <p:sp>
        <p:nvSpPr>
          <p:cNvPr id="2183" name="Google Shape;2183;g11e511dc6cc_1_28"/>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SzPts val="600"/>
              <a:buNone/>
            </a:pPr>
            <a:fld id="{00000000-1234-1234-1234-123412341234}" type="slidenum">
              <a:rPr lang="en-US"/>
              <a:t>94</a:t>
            </a:fld>
            <a:endParaRPr/>
          </a:p>
        </p:txBody>
      </p:sp>
      <p:sp>
        <p:nvSpPr>
          <p:cNvPr id="2184" name="Google Shape;2184;g11e511dc6cc_1_28"/>
          <p:cNvSpPr txBox="1">
            <a:spLocks noGrp="1"/>
          </p:cNvSpPr>
          <p:nvPr>
            <p:ph type="title"/>
          </p:nvPr>
        </p:nvSpPr>
        <p:spPr>
          <a:xfrm>
            <a:off x="686104" y="479336"/>
            <a:ext cx="7772400" cy="8310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rgbClr val="651D32"/>
              </a:buClr>
              <a:buSzPts val="2800"/>
              <a:buFont typeface="Gill Sans"/>
              <a:buNone/>
            </a:pPr>
            <a:r>
              <a:rPr lang="en-US">
                <a:solidFill>
                  <a:srgbClr val="651D32"/>
                </a:solidFill>
              </a:rPr>
              <a:t>RESEARCH CONSTRAINTS</a:t>
            </a:r>
            <a:br>
              <a:rPr lang="en-US">
                <a:solidFill>
                  <a:srgbClr val="651D32"/>
                </a:solidFill>
              </a:rPr>
            </a:br>
            <a:endParaRPr sz="2000">
              <a:solidFill>
                <a:schemeClr val="lt2"/>
              </a:solidFill>
            </a:endParaRPr>
          </a:p>
        </p:txBody>
      </p:sp>
      <p:sp>
        <p:nvSpPr>
          <p:cNvPr id="2185" name="Google Shape;2185;g11e511dc6cc_1_28"/>
          <p:cNvSpPr txBox="1">
            <a:spLocks noGrp="1"/>
          </p:cNvSpPr>
          <p:nvPr>
            <p:ph type="body" idx="1"/>
          </p:nvPr>
        </p:nvSpPr>
        <p:spPr>
          <a:xfrm>
            <a:off x="686100" y="1310325"/>
            <a:ext cx="7477500" cy="1103400"/>
          </a:xfrm>
          <a:prstGeom prst="rect">
            <a:avLst/>
          </a:prstGeom>
          <a:noFill/>
          <a:ln>
            <a:noFill/>
          </a:ln>
        </p:spPr>
        <p:txBody>
          <a:bodyPr spcFirstLastPara="1" wrap="square" lIns="91425" tIns="45700" rIns="91425" bIns="45700" anchor="t" anchorCtr="0">
            <a:noAutofit/>
          </a:bodyPr>
          <a:lstStyle/>
          <a:p>
            <a:pPr marL="457200" lvl="0" indent="-349250" algn="l" rtl="0">
              <a:lnSpc>
                <a:spcPct val="115000"/>
              </a:lnSpc>
              <a:spcBef>
                <a:spcPts val="0"/>
              </a:spcBef>
              <a:spcAft>
                <a:spcPts val="0"/>
              </a:spcAft>
              <a:buSzPts val="1900"/>
              <a:buChar char="•"/>
            </a:pPr>
            <a:r>
              <a:rPr lang="en-US" sz="1900"/>
              <a:t>Household socioeconomic surveys are infrequent.</a:t>
            </a:r>
            <a:endParaRPr sz="1900"/>
          </a:p>
          <a:p>
            <a:pPr marL="457200" lvl="0" indent="-349250" algn="l" rtl="0">
              <a:lnSpc>
                <a:spcPct val="115000"/>
              </a:lnSpc>
              <a:spcBef>
                <a:spcPts val="0"/>
              </a:spcBef>
              <a:spcAft>
                <a:spcPts val="0"/>
              </a:spcAft>
              <a:buSzPts val="1900"/>
              <a:buChar char="•"/>
            </a:pPr>
            <a:r>
              <a:rPr lang="en-US" sz="1900"/>
              <a:t>Lack of gender-disaggregated data.</a:t>
            </a:r>
            <a:endParaRPr sz="1900"/>
          </a:p>
          <a:p>
            <a:pPr marL="457200" lvl="0" indent="-349250" algn="l" rtl="0">
              <a:lnSpc>
                <a:spcPct val="115000"/>
              </a:lnSpc>
              <a:spcBef>
                <a:spcPts val="0"/>
              </a:spcBef>
              <a:spcAft>
                <a:spcPts val="0"/>
              </a:spcAft>
              <a:buSzPts val="1900"/>
              <a:buChar char="•"/>
            </a:pPr>
            <a:r>
              <a:rPr lang="en-US" sz="1900"/>
              <a:t>Difficult to find data on informal labor force participation and migrant workers.</a:t>
            </a:r>
            <a:endParaRPr sz="1900"/>
          </a:p>
          <a:p>
            <a:pPr marL="457200" lvl="0" indent="-349250" algn="l" rtl="0">
              <a:lnSpc>
                <a:spcPct val="115000"/>
              </a:lnSpc>
              <a:spcBef>
                <a:spcPts val="0"/>
              </a:spcBef>
              <a:spcAft>
                <a:spcPts val="0"/>
              </a:spcAft>
              <a:buSzPts val="1900"/>
              <a:buChar char="•"/>
            </a:pPr>
            <a:r>
              <a:rPr lang="en-US" sz="1900"/>
              <a:t>Some countries do not have up to date national statistics. </a:t>
            </a:r>
            <a:endParaRPr sz="1900"/>
          </a:p>
          <a:p>
            <a:pPr marL="230186" lvl="0" indent="-103186" algn="l" rtl="0">
              <a:lnSpc>
                <a:spcPct val="100000"/>
              </a:lnSpc>
              <a:spcBef>
                <a:spcPts val="1200"/>
              </a:spcBef>
              <a:spcAft>
                <a:spcPts val="0"/>
              </a:spcAft>
              <a:buClr>
                <a:srgbClr val="635C5B"/>
              </a:buClr>
              <a:buSzPts val="1700"/>
              <a:buNone/>
            </a:pPr>
            <a:endParaRPr sz="1900"/>
          </a:p>
        </p:txBody>
      </p:sp>
      <p:sp>
        <p:nvSpPr>
          <p:cNvPr id="2186" name="Google Shape;2186;g11e511dc6cc_1_28"/>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t>3/23/2022</a:t>
            </a:r>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A7C6ED"/>
        </a:solidFill>
        <a:effectLst/>
      </p:bgPr>
    </p:bg>
    <p:spTree>
      <p:nvGrpSpPr>
        <p:cNvPr id="1" name="Shape 2191"/>
        <p:cNvGrpSpPr/>
        <p:nvPr/>
      </p:nvGrpSpPr>
      <p:grpSpPr>
        <a:xfrm>
          <a:off x="0" y="0"/>
          <a:ext cx="0" cy="0"/>
          <a:chOff x="0" y="0"/>
          <a:chExt cx="0" cy="0"/>
        </a:xfrm>
      </p:grpSpPr>
      <p:sp>
        <p:nvSpPr>
          <p:cNvPr id="2192" name="Google Shape;2192;g11e511dc6cc_1_22"/>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SzPts val="600"/>
              <a:buNone/>
            </a:pPr>
            <a:fld id="{00000000-1234-1234-1234-123412341234}" type="slidenum">
              <a:rPr lang="en-US">
                <a:solidFill>
                  <a:schemeClr val="lt1"/>
                </a:solidFill>
              </a:rPr>
              <a:t>95</a:t>
            </a:fld>
            <a:endParaRPr>
              <a:solidFill>
                <a:schemeClr val="lt1"/>
              </a:solidFill>
            </a:endParaRPr>
          </a:p>
        </p:txBody>
      </p:sp>
      <p:sp>
        <p:nvSpPr>
          <p:cNvPr id="2193" name="Google Shape;2193;g11e511dc6cc_1_22"/>
          <p:cNvSpPr txBox="1">
            <a:spLocks noGrp="1"/>
          </p:cNvSpPr>
          <p:nvPr>
            <p:ph type="title" idx="4294967295"/>
          </p:nvPr>
        </p:nvSpPr>
        <p:spPr>
          <a:xfrm>
            <a:off x="853625" y="1504700"/>
            <a:ext cx="7538100" cy="24012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Pts val="7200"/>
              <a:buFont typeface="Arial"/>
              <a:buNone/>
              <a:tabLst/>
              <a:defRPr/>
            </a:pPr>
            <a:r>
              <a:rPr kumimoji="0" lang="en-US" sz="7200" b="0" i="0" u="none" strike="noStrike" kern="0" cap="none" spc="0" normalizeH="0" baseline="0" noProof="0" dirty="0">
                <a:ln>
                  <a:noFill/>
                </a:ln>
                <a:solidFill>
                  <a:schemeClr val="lt1"/>
                </a:solidFill>
                <a:effectLst/>
                <a:uLnTx/>
                <a:uFillTx/>
                <a:latin typeface="Gill Sans"/>
                <a:ea typeface="Gill Sans"/>
                <a:cs typeface="Gill Sans"/>
                <a:sym typeface="Gill Sans"/>
              </a:rPr>
              <a:t>Additional Data for Consideration</a:t>
            </a:r>
          </a:p>
        </p:txBody>
      </p:sp>
      <p:sp>
        <p:nvSpPr>
          <p:cNvPr id="2194" name="Google Shape;2194;g11e511dc6cc_1_22"/>
          <p:cNvSpPr txBox="1">
            <a:spLocks noGrp="1"/>
          </p:cNvSpPr>
          <p:nvPr>
            <p:ph type="ftr" idx="11"/>
          </p:nvPr>
        </p:nvSpPr>
        <p:spPr>
          <a:xfrm>
            <a:off x="3124200" y="6474767"/>
            <a:ext cx="2895600" cy="2769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1400"/>
              <a:buNone/>
            </a:pPr>
            <a:r>
              <a:rPr lang="en-US">
                <a:solidFill>
                  <a:schemeClr val="lt1"/>
                </a:solidFill>
              </a:rPr>
              <a:t>USAID MONITORING, EVALUATION, AND LEARNING ACTIVITY</a:t>
            </a:r>
            <a:endParaRPr>
              <a:solidFill>
                <a:schemeClr val="lt1"/>
              </a:solidFill>
            </a:endParaRPr>
          </a:p>
          <a:p>
            <a:pPr marL="0" lvl="0" indent="0" algn="ctr" rtl="0">
              <a:lnSpc>
                <a:spcPct val="100000"/>
              </a:lnSpc>
              <a:spcBef>
                <a:spcPts val="0"/>
              </a:spcBef>
              <a:spcAft>
                <a:spcPts val="0"/>
              </a:spcAft>
              <a:buSzPts val="1400"/>
              <a:buNone/>
            </a:pPr>
            <a:endParaRPr>
              <a:solidFill>
                <a:schemeClr val="lt1"/>
              </a:solidFill>
            </a:endParaRPr>
          </a:p>
        </p:txBody>
      </p:sp>
      <p:sp>
        <p:nvSpPr>
          <p:cNvPr id="2195" name="Google Shape;2195;g11e511dc6cc_1_22"/>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solidFill>
                  <a:schemeClr val="lt1"/>
                </a:solidFill>
              </a:rPr>
              <a:t>3/23/2022</a:t>
            </a:r>
            <a:endParaRPr>
              <a:solidFill>
                <a:schemeClr val="lt1"/>
              </a:solidFil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2199"/>
        <p:cNvGrpSpPr/>
        <p:nvPr/>
      </p:nvGrpSpPr>
      <p:grpSpPr>
        <a:xfrm>
          <a:off x="0" y="0"/>
          <a:ext cx="0" cy="0"/>
          <a:chOff x="0" y="0"/>
          <a:chExt cx="0" cy="0"/>
        </a:xfrm>
      </p:grpSpPr>
      <p:sp>
        <p:nvSpPr>
          <p:cNvPr id="2200" name="Google Shape;2200;g11dd7129d2b_1_50"/>
          <p:cNvSpPr txBox="1">
            <a:spLocks noGrp="1"/>
          </p:cNvSpPr>
          <p:nvPr>
            <p:ph type="ftr" idx="11"/>
          </p:nvPr>
        </p:nvSpPr>
        <p:spPr>
          <a:xfrm>
            <a:off x="3124200" y="6474767"/>
            <a:ext cx="2895600" cy="2769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1400"/>
              <a:buNone/>
            </a:pPr>
            <a:r>
              <a:rPr lang="en-US"/>
              <a:t>USAID MONITORING, EVALUATION, AND LEARNING ACTIVITY</a:t>
            </a:r>
            <a:endParaRPr>
              <a:solidFill>
                <a:schemeClr val="lt1"/>
              </a:solidFill>
            </a:endParaRPr>
          </a:p>
          <a:p>
            <a:pPr marL="0" lvl="0" indent="0" algn="ctr" rtl="0">
              <a:lnSpc>
                <a:spcPct val="100000"/>
              </a:lnSpc>
              <a:spcBef>
                <a:spcPts val="0"/>
              </a:spcBef>
              <a:spcAft>
                <a:spcPts val="0"/>
              </a:spcAft>
              <a:buSzPts val="1400"/>
              <a:buNone/>
            </a:pPr>
            <a:endParaRPr/>
          </a:p>
        </p:txBody>
      </p:sp>
      <p:sp>
        <p:nvSpPr>
          <p:cNvPr id="2201" name="Google Shape;2201;g11dd7129d2b_1_50"/>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SzPts val="600"/>
              <a:buNone/>
            </a:pPr>
            <a:fld id="{00000000-1234-1234-1234-123412341234}" type="slidenum">
              <a:rPr lang="en-US"/>
              <a:t>96</a:t>
            </a:fld>
            <a:endParaRPr/>
          </a:p>
        </p:txBody>
      </p:sp>
      <p:sp>
        <p:nvSpPr>
          <p:cNvPr id="2202" name="Google Shape;2202;g11dd7129d2b_1_50"/>
          <p:cNvSpPr txBox="1">
            <a:spLocks noGrp="1"/>
          </p:cNvSpPr>
          <p:nvPr>
            <p:ph type="title"/>
          </p:nvPr>
        </p:nvSpPr>
        <p:spPr>
          <a:xfrm>
            <a:off x="686104" y="479048"/>
            <a:ext cx="7772400" cy="8310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rgbClr val="651D32"/>
              </a:buClr>
              <a:buSzPts val="2800"/>
              <a:buFont typeface="Gill Sans"/>
              <a:buNone/>
            </a:pPr>
            <a:r>
              <a:rPr lang="en-US">
                <a:solidFill>
                  <a:srgbClr val="651D32"/>
                </a:solidFill>
              </a:rPr>
              <a:t>FEMALE LABOR FORCE PARTICIPATION</a:t>
            </a:r>
            <a:br>
              <a:rPr lang="en-US">
                <a:solidFill>
                  <a:srgbClr val="651D32"/>
                </a:solidFill>
              </a:rPr>
            </a:br>
            <a:r>
              <a:rPr lang="en-US" sz="2000">
                <a:solidFill>
                  <a:schemeClr val="lt2"/>
                </a:solidFill>
              </a:rPr>
              <a:t>ACCESS TO FINANCE</a:t>
            </a:r>
            <a:endParaRPr sz="2000">
              <a:solidFill>
                <a:schemeClr val="lt2"/>
              </a:solidFill>
            </a:endParaRPr>
          </a:p>
        </p:txBody>
      </p:sp>
      <p:sp>
        <p:nvSpPr>
          <p:cNvPr id="2203" name="Google Shape;2203;g11dd7129d2b_1_50"/>
          <p:cNvSpPr txBox="1"/>
          <p:nvPr/>
        </p:nvSpPr>
        <p:spPr>
          <a:xfrm>
            <a:off x="789825" y="1310050"/>
            <a:ext cx="7896900" cy="1354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chemeClr val="accent3"/>
                </a:solidFill>
                <a:latin typeface="Gill Sans"/>
                <a:ea typeface="Gill Sans"/>
                <a:cs typeface="Gill Sans"/>
                <a:sym typeface="Gill Sans"/>
              </a:rPr>
              <a:t>Women in Jordan have seen increased access to finance, with an increased percentage of women who have borrowed from a financial institution throughout the decade. Since 2011, the rate has surpassed many of its regional peers. </a:t>
            </a:r>
            <a:endParaRPr sz="1900" b="0" i="0" u="none" strike="noStrike" cap="none">
              <a:solidFill>
                <a:schemeClr val="accent3"/>
              </a:solidFill>
              <a:latin typeface="Gill Sans"/>
              <a:ea typeface="Gill Sans"/>
              <a:cs typeface="Gill Sans"/>
              <a:sym typeface="Gill Sans"/>
            </a:endParaRPr>
          </a:p>
        </p:txBody>
      </p:sp>
      <p:pic>
        <p:nvPicPr>
          <p:cNvPr id="2204" name="Google Shape;2204;g11dd7129d2b_1_50">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227175" y="2781302"/>
            <a:ext cx="6690226" cy="3396800"/>
          </a:xfrm>
          <a:prstGeom prst="rect">
            <a:avLst/>
          </a:prstGeom>
          <a:noFill/>
          <a:ln>
            <a:noFill/>
          </a:ln>
        </p:spPr>
      </p:pic>
      <p:sp>
        <p:nvSpPr>
          <p:cNvPr id="2205" name="Google Shape;2205;g11dd7129d2b_1_50"/>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t>3/23/2022</a:t>
            </a:r>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2210"/>
        <p:cNvGrpSpPr/>
        <p:nvPr/>
      </p:nvGrpSpPr>
      <p:grpSpPr>
        <a:xfrm>
          <a:off x="0" y="0"/>
          <a:ext cx="0" cy="0"/>
          <a:chOff x="0" y="0"/>
          <a:chExt cx="0" cy="0"/>
        </a:xfrm>
      </p:grpSpPr>
      <p:sp>
        <p:nvSpPr>
          <p:cNvPr id="2211" name="Google Shape;2211;g11935ead20f_0_252"/>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Clr>
                <a:srgbClr val="000000"/>
              </a:buClr>
              <a:buSzPts val="600"/>
              <a:buFont typeface="Arial"/>
              <a:buNone/>
            </a:pPr>
            <a:fld id="{00000000-1234-1234-1234-123412341234}" type="slidenum">
              <a:rPr lang="en-US"/>
              <a:t>97</a:t>
            </a:fld>
            <a:endParaRPr/>
          </a:p>
        </p:txBody>
      </p:sp>
      <p:sp>
        <p:nvSpPr>
          <p:cNvPr id="2212" name="Google Shape;2212;g11935ead20f_0_252"/>
          <p:cNvSpPr txBox="1">
            <a:spLocks noGrp="1"/>
          </p:cNvSpPr>
          <p:nvPr>
            <p:ph type="title"/>
          </p:nvPr>
        </p:nvSpPr>
        <p:spPr>
          <a:xfrm>
            <a:off x="686100" y="457200"/>
            <a:ext cx="8305500" cy="8310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SzPts val="2800"/>
              <a:buNone/>
            </a:pPr>
            <a:r>
              <a:rPr lang="en-US">
                <a:solidFill>
                  <a:srgbClr val="651D32"/>
                </a:solidFill>
              </a:rPr>
              <a:t>WOMEN, BUSINESS, AND THE LAW INDEX</a:t>
            </a:r>
            <a:endParaRPr>
              <a:solidFill>
                <a:srgbClr val="651D32"/>
              </a:solidFill>
            </a:endParaRPr>
          </a:p>
          <a:p>
            <a:pPr marL="0" lvl="0" indent="0" algn="l" rtl="0">
              <a:lnSpc>
                <a:spcPct val="100000"/>
              </a:lnSpc>
              <a:spcBef>
                <a:spcPts val="0"/>
              </a:spcBef>
              <a:spcAft>
                <a:spcPts val="0"/>
              </a:spcAft>
              <a:buClr>
                <a:srgbClr val="651D32"/>
              </a:buClr>
              <a:buSzPts val="2800"/>
              <a:buFont typeface="Gill Sans"/>
              <a:buNone/>
            </a:pPr>
            <a:r>
              <a:rPr lang="en-US" sz="2000">
                <a:solidFill>
                  <a:schemeClr val="lt2"/>
                </a:solidFill>
              </a:rPr>
              <a:t>SCORES</a:t>
            </a:r>
            <a:endParaRPr>
              <a:solidFill>
                <a:srgbClr val="651D32"/>
              </a:solidFill>
            </a:endParaRPr>
          </a:p>
        </p:txBody>
      </p:sp>
      <p:pic>
        <p:nvPicPr>
          <p:cNvPr id="2213" name="Google Shape;2213;g11935ead20f_0_252">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104925" y="2111975"/>
            <a:ext cx="6819875" cy="4268025"/>
          </a:xfrm>
          <a:prstGeom prst="rect">
            <a:avLst/>
          </a:prstGeom>
          <a:noFill/>
          <a:ln>
            <a:noFill/>
          </a:ln>
        </p:spPr>
      </p:pic>
      <p:sp>
        <p:nvSpPr>
          <p:cNvPr id="2214" name="Google Shape;2214;g11935ead20f_0_252"/>
          <p:cNvSpPr txBox="1"/>
          <p:nvPr/>
        </p:nvSpPr>
        <p:spPr>
          <a:xfrm>
            <a:off x="695700" y="1342475"/>
            <a:ext cx="8286300" cy="769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chemeClr val="accent3"/>
                </a:solidFill>
                <a:latin typeface="Gill Sans"/>
                <a:ea typeface="Gill Sans"/>
                <a:cs typeface="Gill Sans"/>
                <a:sym typeface="Gill Sans"/>
              </a:rPr>
              <a:t>Jordan saw increases in Mobility (0 to 25) and Pay (0 to 75) but saw no changes in Workplace (0) or Marriage (25)</a:t>
            </a:r>
            <a:endParaRPr sz="1900" b="0" i="0" u="none" strike="noStrike" cap="none">
              <a:solidFill>
                <a:schemeClr val="accent3"/>
              </a:solidFill>
              <a:latin typeface="Gill Sans"/>
              <a:ea typeface="Gill Sans"/>
              <a:cs typeface="Gill Sans"/>
              <a:sym typeface="Gill Sans"/>
            </a:endParaRPr>
          </a:p>
        </p:txBody>
      </p:sp>
      <p:sp>
        <p:nvSpPr>
          <p:cNvPr id="2215" name="Google Shape;2215;g11935ead20f_0_252"/>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t>3/23/2022</a:t>
            </a:r>
            <a:endParaRPr/>
          </a:p>
        </p:txBody>
      </p:sp>
      <p:sp>
        <p:nvSpPr>
          <p:cNvPr id="2216" name="Google Shape;2216;g11935ead20f_0_252"/>
          <p:cNvSpPr txBox="1">
            <a:spLocks noGrp="1"/>
          </p:cNvSpPr>
          <p:nvPr>
            <p:ph type="ftr" idx="11"/>
          </p:nvPr>
        </p:nvSpPr>
        <p:spPr>
          <a:xfrm>
            <a:off x="3124200" y="6474767"/>
            <a:ext cx="2895600" cy="2769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1400"/>
              <a:buNone/>
            </a:pPr>
            <a:r>
              <a:rPr lang="en-US"/>
              <a:t>USAID MONITORING, EVALUATION, AND LEARNING ACTIVITY</a:t>
            </a:r>
            <a:endParaRPr>
              <a:solidFill>
                <a:schemeClr val="lt1"/>
              </a:solidFill>
            </a:endParaRPr>
          </a:p>
          <a:p>
            <a:pPr marL="0" lvl="0" indent="0" algn="ctr" rtl="0">
              <a:lnSpc>
                <a:spcPct val="100000"/>
              </a:lnSpc>
              <a:spcBef>
                <a:spcPts val="0"/>
              </a:spcBef>
              <a:spcAft>
                <a:spcPts val="0"/>
              </a:spcAft>
              <a:buSzPts val="1400"/>
              <a:buNone/>
            </a:pPr>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2221"/>
        <p:cNvGrpSpPr/>
        <p:nvPr/>
      </p:nvGrpSpPr>
      <p:grpSpPr>
        <a:xfrm>
          <a:off x="0" y="0"/>
          <a:ext cx="0" cy="0"/>
          <a:chOff x="0" y="0"/>
          <a:chExt cx="0" cy="0"/>
        </a:xfrm>
      </p:grpSpPr>
      <p:sp>
        <p:nvSpPr>
          <p:cNvPr id="2222" name="Google Shape;2222;g11935ead20f_0_269"/>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SzPts val="600"/>
              <a:buNone/>
            </a:pPr>
            <a:fld id="{00000000-1234-1234-1234-123412341234}" type="slidenum">
              <a:rPr lang="en-US"/>
              <a:t>98</a:t>
            </a:fld>
            <a:endParaRPr/>
          </a:p>
        </p:txBody>
      </p:sp>
      <p:sp>
        <p:nvSpPr>
          <p:cNvPr id="2223" name="Google Shape;2223;g11935ead20f_0_269"/>
          <p:cNvSpPr txBox="1">
            <a:spLocks noGrp="1"/>
          </p:cNvSpPr>
          <p:nvPr>
            <p:ph type="title"/>
          </p:nvPr>
        </p:nvSpPr>
        <p:spPr>
          <a:xfrm>
            <a:off x="686100" y="457200"/>
            <a:ext cx="8305500" cy="8928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SzPts val="2800"/>
              <a:buNone/>
            </a:pPr>
            <a:r>
              <a:rPr lang="en-US">
                <a:solidFill>
                  <a:srgbClr val="651D32"/>
                </a:solidFill>
              </a:rPr>
              <a:t>WOMEN, BUSINESS, AND THE LAW INDEX</a:t>
            </a:r>
            <a:endParaRPr>
              <a:solidFill>
                <a:srgbClr val="651D32"/>
              </a:solidFill>
            </a:endParaRPr>
          </a:p>
          <a:p>
            <a:pPr marL="0" lvl="0" indent="0" algn="l" rtl="0">
              <a:lnSpc>
                <a:spcPct val="100000"/>
              </a:lnSpc>
              <a:spcBef>
                <a:spcPts val="0"/>
              </a:spcBef>
              <a:spcAft>
                <a:spcPts val="0"/>
              </a:spcAft>
              <a:buSzPts val="2800"/>
              <a:buNone/>
            </a:pPr>
            <a:r>
              <a:rPr lang="en-US" sz="2000">
                <a:solidFill>
                  <a:schemeClr val="lt2"/>
                </a:solidFill>
              </a:rPr>
              <a:t>SCORES</a:t>
            </a:r>
            <a:r>
              <a:rPr lang="en-US" sz="2400">
                <a:solidFill>
                  <a:schemeClr val="lt2"/>
                </a:solidFill>
              </a:rPr>
              <a:t> </a:t>
            </a:r>
            <a:endParaRPr/>
          </a:p>
        </p:txBody>
      </p:sp>
      <p:pic>
        <p:nvPicPr>
          <p:cNvPr id="2224" name="Google Shape;2224;g11935ead20f_0_269">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166949" y="2163125"/>
            <a:ext cx="6653075" cy="4163675"/>
          </a:xfrm>
          <a:prstGeom prst="rect">
            <a:avLst/>
          </a:prstGeom>
          <a:noFill/>
          <a:ln>
            <a:noFill/>
          </a:ln>
        </p:spPr>
      </p:pic>
      <p:sp>
        <p:nvSpPr>
          <p:cNvPr id="2225" name="Google Shape;2225;g11935ead20f_0_269"/>
          <p:cNvSpPr txBox="1"/>
          <p:nvPr/>
        </p:nvSpPr>
        <p:spPr>
          <a:xfrm>
            <a:off x="695700" y="1393625"/>
            <a:ext cx="8286300" cy="769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chemeClr val="accent3"/>
                </a:solidFill>
                <a:latin typeface="Gill Sans"/>
                <a:ea typeface="Gill Sans"/>
                <a:cs typeface="Gill Sans"/>
                <a:sym typeface="Gill Sans"/>
              </a:rPr>
              <a:t>Jordan improved its score on Parenthood (25 to 40), Entrepreneurship (75 to 100), and Pension (50 to 75) but maintained its score for Assets (40)</a:t>
            </a:r>
            <a:endParaRPr sz="1900" b="0" i="0" u="none" strike="noStrike" cap="none">
              <a:solidFill>
                <a:schemeClr val="accent3"/>
              </a:solidFill>
              <a:latin typeface="Gill Sans"/>
              <a:ea typeface="Gill Sans"/>
              <a:cs typeface="Gill Sans"/>
              <a:sym typeface="Gill Sans"/>
            </a:endParaRPr>
          </a:p>
        </p:txBody>
      </p:sp>
      <p:sp>
        <p:nvSpPr>
          <p:cNvPr id="2226" name="Google Shape;2226;g11935ead20f_0_269"/>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t>3/23/2022</a:t>
            </a:r>
            <a:endParaRPr/>
          </a:p>
        </p:txBody>
      </p:sp>
      <p:sp>
        <p:nvSpPr>
          <p:cNvPr id="2227" name="Google Shape;2227;g11935ead20f_0_269"/>
          <p:cNvSpPr txBox="1">
            <a:spLocks noGrp="1"/>
          </p:cNvSpPr>
          <p:nvPr>
            <p:ph type="ftr" idx="11"/>
          </p:nvPr>
        </p:nvSpPr>
        <p:spPr>
          <a:xfrm>
            <a:off x="3124200" y="6474767"/>
            <a:ext cx="2895600" cy="2769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1400"/>
              <a:buNone/>
            </a:pPr>
            <a:r>
              <a:rPr lang="en-US"/>
              <a:t>USAID MONITORING, EVALUATION, AND LEARNING ACTIVITY</a:t>
            </a:r>
            <a:endParaRPr>
              <a:solidFill>
                <a:schemeClr val="lt1"/>
              </a:solidFill>
            </a:endParaRPr>
          </a:p>
          <a:p>
            <a:pPr marL="0" lvl="0" indent="0" algn="ctr" rtl="0">
              <a:lnSpc>
                <a:spcPct val="100000"/>
              </a:lnSpc>
              <a:spcBef>
                <a:spcPts val="0"/>
              </a:spcBef>
              <a:spcAft>
                <a:spcPts val="0"/>
              </a:spcAft>
              <a:buSzPts val="1400"/>
              <a:buNone/>
            </a:pPr>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2231"/>
        <p:cNvGrpSpPr/>
        <p:nvPr/>
      </p:nvGrpSpPr>
      <p:grpSpPr>
        <a:xfrm>
          <a:off x="0" y="0"/>
          <a:ext cx="0" cy="0"/>
          <a:chOff x="0" y="0"/>
          <a:chExt cx="0" cy="0"/>
        </a:xfrm>
      </p:grpSpPr>
      <p:sp>
        <p:nvSpPr>
          <p:cNvPr id="2232" name="Google Shape;2232;g11e53598d4f_2_224"/>
          <p:cNvSpPr txBox="1">
            <a:spLocks noGrp="1"/>
          </p:cNvSpPr>
          <p:nvPr>
            <p:ph type="ftr" idx="11"/>
          </p:nvPr>
        </p:nvSpPr>
        <p:spPr>
          <a:xfrm>
            <a:off x="3124200" y="6474767"/>
            <a:ext cx="2895600" cy="2769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SzPts val="1400"/>
              <a:buNone/>
            </a:pPr>
            <a:r>
              <a:rPr lang="en-US"/>
              <a:t>USAID MONITORING, EVALUATION, AND LEARNING ACTIVITY</a:t>
            </a:r>
            <a:endParaRPr>
              <a:solidFill>
                <a:schemeClr val="lt1"/>
              </a:solidFill>
            </a:endParaRPr>
          </a:p>
          <a:p>
            <a:pPr marL="0" lvl="0" indent="0" algn="ctr" rtl="0">
              <a:lnSpc>
                <a:spcPct val="100000"/>
              </a:lnSpc>
              <a:spcBef>
                <a:spcPts val="0"/>
              </a:spcBef>
              <a:spcAft>
                <a:spcPts val="0"/>
              </a:spcAft>
              <a:buSzPts val="1400"/>
              <a:buNone/>
            </a:pPr>
            <a:endParaRPr/>
          </a:p>
        </p:txBody>
      </p:sp>
      <p:sp>
        <p:nvSpPr>
          <p:cNvPr id="2233" name="Google Shape;2233;g11e53598d4f_2_224"/>
          <p:cNvSpPr txBox="1">
            <a:spLocks noGrp="1"/>
          </p:cNvSpPr>
          <p:nvPr>
            <p:ph type="sldNum" idx="12"/>
          </p:nvPr>
        </p:nvSpPr>
        <p:spPr>
          <a:xfrm>
            <a:off x="6858000" y="6520934"/>
            <a:ext cx="2133600" cy="184800"/>
          </a:xfrm>
          <a:prstGeom prst="rect">
            <a:avLst/>
          </a:prstGeom>
          <a:noFill/>
          <a:ln>
            <a:noFill/>
          </a:ln>
        </p:spPr>
        <p:txBody>
          <a:bodyPr spcFirstLastPara="1" wrap="square" lIns="91425" tIns="45700" rIns="91425" bIns="45700" anchor="ctr" anchorCtr="0">
            <a:spAutoFit/>
          </a:bodyPr>
          <a:lstStyle/>
          <a:p>
            <a:pPr marL="0" lvl="0" indent="0" algn="r" rtl="0">
              <a:lnSpc>
                <a:spcPct val="100000"/>
              </a:lnSpc>
              <a:spcBef>
                <a:spcPts val="0"/>
              </a:spcBef>
              <a:spcAft>
                <a:spcPts val="0"/>
              </a:spcAft>
              <a:buSzPts val="600"/>
              <a:buNone/>
            </a:pPr>
            <a:fld id="{00000000-1234-1234-1234-123412341234}" type="slidenum">
              <a:rPr lang="en-US"/>
              <a:t>99</a:t>
            </a:fld>
            <a:endParaRPr/>
          </a:p>
        </p:txBody>
      </p:sp>
      <p:sp>
        <p:nvSpPr>
          <p:cNvPr id="2234" name="Google Shape;2234;g11e53598d4f_2_224"/>
          <p:cNvSpPr txBox="1">
            <a:spLocks noGrp="1"/>
          </p:cNvSpPr>
          <p:nvPr>
            <p:ph type="title"/>
          </p:nvPr>
        </p:nvSpPr>
        <p:spPr>
          <a:xfrm>
            <a:off x="686104" y="479336"/>
            <a:ext cx="7772400" cy="831000"/>
          </a:xfrm>
          <a:prstGeom prst="rect">
            <a:avLst/>
          </a:prstGeom>
          <a:noFill/>
          <a:ln>
            <a:noFill/>
          </a:ln>
        </p:spPr>
        <p:txBody>
          <a:bodyPr spcFirstLastPara="1" wrap="square" lIns="91425" tIns="45700" rIns="91425" bIns="45700" anchor="b" anchorCtr="0">
            <a:spAutoFit/>
          </a:bodyPr>
          <a:lstStyle/>
          <a:p>
            <a:pPr marL="0" lvl="0" indent="0" algn="l" rtl="0">
              <a:lnSpc>
                <a:spcPct val="100000"/>
              </a:lnSpc>
              <a:spcBef>
                <a:spcPts val="0"/>
              </a:spcBef>
              <a:spcAft>
                <a:spcPts val="0"/>
              </a:spcAft>
              <a:buClr>
                <a:srgbClr val="651D32"/>
              </a:buClr>
              <a:buSzPts val="2800"/>
              <a:buFont typeface="Gill Sans"/>
              <a:buNone/>
            </a:pPr>
            <a:r>
              <a:rPr lang="en-US" dirty="0">
                <a:solidFill>
                  <a:srgbClr val="651D32"/>
                </a:solidFill>
              </a:rPr>
              <a:t>WOMEN, BUSINESS, AND THE LAW INDEX</a:t>
            </a:r>
            <a:br>
              <a:rPr lang="en-US" dirty="0">
                <a:solidFill>
                  <a:srgbClr val="651D32"/>
                </a:solidFill>
              </a:rPr>
            </a:br>
            <a:r>
              <a:rPr lang="en-US" sz="2000" dirty="0">
                <a:solidFill>
                  <a:schemeClr val="lt2"/>
                </a:solidFill>
              </a:rPr>
              <a:t>MOBILITY</a:t>
            </a:r>
            <a:endParaRPr dirty="0">
              <a:solidFill>
                <a:schemeClr val="lt2"/>
              </a:solidFill>
            </a:endParaRPr>
          </a:p>
        </p:txBody>
      </p:sp>
      <p:graphicFrame>
        <p:nvGraphicFramePr>
          <p:cNvPr id="2235" name="Google Shape;2235;g11e53598d4f_2_224"/>
          <p:cNvGraphicFramePr/>
          <p:nvPr>
            <p:extLst>
              <p:ext uri="{D42A27DB-BD31-4B8C-83A1-F6EECF244321}">
                <p14:modId xmlns:p14="http://schemas.microsoft.com/office/powerpoint/2010/main" val="650997487"/>
              </p:ext>
            </p:extLst>
          </p:nvPr>
        </p:nvGraphicFramePr>
        <p:xfrm>
          <a:off x="831750" y="1647624"/>
          <a:ext cx="7480500" cy="4010100"/>
        </p:xfrm>
        <a:graphic>
          <a:graphicData uri="http://schemas.openxmlformats.org/drawingml/2006/table">
            <a:tbl>
              <a:tblPr firstRow="1">
                <a:noFill/>
                <a:tableStyleId>{25A6D332-0473-4F9C-9326-8C540EB8D382}</a:tableStyleId>
              </a:tblPr>
              <a:tblGrid>
                <a:gridCol w="1246750">
                  <a:extLst>
                    <a:ext uri="{9D8B030D-6E8A-4147-A177-3AD203B41FA5}">
                      <a16:colId xmlns:a16="http://schemas.microsoft.com/office/drawing/2014/main" val="20000"/>
                    </a:ext>
                  </a:extLst>
                </a:gridCol>
                <a:gridCol w="1246750">
                  <a:extLst>
                    <a:ext uri="{9D8B030D-6E8A-4147-A177-3AD203B41FA5}">
                      <a16:colId xmlns:a16="http://schemas.microsoft.com/office/drawing/2014/main" val="20001"/>
                    </a:ext>
                  </a:extLst>
                </a:gridCol>
                <a:gridCol w="1246750">
                  <a:extLst>
                    <a:ext uri="{9D8B030D-6E8A-4147-A177-3AD203B41FA5}">
                      <a16:colId xmlns:a16="http://schemas.microsoft.com/office/drawing/2014/main" val="20002"/>
                    </a:ext>
                  </a:extLst>
                </a:gridCol>
                <a:gridCol w="1246750">
                  <a:extLst>
                    <a:ext uri="{9D8B030D-6E8A-4147-A177-3AD203B41FA5}">
                      <a16:colId xmlns:a16="http://schemas.microsoft.com/office/drawing/2014/main" val="20003"/>
                    </a:ext>
                  </a:extLst>
                </a:gridCol>
                <a:gridCol w="1246750">
                  <a:extLst>
                    <a:ext uri="{9D8B030D-6E8A-4147-A177-3AD203B41FA5}">
                      <a16:colId xmlns:a16="http://schemas.microsoft.com/office/drawing/2014/main" val="20004"/>
                    </a:ext>
                  </a:extLst>
                </a:gridCol>
                <a:gridCol w="1246750">
                  <a:extLst>
                    <a:ext uri="{9D8B030D-6E8A-4147-A177-3AD203B41FA5}">
                      <a16:colId xmlns:a16="http://schemas.microsoft.com/office/drawing/2014/main" val="20005"/>
                    </a:ext>
                  </a:extLst>
                </a:gridCol>
              </a:tblGrid>
              <a:tr h="1396100">
                <a:tc gridSpan="2">
                  <a:txBody>
                    <a:bodyPr/>
                    <a:lstStyle/>
                    <a:p>
                      <a:pPr marL="0" marR="0" lvl="0" indent="0" algn="ctr" rtl="0">
                        <a:lnSpc>
                          <a:spcPct val="115000"/>
                        </a:lnSpc>
                        <a:spcBef>
                          <a:spcPts val="0"/>
                        </a:spcBef>
                        <a:spcAft>
                          <a:spcPts val="0"/>
                        </a:spcAft>
                        <a:buClr>
                          <a:srgbClr val="000000"/>
                        </a:buClr>
                        <a:buSzPts val="1100"/>
                        <a:buFont typeface="Arial"/>
                        <a:buNone/>
                      </a:pPr>
                      <a:r>
                        <a:rPr lang="en-US" sz="1100" b="1" u="none" strike="noStrike" cap="none">
                          <a:solidFill>
                            <a:schemeClr val="lt1"/>
                          </a:solidFill>
                          <a:latin typeface="Gill Sans"/>
                          <a:ea typeface="Gill Sans"/>
                          <a:cs typeface="Gill Sans"/>
                          <a:sym typeface="Gill Sans"/>
                        </a:rPr>
                        <a:t>MOBILITY</a:t>
                      </a:r>
                      <a:endParaRPr sz="1100" b="1" u="none" strike="noStrike" cap="none">
                        <a:solidFill>
                          <a:schemeClr val="lt1"/>
                        </a:solidFill>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dk2"/>
                    </a:solidFill>
                  </a:tcPr>
                </a:tc>
                <a:tc hMerge="1">
                  <a:txBody>
                    <a:bodyPr/>
                    <a:lstStyle/>
                    <a:p>
                      <a:endParaRPr lang="en-US"/>
                    </a:p>
                  </a:txBody>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solidFill>
                            <a:schemeClr val="lt1"/>
                          </a:solidFill>
                          <a:latin typeface="Gill Sans"/>
                          <a:ea typeface="Gill Sans"/>
                          <a:cs typeface="Gill Sans"/>
                          <a:sym typeface="Gill Sans"/>
                        </a:rPr>
                        <a:t>Can a woman apply for a passport in the same way as a man?</a:t>
                      </a:r>
                      <a:endParaRPr sz="1100" u="none" strike="noStrike" cap="none">
                        <a:solidFill>
                          <a:schemeClr val="lt1"/>
                        </a:solidFill>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dk2"/>
                    </a:solidFill>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solidFill>
                            <a:schemeClr val="lt1"/>
                          </a:solidFill>
                          <a:latin typeface="Gill Sans"/>
                          <a:ea typeface="Gill Sans"/>
                          <a:cs typeface="Gill Sans"/>
                          <a:sym typeface="Gill Sans"/>
                        </a:rPr>
                        <a:t>Can a woman travel outside the country in the same way as a man?</a:t>
                      </a:r>
                      <a:endParaRPr sz="1100" u="none" strike="noStrike" cap="none">
                        <a:solidFill>
                          <a:schemeClr val="lt1"/>
                        </a:solidFill>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dk2"/>
                    </a:solidFill>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solidFill>
                            <a:schemeClr val="lt1"/>
                          </a:solidFill>
                          <a:latin typeface="Gill Sans"/>
                          <a:ea typeface="Gill Sans"/>
                          <a:cs typeface="Gill Sans"/>
                          <a:sym typeface="Gill Sans"/>
                        </a:rPr>
                        <a:t>Can a woman travel outside her home in the same way as a man?</a:t>
                      </a:r>
                      <a:endParaRPr sz="1100" u="none" strike="noStrike" cap="none">
                        <a:solidFill>
                          <a:schemeClr val="lt1"/>
                        </a:solidFill>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dk2"/>
                    </a:solidFill>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solidFill>
                            <a:schemeClr val="lt1"/>
                          </a:solidFill>
                          <a:latin typeface="Gill Sans"/>
                          <a:ea typeface="Gill Sans"/>
                          <a:cs typeface="Gill Sans"/>
                          <a:sym typeface="Gill Sans"/>
                        </a:rPr>
                        <a:t>Can a woman choose where to live in the same way as a man?</a:t>
                      </a:r>
                      <a:endParaRPr sz="1100" u="none" strike="noStrike" cap="none">
                        <a:solidFill>
                          <a:schemeClr val="lt1"/>
                        </a:solidFill>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dk2"/>
                    </a:solidFill>
                  </a:tcPr>
                </a:tc>
                <a:extLst>
                  <a:ext uri="{0D108BD9-81ED-4DB2-BD59-A6C34878D82A}">
                    <a16:rowId xmlns:a16="http://schemas.microsoft.com/office/drawing/2014/main" val="10000"/>
                  </a:ext>
                </a:extLst>
              </a:tr>
              <a:tr h="326750">
                <a:tc>
                  <a:txBody>
                    <a:bodyPr/>
                    <a:lstStyle/>
                    <a:p>
                      <a:pPr marL="0" marR="0" lvl="0" indent="0" algn="l" rtl="0">
                        <a:lnSpc>
                          <a:spcPct val="115000"/>
                        </a:lnSpc>
                        <a:spcBef>
                          <a:spcPts val="0"/>
                        </a:spcBef>
                        <a:spcAft>
                          <a:spcPts val="0"/>
                        </a:spcAft>
                        <a:buClr>
                          <a:srgbClr val="000000"/>
                        </a:buClr>
                        <a:buSzPts val="1100"/>
                        <a:buFont typeface="Arial"/>
                        <a:buNone/>
                      </a:pPr>
                      <a:r>
                        <a:rPr lang="en-US" sz="1100" b="1" u="none" strike="noStrike" cap="none">
                          <a:latin typeface="Gill Sans"/>
                          <a:ea typeface="Gill Sans"/>
                          <a:cs typeface="Gill Sans"/>
                          <a:sym typeface="Gill Sans"/>
                        </a:rPr>
                        <a:t>Algeria</a:t>
                      </a:r>
                      <a:endParaRPr sz="11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b="1" u="none" strike="noStrike" cap="none">
                          <a:latin typeface="Gill Sans"/>
                          <a:ea typeface="Gill Sans"/>
                          <a:cs typeface="Gill Sans"/>
                          <a:sym typeface="Gill Sans"/>
                        </a:rPr>
                        <a:t>75</a:t>
                      </a:r>
                      <a:endParaRPr sz="11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latin typeface="Gill Sans"/>
                          <a:ea typeface="Gill Sans"/>
                          <a:cs typeface="Gill Sans"/>
                          <a:sym typeface="Gill Sans"/>
                        </a:rPr>
                        <a:t>No</a:t>
                      </a:r>
                      <a:endParaRPr sz="11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C3CE"/>
                    </a:solidFill>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latin typeface="Gill Sans"/>
                          <a:ea typeface="Gill Sans"/>
                          <a:cs typeface="Gill Sans"/>
                          <a:sym typeface="Gill Sans"/>
                        </a:rPr>
                        <a:t>Yes</a:t>
                      </a:r>
                      <a:endParaRPr sz="11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latin typeface="Gill Sans"/>
                          <a:ea typeface="Gill Sans"/>
                          <a:cs typeface="Gill Sans"/>
                          <a:sym typeface="Gill Sans"/>
                        </a:rPr>
                        <a:t>Yes</a:t>
                      </a:r>
                      <a:endParaRPr sz="11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latin typeface="Gill Sans"/>
                          <a:ea typeface="Gill Sans"/>
                          <a:cs typeface="Gill Sans"/>
                          <a:sym typeface="Gill Sans"/>
                        </a:rPr>
                        <a:t>Yes</a:t>
                      </a:r>
                      <a:endParaRPr sz="11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326750">
                <a:tc>
                  <a:txBody>
                    <a:bodyPr/>
                    <a:lstStyle/>
                    <a:p>
                      <a:pPr marL="0" marR="0" lvl="0" indent="0" algn="l" rtl="0">
                        <a:lnSpc>
                          <a:spcPct val="115000"/>
                        </a:lnSpc>
                        <a:spcBef>
                          <a:spcPts val="0"/>
                        </a:spcBef>
                        <a:spcAft>
                          <a:spcPts val="0"/>
                        </a:spcAft>
                        <a:buClr>
                          <a:srgbClr val="000000"/>
                        </a:buClr>
                        <a:buSzPts val="1100"/>
                        <a:buFont typeface="Arial"/>
                        <a:buNone/>
                      </a:pPr>
                      <a:r>
                        <a:rPr lang="en-US" sz="1100" b="1" u="none" strike="noStrike" cap="none">
                          <a:latin typeface="Gill Sans"/>
                          <a:ea typeface="Gill Sans"/>
                          <a:cs typeface="Gill Sans"/>
                          <a:sym typeface="Gill Sans"/>
                        </a:rPr>
                        <a:t>Jordan</a:t>
                      </a:r>
                      <a:endParaRPr sz="11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b="1" u="none" strike="noStrike" cap="none">
                          <a:latin typeface="Gill Sans"/>
                          <a:ea typeface="Gill Sans"/>
                          <a:cs typeface="Gill Sans"/>
                          <a:sym typeface="Gill Sans"/>
                        </a:rPr>
                        <a:t>25</a:t>
                      </a:r>
                      <a:endParaRPr sz="11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latin typeface="Gill Sans"/>
                          <a:ea typeface="Gill Sans"/>
                          <a:cs typeface="Gill Sans"/>
                          <a:sym typeface="Gill Sans"/>
                        </a:rPr>
                        <a:t>Yes</a:t>
                      </a:r>
                      <a:endParaRPr sz="11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latin typeface="Gill Sans"/>
                          <a:ea typeface="Gill Sans"/>
                          <a:cs typeface="Gill Sans"/>
                          <a:sym typeface="Gill Sans"/>
                        </a:rPr>
                        <a:t>No</a:t>
                      </a:r>
                      <a:endParaRPr sz="11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C3CE"/>
                    </a:solidFill>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latin typeface="Gill Sans"/>
                          <a:ea typeface="Gill Sans"/>
                          <a:cs typeface="Gill Sans"/>
                          <a:sym typeface="Gill Sans"/>
                        </a:rPr>
                        <a:t>No</a:t>
                      </a:r>
                      <a:endParaRPr sz="11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C3CE"/>
                    </a:solidFill>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latin typeface="Gill Sans"/>
                          <a:ea typeface="Gill Sans"/>
                          <a:cs typeface="Gill Sans"/>
                          <a:sym typeface="Gill Sans"/>
                        </a:rPr>
                        <a:t>No</a:t>
                      </a:r>
                      <a:endParaRPr sz="11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C3CE"/>
                    </a:solidFill>
                  </a:tcPr>
                </a:tc>
                <a:extLst>
                  <a:ext uri="{0D108BD9-81ED-4DB2-BD59-A6C34878D82A}">
                    <a16:rowId xmlns:a16="http://schemas.microsoft.com/office/drawing/2014/main" val="10002"/>
                  </a:ext>
                </a:extLst>
              </a:tr>
              <a:tr h="326750">
                <a:tc>
                  <a:txBody>
                    <a:bodyPr/>
                    <a:lstStyle/>
                    <a:p>
                      <a:pPr marL="0" marR="0" lvl="0" indent="0" algn="l" rtl="0">
                        <a:lnSpc>
                          <a:spcPct val="115000"/>
                        </a:lnSpc>
                        <a:spcBef>
                          <a:spcPts val="0"/>
                        </a:spcBef>
                        <a:spcAft>
                          <a:spcPts val="0"/>
                        </a:spcAft>
                        <a:buClr>
                          <a:srgbClr val="000000"/>
                        </a:buClr>
                        <a:buSzPts val="1100"/>
                        <a:buFont typeface="Arial"/>
                        <a:buNone/>
                      </a:pPr>
                      <a:r>
                        <a:rPr lang="en-US" sz="1100" b="1" u="none" strike="noStrike" cap="none">
                          <a:latin typeface="Gill Sans"/>
                          <a:ea typeface="Gill Sans"/>
                          <a:cs typeface="Gill Sans"/>
                          <a:sym typeface="Gill Sans"/>
                        </a:rPr>
                        <a:t>Lebanon</a:t>
                      </a:r>
                      <a:endParaRPr sz="11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b="1" u="none" strike="noStrike" cap="none">
                          <a:latin typeface="Gill Sans"/>
                          <a:ea typeface="Gill Sans"/>
                          <a:cs typeface="Gill Sans"/>
                          <a:sym typeface="Gill Sans"/>
                        </a:rPr>
                        <a:t>100</a:t>
                      </a:r>
                      <a:endParaRPr sz="11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latin typeface="Gill Sans"/>
                          <a:ea typeface="Gill Sans"/>
                          <a:cs typeface="Gill Sans"/>
                          <a:sym typeface="Gill Sans"/>
                        </a:rPr>
                        <a:t>Yes</a:t>
                      </a:r>
                      <a:endParaRPr sz="11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latin typeface="Gill Sans"/>
                          <a:ea typeface="Gill Sans"/>
                          <a:cs typeface="Gill Sans"/>
                          <a:sym typeface="Gill Sans"/>
                        </a:rPr>
                        <a:t>Yes</a:t>
                      </a:r>
                      <a:endParaRPr sz="11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latin typeface="Gill Sans"/>
                          <a:ea typeface="Gill Sans"/>
                          <a:cs typeface="Gill Sans"/>
                          <a:sym typeface="Gill Sans"/>
                        </a:rPr>
                        <a:t>Yes</a:t>
                      </a:r>
                      <a:endParaRPr sz="11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latin typeface="Gill Sans"/>
                          <a:ea typeface="Gill Sans"/>
                          <a:cs typeface="Gill Sans"/>
                          <a:sym typeface="Gill Sans"/>
                        </a:rPr>
                        <a:t>Yes</a:t>
                      </a:r>
                      <a:endParaRPr sz="11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326750">
                <a:tc>
                  <a:txBody>
                    <a:bodyPr/>
                    <a:lstStyle/>
                    <a:p>
                      <a:pPr marL="0" marR="0" lvl="0" indent="0" algn="l" rtl="0">
                        <a:lnSpc>
                          <a:spcPct val="115000"/>
                        </a:lnSpc>
                        <a:spcBef>
                          <a:spcPts val="0"/>
                        </a:spcBef>
                        <a:spcAft>
                          <a:spcPts val="0"/>
                        </a:spcAft>
                        <a:buClr>
                          <a:srgbClr val="000000"/>
                        </a:buClr>
                        <a:buSzPts val="1100"/>
                        <a:buFont typeface="Arial"/>
                        <a:buNone/>
                      </a:pPr>
                      <a:r>
                        <a:rPr lang="en-US" sz="1100" b="1" u="none" strike="noStrike" cap="none">
                          <a:latin typeface="Gill Sans"/>
                          <a:ea typeface="Gill Sans"/>
                          <a:cs typeface="Gill Sans"/>
                          <a:sym typeface="Gill Sans"/>
                        </a:rPr>
                        <a:t>Morocco</a:t>
                      </a:r>
                      <a:endParaRPr sz="11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b="1" u="none" strike="noStrike" cap="none">
                          <a:latin typeface="Gill Sans"/>
                          <a:ea typeface="Gill Sans"/>
                          <a:cs typeface="Gill Sans"/>
                          <a:sym typeface="Gill Sans"/>
                        </a:rPr>
                        <a:t>100</a:t>
                      </a:r>
                      <a:endParaRPr sz="11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latin typeface="Gill Sans"/>
                          <a:ea typeface="Gill Sans"/>
                          <a:cs typeface="Gill Sans"/>
                          <a:sym typeface="Gill Sans"/>
                        </a:rPr>
                        <a:t>Yes</a:t>
                      </a:r>
                      <a:endParaRPr sz="11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latin typeface="Gill Sans"/>
                          <a:ea typeface="Gill Sans"/>
                          <a:cs typeface="Gill Sans"/>
                          <a:sym typeface="Gill Sans"/>
                        </a:rPr>
                        <a:t>Yes</a:t>
                      </a:r>
                      <a:endParaRPr sz="11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latin typeface="Gill Sans"/>
                          <a:ea typeface="Gill Sans"/>
                          <a:cs typeface="Gill Sans"/>
                          <a:sym typeface="Gill Sans"/>
                        </a:rPr>
                        <a:t>Yes</a:t>
                      </a:r>
                      <a:endParaRPr sz="11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latin typeface="Gill Sans"/>
                          <a:ea typeface="Gill Sans"/>
                          <a:cs typeface="Gill Sans"/>
                          <a:sym typeface="Gill Sans"/>
                        </a:rPr>
                        <a:t>Yes</a:t>
                      </a:r>
                      <a:endParaRPr sz="11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326750">
                <a:tc>
                  <a:txBody>
                    <a:bodyPr/>
                    <a:lstStyle/>
                    <a:p>
                      <a:pPr marL="0" marR="0" lvl="0" indent="0" algn="l" rtl="0">
                        <a:lnSpc>
                          <a:spcPct val="115000"/>
                        </a:lnSpc>
                        <a:spcBef>
                          <a:spcPts val="0"/>
                        </a:spcBef>
                        <a:spcAft>
                          <a:spcPts val="0"/>
                        </a:spcAft>
                        <a:buClr>
                          <a:srgbClr val="000000"/>
                        </a:buClr>
                        <a:buSzPts val="1100"/>
                        <a:buFont typeface="Arial"/>
                        <a:buNone/>
                      </a:pPr>
                      <a:r>
                        <a:rPr lang="en-US" sz="1100" b="1" u="none" strike="noStrike" cap="none">
                          <a:latin typeface="Gill Sans"/>
                          <a:ea typeface="Gill Sans"/>
                          <a:cs typeface="Gill Sans"/>
                          <a:sym typeface="Gill Sans"/>
                        </a:rPr>
                        <a:t>Saudi Arabia</a:t>
                      </a:r>
                      <a:endParaRPr sz="11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b="1" u="none" strike="noStrike" cap="none">
                          <a:latin typeface="Gill Sans"/>
                          <a:ea typeface="Gill Sans"/>
                          <a:cs typeface="Gill Sans"/>
                          <a:sym typeface="Gill Sans"/>
                        </a:rPr>
                        <a:t>100</a:t>
                      </a:r>
                      <a:endParaRPr sz="11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latin typeface="Gill Sans"/>
                          <a:ea typeface="Gill Sans"/>
                          <a:cs typeface="Gill Sans"/>
                          <a:sym typeface="Gill Sans"/>
                        </a:rPr>
                        <a:t>Yes</a:t>
                      </a:r>
                      <a:endParaRPr sz="11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latin typeface="Gill Sans"/>
                          <a:ea typeface="Gill Sans"/>
                          <a:cs typeface="Gill Sans"/>
                          <a:sym typeface="Gill Sans"/>
                        </a:rPr>
                        <a:t>Yes</a:t>
                      </a:r>
                      <a:endParaRPr sz="11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latin typeface="Gill Sans"/>
                          <a:ea typeface="Gill Sans"/>
                          <a:cs typeface="Gill Sans"/>
                          <a:sym typeface="Gill Sans"/>
                        </a:rPr>
                        <a:t>Yes</a:t>
                      </a:r>
                      <a:endParaRPr sz="11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latin typeface="Gill Sans"/>
                          <a:ea typeface="Gill Sans"/>
                          <a:cs typeface="Gill Sans"/>
                          <a:sym typeface="Gill Sans"/>
                        </a:rPr>
                        <a:t>Yes</a:t>
                      </a:r>
                      <a:endParaRPr sz="11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326750">
                <a:tc>
                  <a:txBody>
                    <a:bodyPr/>
                    <a:lstStyle/>
                    <a:p>
                      <a:pPr marL="0" marR="0" lvl="0" indent="0" algn="l" rtl="0">
                        <a:lnSpc>
                          <a:spcPct val="115000"/>
                        </a:lnSpc>
                        <a:spcBef>
                          <a:spcPts val="0"/>
                        </a:spcBef>
                        <a:spcAft>
                          <a:spcPts val="0"/>
                        </a:spcAft>
                        <a:buClr>
                          <a:srgbClr val="000000"/>
                        </a:buClr>
                        <a:buSzPts val="1100"/>
                        <a:buFont typeface="Arial"/>
                        <a:buNone/>
                      </a:pPr>
                      <a:r>
                        <a:rPr lang="en-US" sz="1100" b="1" u="none" strike="noStrike" cap="none">
                          <a:latin typeface="Gill Sans"/>
                          <a:ea typeface="Gill Sans"/>
                          <a:cs typeface="Gill Sans"/>
                          <a:sym typeface="Gill Sans"/>
                        </a:rPr>
                        <a:t>Tunisia</a:t>
                      </a:r>
                      <a:endParaRPr sz="11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b="1" u="none" strike="noStrike" cap="none">
                          <a:latin typeface="Gill Sans"/>
                          <a:ea typeface="Gill Sans"/>
                          <a:cs typeface="Gill Sans"/>
                          <a:sym typeface="Gill Sans"/>
                        </a:rPr>
                        <a:t>100</a:t>
                      </a:r>
                      <a:endParaRPr sz="11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latin typeface="Gill Sans"/>
                          <a:ea typeface="Gill Sans"/>
                          <a:cs typeface="Gill Sans"/>
                          <a:sym typeface="Gill Sans"/>
                        </a:rPr>
                        <a:t>Yes</a:t>
                      </a:r>
                      <a:endParaRPr sz="11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latin typeface="Gill Sans"/>
                          <a:ea typeface="Gill Sans"/>
                          <a:cs typeface="Gill Sans"/>
                          <a:sym typeface="Gill Sans"/>
                        </a:rPr>
                        <a:t>Yes</a:t>
                      </a:r>
                      <a:endParaRPr sz="11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latin typeface="Gill Sans"/>
                          <a:ea typeface="Gill Sans"/>
                          <a:cs typeface="Gill Sans"/>
                          <a:sym typeface="Gill Sans"/>
                        </a:rPr>
                        <a:t>Yes</a:t>
                      </a:r>
                      <a:endParaRPr sz="11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latin typeface="Gill Sans"/>
                          <a:ea typeface="Gill Sans"/>
                          <a:cs typeface="Gill Sans"/>
                          <a:sym typeface="Gill Sans"/>
                        </a:rPr>
                        <a:t>Yes</a:t>
                      </a:r>
                      <a:endParaRPr sz="11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326750">
                <a:tc>
                  <a:txBody>
                    <a:bodyPr/>
                    <a:lstStyle/>
                    <a:p>
                      <a:pPr marL="0" marR="0" lvl="0" indent="0" algn="l" rtl="0">
                        <a:lnSpc>
                          <a:spcPct val="115000"/>
                        </a:lnSpc>
                        <a:spcBef>
                          <a:spcPts val="0"/>
                        </a:spcBef>
                        <a:spcAft>
                          <a:spcPts val="0"/>
                        </a:spcAft>
                        <a:buClr>
                          <a:srgbClr val="000000"/>
                        </a:buClr>
                        <a:buSzPts val="1100"/>
                        <a:buFont typeface="Arial"/>
                        <a:buNone/>
                      </a:pPr>
                      <a:r>
                        <a:rPr lang="en-US" sz="1100" b="1" u="none" strike="noStrike" cap="none">
                          <a:latin typeface="Gill Sans"/>
                          <a:ea typeface="Gill Sans"/>
                          <a:cs typeface="Gill Sans"/>
                          <a:sym typeface="Gill Sans"/>
                        </a:rPr>
                        <a:t>Turkey</a:t>
                      </a:r>
                      <a:endParaRPr sz="11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b="1" u="none" strike="noStrike" cap="none">
                          <a:latin typeface="Gill Sans"/>
                          <a:ea typeface="Gill Sans"/>
                          <a:cs typeface="Gill Sans"/>
                          <a:sym typeface="Gill Sans"/>
                        </a:rPr>
                        <a:t>100</a:t>
                      </a:r>
                      <a:endParaRPr sz="11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latin typeface="Gill Sans"/>
                          <a:ea typeface="Gill Sans"/>
                          <a:cs typeface="Gill Sans"/>
                          <a:sym typeface="Gill Sans"/>
                        </a:rPr>
                        <a:t>Yes</a:t>
                      </a:r>
                      <a:endParaRPr sz="11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latin typeface="Gill Sans"/>
                          <a:ea typeface="Gill Sans"/>
                          <a:cs typeface="Gill Sans"/>
                          <a:sym typeface="Gill Sans"/>
                        </a:rPr>
                        <a:t>Yes</a:t>
                      </a:r>
                      <a:endParaRPr sz="11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latin typeface="Gill Sans"/>
                          <a:ea typeface="Gill Sans"/>
                          <a:cs typeface="Gill Sans"/>
                          <a:sym typeface="Gill Sans"/>
                        </a:rPr>
                        <a:t>Yes</a:t>
                      </a:r>
                      <a:endParaRPr sz="11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latin typeface="Gill Sans"/>
                          <a:ea typeface="Gill Sans"/>
                          <a:cs typeface="Gill Sans"/>
                          <a:sym typeface="Gill Sans"/>
                        </a:rPr>
                        <a:t>Yes</a:t>
                      </a:r>
                      <a:endParaRPr sz="11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r h="326750">
                <a:tc>
                  <a:txBody>
                    <a:bodyPr/>
                    <a:lstStyle/>
                    <a:p>
                      <a:pPr marL="0" marR="0" lvl="0" indent="0" algn="l" rtl="0">
                        <a:lnSpc>
                          <a:spcPct val="115000"/>
                        </a:lnSpc>
                        <a:spcBef>
                          <a:spcPts val="0"/>
                        </a:spcBef>
                        <a:spcAft>
                          <a:spcPts val="0"/>
                        </a:spcAft>
                        <a:buClr>
                          <a:srgbClr val="000000"/>
                        </a:buClr>
                        <a:buSzPts val="1100"/>
                        <a:buFont typeface="Arial"/>
                        <a:buNone/>
                      </a:pPr>
                      <a:r>
                        <a:rPr lang="en-US" sz="1100" b="1" u="none" strike="noStrike" cap="none">
                          <a:latin typeface="Gill Sans"/>
                          <a:ea typeface="Gill Sans"/>
                          <a:cs typeface="Gill Sans"/>
                          <a:sym typeface="Gill Sans"/>
                        </a:rPr>
                        <a:t>WB &amp; Gaza</a:t>
                      </a:r>
                      <a:endParaRPr sz="11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b="1" u="none" strike="noStrike" cap="none">
                          <a:latin typeface="Gill Sans"/>
                          <a:ea typeface="Gill Sans"/>
                          <a:cs typeface="Gill Sans"/>
                          <a:sym typeface="Gill Sans"/>
                        </a:rPr>
                        <a:t>25</a:t>
                      </a:r>
                      <a:endParaRPr sz="1100" b="1"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latin typeface="Gill Sans"/>
                          <a:ea typeface="Gill Sans"/>
                          <a:cs typeface="Gill Sans"/>
                          <a:sym typeface="Gill Sans"/>
                        </a:rPr>
                        <a:t>Yes</a:t>
                      </a:r>
                      <a:endParaRPr sz="11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latin typeface="Gill Sans"/>
                          <a:ea typeface="Gill Sans"/>
                          <a:cs typeface="Gill Sans"/>
                          <a:sym typeface="Gill Sans"/>
                        </a:rPr>
                        <a:t>No</a:t>
                      </a:r>
                      <a:endParaRPr sz="11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C3CE"/>
                    </a:solidFill>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latin typeface="Gill Sans"/>
                          <a:ea typeface="Gill Sans"/>
                          <a:cs typeface="Gill Sans"/>
                          <a:sym typeface="Gill Sans"/>
                        </a:rPr>
                        <a:t>No</a:t>
                      </a:r>
                      <a:endParaRPr sz="1100" u="none" strike="noStrike" cap="none">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C3CE"/>
                    </a:solidFill>
                  </a:tcPr>
                </a:tc>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dirty="0">
                          <a:latin typeface="Gill Sans"/>
                          <a:ea typeface="Gill Sans"/>
                          <a:cs typeface="Gill Sans"/>
                          <a:sym typeface="Gill Sans"/>
                        </a:rPr>
                        <a:t>No</a:t>
                      </a:r>
                      <a:endParaRPr sz="1100" u="none" strike="noStrike" cap="none" dirty="0">
                        <a:latin typeface="Gill Sans"/>
                        <a:ea typeface="Gill Sans"/>
                        <a:cs typeface="Gill Sans"/>
                        <a:sym typeface="Gill Sans"/>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C3CE"/>
                    </a:solidFill>
                  </a:tcPr>
                </a:tc>
                <a:extLst>
                  <a:ext uri="{0D108BD9-81ED-4DB2-BD59-A6C34878D82A}">
                    <a16:rowId xmlns:a16="http://schemas.microsoft.com/office/drawing/2014/main" val="10008"/>
                  </a:ext>
                </a:extLst>
              </a:tr>
            </a:tbl>
          </a:graphicData>
        </a:graphic>
      </p:graphicFrame>
      <p:sp>
        <p:nvSpPr>
          <p:cNvPr id="2236" name="Google Shape;2236;g11e53598d4f_2_224"/>
          <p:cNvSpPr txBox="1">
            <a:spLocks noGrp="1"/>
          </p:cNvSpPr>
          <p:nvPr>
            <p:ph type="dt" idx="10"/>
          </p:nvPr>
        </p:nvSpPr>
        <p:spPr>
          <a:xfrm>
            <a:off x="152400" y="6520934"/>
            <a:ext cx="2133600" cy="184800"/>
          </a:xfrm>
          <a:prstGeom prst="rect">
            <a:avLst/>
          </a:prstGeom>
          <a:noFill/>
          <a:ln>
            <a:noFill/>
          </a:ln>
        </p:spPr>
        <p:txBody>
          <a:bodyPr spcFirstLastPara="1" wrap="square" lIns="91425" tIns="45700" rIns="91425" bIns="45700" anchor="ctr" anchorCtr="0">
            <a:spAutoFit/>
          </a:bodyPr>
          <a:lstStyle/>
          <a:p>
            <a:pPr marL="0" lvl="0" indent="0" algn="l" rtl="0">
              <a:lnSpc>
                <a:spcPct val="100000"/>
              </a:lnSpc>
              <a:spcBef>
                <a:spcPts val="0"/>
              </a:spcBef>
              <a:spcAft>
                <a:spcPts val="0"/>
              </a:spcAft>
              <a:buSzPts val="1400"/>
              <a:buNone/>
            </a:pPr>
            <a:r>
              <a:rPr lang="en-US"/>
              <a:t>3/23/2022</a:t>
            </a:r>
            <a:endParaRPr/>
          </a:p>
        </p:txBody>
      </p:sp>
    </p:spTree>
  </p:cSld>
  <p:clrMapOvr>
    <a:masterClrMapping/>
  </p:clrMapOvr>
</p:sld>
</file>

<file path=ppt/theme/theme1.xml><?xml version="1.0" encoding="utf-8"?>
<a:theme xmlns:a="http://schemas.openxmlformats.org/drawingml/2006/main" name="4.3-Template_12.7.2016">
  <a:themeElements>
    <a:clrScheme name="Custom 2">
      <a:dk1>
        <a:srgbClr val="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3-Template_12.7.2016">
  <a:themeElements>
    <a:clrScheme name="Custom 2">
      <a:dk1>
        <a:srgbClr val="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3-Template_12.7.2016">
  <a:themeElements>
    <a:clrScheme name="Custom 2">
      <a:dk1>
        <a:srgbClr val="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3-Template_12.7.2016">
  <a:themeElements>
    <a:clrScheme name="Custom 2">
      <a:dk1>
        <a:srgbClr val="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3-Template_12.7.2016">
  <a:themeElements>
    <a:clrScheme name="Custom 2">
      <a:dk1>
        <a:srgbClr val="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3545</TotalTime>
  <Words>30635</Words>
  <Application>Microsoft Office PowerPoint</Application>
  <PresentationFormat>On-screen Show (4:3)</PresentationFormat>
  <Paragraphs>2170</Paragraphs>
  <Slides>108</Slides>
  <Notes>108</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108</vt:i4>
      </vt:variant>
    </vt:vector>
  </HeadingPairs>
  <TitlesOfParts>
    <vt:vector size="119" baseType="lpstr">
      <vt:lpstr>Gill Sans</vt:lpstr>
      <vt:lpstr>Segoe UI</vt:lpstr>
      <vt:lpstr>Source Sans Pro</vt:lpstr>
      <vt:lpstr>Arial</vt:lpstr>
      <vt:lpstr>Calibri</vt:lpstr>
      <vt:lpstr>Noto Sans Symbols</vt:lpstr>
      <vt:lpstr>4.3-Template_12.7.2016</vt:lpstr>
      <vt:lpstr>4.3-Template_12.7.2016</vt:lpstr>
      <vt:lpstr>4.3-Template_12.7.2016</vt:lpstr>
      <vt:lpstr>4.3-Template_12.7.2016</vt:lpstr>
      <vt:lpstr>4.3-Template_12.7.2016</vt:lpstr>
      <vt:lpstr>WOMEN’S ECONOMIC PARTICIPATION ASSESSMENT Final Presentation</vt:lpstr>
      <vt:lpstr>MEETING AGENDA</vt:lpstr>
      <vt:lpstr>PROJECT TEAM</vt:lpstr>
      <vt:lpstr>Assessment Overview</vt:lpstr>
      <vt:lpstr>ASSESSMENT PURPOSE </vt:lpstr>
      <vt:lpstr>RESEARCH QUESTIONS</vt:lpstr>
      <vt:lpstr>Methodology</vt:lpstr>
      <vt:lpstr>METHODOLOGY OVERVIEW</vt:lpstr>
      <vt:lpstr>METHODOLOGY CASES SELECTED</vt:lpstr>
      <vt:lpstr>METHODOLOGY ANALYTICAL FRAMEWORK (1/2)</vt:lpstr>
      <vt:lpstr>METHODOLOGY ANALYTICAL FRAMEWORK (2/2)</vt:lpstr>
      <vt:lpstr>Comparative Data Analysis</vt:lpstr>
      <vt:lpstr>Female Labor Force Participation (FLFP)</vt:lpstr>
      <vt:lpstr>FEMALE LABOR FORCE PARTICIPATION CURRENT RATES (2019)</vt:lpstr>
      <vt:lpstr>FEMALE LABOR FORCE PARTICIPATION RELATIVE CHANGE IN SPAN OF DECADE (2010-2019)</vt:lpstr>
      <vt:lpstr>FEMALE LABOR FORCE PARTICIPATION OVER SPAN OF DECADE (2010-2020)</vt:lpstr>
      <vt:lpstr>FEMALE LABOR FORCE PARTICIPATION FEMALE TO MALE RATIO</vt:lpstr>
      <vt:lpstr>FEMALE LABOR FORCE PARTICIPATION CHANGE IN FEMALE TO MALE RATIO (2010-2019)</vt:lpstr>
      <vt:lpstr>FEMALE LABOR FORCE PARTICIPATION WORLD ECONOMIC FORUM (WEF) GLOBAL GENDER GAP INDEX</vt:lpstr>
      <vt:lpstr>FEMALE LABOR FORCE PARTICIPATION WORLD ECONOMIC FORUM GLOBAL GENDER GAP INDEX</vt:lpstr>
      <vt:lpstr>Economy and  Economic Factors</vt:lpstr>
      <vt:lpstr>ECONOMY AND ECONOMIC FACTORS ECONOMIC GROUP</vt:lpstr>
      <vt:lpstr>ECONOMY AND ECONOMIC FACTORS GDP PER CAPITA 2010-2020</vt:lpstr>
      <vt:lpstr>ECONOMY AND ECONOMIC FACTORS OIL REVENUES</vt:lpstr>
      <vt:lpstr>Economy and Economic Factors</vt:lpstr>
      <vt:lpstr>LABOR MARKET CONDITIONS WOMEN’S EMPLOYMENT IN THE SERVICES SECTOR</vt:lpstr>
      <vt:lpstr>LABOR MARKET CONDITIONS WOMEN’S EMPLOYMENT IN THE SERVICES SECTOR</vt:lpstr>
      <vt:lpstr>LABOR MARKET CONDITIONS ALGERIA SERVICES SECTOR</vt:lpstr>
      <vt:lpstr>LABOR MARKET CONDITIONS JORDAN SERVICES SECTOR</vt:lpstr>
      <vt:lpstr>LABOR MARKET CONDITIONS SAUDI ARABIA SERVICES SECTOR</vt:lpstr>
      <vt:lpstr>LABOR MARKET CONDITIONS TUNISIA SERVICES SECTOR</vt:lpstr>
      <vt:lpstr>LABOR MARKET CONDITIONS TURKEY SERVICES SECTOR</vt:lpstr>
      <vt:lpstr>LABOR MARKET CONDITIONS WEST BANK &amp; GAZA SERVICES SECTOR</vt:lpstr>
      <vt:lpstr>LABOR MARKET CONDITIONS UNEMPLOYMENT</vt:lpstr>
      <vt:lpstr>LABOR MARKET CONDITIONS INFORMAL EMPLOYMENT</vt:lpstr>
      <vt:lpstr>LABOR MARKET CONDITIONS FOREIGN WORKERS, MIGRANTS, AND REFUGEES</vt:lpstr>
      <vt:lpstr>LABOR MARKET CONDITIONS WOMEN’S EMPLOYMENT IN PUBLIC/PRIVATE SECTORS</vt:lpstr>
      <vt:lpstr>LABOR MARKET CONDITIONS WOMEN BUSINESS OWNERS</vt:lpstr>
      <vt:lpstr>FEMALE LABOR FORCE PARTICIPATION SELF-EMPLOYED WOMEN</vt:lpstr>
      <vt:lpstr>Legal, Regulatory,  and Policy Frameworks</vt:lpstr>
      <vt:lpstr>LEGAL, REGULATORY, AND POLICY FRAMEWORKS WOMEN, BUSINESS, AND THE LAW INDEX </vt:lpstr>
      <vt:lpstr>LEGAL, REGULATORY, AND POLICY FRAMEWORKS WOMEN, BUSINESS, AND THE LAW INDEX  </vt:lpstr>
      <vt:lpstr>Legal, Regulatory,  and Policy Frameworks </vt:lpstr>
      <vt:lpstr>ENABLING ENVIRONMENT SUPPORT SERVICES FOR WOMEN</vt:lpstr>
      <vt:lpstr>ENABLING ENVIRONMENT SUPPORT SERVICES FOR WOMEN</vt:lpstr>
      <vt:lpstr>ENABLING ENVIRONMENT ACCESS TO FINANCE</vt:lpstr>
      <vt:lpstr>Social Factors</vt:lpstr>
      <vt:lpstr>SOCIAL FACTORS FEMALE TERTIARY EDUCATION ENROLLMENT (2010-2019)</vt:lpstr>
      <vt:lpstr>SOCIAL FACTORS FEMALE LABOR FORCE PARTICIPATION BY EDUCATION</vt:lpstr>
      <vt:lpstr>SOCIAL FACTORS AVERAGE AGE OF MARRIAGE</vt:lpstr>
      <vt:lpstr>SOCIAL FACTORS FERTILITY RATES (2010-2019)</vt:lpstr>
      <vt:lpstr>SOCIAL FACTORS NORMS AND BELIEFS</vt:lpstr>
      <vt:lpstr>SOCIAL FACTORS NORMS AND BELIEFS</vt:lpstr>
      <vt:lpstr>SOCIAL FACTORS NORMS AND BELIEFS</vt:lpstr>
      <vt:lpstr>SOCIAL FACTORS NORMS AND BELIEFS</vt:lpstr>
      <vt:lpstr>SOCIAL FACTORS NORMS AND BELIEFS</vt:lpstr>
      <vt:lpstr>SOCIAL FACTORS NORMS AND BELIEFS</vt:lpstr>
      <vt:lpstr>SOCIAL FACTORS NORMS AND BELIEFS</vt:lpstr>
      <vt:lpstr>Interventions</vt:lpstr>
      <vt:lpstr>INTERVENTIONS ALGERIA</vt:lpstr>
      <vt:lpstr>INTERVENTIONS LEBANON</vt:lpstr>
      <vt:lpstr>INTERVENTIONS MOROCCO</vt:lpstr>
      <vt:lpstr>INTERVENTIONS SAUDI ARABIA</vt:lpstr>
      <vt:lpstr>INTERVENTIONS TUNISIA</vt:lpstr>
      <vt:lpstr>INTERVENTIONS TURKEY</vt:lpstr>
      <vt:lpstr>INTERVENTIONS WEST BANK AND GAZA</vt:lpstr>
      <vt:lpstr>Key Findings &amp; Lessons Learned</vt:lpstr>
      <vt:lpstr>KEY FINDINGS FEMALE LABOR FORCE PARTICIPATION</vt:lpstr>
      <vt:lpstr>KEY FINDINGS ECONOMY AND ECONOMIC FACTORS</vt:lpstr>
      <vt:lpstr>KEY FINDINGS LEGAL, REGULATORY, AND POLICY FRAMEWORKS</vt:lpstr>
      <vt:lpstr>KEY FINDINGS SOCIAL FACTORS</vt:lpstr>
      <vt:lpstr>KEY FINDINGS INTERVENTIONS</vt:lpstr>
      <vt:lpstr>Barriers to FLFP in Jordan</vt:lpstr>
      <vt:lpstr>BARRIERS TO FLFP IN JORDAN ECONOMY AND ECONOMIC FACTORS</vt:lpstr>
      <vt:lpstr>BARRIERS TO FLFP IN JORDAN LEGAL, REGULATORY, AND POLICY FRAMEWORKS</vt:lpstr>
      <vt:lpstr>BARRIERS TO FLFP IN JORDAN SOCIAL FACTORS</vt:lpstr>
      <vt:lpstr>Recommendations for Jordan</vt:lpstr>
      <vt:lpstr>RECOMMENDATIONS ADAPTING FINDINGS TO JORDAN </vt:lpstr>
      <vt:lpstr>RECOMMENDATIONS ADAPTING FINDINGS TO JORDAN </vt:lpstr>
      <vt:lpstr>RECOMMENDATIONS ADAPTING FINDINGS TO JORDAN</vt:lpstr>
      <vt:lpstr>RECOMMENDATIONS ADAPTING FINDINGS TO JORDAN </vt:lpstr>
      <vt:lpstr>RECOMMENDATIONS ADAPTING FINDINGS TO JORDAN </vt:lpstr>
      <vt:lpstr>Recommendations for Future Research</vt:lpstr>
      <vt:lpstr>RECOMMENDATIONS FOR FUTURE RESEARCH</vt:lpstr>
      <vt:lpstr>Questions </vt:lpstr>
      <vt:lpstr>APPENDIX</vt:lpstr>
      <vt:lpstr>Key Terms</vt:lpstr>
      <vt:lpstr>KEY TERMS</vt:lpstr>
      <vt:lpstr>Case Selection</vt:lpstr>
      <vt:lpstr>CASE SELECTION METHODOLOGY</vt:lpstr>
      <vt:lpstr>COUNTRY LIST </vt:lpstr>
      <vt:lpstr>PROPOSED COUNTRIES</vt:lpstr>
      <vt:lpstr>Research Constraints</vt:lpstr>
      <vt:lpstr>RESEARCH CONSTRAINTS </vt:lpstr>
      <vt:lpstr>Additional Data for Consideration</vt:lpstr>
      <vt:lpstr>FEMALE LABOR FORCE PARTICIPATION ACCESS TO FINANCE</vt:lpstr>
      <vt:lpstr>WOMEN, BUSINESS, AND THE LAW INDEX SCORES</vt:lpstr>
      <vt:lpstr>WOMEN, BUSINESS, AND THE LAW INDEX SCORES </vt:lpstr>
      <vt:lpstr>WOMEN, BUSINESS, AND THE LAW INDEX MOBILITY</vt:lpstr>
      <vt:lpstr>WOMEN, BUSINESS, AND THE LAW INDEX WORKPLACE</vt:lpstr>
      <vt:lpstr>WOMEN, BUSINESS, AND THE LAW INDEX PAY</vt:lpstr>
      <vt:lpstr>WOMEN, BUSINESS, AND THE LAW INDEX MARRIAGE</vt:lpstr>
      <vt:lpstr>WOMEN, BUSINESS, AND THE LAW INDEX PARENTHOOD</vt:lpstr>
      <vt:lpstr>WOMEN, BUSINESS, AND THE LAW INDEX ENTREPRENEURSHIP</vt:lpstr>
      <vt:lpstr>WOMEN, BUSINESS, AND THE LAW INDEX ASSETS</vt:lpstr>
      <vt:lpstr>WOMEN, BUSINESS, AND THE LAW INDEX PENSION</vt:lpstr>
      <vt:lpstr>LEGAL, REGULATORY, AND POLICY FRAMEWORKS LEGISLATIVE SYSTEMS</vt:lpstr>
      <vt:lpstr>ENTREPRENEURSHIP TOTAL EARLY-STAGE ENTREPRENEURIAL ACTIVITY (TEA)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WOMEN’S ECONOMIC PARTICIPATION ASSESSMENT Final Presentation</dc:title>
  <dc:creator>USAID</dc:creator>
  <cp:lastModifiedBy>Miller, Kristen</cp:lastModifiedBy>
  <cp:revision>35</cp:revision>
  <cp:lastPrinted>2022-04-22T18:28:44Z</cp:lastPrinted>
  <dcterms:created xsi:type="dcterms:W3CDTF">2017-03-16T17:46:58Z</dcterms:created>
  <dcterms:modified xsi:type="dcterms:W3CDTF">2022-06-22T23:48:03Z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0x0101008DA58B5CA681664FAB24816C56F410850900F82A4A994D08EF43944A482D6F2DB08E</vt:lpwstr>
  </property>
  <property fmtid="{D5CDD505-2E9C-101B-9397-08002B2CF9AE}" pid="3" name="Project Document Type">
    <vt:lpwstr/>
  </property>
</Properties>
</file>