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87"/>
  </p:notesMasterIdLst>
  <p:handoutMasterIdLst>
    <p:handoutMasterId r:id="rId88"/>
  </p:handoutMasterIdLst>
  <p:sldIdLst>
    <p:sldId id="392" r:id="rId3"/>
    <p:sldId id="717" r:id="rId4"/>
    <p:sldId id="719" r:id="rId5"/>
    <p:sldId id="800" r:id="rId6"/>
    <p:sldId id="720" r:id="rId7"/>
    <p:sldId id="721" r:id="rId8"/>
    <p:sldId id="722" r:id="rId9"/>
    <p:sldId id="723" r:id="rId10"/>
    <p:sldId id="724" r:id="rId11"/>
    <p:sldId id="725" r:id="rId12"/>
    <p:sldId id="726" r:id="rId13"/>
    <p:sldId id="801" r:id="rId14"/>
    <p:sldId id="727" r:id="rId15"/>
    <p:sldId id="802" r:id="rId16"/>
    <p:sldId id="728" r:id="rId17"/>
    <p:sldId id="729" r:id="rId18"/>
    <p:sldId id="730" r:id="rId19"/>
    <p:sldId id="731" r:id="rId20"/>
    <p:sldId id="732" r:id="rId21"/>
    <p:sldId id="803" r:id="rId22"/>
    <p:sldId id="733" r:id="rId23"/>
    <p:sldId id="734" r:id="rId24"/>
    <p:sldId id="735" r:id="rId25"/>
    <p:sldId id="804" r:id="rId26"/>
    <p:sldId id="736" r:id="rId27"/>
    <p:sldId id="737" r:id="rId28"/>
    <p:sldId id="805" r:id="rId29"/>
    <p:sldId id="738" r:id="rId30"/>
    <p:sldId id="739" r:id="rId31"/>
    <p:sldId id="740" r:id="rId32"/>
    <p:sldId id="741" r:id="rId33"/>
    <p:sldId id="742" r:id="rId34"/>
    <p:sldId id="744" r:id="rId35"/>
    <p:sldId id="743" r:id="rId36"/>
    <p:sldId id="745" r:id="rId37"/>
    <p:sldId id="746" r:id="rId38"/>
    <p:sldId id="747" r:id="rId39"/>
    <p:sldId id="748" r:id="rId40"/>
    <p:sldId id="749" r:id="rId41"/>
    <p:sldId id="750" r:id="rId42"/>
    <p:sldId id="751" r:id="rId43"/>
    <p:sldId id="752" r:id="rId44"/>
    <p:sldId id="755" r:id="rId45"/>
    <p:sldId id="754" r:id="rId46"/>
    <p:sldId id="756" r:id="rId47"/>
    <p:sldId id="757" r:id="rId48"/>
    <p:sldId id="758" r:id="rId49"/>
    <p:sldId id="806" r:id="rId50"/>
    <p:sldId id="759" r:id="rId51"/>
    <p:sldId id="760" r:id="rId52"/>
    <p:sldId id="766" r:id="rId53"/>
    <p:sldId id="767" r:id="rId54"/>
    <p:sldId id="768" r:id="rId55"/>
    <p:sldId id="769" r:id="rId56"/>
    <p:sldId id="770" r:id="rId57"/>
    <p:sldId id="771" r:id="rId58"/>
    <p:sldId id="772" r:id="rId59"/>
    <p:sldId id="773" r:id="rId60"/>
    <p:sldId id="774" r:id="rId61"/>
    <p:sldId id="775" r:id="rId62"/>
    <p:sldId id="776" r:id="rId63"/>
    <p:sldId id="777" r:id="rId64"/>
    <p:sldId id="778" r:id="rId65"/>
    <p:sldId id="779" r:id="rId66"/>
    <p:sldId id="780" r:id="rId67"/>
    <p:sldId id="781" r:id="rId68"/>
    <p:sldId id="782" r:id="rId69"/>
    <p:sldId id="783" r:id="rId70"/>
    <p:sldId id="784" r:id="rId71"/>
    <p:sldId id="785" r:id="rId72"/>
    <p:sldId id="786" r:id="rId73"/>
    <p:sldId id="787" r:id="rId74"/>
    <p:sldId id="788" r:id="rId75"/>
    <p:sldId id="789" r:id="rId76"/>
    <p:sldId id="790" r:id="rId77"/>
    <p:sldId id="791" r:id="rId78"/>
    <p:sldId id="792" r:id="rId79"/>
    <p:sldId id="793" r:id="rId80"/>
    <p:sldId id="794" r:id="rId81"/>
    <p:sldId id="795" r:id="rId82"/>
    <p:sldId id="796" r:id="rId83"/>
    <p:sldId id="797" r:id="rId84"/>
    <p:sldId id="798" r:id="rId85"/>
    <p:sldId id="799" r:id="rId8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p15:clr>
            <a:srgbClr val="A4A3A4"/>
          </p15:clr>
        </p15:guide>
        <p15:guide id="2" pos="3120">
          <p15:clr>
            <a:srgbClr val="A4A3A4"/>
          </p15:clr>
        </p15:guide>
        <p15:guide id="3" pos="48">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nan Afaneh" initials="AA" lastIdx="6" clrIdx="0"/>
  <p:cmAuthor id="1" name="Laila Al-Bustani" initials="LA" lastIdx="11" clrIdx="1"/>
  <p:cmAuthor id="2" name="Jana Abdo" initials="JA" lastIdx="13" clrIdx="3">
    <p:extLst>
      <p:ext uri="{19B8F6BF-5375-455C-9EA6-DF929625EA0E}">
        <p15:presenceInfo xmlns:p15="http://schemas.microsoft.com/office/powerpoint/2012/main" userId="S-1-5-21-3366472490-707558996-3559777402-158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4B2E"/>
    <a:srgbClr val="CFA1F5"/>
    <a:srgbClr val="F8CD78"/>
    <a:srgbClr val="FDBBCE"/>
    <a:srgbClr val="0091D0"/>
    <a:srgbClr val="02688D"/>
    <a:srgbClr val="B1BC37"/>
    <a:srgbClr val="DAECA7"/>
    <a:srgbClr val="ADCDE2"/>
    <a:srgbClr val="9FC6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0" autoAdjust="0"/>
    <p:restoredTop sz="95441" autoAdjust="0"/>
  </p:normalViewPr>
  <p:slideViewPr>
    <p:cSldViewPr>
      <p:cViewPr varScale="1">
        <p:scale>
          <a:sx n="115" d="100"/>
          <a:sy n="115" d="100"/>
        </p:scale>
        <p:origin x="1794" y="108"/>
      </p:cViewPr>
      <p:guideLst>
        <p:guide orient="horz" pos="2352"/>
        <p:guide pos="3120"/>
        <p:guide pos="48"/>
      </p:guideLst>
    </p:cSldViewPr>
  </p:slideViewPr>
  <p:outlineViewPr>
    <p:cViewPr>
      <p:scale>
        <a:sx n="33" d="100"/>
        <a:sy n="33" d="100"/>
      </p:scale>
      <p:origin x="0" y="2216"/>
    </p:cViewPr>
  </p:outlineViewPr>
  <p:notesTextViewPr>
    <p:cViewPr>
      <p:scale>
        <a:sx n="1" d="1"/>
        <a:sy n="1" d="1"/>
      </p:scale>
      <p:origin x="0" y="0"/>
    </p:cViewPr>
  </p:notesTextViewPr>
  <p:notesViewPr>
    <p:cSldViewPr snapToGrid="0" snapToObjects="1" showGuides="1">
      <p:cViewPr varScale="1">
        <p:scale>
          <a:sx n="66" d="100"/>
          <a:sy n="66" d="100"/>
        </p:scale>
        <p:origin x="-3408" y="-10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17BBD4-AEC2-4740-AA57-233C785DC464}" type="doc">
      <dgm:prSet loTypeId="urn:microsoft.com/office/officeart/2009/layout/CircleArrowProcess" loCatId="process" qsTypeId="urn:microsoft.com/office/officeart/2005/8/quickstyle/3d2" qsCatId="3D" csTypeId="urn:microsoft.com/office/officeart/2005/8/colors/colorful2" csCatId="colorful" phldr="1"/>
      <dgm:spPr/>
      <dgm:t>
        <a:bodyPr/>
        <a:lstStyle/>
        <a:p>
          <a:endParaRPr lang="en-US"/>
        </a:p>
      </dgm:t>
    </dgm:pt>
    <dgm:pt modelId="{1D44D7B2-9FC9-4D75-8A1C-4AD23A4863DA}">
      <dgm:prSet phldrT="[Text]"/>
      <dgm:spPr/>
      <dgm:t>
        <a:bodyPr/>
        <a:lstStyle/>
        <a:p>
          <a:r>
            <a:rPr lang="ar-JO" dirty="0" smtClean="0"/>
            <a:t>الجنس= ذكر/أنثى</a:t>
          </a:r>
          <a:endParaRPr lang="en-US" dirty="0"/>
        </a:p>
      </dgm:t>
    </dgm:pt>
    <dgm:pt modelId="{5473A06D-4C84-462A-B694-7496009EF2B0}" type="parTrans" cxnId="{F702FA66-D0A6-4E03-9B6D-79938014498F}">
      <dgm:prSet/>
      <dgm:spPr/>
      <dgm:t>
        <a:bodyPr/>
        <a:lstStyle/>
        <a:p>
          <a:endParaRPr lang="en-US"/>
        </a:p>
      </dgm:t>
    </dgm:pt>
    <dgm:pt modelId="{B6421C43-73F7-458B-9C3C-6CB1CB26ADD3}" type="sibTrans" cxnId="{F702FA66-D0A6-4E03-9B6D-79938014498F}">
      <dgm:prSet/>
      <dgm:spPr/>
      <dgm:t>
        <a:bodyPr/>
        <a:lstStyle/>
        <a:p>
          <a:endParaRPr lang="en-US"/>
        </a:p>
      </dgm:t>
    </dgm:pt>
    <dgm:pt modelId="{B45524CE-08DC-4389-BAC9-25DAFC0BEE2B}">
      <dgm:prSet phldrT="[Text]" custT="1"/>
      <dgm:spPr/>
      <dgm:t>
        <a:bodyPr/>
        <a:lstStyle/>
        <a:p>
          <a:pPr rtl="1"/>
          <a:r>
            <a:rPr lang="ar-JO" sz="1400" b="1" dirty="0" smtClean="0"/>
            <a:t>يشير إلى الاختلافات البيولوجية: الكروموسومات، الملامح الهرمونية، والأعضاء الداخلية والخارجية.</a:t>
          </a:r>
          <a:endParaRPr lang="en-US" sz="1400" b="1" dirty="0"/>
        </a:p>
      </dgm:t>
    </dgm:pt>
    <dgm:pt modelId="{2E9F4E62-7620-4395-B20A-6B7BAA49DB75}" type="parTrans" cxnId="{B33A3AFA-5B2A-477F-A0AA-E573DD7E6786}">
      <dgm:prSet/>
      <dgm:spPr/>
      <dgm:t>
        <a:bodyPr/>
        <a:lstStyle/>
        <a:p>
          <a:endParaRPr lang="en-US"/>
        </a:p>
      </dgm:t>
    </dgm:pt>
    <dgm:pt modelId="{533B4EB5-77F6-44D7-BF4C-202806D73D37}" type="sibTrans" cxnId="{B33A3AFA-5B2A-477F-A0AA-E573DD7E6786}">
      <dgm:prSet/>
      <dgm:spPr/>
      <dgm:t>
        <a:bodyPr/>
        <a:lstStyle/>
        <a:p>
          <a:endParaRPr lang="en-US"/>
        </a:p>
      </dgm:t>
    </dgm:pt>
    <dgm:pt modelId="{F3263B4F-91DC-45B9-807B-05A5422A3323}">
      <dgm:prSet phldrT="[Text]"/>
      <dgm:spPr/>
      <dgm:t>
        <a:bodyPr/>
        <a:lstStyle/>
        <a:p>
          <a:r>
            <a:rPr lang="ar-JO" dirty="0" smtClean="0"/>
            <a:t>النوع الاجتماعي= ذكري/أنثوي</a:t>
          </a:r>
          <a:endParaRPr lang="en-US" dirty="0" smtClean="0"/>
        </a:p>
      </dgm:t>
    </dgm:pt>
    <dgm:pt modelId="{D09A0FF8-5733-40C8-8122-53F94DA1EE83}" type="parTrans" cxnId="{1A19D342-ACDA-4C03-BA8F-5D0306B4B453}">
      <dgm:prSet/>
      <dgm:spPr/>
      <dgm:t>
        <a:bodyPr/>
        <a:lstStyle/>
        <a:p>
          <a:endParaRPr lang="en-US"/>
        </a:p>
      </dgm:t>
    </dgm:pt>
    <dgm:pt modelId="{CD41166B-DD96-4855-8077-EA904BE11257}" type="sibTrans" cxnId="{1A19D342-ACDA-4C03-BA8F-5D0306B4B453}">
      <dgm:prSet/>
      <dgm:spPr/>
      <dgm:t>
        <a:bodyPr/>
        <a:lstStyle/>
        <a:p>
          <a:endParaRPr lang="en-US"/>
        </a:p>
      </dgm:t>
    </dgm:pt>
    <dgm:pt modelId="{6DB84A67-38D3-4843-A069-2F8447FB3D32}">
      <dgm:prSet phldrT="[Text]" custT="1"/>
      <dgm:spPr/>
      <dgm:t>
        <a:bodyPr/>
        <a:lstStyle/>
        <a:p>
          <a:pPr algn="r" rtl="1"/>
          <a:r>
            <a:rPr lang="ar-JO" sz="1400" b="1" dirty="0" smtClean="0"/>
            <a:t>يصف الخصائص التي يحددها المجتمع أو الثقافة على أنها ذكورية أو أنثوية.</a:t>
          </a:r>
          <a:endParaRPr lang="en-US" sz="1400" b="1" dirty="0"/>
        </a:p>
      </dgm:t>
    </dgm:pt>
    <dgm:pt modelId="{0956001B-3D22-4432-9D59-29971DBE6E95}" type="parTrans" cxnId="{CE242F80-6C04-415D-8B00-6EEAFEB25FC7}">
      <dgm:prSet/>
      <dgm:spPr/>
      <dgm:t>
        <a:bodyPr/>
        <a:lstStyle/>
        <a:p>
          <a:endParaRPr lang="en-US"/>
        </a:p>
      </dgm:t>
    </dgm:pt>
    <dgm:pt modelId="{82D8230B-5F94-4BDD-B7A2-B056CF6940FE}" type="sibTrans" cxnId="{CE242F80-6C04-415D-8B00-6EEAFEB25FC7}">
      <dgm:prSet/>
      <dgm:spPr/>
      <dgm:t>
        <a:bodyPr/>
        <a:lstStyle/>
        <a:p>
          <a:endParaRPr lang="en-US"/>
        </a:p>
      </dgm:t>
    </dgm:pt>
    <dgm:pt modelId="{4A31770C-9FE6-4978-A26B-A20A1DA2493F}" type="pres">
      <dgm:prSet presAssocID="{7417BBD4-AEC2-4740-AA57-233C785DC464}" presName="Name0" presStyleCnt="0">
        <dgm:presLayoutVars>
          <dgm:chMax val="7"/>
          <dgm:chPref val="7"/>
          <dgm:dir/>
          <dgm:animLvl val="lvl"/>
        </dgm:presLayoutVars>
      </dgm:prSet>
      <dgm:spPr/>
      <dgm:t>
        <a:bodyPr/>
        <a:lstStyle/>
        <a:p>
          <a:endParaRPr lang="en-US"/>
        </a:p>
      </dgm:t>
    </dgm:pt>
    <dgm:pt modelId="{549F84AC-8107-4884-9C7F-C06B6397103E}" type="pres">
      <dgm:prSet presAssocID="{1D44D7B2-9FC9-4D75-8A1C-4AD23A4863DA}" presName="Accent1" presStyleCnt="0"/>
      <dgm:spPr/>
    </dgm:pt>
    <dgm:pt modelId="{506A6EC3-5311-4264-B9FD-3BB015E277B1}" type="pres">
      <dgm:prSet presAssocID="{1D44D7B2-9FC9-4D75-8A1C-4AD23A4863DA}" presName="Accent" presStyleLbl="node1" presStyleIdx="0" presStyleCnt="2"/>
      <dgm:spPr/>
    </dgm:pt>
    <dgm:pt modelId="{AA596EF9-7D25-4B13-AD9F-B641365F8BFE}" type="pres">
      <dgm:prSet presAssocID="{1D44D7B2-9FC9-4D75-8A1C-4AD23A4863DA}" presName="Child1" presStyleLbl="revTx" presStyleIdx="0" presStyleCnt="4" custLinFactNeighborX="1092" custLinFactNeighborY="-17170">
        <dgm:presLayoutVars>
          <dgm:chMax val="0"/>
          <dgm:chPref val="0"/>
          <dgm:bulletEnabled val="1"/>
        </dgm:presLayoutVars>
      </dgm:prSet>
      <dgm:spPr/>
      <dgm:t>
        <a:bodyPr/>
        <a:lstStyle/>
        <a:p>
          <a:endParaRPr lang="en-US"/>
        </a:p>
      </dgm:t>
    </dgm:pt>
    <dgm:pt modelId="{209A4CFA-7C19-4BD6-8E05-CEFB301E6AF3}" type="pres">
      <dgm:prSet presAssocID="{1D44D7B2-9FC9-4D75-8A1C-4AD23A4863DA}" presName="Parent1" presStyleLbl="revTx" presStyleIdx="1" presStyleCnt="4" custScaleX="91110" custLinFactNeighborX="2134" custLinFactNeighborY="-20151">
        <dgm:presLayoutVars>
          <dgm:chMax val="1"/>
          <dgm:chPref val="1"/>
          <dgm:bulletEnabled val="1"/>
        </dgm:presLayoutVars>
      </dgm:prSet>
      <dgm:spPr/>
      <dgm:t>
        <a:bodyPr/>
        <a:lstStyle/>
        <a:p>
          <a:endParaRPr lang="en-US"/>
        </a:p>
      </dgm:t>
    </dgm:pt>
    <dgm:pt modelId="{4EDEC53D-F845-46A7-A623-103A4D00D15E}" type="pres">
      <dgm:prSet presAssocID="{F3263B4F-91DC-45B9-807B-05A5422A3323}" presName="Accent2" presStyleCnt="0"/>
      <dgm:spPr/>
    </dgm:pt>
    <dgm:pt modelId="{3E98244B-96D2-4D15-90DC-DD8F4D5D2252}" type="pres">
      <dgm:prSet presAssocID="{F3263B4F-91DC-45B9-807B-05A5422A3323}" presName="Accent" presStyleLbl="node1" presStyleIdx="1" presStyleCnt="2"/>
      <dgm:spPr/>
    </dgm:pt>
    <dgm:pt modelId="{40237A2D-A05B-4E23-91E0-D34DAC2E689B}" type="pres">
      <dgm:prSet presAssocID="{F3263B4F-91DC-45B9-807B-05A5422A3323}" presName="Child2" presStyleLbl="revTx" presStyleIdx="2" presStyleCnt="4">
        <dgm:presLayoutVars>
          <dgm:chMax val="0"/>
          <dgm:chPref val="0"/>
          <dgm:bulletEnabled val="1"/>
        </dgm:presLayoutVars>
      </dgm:prSet>
      <dgm:spPr/>
      <dgm:t>
        <a:bodyPr/>
        <a:lstStyle/>
        <a:p>
          <a:endParaRPr lang="en-US"/>
        </a:p>
      </dgm:t>
    </dgm:pt>
    <dgm:pt modelId="{4DB79926-E8CA-4842-9601-BFB103FA1A8D}" type="pres">
      <dgm:prSet presAssocID="{F3263B4F-91DC-45B9-807B-05A5422A3323}" presName="Parent2" presStyleLbl="revTx" presStyleIdx="3" presStyleCnt="4" custLinFactNeighborX="580" custLinFactNeighborY="4486">
        <dgm:presLayoutVars>
          <dgm:chMax val="1"/>
          <dgm:chPref val="1"/>
          <dgm:bulletEnabled val="1"/>
        </dgm:presLayoutVars>
      </dgm:prSet>
      <dgm:spPr/>
      <dgm:t>
        <a:bodyPr/>
        <a:lstStyle/>
        <a:p>
          <a:endParaRPr lang="en-US"/>
        </a:p>
      </dgm:t>
    </dgm:pt>
  </dgm:ptLst>
  <dgm:cxnLst>
    <dgm:cxn modelId="{DB0B7019-EB26-47F1-BCF8-E003D5980298}" type="presOf" srcId="{1D44D7B2-9FC9-4D75-8A1C-4AD23A4863DA}" destId="{209A4CFA-7C19-4BD6-8E05-CEFB301E6AF3}" srcOrd="0" destOrd="0" presId="urn:microsoft.com/office/officeart/2009/layout/CircleArrowProcess"/>
    <dgm:cxn modelId="{B33A3AFA-5B2A-477F-A0AA-E573DD7E6786}" srcId="{1D44D7B2-9FC9-4D75-8A1C-4AD23A4863DA}" destId="{B45524CE-08DC-4389-BAC9-25DAFC0BEE2B}" srcOrd="0" destOrd="0" parTransId="{2E9F4E62-7620-4395-B20A-6B7BAA49DB75}" sibTransId="{533B4EB5-77F6-44D7-BF4C-202806D73D37}"/>
    <dgm:cxn modelId="{4339F38C-7F80-475A-B638-F8E43B177CB0}" type="presOf" srcId="{6DB84A67-38D3-4843-A069-2F8447FB3D32}" destId="{40237A2D-A05B-4E23-91E0-D34DAC2E689B}" srcOrd="0" destOrd="0" presId="urn:microsoft.com/office/officeart/2009/layout/CircleArrowProcess"/>
    <dgm:cxn modelId="{2171FDA7-5D33-4EA2-8041-B1990C5CA79F}" type="presOf" srcId="{F3263B4F-91DC-45B9-807B-05A5422A3323}" destId="{4DB79926-E8CA-4842-9601-BFB103FA1A8D}" srcOrd="0" destOrd="0" presId="urn:microsoft.com/office/officeart/2009/layout/CircleArrowProcess"/>
    <dgm:cxn modelId="{1A19D342-ACDA-4C03-BA8F-5D0306B4B453}" srcId="{7417BBD4-AEC2-4740-AA57-233C785DC464}" destId="{F3263B4F-91DC-45B9-807B-05A5422A3323}" srcOrd="1" destOrd="0" parTransId="{D09A0FF8-5733-40C8-8122-53F94DA1EE83}" sibTransId="{CD41166B-DD96-4855-8077-EA904BE11257}"/>
    <dgm:cxn modelId="{5C80E811-4454-472E-BFAC-948DB8148084}" type="presOf" srcId="{7417BBD4-AEC2-4740-AA57-233C785DC464}" destId="{4A31770C-9FE6-4978-A26B-A20A1DA2493F}" srcOrd="0" destOrd="0" presId="urn:microsoft.com/office/officeart/2009/layout/CircleArrowProcess"/>
    <dgm:cxn modelId="{CE242F80-6C04-415D-8B00-6EEAFEB25FC7}" srcId="{F3263B4F-91DC-45B9-807B-05A5422A3323}" destId="{6DB84A67-38D3-4843-A069-2F8447FB3D32}" srcOrd="0" destOrd="0" parTransId="{0956001B-3D22-4432-9D59-29971DBE6E95}" sibTransId="{82D8230B-5F94-4BDD-B7A2-B056CF6940FE}"/>
    <dgm:cxn modelId="{F702FA66-D0A6-4E03-9B6D-79938014498F}" srcId="{7417BBD4-AEC2-4740-AA57-233C785DC464}" destId="{1D44D7B2-9FC9-4D75-8A1C-4AD23A4863DA}" srcOrd="0" destOrd="0" parTransId="{5473A06D-4C84-462A-B694-7496009EF2B0}" sibTransId="{B6421C43-73F7-458B-9C3C-6CB1CB26ADD3}"/>
    <dgm:cxn modelId="{AAEE1411-F863-42B4-B8E7-812379575545}" type="presOf" srcId="{B45524CE-08DC-4389-BAC9-25DAFC0BEE2B}" destId="{AA596EF9-7D25-4B13-AD9F-B641365F8BFE}" srcOrd="0" destOrd="0" presId="urn:microsoft.com/office/officeart/2009/layout/CircleArrowProcess"/>
    <dgm:cxn modelId="{78CEAA27-ABE9-48D2-8CCC-CC8B6BC55F0E}" type="presParOf" srcId="{4A31770C-9FE6-4978-A26B-A20A1DA2493F}" destId="{549F84AC-8107-4884-9C7F-C06B6397103E}" srcOrd="0" destOrd="0" presId="urn:microsoft.com/office/officeart/2009/layout/CircleArrowProcess"/>
    <dgm:cxn modelId="{3A4FB7C7-1535-4162-A061-39044818DAD2}" type="presParOf" srcId="{549F84AC-8107-4884-9C7F-C06B6397103E}" destId="{506A6EC3-5311-4264-B9FD-3BB015E277B1}" srcOrd="0" destOrd="0" presId="urn:microsoft.com/office/officeart/2009/layout/CircleArrowProcess"/>
    <dgm:cxn modelId="{CFD0F3A7-9ACC-4325-A8B9-1D8ADE6C659C}" type="presParOf" srcId="{4A31770C-9FE6-4978-A26B-A20A1DA2493F}" destId="{AA596EF9-7D25-4B13-AD9F-B641365F8BFE}" srcOrd="1" destOrd="0" presId="urn:microsoft.com/office/officeart/2009/layout/CircleArrowProcess"/>
    <dgm:cxn modelId="{80CD53D3-C5D4-4179-ABDC-5459BDD01303}" type="presParOf" srcId="{4A31770C-9FE6-4978-A26B-A20A1DA2493F}" destId="{209A4CFA-7C19-4BD6-8E05-CEFB301E6AF3}" srcOrd="2" destOrd="0" presId="urn:microsoft.com/office/officeart/2009/layout/CircleArrowProcess"/>
    <dgm:cxn modelId="{14EA3F92-3C68-4F0C-8826-90EC475E752C}" type="presParOf" srcId="{4A31770C-9FE6-4978-A26B-A20A1DA2493F}" destId="{4EDEC53D-F845-46A7-A623-103A4D00D15E}" srcOrd="3" destOrd="0" presId="urn:microsoft.com/office/officeart/2009/layout/CircleArrowProcess"/>
    <dgm:cxn modelId="{86AB3CE2-8A40-4069-AB9D-11BE0DF225E3}" type="presParOf" srcId="{4EDEC53D-F845-46A7-A623-103A4D00D15E}" destId="{3E98244B-96D2-4D15-90DC-DD8F4D5D2252}" srcOrd="0" destOrd="0" presId="urn:microsoft.com/office/officeart/2009/layout/CircleArrowProcess"/>
    <dgm:cxn modelId="{9CB77986-E90A-46DC-BFA6-BA7D340892A1}" type="presParOf" srcId="{4A31770C-9FE6-4978-A26B-A20A1DA2493F}" destId="{40237A2D-A05B-4E23-91E0-D34DAC2E689B}" srcOrd="4" destOrd="0" presId="urn:microsoft.com/office/officeart/2009/layout/CircleArrowProcess"/>
    <dgm:cxn modelId="{75BE0C1A-D070-4199-A7CC-EAD0884896BA}" type="presParOf" srcId="{4A31770C-9FE6-4978-A26B-A20A1DA2493F}" destId="{4DB79926-E8CA-4842-9601-BFB103FA1A8D}" srcOrd="5" destOrd="0" presId="urn:microsoft.com/office/officeart/2009/layout/CircleArrowProcess"/>
  </dgm:cxnLst>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7EF666-45FA-4CEE-8475-467730D7E966}" type="doc">
      <dgm:prSet loTypeId="urn:microsoft.com/office/officeart/2005/8/layout/vList6" loCatId="list" qsTypeId="urn:microsoft.com/office/officeart/2005/8/quickstyle/3d2" qsCatId="3D" csTypeId="urn:microsoft.com/office/officeart/2005/8/colors/colorful3" csCatId="colorful" phldr="1"/>
      <dgm:spPr/>
      <dgm:t>
        <a:bodyPr/>
        <a:lstStyle/>
        <a:p>
          <a:endParaRPr lang="en-US"/>
        </a:p>
      </dgm:t>
    </dgm:pt>
    <dgm:pt modelId="{772AE73D-F71E-4CE7-B634-EA5439889E7A}">
      <dgm:prSet phldrT="[Text]" custT="1"/>
      <dgm:spPr/>
      <dgm:t>
        <a:bodyPr/>
        <a:lstStyle/>
        <a:p>
          <a:r>
            <a:rPr lang="ar-JO" sz="3200" b="1" dirty="0" smtClean="0"/>
            <a:t>عوامل تحركها القيود</a:t>
          </a:r>
          <a:endParaRPr lang="en-US" sz="3200" b="1" dirty="0"/>
        </a:p>
      </dgm:t>
    </dgm:pt>
    <dgm:pt modelId="{70897024-A747-4A28-975C-23B1CD761361}" type="parTrans" cxnId="{AA633540-719B-495F-AE0E-0C663BD555CE}">
      <dgm:prSet/>
      <dgm:spPr/>
      <dgm:t>
        <a:bodyPr/>
        <a:lstStyle/>
        <a:p>
          <a:endParaRPr lang="en-US"/>
        </a:p>
      </dgm:t>
    </dgm:pt>
    <dgm:pt modelId="{EC4429F8-37CC-49C2-B04B-DDF52DA7B023}" type="sibTrans" cxnId="{AA633540-719B-495F-AE0E-0C663BD555CE}">
      <dgm:prSet/>
      <dgm:spPr/>
      <dgm:t>
        <a:bodyPr/>
        <a:lstStyle/>
        <a:p>
          <a:endParaRPr lang="en-US"/>
        </a:p>
      </dgm:t>
    </dgm:pt>
    <dgm:pt modelId="{E5453D4E-2319-4E4B-8D1D-58411B4B3145}">
      <dgm:prSet phldrT="[Text]" custT="1"/>
      <dgm:spPr>
        <a:solidFill>
          <a:schemeClr val="accent1"/>
        </a:solidFill>
      </dgm:spPr>
      <dgm:t>
        <a:bodyPr/>
        <a:lstStyle/>
        <a:p>
          <a:r>
            <a:rPr lang="ar-JO" sz="3200" b="1" dirty="0" smtClean="0"/>
            <a:t>عوامل يحركها الأداء</a:t>
          </a:r>
          <a:endParaRPr lang="en-US" sz="3200" b="1" dirty="0"/>
        </a:p>
      </dgm:t>
    </dgm:pt>
    <dgm:pt modelId="{78640821-BF78-456B-B36E-BC70D501D0A9}" type="parTrans" cxnId="{8331B07A-977E-4E3F-8029-348AD9CEF97C}">
      <dgm:prSet/>
      <dgm:spPr/>
      <dgm:t>
        <a:bodyPr/>
        <a:lstStyle/>
        <a:p>
          <a:endParaRPr lang="en-US"/>
        </a:p>
      </dgm:t>
    </dgm:pt>
    <dgm:pt modelId="{D6B99378-0C7E-43EB-8376-0CB37A8CCB2A}" type="sibTrans" cxnId="{8331B07A-977E-4E3F-8029-348AD9CEF97C}">
      <dgm:prSet/>
      <dgm:spPr/>
      <dgm:t>
        <a:bodyPr/>
        <a:lstStyle/>
        <a:p>
          <a:endParaRPr lang="en-US"/>
        </a:p>
      </dgm:t>
    </dgm:pt>
    <dgm:pt modelId="{BC8D871A-08C6-4D3D-AD2D-618D8D3AD24A}" type="pres">
      <dgm:prSet presAssocID="{987EF666-45FA-4CEE-8475-467730D7E966}" presName="Name0" presStyleCnt="0">
        <dgm:presLayoutVars>
          <dgm:dir/>
          <dgm:animLvl val="lvl"/>
          <dgm:resizeHandles/>
        </dgm:presLayoutVars>
      </dgm:prSet>
      <dgm:spPr/>
      <dgm:t>
        <a:bodyPr/>
        <a:lstStyle/>
        <a:p>
          <a:endParaRPr lang="en-US"/>
        </a:p>
      </dgm:t>
    </dgm:pt>
    <dgm:pt modelId="{AE37FE87-5913-4092-B1D2-EED2F4E319FB}" type="pres">
      <dgm:prSet presAssocID="{772AE73D-F71E-4CE7-B634-EA5439889E7A}" presName="linNode" presStyleCnt="0"/>
      <dgm:spPr/>
    </dgm:pt>
    <dgm:pt modelId="{0A38ED5F-993A-48F3-9DBE-B1E5130BDFF9}" type="pres">
      <dgm:prSet presAssocID="{772AE73D-F71E-4CE7-B634-EA5439889E7A}" presName="parentShp" presStyleLbl="node1" presStyleIdx="0" presStyleCnt="2" custScaleX="68529" custLinFactX="35107" custLinFactNeighborX="100000" custLinFactNeighborY="3348">
        <dgm:presLayoutVars>
          <dgm:bulletEnabled val="1"/>
        </dgm:presLayoutVars>
      </dgm:prSet>
      <dgm:spPr/>
      <dgm:t>
        <a:bodyPr/>
        <a:lstStyle/>
        <a:p>
          <a:endParaRPr lang="en-US"/>
        </a:p>
      </dgm:t>
    </dgm:pt>
    <dgm:pt modelId="{F2510EFC-CE96-4E36-8A48-E746B02F941A}" type="pres">
      <dgm:prSet presAssocID="{772AE73D-F71E-4CE7-B634-EA5439889E7A}" presName="childShp" presStyleLbl="bgAccFollowNode1" presStyleIdx="0" presStyleCnt="2" custAng="10800000" custScaleX="123895" custLinFactNeighborX="-68617" custLinFactNeighborY="950">
        <dgm:presLayoutVars>
          <dgm:bulletEnabled val="1"/>
        </dgm:presLayoutVars>
      </dgm:prSet>
      <dgm:spPr/>
      <dgm:t>
        <a:bodyPr/>
        <a:lstStyle/>
        <a:p>
          <a:endParaRPr lang="en-US"/>
        </a:p>
      </dgm:t>
    </dgm:pt>
    <dgm:pt modelId="{1E88E469-AC0C-4F99-B0C7-82910AC9EADC}" type="pres">
      <dgm:prSet presAssocID="{EC4429F8-37CC-49C2-B04B-DDF52DA7B023}" presName="spacing" presStyleCnt="0"/>
      <dgm:spPr/>
    </dgm:pt>
    <dgm:pt modelId="{315A9C6F-F54E-4922-B4F3-1B3BF1F04162}" type="pres">
      <dgm:prSet presAssocID="{E5453D4E-2319-4E4B-8D1D-58411B4B3145}" presName="linNode" presStyleCnt="0"/>
      <dgm:spPr/>
    </dgm:pt>
    <dgm:pt modelId="{62CAB8D6-0B7F-4757-948E-FE034750B12A}" type="pres">
      <dgm:prSet presAssocID="{E5453D4E-2319-4E4B-8D1D-58411B4B3145}" presName="parentShp" presStyleLbl="node1" presStyleIdx="1" presStyleCnt="2" custScaleX="73077" custLinFactX="43405" custLinFactNeighborX="100000" custLinFactNeighborY="26">
        <dgm:presLayoutVars>
          <dgm:bulletEnabled val="1"/>
        </dgm:presLayoutVars>
      </dgm:prSet>
      <dgm:spPr/>
      <dgm:t>
        <a:bodyPr/>
        <a:lstStyle/>
        <a:p>
          <a:endParaRPr lang="en-US"/>
        </a:p>
      </dgm:t>
    </dgm:pt>
    <dgm:pt modelId="{24672DC6-7A51-4C6D-B5AB-8A797ABBE069}" type="pres">
      <dgm:prSet presAssocID="{E5453D4E-2319-4E4B-8D1D-58411B4B3145}" presName="childShp" presStyleLbl="bgAccFollowNode1" presStyleIdx="1" presStyleCnt="2" custAng="10800000" custScaleX="129829" custScaleY="99372" custLinFactNeighborX="-68617" custLinFactNeighborY="26">
        <dgm:presLayoutVars>
          <dgm:bulletEnabled val="1"/>
        </dgm:presLayoutVars>
      </dgm:prSet>
      <dgm:spPr>
        <a:solidFill>
          <a:schemeClr val="accent1">
            <a:lumMod val="40000"/>
            <a:lumOff val="60000"/>
            <a:alpha val="90000"/>
          </a:schemeClr>
        </a:solidFill>
      </dgm:spPr>
      <dgm:t>
        <a:bodyPr/>
        <a:lstStyle/>
        <a:p>
          <a:endParaRPr lang="en-US"/>
        </a:p>
      </dgm:t>
    </dgm:pt>
  </dgm:ptLst>
  <dgm:cxnLst>
    <dgm:cxn modelId="{49B0190C-B40F-48D6-89CD-5014CF75CCD4}" type="presOf" srcId="{772AE73D-F71E-4CE7-B634-EA5439889E7A}" destId="{0A38ED5F-993A-48F3-9DBE-B1E5130BDFF9}" srcOrd="0" destOrd="0" presId="urn:microsoft.com/office/officeart/2005/8/layout/vList6"/>
    <dgm:cxn modelId="{39EB9266-44AE-4E2A-829D-F7AC569D0065}" type="presOf" srcId="{E5453D4E-2319-4E4B-8D1D-58411B4B3145}" destId="{62CAB8D6-0B7F-4757-948E-FE034750B12A}" srcOrd="0" destOrd="0" presId="urn:microsoft.com/office/officeart/2005/8/layout/vList6"/>
    <dgm:cxn modelId="{8331B07A-977E-4E3F-8029-348AD9CEF97C}" srcId="{987EF666-45FA-4CEE-8475-467730D7E966}" destId="{E5453D4E-2319-4E4B-8D1D-58411B4B3145}" srcOrd="1" destOrd="0" parTransId="{78640821-BF78-456B-B36E-BC70D501D0A9}" sibTransId="{D6B99378-0C7E-43EB-8376-0CB37A8CCB2A}"/>
    <dgm:cxn modelId="{7CB6BB47-18C0-470B-9D50-3CB466DC5552}" type="presOf" srcId="{987EF666-45FA-4CEE-8475-467730D7E966}" destId="{BC8D871A-08C6-4D3D-AD2D-618D8D3AD24A}" srcOrd="0" destOrd="0" presId="urn:microsoft.com/office/officeart/2005/8/layout/vList6"/>
    <dgm:cxn modelId="{AA633540-719B-495F-AE0E-0C663BD555CE}" srcId="{987EF666-45FA-4CEE-8475-467730D7E966}" destId="{772AE73D-F71E-4CE7-B634-EA5439889E7A}" srcOrd="0" destOrd="0" parTransId="{70897024-A747-4A28-975C-23B1CD761361}" sibTransId="{EC4429F8-37CC-49C2-B04B-DDF52DA7B023}"/>
    <dgm:cxn modelId="{6458330B-21C4-4E55-BFDC-D64560BD6743}" type="presParOf" srcId="{BC8D871A-08C6-4D3D-AD2D-618D8D3AD24A}" destId="{AE37FE87-5913-4092-B1D2-EED2F4E319FB}" srcOrd="0" destOrd="0" presId="urn:microsoft.com/office/officeart/2005/8/layout/vList6"/>
    <dgm:cxn modelId="{D2B8F581-4993-42DB-A270-F9F5A2E26A78}" type="presParOf" srcId="{AE37FE87-5913-4092-B1D2-EED2F4E319FB}" destId="{0A38ED5F-993A-48F3-9DBE-B1E5130BDFF9}" srcOrd="0" destOrd="0" presId="urn:microsoft.com/office/officeart/2005/8/layout/vList6"/>
    <dgm:cxn modelId="{E98D16F9-DF95-4DD1-BEDE-1959C58EF6B4}" type="presParOf" srcId="{AE37FE87-5913-4092-B1D2-EED2F4E319FB}" destId="{F2510EFC-CE96-4E36-8A48-E746B02F941A}" srcOrd="1" destOrd="0" presId="urn:microsoft.com/office/officeart/2005/8/layout/vList6"/>
    <dgm:cxn modelId="{64CC8EFB-ED51-4EBF-962B-A2177912C3C9}" type="presParOf" srcId="{BC8D871A-08C6-4D3D-AD2D-618D8D3AD24A}" destId="{1E88E469-AC0C-4F99-B0C7-82910AC9EADC}" srcOrd="1" destOrd="0" presId="urn:microsoft.com/office/officeart/2005/8/layout/vList6"/>
    <dgm:cxn modelId="{A0A19F12-B53B-430E-9601-8754B87E99F9}" type="presParOf" srcId="{BC8D871A-08C6-4D3D-AD2D-618D8D3AD24A}" destId="{315A9C6F-F54E-4922-B4F3-1B3BF1F04162}" srcOrd="2" destOrd="0" presId="urn:microsoft.com/office/officeart/2005/8/layout/vList6"/>
    <dgm:cxn modelId="{4E104CF9-C803-494A-B271-D49104A2A49B}" type="presParOf" srcId="{315A9C6F-F54E-4922-B4F3-1B3BF1F04162}" destId="{62CAB8D6-0B7F-4757-948E-FE034750B12A}" srcOrd="0" destOrd="0" presId="urn:microsoft.com/office/officeart/2005/8/layout/vList6"/>
    <dgm:cxn modelId="{1B685573-3C38-49A4-B8F0-A275CF785481}" type="presParOf" srcId="{315A9C6F-F54E-4922-B4F3-1B3BF1F04162}" destId="{24672DC6-7A51-4C6D-B5AB-8A797ABBE06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1794F1-9716-414B-A951-D0FEE1DB5615}" type="doc">
      <dgm:prSet loTypeId="urn:microsoft.com/office/officeart/2005/8/layout/chevron2" loCatId="list" qsTypeId="urn:microsoft.com/office/officeart/2005/8/quickstyle/simple5" qsCatId="simple" csTypeId="urn:microsoft.com/office/officeart/2005/8/colors/colorful2" csCatId="colorful" phldr="1"/>
      <dgm:spPr/>
      <dgm:t>
        <a:bodyPr/>
        <a:lstStyle/>
        <a:p>
          <a:endParaRPr lang="en-US"/>
        </a:p>
      </dgm:t>
    </dgm:pt>
    <dgm:pt modelId="{D475B78B-FC0C-4D3F-9F18-B8EF559FDD4C}">
      <dgm:prSet phldrT="[Text]" custT="1"/>
      <dgm:spPr/>
      <dgm:t>
        <a:bodyPr/>
        <a:lstStyle/>
        <a:p>
          <a:endParaRPr lang="en-US" sz="1400" b="1" dirty="0" smtClean="0"/>
        </a:p>
        <a:p>
          <a:r>
            <a:rPr lang="en-US" sz="1400" b="1" dirty="0" smtClean="0"/>
            <a:t>Recognition</a:t>
          </a:r>
        </a:p>
        <a:p>
          <a:r>
            <a:rPr lang="ar-JO" sz="1400" b="1" dirty="0" smtClean="0"/>
            <a:t>الاعتراف</a:t>
          </a:r>
          <a:endParaRPr lang="en-US" sz="1400" b="1" dirty="0"/>
        </a:p>
      </dgm:t>
    </dgm:pt>
    <dgm:pt modelId="{B83EBEDE-A6B1-4D91-AC5C-294E2CBE8D37}" type="parTrans" cxnId="{1CBF9CEE-A471-4BC3-B1F3-E1DA60FBB957}">
      <dgm:prSet/>
      <dgm:spPr/>
      <dgm:t>
        <a:bodyPr/>
        <a:lstStyle/>
        <a:p>
          <a:endParaRPr lang="en-US" sz="1400"/>
        </a:p>
      </dgm:t>
    </dgm:pt>
    <dgm:pt modelId="{749789FF-B0BB-48BA-950E-422441C7C71B}" type="sibTrans" cxnId="{1CBF9CEE-A471-4BC3-B1F3-E1DA60FBB957}">
      <dgm:prSet/>
      <dgm:spPr/>
      <dgm:t>
        <a:bodyPr/>
        <a:lstStyle/>
        <a:p>
          <a:endParaRPr lang="en-US" sz="1400"/>
        </a:p>
      </dgm:t>
    </dgm:pt>
    <dgm:pt modelId="{23879226-8696-4546-BA65-14E8B08F32DC}">
      <dgm:prSet phldrT="[Text]" custT="1"/>
      <dgm:spPr/>
      <dgm:t>
        <a:bodyPr/>
        <a:lstStyle/>
        <a:p>
          <a:endParaRPr lang="en-US" sz="1400" b="1" dirty="0" smtClean="0"/>
        </a:p>
        <a:p>
          <a:r>
            <a:rPr lang="en-US" sz="1400" b="1" dirty="0" smtClean="0"/>
            <a:t>Reduction</a:t>
          </a:r>
        </a:p>
        <a:p>
          <a:r>
            <a:rPr lang="ar-JO" sz="1400" b="1" dirty="0" smtClean="0"/>
            <a:t>التخفيف</a:t>
          </a:r>
          <a:endParaRPr lang="en-US" sz="1400" b="1" dirty="0"/>
        </a:p>
      </dgm:t>
    </dgm:pt>
    <dgm:pt modelId="{3C0DAEE7-6A3C-4742-8FDC-EDA7643C1F60}" type="parTrans" cxnId="{7D077493-B322-4207-8ADE-4C62EC8D0957}">
      <dgm:prSet/>
      <dgm:spPr/>
      <dgm:t>
        <a:bodyPr/>
        <a:lstStyle/>
        <a:p>
          <a:endParaRPr lang="en-US" sz="1400"/>
        </a:p>
      </dgm:t>
    </dgm:pt>
    <dgm:pt modelId="{8C03254F-A922-4DE2-AB96-8830F2EA7C61}" type="sibTrans" cxnId="{7D077493-B322-4207-8ADE-4C62EC8D0957}">
      <dgm:prSet/>
      <dgm:spPr/>
      <dgm:t>
        <a:bodyPr/>
        <a:lstStyle/>
        <a:p>
          <a:endParaRPr lang="en-US" sz="1400"/>
        </a:p>
      </dgm:t>
    </dgm:pt>
    <dgm:pt modelId="{41CF7BF5-751C-4363-B1A0-06A1C972A104}">
      <dgm:prSet phldrT="[Text]" custT="1"/>
      <dgm:spPr/>
      <dgm:t>
        <a:bodyPr/>
        <a:lstStyle/>
        <a:p>
          <a:endParaRPr lang="en-US" sz="1400" b="1" dirty="0" smtClean="0"/>
        </a:p>
        <a:p>
          <a:r>
            <a:rPr lang="en-US" sz="1400" b="1" dirty="0" smtClean="0"/>
            <a:t>Redistribution</a:t>
          </a:r>
        </a:p>
        <a:p>
          <a:r>
            <a:rPr lang="ar-JO" sz="1400" b="1" dirty="0" smtClean="0"/>
            <a:t>إعادة التوزيع</a:t>
          </a:r>
          <a:endParaRPr lang="en-US" sz="1400" b="1" dirty="0"/>
        </a:p>
      </dgm:t>
    </dgm:pt>
    <dgm:pt modelId="{C62B5B8B-310D-4B2A-91FE-92ACF5F5F5AD}" type="parTrans" cxnId="{48DB7B7B-9B3D-4E1B-9296-3526A4AA2E33}">
      <dgm:prSet/>
      <dgm:spPr/>
      <dgm:t>
        <a:bodyPr/>
        <a:lstStyle/>
        <a:p>
          <a:endParaRPr lang="en-US" sz="1400"/>
        </a:p>
      </dgm:t>
    </dgm:pt>
    <dgm:pt modelId="{86076168-CAFF-43D3-B043-727EAE89172E}" type="sibTrans" cxnId="{48DB7B7B-9B3D-4E1B-9296-3526A4AA2E33}">
      <dgm:prSet/>
      <dgm:spPr/>
      <dgm:t>
        <a:bodyPr/>
        <a:lstStyle/>
        <a:p>
          <a:endParaRPr lang="en-US" sz="1400"/>
        </a:p>
      </dgm:t>
    </dgm:pt>
    <dgm:pt modelId="{EA53DE1E-AB62-466B-84D6-08FA091FD9BE}">
      <dgm:prSet phldrT="[Text]" custT="1"/>
      <dgm:spPr/>
      <dgm:t>
        <a:bodyPr/>
        <a:lstStyle/>
        <a:p>
          <a:pPr algn="just" rtl="1"/>
          <a:r>
            <a:rPr lang="ar-JO" sz="1400" b="1" i="1" u="sng" dirty="0" smtClean="0"/>
            <a:t>إعادة التوزيع </a:t>
          </a:r>
          <a:r>
            <a:rPr lang="ar-JO" sz="1400" b="0" i="0" u="none" dirty="0" smtClean="0"/>
            <a:t>بحيث يتم توزيع إجمالي أعمال الرعاية غير مدفوعة الأجر التي يتعين القيام بها على نحو أكثر إنصافاً بين الأسر والمجتمعات المحلية والدولة والقطاع الخاص. على سبيل المثال، قد يتم دعم المصانع لتطوير مرافق رعاية الأطفال.</a:t>
          </a:r>
          <a:endParaRPr lang="en-US" sz="1400" dirty="0"/>
        </a:p>
      </dgm:t>
    </dgm:pt>
    <dgm:pt modelId="{0702DB13-95B7-4CD6-A30A-BA2970109003}" type="parTrans" cxnId="{10CA8639-AE5B-42FE-89F6-C1232B2F327D}">
      <dgm:prSet/>
      <dgm:spPr/>
      <dgm:t>
        <a:bodyPr/>
        <a:lstStyle/>
        <a:p>
          <a:endParaRPr lang="en-US" sz="1400"/>
        </a:p>
      </dgm:t>
    </dgm:pt>
    <dgm:pt modelId="{8BE610E1-3D04-48C8-B66E-A20BC18C178E}" type="sibTrans" cxnId="{10CA8639-AE5B-42FE-89F6-C1232B2F327D}">
      <dgm:prSet/>
      <dgm:spPr/>
      <dgm:t>
        <a:bodyPr/>
        <a:lstStyle/>
        <a:p>
          <a:endParaRPr lang="en-US" sz="1400"/>
        </a:p>
      </dgm:t>
    </dgm:pt>
    <dgm:pt modelId="{23F01A2F-C699-4364-BFA0-ADC6AD25E316}">
      <dgm:prSet custT="1"/>
      <dgm:spPr/>
      <dgm:t>
        <a:bodyPr/>
        <a:lstStyle/>
        <a:p>
          <a:pPr algn="just" rtl="1"/>
          <a:r>
            <a:rPr lang="ar-JO" sz="1400" b="1" i="1" u="sng" dirty="0" smtClean="0"/>
            <a:t>الحد</a:t>
          </a:r>
          <a:r>
            <a:rPr lang="ar-JO" sz="1400" b="0" i="0" u="none" dirty="0" smtClean="0"/>
            <a:t> من أعمال الرعاية غير مدفوعة الأجر بحيث يتم تقليل عبء بعض المهام. يمكن أن تدعم التدخلات الأسواق لتقديم خدمة معينة (رعاية صحية) أو منتج معين (مواقد ذات كفاءة في استهلاك الوقود). على سبيل المثال، إذا كانت خدمات الرعاية الصحية أقرب، يتم تقليل وقت وصول النساء إلى المرافق.</a:t>
          </a:r>
          <a:endParaRPr lang="en-US" sz="1400" b="0" i="0" u="none" dirty="0"/>
        </a:p>
      </dgm:t>
    </dgm:pt>
    <dgm:pt modelId="{4F80EAE7-B222-48E6-ABE6-53A323203EFF}" type="parTrans" cxnId="{A2D3356E-8510-43F8-9D24-66B33B0C0E9B}">
      <dgm:prSet/>
      <dgm:spPr/>
      <dgm:t>
        <a:bodyPr/>
        <a:lstStyle/>
        <a:p>
          <a:endParaRPr lang="en-US" sz="1400"/>
        </a:p>
      </dgm:t>
    </dgm:pt>
    <dgm:pt modelId="{31C17575-D71E-4C84-A031-B4176682C54D}" type="sibTrans" cxnId="{A2D3356E-8510-43F8-9D24-66B33B0C0E9B}">
      <dgm:prSet/>
      <dgm:spPr/>
      <dgm:t>
        <a:bodyPr/>
        <a:lstStyle/>
        <a:p>
          <a:endParaRPr lang="en-US" sz="1400"/>
        </a:p>
      </dgm:t>
    </dgm:pt>
    <dgm:pt modelId="{8359D358-A809-458E-9A0A-F35D1DF7E0DB}">
      <dgm:prSet phldrT="[Text]" custT="1"/>
      <dgm:spPr/>
      <dgm:t>
        <a:bodyPr/>
        <a:lstStyle/>
        <a:p>
          <a:pPr algn="just" rtl="1"/>
          <a:r>
            <a:rPr lang="ar-JO" sz="1400" b="1" i="1" u="sng" dirty="0" smtClean="0"/>
            <a:t>التمثيل</a:t>
          </a:r>
          <a:r>
            <a:rPr lang="ar-JO" sz="1400" b="0" i="0" u="none" dirty="0" smtClean="0"/>
            <a:t> بزيادة صوت المرأة في أسرتها ومجتمعها، أو وصولها إلى المناصب القيادية. غالبًا ما يكون قادة الجمعيات أو المجتمع من الذكور، وغالبًا ما لا تعكس القرارات احتياجات النساء الخاصة. من خلال زيادة صوت المرأة وتزويدها بمساحات لمناقشة قضاياها، يمكن أن تتحسن بعض القيود على أعمال الرعاية غير المدفوعة الأجر.</a:t>
          </a:r>
          <a:endParaRPr lang="en-US" sz="1400" b="0" i="0" u="none" dirty="0"/>
        </a:p>
      </dgm:t>
    </dgm:pt>
    <dgm:pt modelId="{8F74D5CE-044C-4CB9-B1DE-32821571946B}" type="parTrans" cxnId="{7EC60875-6A4F-4F1C-B4F4-3510A4F009A7}">
      <dgm:prSet/>
      <dgm:spPr/>
      <dgm:t>
        <a:bodyPr/>
        <a:lstStyle/>
        <a:p>
          <a:endParaRPr lang="en-US" sz="1400"/>
        </a:p>
      </dgm:t>
    </dgm:pt>
    <dgm:pt modelId="{E20E8F0A-500F-4A98-8A3B-6EFC9C5D7B75}" type="sibTrans" cxnId="{7EC60875-6A4F-4F1C-B4F4-3510A4F009A7}">
      <dgm:prSet/>
      <dgm:spPr/>
      <dgm:t>
        <a:bodyPr/>
        <a:lstStyle/>
        <a:p>
          <a:endParaRPr lang="en-US" sz="1400"/>
        </a:p>
      </dgm:t>
    </dgm:pt>
    <dgm:pt modelId="{28205570-812A-49E2-AD21-FE8796FC5C54}">
      <dgm:prSet phldrT="[Text]" custT="1"/>
      <dgm:spPr/>
      <dgm:t>
        <a:bodyPr/>
        <a:lstStyle/>
        <a:p>
          <a:endParaRPr lang="en-US" sz="1400" b="1" dirty="0" smtClean="0"/>
        </a:p>
        <a:p>
          <a:r>
            <a:rPr lang="en-US" sz="1400" b="1" dirty="0" smtClean="0"/>
            <a:t>Representation</a:t>
          </a:r>
        </a:p>
        <a:p>
          <a:r>
            <a:rPr lang="ar-JO" sz="1400" b="1" dirty="0" smtClean="0"/>
            <a:t>التمثيل</a:t>
          </a:r>
          <a:endParaRPr lang="en-US" sz="1400" b="1" dirty="0"/>
        </a:p>
      </dgm:t>
    </dgm:pt>
    <dgm:pt modelId="{69D90166-8944-4059-A66C-5D5FADBCAA2B}" type="parTrans" cxnId="{CD87147F-8B46-4024-92A9-D775F2A97D6A}">
      <dgm:prSet/>
      <dgm:spPr/>
      <dgm:t>
        <a:bodyPr/>
        <a:lstStyle/>
        <a:p>
          <a:endParaRPr lang="en-US" sz="1400"/>
        </a:p>
      </dgm:t>
    </dgm:pt>
    <dgm:pt modelId="{D5E6B5AB-A237-4E98-B2B9-7DA281200A51}" type="sibTrans" cxnId="{CD87147F-8B46-4024-92A9-D775F2A97D6A}">
      <dgm:prSet/>
      <dgm:spPr/>
      <dgm:t>
        <a:bodyPr/>
        <a:lstStyle/>
        <a:p>
          <a:endParaRPr lang="en-US" sz="1400"/>
        </a:p>
      </dgm:t>
    </dgm:pt>
    <dgm:pt modelId="{F362F678-F41E-45A2-A414-0510DF2806FD}" type="pres">
      <dgm:prSet presAssocID="{8C1794F1-9716-414B-A951-D0FEE1DB5615}" presName="linearFlow" presStyleCnt="0">
        <dgm:presLayoutVars>
          <dgm:dir/>
          <dgm:animLvl val="lvl"/>
          <dgm:resizeHandles val="exact"/>
        </dgm:presLayoutVars>
      </dgm:prSet>
      <dgm:spPr/>
      <dgm:t>
        <a:bodyPr/>
        <a:lstStyle/>
        <a:p>
          <a:endParaRPr lang="en-US"/>
        </a:p>
      </dgm:t>
    </dgm:pt>
    <dgm:pt modelId="{6023ABFB-5332-4FC2-97B9-A8B8D2DFA423}" type="pres">
      <dgm:prSet presAssocID="{D475B78B-FC0C-4D3F-9F18-B8EF559FDD4C}" presName="composite" presStyleCnt="0"/>
      <dgm:spPr/>
    </dgm:pt>
    <dgm:pt modelId="{F659FEE5-9CB6-4A78-A5AF-036E8F40AF79}" type="pres">
      <dgm:prSet presAssocID="{D475B78B-FC0C-4D3F-9F18-B8EF559FDD4C}" presName="parentText" presStyleLbl="alignNode1" presStyleIdx="0" presStyleCnt="4" custScaleX="153223">
        <dgm:presLayoutVars>
          <dgm:chMax val="1"/>
          <dgm:bulletEnabled val="1"/>
        </dgm:presLayoutVars>
      </dgm:prSet>
      <dgm:spPr/>
      <dgm:t>
        <a:bodyPr/>
        <a:lstStyle/>
        <a:p>
          <a:endParaRPr lang="en-US"/>
        </a:p>
      </dgm:t>
    </dgm:pt>
    <dgm:pt modelId="{596D90D3-C4D9-4B3E-9B3C-EA12EA87C635}" type="pres">
      <dgm:prSet presAssocID="{D475B78B-FC0C-4D3F-9F18-B8EF559FDD4C}" presName="descendantText" presStyleLbl="alignAcc1" presStyleIdx="0" presStyleCnt="4" custFlipVert="0" custScaleX="113" custScaleY="100000" custLinFactX="3200000" custLinFactY="34295" custLinFactNeighborX="3225280" custLinFactNeighborY="100000">
        <dgm:presLayoutVars>
          <dgm:bulletEnabled val="1"/>
        </dgm:presLayoutVars>
      </dgm:prSet>
      <dgm:spPr/>
      <dgm:t>
        <a:bodyPr/>
        <a:lstStyle/>
        <a:p>
          <a:endParaRPr lang="en-US"/>
        </a:p>
      </dgm:t>
    </dgm:pt>
    <dgm:pt modelId="{C12F3A4F-8F1D-4385-821C-9EA1BA693C76}" type="pres">
      <dgm:prSet presAssocID="{749789FF-B0BB-48BA-950E-422441C7C71B}" presName="sp" presStyleCnt="0"/>
      <dgm:spPr/>
    </dgm:pt>
    <dgm:pt modelId="{55F8B18A-281C-4B59-81EA-71C64089A6D3}" type="pres">
      <dgm:prSet presAssocID="{23879226-8696-4546-BA65-14E8B08F32DC}" presName="composite" presStyleCnt="0"/>
      <dgm:spPr/>
    </dgm:pt>
    <dgm:pt modelId="{27ED04FB-9677-4F56-8453-E9CC32E4911D}" type="pres">
      <dgm:prSet presAssocID="{23879226-8696-4546-BA65-14E8B08F32DC}" presName="parentText" presStyleLbl="alignNode1" presStyleIdx="1" presStyleCnt="4" custScaleX="136068">
        <dgm:presLayoutVars>
          <dgm:chMax val="1"/>
          <dgm:bulletEnabled val="1"/>
        </dgm:presLayoutVars>
      </dgm:prSet>
      <dgm:spPr/>
      <dgm:t>
        <a:bodyPr/>
        <a:lstStyle/>
        <a:p>
          <a:endParaRPr lang="en-US"/>
        </a:p>
      </dgm:t>
    </dgm:pt>
    <dgm:pt modelId="{B4120D98-E008-4031-85D8-50652F5E9CC9}" type="pres">
      <dgm:prSet presAssocID="{23879226-8696-4546-BA65-14E8B08F32DC}" presName="descendantText" presStyleLbl="alignAcc1" presStyleIdx="1" presStyleCnt="4" custScaleX="95599">
        <dgm:presLayoutVars>
          <dgm:bulletEnabled val="1"/>
        </dgm:presLayoutVars>
      </dgm:prSet>
      <dgm:spPr/>
      <dgm:t>
        <a:bodyPr/>
        <a:lstStyle/>
        <a:p>
          <a:endParaRPr lang="en-US"/>
        </a:p>
      </dgm:t>
    </dgm:pt>
    <dgm:pt modelId="{D1DFBF26-A40C-48F0-9113-89976ABC69CA}" type="pres">
      <dgm:prSet presAssocID="{8C03254F-A922-4DE2-AB96-8830F2EA7C61}" presName="sp" presStyleCnt="0"/>
      <dgm:spPr/>
    </dgm:pt>
    <dgm:pt modelId="{6B951536-7658-446C-AFE0-00283F023007}" type="pres">
      <dgm:prSet presAssocID="{41CF7BF5-751C-4363-B1A0-06A1C972A104}" presName="composite" presStyleCnt="0"/>
      <dgm:spPr/>
    </dgm:pt>
    <dgm:pt modelId="{8F057592-F20E-4493-A7D8-620609EC68F7}" type="pres">
      <dgm:prSet presAssocID="{41CF7BF5-751C-4363-B1A0-06A1C972A104}" presName="parentText" presStyleLbl="alignNode1" presStyleIdx="2" presStyleCnt="4" custScaleX="135775">
        <dgm:presLayoutVars>
          <dgm:chMax val="1"/>
          <dgm:bulletEnabled val="1"/>
        </dgm:presLayoutVars>
      </dgm:prSet>
      <dgm:spPr/>
      <dgm:t>
        <a:bodyPr/>
        <a:lstStyle/>
        <a:p>
          <a:endParaRPr lang="en-US"/>
        </a:p>
      </dgm:t>
    </dgm:pt>
    <dgm:pt modelId="{02BED275-AF39-412E-993C-D9D201AF583F}" type="pres">
      <dgm:prSet presAssocID="{41CF7BF5-751C-4363-B1A0-06A1C972A104}" presName="descendantText" presStyleLbl="alignAcc1" presStyleIdx="2" presStyleCnt="4" custScaleX="95599">
        <dgm:presLayoutVars>
          <dgm:bulletEnabled val="1"/>
        </dgm:presLayoutVars>
      </dgm:prSet>
      <dgm:spPr/>
      <dgm:t>
        <a:bodyPr/>
        <a:lstStyle/>
        <a:p>
          <a:endParaRPr lang="en-US"/>
        </a:p>
      </dgm:t>
    </dgm:pt>
    <dgm:pt modelId="{5B270753-1C2C-4219-9FDA-75440746E2B5}" type="pres">
      <dgm:prSet presAssocID="{86076168-CAFF-43D3-B043-727EAE89172E}" presName="sp" presStyleCnt="0"/>
      <dgm:spPr/>
    </dgm:pt>
    <dgm:pt modelId="{C6BC5291-4592-481C-9AB3-CEC992F0A283}" type="pres">
      <dgm:prSet presAssocID="{28205570-812A-49E2-AD21-FE8796FC5C54}" presName="composite" presStyleCnt="0"/>
      <dgm:spPr/>
    </dgm:pt>
    <dgm:pt modelId="{F087D886-6F92-49CE-88B5-C0B508F25794}" type="pres">
      <dgm:prSet presAssocID="{28205570-812A-49E2-AD21-FE8796FC5C54}" presName="parentText" presStyleLbl="alignNode1" presStyleIdx="3" presStyleCnt="4" custScaleX="135189">
        <dgm:presLayoutVars>
          <dgm:chMax val="1"/>
          <dgm:bulletEnabled val="1"/>
        </dgm:presLayoutVars>
      </dgm:prSet>
      <dgm:spPr/>
      <dgm:t>
        <a:bodyPr/>
        <a:lstStyle/>
        <a:p>
          <a:endParaRPr lang="en-US"/>
        </a:p>
      </dgm:t>
    </dgm:pt>
    <dgm:pt modelId="{69780941-F85C-4002-ADDD-BFE75BA02805}" type="pres">
      <dgm:prSet presAssocID="{28205570-812A-49E2-AD21-FE8796FC5C54}" presName="descendantText" presStyleLbl="alignAcc1" presStyleIdx="3" presStyleCnt="4" custScaleX="95599">
        <dgm:presLayoutVars>
          <dgm:bulletEnabled val="1"/>
        </dgm:presLayoutVars>
      </dgm:prSet>
      <dgm:spPr/>
      <dgm:t>
        <a:bodyPr/>
        <a:lstStyle/>
        <a:p>
          <a:endParaRPr lang="en-US"/>
        </a:p>
      </dgm:t>
    </dgm:pt>
  </dgm:ptLst>
  <dgm:cxnLst>
    <dgm:cxn modelId="{48DB7B7B-9B3D-4E1B-9296-3526A4AA2E33}" srcId="{8C1794F1-9716-414B-A951-D0FEE1DB5615}" destId="{41CF7BF5-751C-4363-B1A0-06A1C972A104}" srcOrd="2" destOrd="0" parTransId="{C62B5B8B-310D-4B2A-91FE-92ACF5F5F5AD}" sibTransId="{86076168-CAFF-43D3-B043-727EAE89172E}"/>
    <dgm:cxn modelId="{3794A334-6F89-4C18-8432-08184E591842}" type="presOf" srcId="{EA53DE1E-AB62-466B-84D6-08FA091FD9BE}" destId="{02BED275-AF39-412E-993C-D9D201AF583F}" srcOrd="0" destOrd="0" presId="urn:microsoft.com/office/officeart/2005/8/layout/chevron2"/>
    <dgm:cxn modelId="{35406099-2077-4C18-9BCD-2E93DD89E106}" type="presOf" srcId="{8C1794F1-9716-414B-A951-D0FEE1DB5615}" destId="{F362F678-F41E-45A2-A414-0510DF2806FD}" srcOrd="0" destOrd="0" presId="urn:microsoft.com/office/officeart/2005/8/layout/chevron2"/>
    <dgm:cxn modelId="{7EC60875-6A4F-4F1C-B4F4-3510A4F009A7}" srcId="{28205570-812A-49E2-AD21-FE8796FC5C54}" destId="{8359D358-A809-458E-9A0A-F35D1DF7E0DB}" srcOrd="0" destOrd="0" parTransId="{8F74D5CE-044C-4CB9-B1DE-32821571946B}" sibTransId="{E20E8F0A-500F-4A98-8A3B-6EFC9C5D7B75}"/>
    <dgm:cxn modelId="{F167C7A7-D025-45B9-B5CE-6A95C4109B58}" type="presOf" srcId="{23879226-8696-4546-BA65-14E8B08F32DC}" destId="{27ED04FB-9677-4F56-8453-E9CC32E4911D}" srcOrd="0" destOrd="0" presId="urn:microsoft.com/office/officeart/2005/8/layout/chevron2"/>
    <dgm:cxn modelId="{7D077493-B322-4207-8ADE-4C62EC8D0957}" srcId="{8C1794F1-9716-414B-A951-D0FEE1DB5615}" destId="{23879226-8696-4546-BA65-14E8B08F32DC}" srcOrd="1" destOrd="0" parTransId="{3C0DAEE7-6A3C-4742-8FDC-EDA7643C1F60}" sibTransId="{8C03254F-A922-4DE2-AB96-8830F2EA7C61}"/>
    <dgm:cxn modelId="{CD87147F-8B46-4024-92A9-D775F2A97D6A}" srcId="{8C1794F1-9716-414B-A951-D0FEE1DB5615}" destId="{28205570-812A-49E2-AD21-FE8796FC5C54}" srcOrd="3" destOrd="0" parTransId="{69D90166-8944-4059-A66C-5D5FADBCAA2B}" sibTransId="{D5E6B5AB-A237-4E98-B2B9-7DA281200A51}"/>
    <dgm:cxn modelId="{A2D3356E-8510-43F8-9D24-66B33B0C0E9B}" srcId="{23879226-8696-4546-BA65-14E8B08F32DC}" destId="{23F01A2F-C699-4364-BFA0-ADC6AD25E316}" srcOrd="0" destOrd="0" parTransId="{4F80EAE7-B222-48E6-ABE6-53A323203EFF}" sibTransId="{31C17575-D71E-4C84-A031-B4176682C54D}"/>
    <dgm:cxn modelId="{0A26CBE6-381E-45D8-B5D3-7E270F30C170}" type="presOf" srcId="{23F01A2F-C699-4364-BFA0-ADC6AD25E316}" destId="{B4120D98-E008-4031-85D8-50652F5E9CC9}" srcOrd="0" destOrd="0" presId="urn:microsoft.com/office/officeart/2005/8/layout/chevron2"/>
    <dgm:cxn modelId="{3190655A-ECCC-4268-B1C8-154CC883432F}" type="presOf" srcId="{28205570-812A-49E2-AD21-FE8796FC5C54}" destId="{F087D886-6F92-49CE-88B5-C0B508F25794}" srcOrd="0" destOrd="0" presId="urn:microsoft.com/office/officeart/2005/8/layout/chevron2"/>
    <dgm:cxn modelId="{1CBF9CEE-A471-4BC3-B1F3-E1DA60FBB957}" srcId="{8C1794F1-9716-414B-A951-D0FEE1DB5615}" destId="{D475B78B-FC0C-4D3F-9F18-B8EF559FDD4C}" srcOrd="0" destOrd="0" parTransId="{B83EBEDE-A6B1-4D91-AC5C-294E2CBE8D37}" sibTransId="{749789FF-B0BB-48BA-950E-422441C7C71B}"/>
    <dgm:cxn modelId="{AF9F04D0-8E4B-4B1D-9B7D-ED2B48C25AAA}" type="presOf" srcId="{8359D358-A809-458E-9A0A-F35D1DF7E0DB}" destId="{69780941-F85C-4002-ADDD-BFE75BA02805}" srcOrd="0" destOrd="0" presId="urn:microsoft.com/office/officeart/2005/8/layout/chevron2"/>
    <dgm:cxn modelId="{10CA8639-AE5B-42FE-89F6-C1232B2F327D}" srcId="{41CF7BF5-751C-4363-B1A0-06A1C972A104}" destId="{EA53DE1E-AB62-466B-84D6-08FA091FD9BE}" srcOrd="0" destOrd="0" parTransId="{0702DB13-95B7-4CD6-A30A-BA2970109003}" sibTransId="{8BE610E1-3D04-48C8-B66E-A20BC18C178E}"/>
    <dgm:cxn modelId="{6E0A1EFB-13D7-433D-897A-74E2C0FEFE52}" type="presOf" srcId="{41CF7BF5-751C-4363-B1A0-06A1C972A104}" destId="{8F057592-F20E-4493-A7D8-620609EC68F7}" srcOrd="0" destOrd="0" presId="urn:microsoft.com/office/officeart/2005/8/layout/chevron2"/>
    <dgm:cxn modelId="{493C1EE6-D0D9-481E-A7B1-0808DF8E9208}" type="presOf" srcId="{D475B78B-FC0C-4D3F-9F18-B8EF559FDD4C}" destId="{F659FEE5-9CB6-4A78-A5AF-036E8F40AF79}" srcOrd="0" destOrd="0" presId="urn:microsoft.com/office/officeart/2005/8/layout/chevron2"/>
    <dgm:cxn modelId="{669412B2-B8FC-4072-B72A-45BC50437C8C}" type="presParOf" srcId="{F362F678-F41E-45A2-A414-0510DF2806FD}" destId="{6023ABFB-5332-4FC2-97B9-A8B8D2DFA423}" srcOrd="0" destOrd="0" presId="urn:microsoft.com/office/officeart/2005/8/layout/chevron2"/>
    <dgm:cxn modelId="{F5138183-1170-49F2-AC5F-56BE58E5FCA2}" type="presParOf" srcId="{6023ABFB-5332-4FC2-97B9-A8B8D2DFA423}" destId="{F659FEE5-9CB6-4A78-A5AF-036E8F40AF79}" srcOrd="0" destOrd="0" presId="urn:microsoft.com/office/officeart/2005/8/layout/chevron2"/>
    <dgm:cxn modelId="{87BB996B-2FF8-4392-B183-D5EC66049241}" type="presParOf" srcId="{6023ABFB-5332-4FC2-97B9-A8B8D2DFA423}" destId="{596D90D3-C4D9-4B3E-9B3C-EA12EA87C635}" srcOrd="1" destOrd="0" presId="urn:microsoft.com/office/officeart/2005/8/layout/chevron2"/>
    <dgm:cxn modelId="{CCCDEC17-C3B8-4988-807D-E940E898B445}" type="presParOf" srcId="{F362F678-F41E-45A2-A414-0510DF2806FD}" destId="{C12F3A4F-8F1D-4385-821C-9EA1BA693C76}" srcOrd="1" destOrd="0" presId="urn:microsoft.com/office/officeart/2005/8/layout/chevron2"/>
    <dgm:cxn modelId="{FDB22A2F-BADB-4378-A109-236F562180DE}" type="presParOf" srcId="{F362F678-F41E-45A2-A414-0510DF2806FD}" destId="{55F8B18A-281C-4B59-81EA-71C64089A6D3}" srcOrd="2" destOrd="0" presId="urn:microsoft.com/office/officeart/2005/8/layout/chevron2"/>
    <dgm:cxn modelId="{8F3B61D8-85AE-47AE-9D32-D8F68B595E39}" type="presParOf" srcId="{55F8B18A-281C-4B59-81EA-71C64089A6D3}" destId="{27ED04FB-9677-4F56-8453-E9CC32E4911D}" srcOrd="0" destOrd="0" presId="urn:microsoft.com/office/officeart/2005/8/layout/chevron2"/>
    <dgm:cxn modelId="{8F1BDE01-95FC-4753-A41F-5823824CF3E0}" type="presParOf" srcId="{55F8B18A-281C-4B59-81EA-71C64089A6D3}" destId="{B4120D98-E008-4031-85D8-50652F5E9CC9}" srcOrd="1" destOrd="0" presId="urn:microsoft.com/office/officeart/2005/8/layout/chevron2"/>
    <dgm:cxn modelId="{0E4952EE-284D-4C49-8D11-9C4CB08E5644}" type="presParOf" srcId="{F362F678-F41E-45A2-A414-0510DF2806FD}" destId="{D1DFBF26-A40C-48F0-9113-89976ABC69CA}" srcOrd="3" destOrd="0" presId="urn:microsoft.com/office/officeart/2005/8/layout/chevron2"/>
    <dgm:cxn modelId="{E8D5ED59-D550-4053-AFA6-901D11EA37A3}" type="presParOf" srcId="{F362F678-F41E-45A2-A414-0510DF2806FD}" destId="{6B951536-7658-446C-AFE0-00283F023007}" srcOrd="4" destOrd="0" presId="urn:microsoft.com/office/officeart/2005/8/layout/chevron2"/>
    <dgm:cxn modelId="{FB9BA40A-7CF6-4C3F-8C34-094A11ED00E6}" type="presParOf" srcId="{6B951536-7658-446C-AFE0-00283F023007}" destId="{8F057592-F20E-4493-A7D8-620609EC68F7}" srcOrd="0" destOrd="0" presId="urn:microsoft.com/office/officeart/2005/8/layout/chevron2"/>
    <dgm:cxn modelId="{B65CEB95-D36B-4F95-925C-54261F3BD6D4}" type="presParOf" srcId="{6B951536-7658-446C-AFE0-00283F023007}" destId="{02BED275-AF39-412E-993C-D9D201AF583F}" srcOrd="1" destOrd="0" presId="urn:microsoft.com/office/officeart/2005/8/layout/chevron2"/>
    <dgm:cxn modelId="{29D93022-39EF-4FBE-9C53-6E36936D2244}" type="presParOf" srcId="{F362F678-F41E-45A2-A414-0510DF2806FD}" destId="{5B270753-1C2C-4219-9FDA-75440746E2B5}" srcOrd="5" destOrd="0" presId="urn:microsoft.com/office/officeart/2005/8/layout/chevron2"/>
    <dgm:cxn modelId="{319109EF-76B3-476B-A2C7-BA988622254D}" type="presParOf" srcId="{F362F678-F41E-45A2-A414-0510DF2806FD}" destId="{C6BC5291-4592-481C-9AB3-CEC992F0A283}" srcOrd="6" destOrd="0" presId="urn:microsoft.com/office/officeart/2005/8/layout/chevron2"/>
    <dgm:cxn modelId="{BF425B0E-30B5-4A49-87C8-D049D3B7C249}" type="presParOf" srcId="{C6BC5291-4592-481C-9AB3-CEC992F0A283}" destId="{F087D886-6F92-49CE-88B5-C0B508F25794}" srcOrd="0" destOrd="0" presId="urn:microsoft.com/office/officeart/2005/8/layout/chevron2"/>
    <dgm:cxn modelId="{9B3E94B4-4C31-450F-B155-DB1387FCF0CF}" type="presParOf" srcId="{C6BC5291-4592-481C-9AB3-CEC992F0A283}" destId="{69780941-F85C-4002-ADDD-BFE75BA028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0F4B34-CD84-42D2-B98B-8EA78F3486BE}" type="doc">
      <dgm:prSet loTypeId="urn:microsoft.com/office/officeart/2005/8/layout/radial5" loCatId="cycle" qsTypeId="urn:microsoft.com/office/officeart/2005/8/quickstyle/3d2" qsCatId="3D" csTypeId="urn:microsoft.com/office/officeart/2005/8/colors/colorful4" csCatId="colorful" phldr="1"/>
      <dgm:spPr/>
      <dgm:t>
        <a:bodyPr/>
        <a:lstStyle/>
        <a:p>
          <a:endParaRPr lang="en-US"/>
        </a:p>
      </dgm:t>
    </dgm:pt>
    <dgm:pt modelId="{1BB0F5E9-9DF2-434C-8EBB-065A62990946}">
      <dgm:prSet phldrT="[Text]" custT="1"/>
      <dgm:spPr/>
      <dgm:t>
        <a:bodyPr/>
        <a:lstStyle/>
        <a:p>
          <a:r>
            <a:rPr lang="ar-JO" sz="1600" b="1" dirty="0" smtClean="0"/>
            <a:t>التحديات</a:t>
          </a:r>
          <a:endParaRPr lang="en-US" sz="1600" b="1" dirty="0"/>
        </a:p>
      </dgm:t>
    </dgm:pt>
    <dgm:pt modelId="{E9CF6EDB-170D-4C51-BC57-F82209498D5A}" type="parTrans" cxnId="{F8B7754F-D5A5-4AE2-AA4D-D3986A641C35}">
      <dgm:prSet/>
      <dgm:spPr/>
      <dgm:t>
        <a:bodyPr/>
        <a:lstStyle/>
        <a:p>
          <a:endParaRPr lang="en-US" sz="1150" b="1"/>
        </a:p>
      </dgm:t>
    </dgm:pt>
    <dgm:pt modelId="{921E1651-41E1-432B-9E3B-9895D103A02A}" type="sibTrans" cxnId="{F8B7754F-D5A5-4AE2-AA4D-D3986A641C35}">
      <dgm:prSet/>
      <dgm:spPr/>
      <dgm:t>
        <a:bodyPr/>
        <a:lstStyle/>
        <a:p>
          <a:endParaRPr lang="en-US" sz="1150" b="1"/>
        </a:p>
      </dgm:t>
    </dgm:pt>
    <dgm:pt modelId="{74CCF16A-5234-4929-87DF-95AC4EEFD93F}">
      <dgm:prSet phldrT="[Text]" custT="1"/>
      <dgm:spPr/>
      <dgm:t>
        <a:bodyPr/>
        <a:lstStyle/>
        <a:p>
          <a:r>
            <a:rPr lang="ar-JO" sz="1600" b="1" dirty="0" smtClean="0"/>
            <a:t>التوقعات الاجتماعية الصعبة</a:t>
          </a:r>
          <a:endParaRPr lang="en-US" sz="1600" b="1" dirty="0"/>
        </a:p>
      </dgm:t>
    </dgm:pt>
    <dgm:pt modelId="{C6C7F7B0-3B5E-44CB-9A70-EB253C3DCB58}" type="parTrans" cxnId="{4EDAC051-7570-4F69-883B-259C2816ACCE}">
      <dgm:prSet custT="1"/>
      <dgm:spPr/>
      <dgm:t>
        <a:bodyPr/>
        <a:lstStyle/>
        <a:p>
          <a:endParaRPr lang="en-US" sz="1150" b="1"/>
        </a:p>
      </dgm:t>
    </dgm:pt>
    <dgm:pt modelId="{3188B070-4EBF-4112-BC50-13B3CC75B18E}" type="sibTrans" cxnId="{4EDAC051-7570-4F69-883B-259C2816ACCE}">
      <dgm:prSet/>
      <dgm:spPr/>
      <dgm:t>
        <a:bodyPr/>
        <a:lstStyle/>
        <a:p>
          <a:endParaRPr lang="en-US" sz="1150" b="1"/>
        </a:p>
      </dgm:t>
    </dgm:pt>
    <dgm:pt modelId="{C807F77E-08A7-46C9-8995-EF1F84922205}">
      <dgm:prSet phldrT="[Text]" custT="1"/>
      <dgm:spPr/>
      <dgm:t>
        <a:bodyPr/>
        <a:lstStyle/>
        <a:p>
          <a:r>
            <a:rPr lang="ar-JO" sz="1600" b="1" dirty="0" smtClean="0"/>
            <a:t>محدودية الوصول إلى التمويل</a:t>
          </a:r>
          <a:endParaRPr lang="en-US" sz="1600" b="1" dirty="0"/>
        </a:p>
      </dgm:t>
    </dgm:pt>
    <dgm:pt modelId="{6B27F18D-3BD0-4307-B36E-9636507DA8E7}" type="parTrans" cxnId="{8CF1014A-8E73-4633-A798-9D23E3F17567}">
      <dgm:prSet custT="1"/>
      <dgm:spPr/>
      <dgm:t>
        <a:bodyPr/>
        <a:lstStyle/>
        <a:p>
          <a:endParaRPr lang="en-US" sz="1150" b="1"/>
        </a:p>
      </dgm:t>
    </dgm:pt>
    <dgm:pt modelId="{4FC65EE3-70F0-496F-BA02-415905F6620F}" type="sibTrans" cxnId="{8CF1014A-8E73-4633-A798-9D23E3F17567}">
      <dgm:prSet/>
      <dgm:spPr/>
      <dgm:t>
        <a:bodyPr/>
        <a:lstStyle/>
        <a:p>
          <a:endParaRPr lang="en-US" sz="1150" b="1"/>
        </a:p>
      </dgm:t>
    </dgm:pt>
    <dgm:pt modelId="{2C1B349B-68E8-450C-A721-040BBA337006}">
      <dgm:prSet phldrT="[Text]" custT="1"/>
      <dgm:spPr/>
      <dgm:t>
        <a:bodyPr/>
        <a:lstStyle/>
        <a:p>
          <a:r>
            <a:rPr lang="ar-JO" sz="1600" b="1" dirty="0" smtClean="0"/>
            <a:t>التنافس مع الرجال</a:t>
          </a:r>
          <a:endParaRPr lang="en-US" sz="1600" b="1" dirty="0"/>
        </a:p>
      </dgm:t>
    </dgm:pt>
    <dgm:pt modelId="{79282A16-BC25-4040-B9CA-440816045110}" type="parTrans" cxnId="{720B80A3-DFBA-495C-AE31-F4F3ED8619BD}">
      <dgm:prSet custT="1"/>
      <dgm:spPr/>
      <dgm:t>
        <a:bodyPr/>
        <a:lstStyle/>
        <a:p>
          <a:endParaRPr lang="en-US" sz="1150" b="1"/>
        </a:p>
      </dgm:t>
    </dgm:pt>
    <dgm:pt modelId="{2999CAE3-E102-42B5-9BE1-186BE50BA7D9}" type="sibTrans" cxnId="{720B80A3-DFBA-495C-AE31-F4F3ED8619BD}">
      <dgm:prSet/>
      <dgm:spPr/>
      <dgm:t>
        <a:bodyPr/>
        <a:lstStyle/>
        <a:p>
          <a:endParaRPr lang="en-US" sz="1150" b="1"/>
        </a:p>
      </dgm:t>
    </dgm:pt>
    <dgm:pt modelId="{F865C324-7ADC-47C3-B333-AE19F989E3B1}">
      <dgm:prSet phldrT="[Text]" custT="1"/>
      <dgm:spPr/>
      <dgm:t>
        <a:bodyPr/>
        <a:lstStyle/>
        <a:p>
          <a:r>
            <a:rPr lang="ar-JO" sz="1600" b="1" dirty="0" smtClean="0"/>
            <a:t>بناء شبكة الدعم</a:t>
          </a:r>
          <a:endParaRPr lang="en-US" sz="1600" b="1" dirty="0"/>
        </a:p>
      </dgm:t>
    </dgm:pt>
    <dgm:pt modelId="{767B62C2-0B94-4426-8DFD-C212D7974380}" type="parTrans" cxnId="{D4785B00-B2E6-4CC0-B0B4-2AFCFE9F1EE6}">
      <dgm:prSet custT="1"/>
      <dgm:spPr/>
      <dgm:t>
        <a:bodyPr/>
        <a:lstStyle/>
        <a:p>
          <a:endParaRPr lang="en-US" sz="1150" b="1"/>
        </a:p>
      </dgm:t>
    </dgm:pt>
    <dgm:pt modelId="{2493CA1B-DF2E-4601-AD9A-5D2F9FEF086A}" type="sibTrans" cxnId="{D4785B00-B2E6-4CC0-B0B4-2AFCFE9F1EE6}">
      <dgm:prSet/>
      <dgm:spPr/>
      <dgm:t>
        <a:bodyPr/>
        <a:lstStyle/>
        <a:p>
          <a:endParaRPr lang="en-US" sz="1150" b="1"/>
        </a:p>
      </dgm:t>
    </dgm:pt>
    <dgm:pt modelId="{5FA0A97C-7D81-4250-BFAB-5CD4270B237B}">
      <dgm:prSet phldrT="[Text]" custT="1"/>
      <dgm:spPr/>
      <dgm:t>
        <a:bodyPr/>
        <a:lstStyle/>
        <a:p>
          <a:r>
            <a:rPr lang="ar-JO" sz="1600" b="1" dirty="0" smtClean="0"/>
            <a:t>تحقيق التوازن بين العمل والحياة العائلية</a:t>
          </a:r>
          <a:endParaRPr lang="en-US" sz="1600" b="1" dirty="0"/>
        </a:p>
      </dgm:t>
    </dgm:pt>
    <dgm:pt modelId="{EB5C0376-3CAB-49F2-916D-077D42123401}" type="parTrans" cxnId="{F84B06D9-D411-4904-818B-EC1D2BAF3824}">
      <dgm:prSet custT="1"/>
      <dgm:spPr/>
      <dgm:t>
        <a:bodyPr/>
        <a:lstStyle/>
        <a:p>
          <a:endParaRPr lang="en-US" sz="1150" b="1"/>
        </a:p>
      </dgm:t>
    </dgm:pt>
    <dgm:pt modelId="{A971E77F-AB3C-47E1-8B27-7C3BF340BAF5}" type="sibTrans" cxnId="{F84B06D9-D411-4904-818B-EC1D2BAF3824}">
      <dgm:prSet/>
      <dgm:spPr/>
      <dgm:t>
        <a:bodyPr/>
        <a:lstStyle/>
        <a:p>
          <a:endParaRPr lang="en-US" sz="1150" b="1"/>
        </a:p>
      </dgm:t>
    </dgm:pt>
    <dgm:pt modelId="{99421D60-E9B7-4AF2-8422-27A63759ADD8}">
      <dgm:prSet/>
      <dgm:spPr/>
      <dgm:t>
        <a:bodyPr/>
        <a:lstStyle/>
        <a:p>
          <a:endParaRPr lang="en-US" sz="1600" b="1" dirty="0"/>
        </a:p>
      </dgm:t>
    </dgm:pt>
    <dgm:pt modelId="{49CF680C-ED2E-4E37-A1C3-67F7D6CE9F2B}" type="parTrans" cxnId="{E07A55BB-BE80-4FED-99C7-E6D0174C227D}">
      <dgm:prSet/>
      <dgm:spPr/>
      <dgm:t>
        <a:bodyPr/>
        <a:lstStyle/>
        <a:p>
          <a:endParaRPr lang="en-US" sz="1150" b="1"/>
        </a:p>
      </dgm:t>
    </dgm:pt>
    <dgm:pt modelId="{1EDD3B6F-D62B-4266-96F4-54185E3859EF}" type="sibTrans" cxnId="{E07A55BB-BE80-4FED-99C7-E6D0174C227D}">
      <dgm:prSet/>
      <dgm:spPr/>
      <dgm:t>
        <a:bodyPr/>
        <a:lstStyle/>
        <a:p>
          <a:endParaRPr lang="en-US" sz="1150" b="1"/>
        </a:p>
      </dgm:t>
    </dgm:pt>
    <dgm:pt modelId="{A198A5A9-A56F-49E5-A3DD-5BA24E1542EF}">
      <dgm:prSet custT="1"/>
      <dgm:spPr/>
      <dgm:t>
        <a:bodyPr/>
        <a:lstStyle/>
        <a:p>
          <a:r>
            <a:rPr lang="ar-JO" sz="1600" b="1" dirty="0" smtClean="0"/>
            <a:t>امتلاك انجازاتك</a:t>
          </a:r>
          <a:endParaRPr lang="en-US" sz="1600" b="1" dirty="0"/>
        </a:p>
      </dgm:t>
    </dgm:pt>
    <dgm:pt modelId="{6A29601A-2274-4FED-B694-13C83B0070D4}" type="parTrans" cxnId="{7A52115D-FD5F-4783-91B8-5EA49801C4D6}">
      <dgm:prSet custT="1"/>
      <dgm:spPr/>
      <dgm:t>
        <a:bodyPr/>
        <a:lstStyle/>
        <a:p>
          <a:endParaRPr lang="en-US" sz="1150" b="1"/>
        </a:p>
      </dgm:t>
    </dgm:pt>
    <dgm:pt modelId="{8D75D77B-43B6-4CDE-9DE2-7B5F17C0A720}" type="sibTrans" cxnId="{7A52115D-FD5F-4783-91B8-5EA49801C4D6}">
      <dgm:prSet/>
      <dgm:spPr/>
      <dgm:t>
        <a:bodyPr/>
        <a:lstStyle/>
        <a:p>
          <a:endParaRPr lang="en-US" sz="1150" b="1"/>
        </a:p>
      </dgm:t>
    </dgm:pt>
    <dgm:pt modelId="{5ABDF6D7-8677-4732-B764-9A2F64D4085C}">
      <dgm:prSet custT="1"/>
      <dgm:spPr/>
      <dgm:t>
        <a:bodyPr/>
        <a:lstStyle/>
        <a:p>
          <a:r>
            <a:rPr lang="ar-JO" sz="1600" b="1" dirty="0" smtClean="0"/>
            <a:t>التعامل مع الخوف من الفشل</a:t>
          </a:r>
          <a:endParaRPr lang="en-US" sz="1600" b="1" dirty="0"/>
        </a:p>
      </dgm:t>
    </dgm:pt>
    <dgm:pt modelId="{612E8707-3944-43BB-BB6D-D50987B7BB63}" type="parTrans" cxnId="{4D30D8EC-8B66-4A15-8B42-46FBAA289E82}">
      <dgm:prSet custT="1"/>
      <dgm:spPr/>
      <dgm:t>
        <a:bodyPr/>
        <a:lstStyle/>
        <a:p>
          <a:endParaRPr lang="en-US" sz="1150" b="1"/>
        </a:p>
      </dgm:t>
    </dgm:pt>
    <dgm:pt modelId="{93039AC1-252C-4949-A42D-B20B50E34700}" type="sibTrans" cxnId="{4D30D8EC-8B66-4A15-8B42-46FBAA289E82}">
      <dgm:prSet/>
      <dgm:spPr/>
      <dgm:t>
        <a:bodyPr/>
        <a:lstStyle/>
        <a:p>
          <a:endParaRPr lang="en-US" sz="1150" b="1"/>
        </a:p>
      </dgm:t>
    </dgm:pt>
    <dgm:pt modelId="{48390845-F668-43C2-B325-74E2582E70BF}" type="pres">
      <dgm:prSet presAssocID="{070F4B34-CD84-42D2-B98B-8EA78F3486BE}" presName="Name0" presStyleCnt="0">
        <dgm:presLayoutVars>
          <dgm:chMax val="1"/>
          <dgm:dir/>
          <dgm:animLvl val="ctr"/>
          <dgm:resizeHandles val="exact"/>
        </dgm:presLayoutVars>
      </dgm:prSet>
      <dgm:spPr/>
      <dgm:t>
        <a:bodyPr/>
        <a:lstStyle/>
        <a:p>
          <a:endParaRPr lang="en-US"/>
        </a:p>
      </dgm:t>
    </dgm:pt>
    <dgm:pt modelId="{0E55260F-8255-4AC8-9CC9-53782F1FB479}" type="pres">
      <dgm:prSet presAssocID="{1BB0F5E9-9DF2-434C-8EBB-065A62990946}" presName="centerShape" presStyleLbl="node0" presStyleIdx="0" presStyleCnt="1"/>
      <dgm:spPr/>
      <dgm:t>
        <a:bodyPr/>
        <a:lstStyle/>
        <a:p>
          <a:endParaRPr lang="en-US"/>
        </a:p>
      </dgm:t>
    </dgm:pt>
    <dgm:pt modelId="{460BB3D0-029A-4CD1-9BC2-275B27CF4AE8}" type="pres">
      <dgm:prSet presAssocID="{C6C7F7B0-3B5E-44CB-9A70-EB253C3DCB58}" presName="parTrans" presStyleLbl="sibTrans2D1" presStyleIdx="0" presStyleCnt="7"/>
      <dgm:spPr/>
      <dgm:t>
        <a:bodyPr/>
        <a:lstStyle/>
        <a:p>
          <a:endParaRPr lang="en-US"/>
        </a:p>
      </dgm:t>
    </dgm:pt>
    <dgm:pt modelId="{099562B8-8E84-40DA-8D9F-97711FCF231A}" type="pres">
      <dgm:prSet presAssocID="{C6C7F7B0-3B5E-44CB-9A70-EB253C3DCB58}" presName="connectorText" presStyleLbl="sibTrans2D1" presStyleIdx="0" presStyleCnt="7"/>
      <dgm:spPr/>
      <dgm:t>
        <a:bodyPr/>
        <a:lstStyle/>
        <a:p>
          <a:endParaRPr lang="en-US"/>
        </a:p>
      </dgm:t>
    </dgm:pt>
    <dgm:pt modelId="{C8D419F1-903D-44A3-8DAC-09C87E6F44FF}" type="pres">
      <dgm:prSet presAssocID="{74CCF16A-5234-4929-87DF-95AC4EEFD93F}" presName="node" presStyleLbl="node1" presStyleIdx="0" presStyleCnt="7">
        <dgm:presLayoutVars>
          <dgm:bulletEnabled val="1"/>
        </dgm:presLayoutVars>
      </dgm:prSet>
      <dgm:spPr/>
      <dgm:t>
        <a:bodyPr/>
        <a:lstStyle/>
        <a:p>
          <a:endParaRPr lang="en-US"/>
        </a:p>
      </dgm:t>
    </dgm:pt>
    <dgm:pt modelId="{1872AD30-9780-479B-ACDE-76862DA2FD94}" type="pres">
      <dgm:prSet presAssocID="{6B27F18D-3BD0-4307-B36E-9636507DA8E7}" presName="parTrans" presStyleLbl="sibTrans2D1" presStyleIdx="1" presStyleCnt="7"/>
      <dgm:spPr/>
      <dgm:t>
        <a:bodyPr/>
        <a:lstStyle/>
        <a:p>
          <a:endParaRPr lang="en-US"/>
        </a:p>
      </dgm:t>
    </dgm:pt>
    <dgm:pt modelId="{55DA85EE-429B-4DC2-B171-C205CD17A192}" type="pres">
      <dgm:prSet presAssocID="{6B27F18D-3BD0-4307-B36E-9636507DA8E7}" presName="connectorText" presStyleLbl="sibTrans2D1" presStyleIdx="1" presStyleCnt="7"/>
      <dgm:spPr/>
      <dgm:t>
        <a:bodyPr/>
        <a:lstStyle/>
        <a:p>
          <a:endParaRPr lang="en-US"/>
        </a:p>
      </dgm:t>
    </dgm:pt>
    <dgm:pt modelId="{3A86E985-A1EB-42B2-BC75-6629C6479180}" type="pres">
      <dgm:prSet presAssocID="{C807F77E-08A7-46C9-8995-EF1F84922205}" presName="node" presStyleLbl="node1" presStyleIdx="1" presStyleCnt="7">
        <dgm:presLayoutVars>
          <dgm:bulletEnabled val="1"/>
        </dgm:presLayoutVars>
      </dgm:prSet>
      <dgm:spPr/>
      <dgm:t>
        <a:bodyPr/>
        <a:lstStyle/>
        <a:p>
          <a:endParaRPr lang="en-US"/>
        </a:p>
      </dgm:t>
    </dgm:pt>
    <dgm:pt modelId="{76C78BEA-E976-45AF-9AD1-680EC35B13FC}" type="pres">
      <dgm:prSet presAssocID="{79282A16-BC25-4040-B9CA-440816045110}" presName="parTrans" presStyleLbl="sibTrans2D1" presStyleIdx="2" presStyleCnt="7"/>
      <dgm:spPr/>
      <dgm:t>
        <a:bodyPr/>
        <a:lstStyle/>
        <a:p>
          <a:endParaRPr lang="en-US"/>
        </a:p>
      </dgm:t>
    </dgm:pt>
    <dgm:pt modelId="{14EB43A6-6232-4DD7-9643-C1397DD5C040}" type="pres">
      <dgm:prSet presAssocID="{79282A16-BC25-4040-B9CA-440816045110}" presName="connectorText" presStyleLbl="sibTrans2D1" presStyleIdx="2" presStyleCnt="7"/>
      <dgm:spPr/>
      <dgm:t>
        <a:bodyPr/>
        <a:lstStyle/>
        <a:p>
          <a:endParaRPr lang="en-US"/>
        </a:p>
      </dgm:t>
    </dgm:pt>
    <dgm:pt modelId="{E01EE55B-C3F9-4556-AC10-B89363523EDE}" type="pres">
      <dgm:prSet presAssocID="{2C1B349B-68E8-450C-A721-040BBA337006}" presName="node" presStyleLbl="node1" presStyleIdx="2" presStyleCnt="7">
        <dgm:presLayoutVars>
          <dgm:bulletEnabled val="1"/>
        </dgm:presLayoutVars>
      </dgm:prSet>
      <dgm:spPr/>
      <dgm:t>
        <a:bodyPr/>
        <a:lstStyle/>
        <a:p>
          <a:endParaRPr lang="en-US"/>
        </a:p>
      </dgm:t>
    </dgm:pt>
    <dgm:pt modelId="{06662146-BDE3-4282-9BE0-4091F034ECF9}" type="pres">
      <dgm:prSet presAssocID="{6A29601A-2274-4FED-B694-13C83B0070D4}" presName="parTrans" presStyleLbl="sibTrans2D1" presStyleIdx="3" presStyleCnt="7"/>
      <dgm:spPr/>
      <dgm:t>
        <a:bodyPr/>
        <a:lstStyle/>
        <a:p>
          <a:endParaRPr lang="en-US"/>
        </a:p>
      </dgm:t>
    </dgm:pt>
    <dgm:pt modelId="{457E0277-83C0-4173-BA48-C654424F7CE6}" type="pres">
      <dgm:prSet presAssocID="{6A29601A-2274-4FED-B694-13C83B0070D4}" presName="connectorText" presStyleLbl="sibTrans2D1" presStyleIdx="3" presStyleCnt="7"/>
      <dgm:spPr/>
      <dgm:t>
        <a:bodyPr/>
        <a:lstStyle/>
        <a:p>
          <a:endParaRPr lang="en-US"/>
        </a:p>
      </dgm:t>
    </dgm:pt>
    <dgm:pt modelId="{31619B0D-2B41-480B-A99A-943C7360B697}" type="pres">
      <dgm:prSet presAssocID="{A198A5A9-A56F-49E5-A3DD-5BA24E1542EF}" presName="node" presStyleLbl="node1" presStyleIdx="3" presStyleCnt="7">
        <dgm:presLayoutVars>
          <dgm:bulletEnabled val="1"/>
        </dgm:presLayoutVars>
      </dgm:prSet>
      <dgm:spPr/>
      <dgm:t>
        <a:bodyPr/>
        <a:lstStyle/>
        <a:p>
          <a:endParaRPr lang="en-US"/>
        </a:p>
      </dgm:t>
    </dgm:pt>
    <dgm:pt modelId="{91C2ADD7-F29F-451D-ADCF-1F6BDCCB13E5}" type="pres">
      <dgm:prSet presAssocID="{767B62C2-0B94-4426-8DFD-C212D7974380}" presName="parTrans" presStyleLbl="sibTrans2D1" presStyleIdx="4" presStyleCnt="7"/>
      <dgm:spPr/>
      <dgm:t>
        <a:bodyPr/>
        <a:lstStyle/>
        <a:p>
          <a:endParaRPr lang="en-US"/>
        </a:p>
      </dgm:t>
    </dgm:pt>
    <dgm:pt modelId="{58B9D826-EB2F-438A-ADBB-3E116E381F79}" type="pres">
      <dgm:prSet presAssocID="{767B62C2-0B94-4426-8DFD-C212D7974380}" presName="connectorText" presStyleLbl="sibTrans2D1" presStyleIdx="4" presStyleCnt="7"/>
      <dgm:spPr/>
      <dgm:t>
        <a:bodyPr/>
        <a:lstStyle/>
        <a:p>
          <a:endParaRPr lang="en-US"/>
        </a:p>
      </dgm:t>
    </dgm:pt>
    <dgm:pt modelId="{2271DA05-92D8-435A-BDCA-BDB611B9EE32}" type="pres">
      <dgm:prSet presAssocID="{F865C324-7ADC-47C3-B333-AE19F989E3B1}" presName="node" presStyleLbl="node1" presStyleIdx="4" presStyleCnt="7">
        <dgm:presLayoutVars>
          <dgm:bulletEnabled val="1"/>
        </dgm:presLayoutVars>
      </dgm:prSet>
      <dgm:spPr/>
      <dgm:t>
        <a:bodyPr/>
        <a:lstStyle/>
        <a:p>
          <a:endParaRPr lang="en-US"/>
        </a:p>
      </dgm:t>
    </dgm:pt>
    <dgm:pt modelId="{A6937D1B-CF1C-448E-806E-CA16835F4AA6}" type="pres">
      <dgm:prSet presAssocID="{EB5C0376-3CAB-49F2-916D-077D42123401}" presName="parTrans" presStyleLbl="sibTrans2D1" presStyleIdx="5" presStyleCnt="7"/>
      <dgm:spPr/>
      <dgm:t>
        <a:bodyPr/>
        <a:lstStyle/>
        <a:p>
          <a:endParaRPr lang="en-US"/>
        </a:p>
      </dgm:t>
    </dgm:pt>
    <dgm:pt modelId="{EC4E3624-729B-4BE6-84D7-789A4FCB9CB2}" type="pres">
      <dgm:prSet presAssocID="{EB5C0376-3CAB-49F2-916D-077D42123401}" presName="connectorText" presStyleLbl="sibTrans2D1" presStyleIdx="5" presStyleCnt="7"/>
      <dgm:spPr/>
      <dgm:t>
        <a:bodyPr/>
        <a:lstStyle/>
        <a:p>
          <a:endParaRPr lang="en-US"/>
        </a:p>
      </dgm:t>
    </dgm:pt>
    <dgm:pt modelId="{C70E8229-0CC4-49DF-A6A7-873BD9950EA1}" type="pres">
      <dgm:prSet presAssocID="{5FA0A97C-7D81-4250-BFAB-5CD4270B237B}" presName="node" presStyleLbl="node1" presStyleIdx="5" presStyleCnt="7">
        <dgm:presLayoutVars>
          <dgm:bulletEnabled val="1"/>
        </dgm:presLayoutVars>
      </dgm:prSet>
      <dgm:spPr/>
      <dgm:t>
        <a:bodyPr/>
        <a:lstStyle/>
        <a:p>
          <a:endParaRPr lang="en-US"/>
        </a:p>
      </dgm:t>
    </dgm:pt>
    <dgm:pt modelId="{90505B81-0F86-4775-B2D0-C2992C91295A}" type="pres">
      <dgm:prSet presAssocID="{612E8707-3944-43BB-BB6D-D50987B7BB63}" presName="parTrans" presStyleLbl="sibTrans2D1" presStyleIdx="6" presStyleCnt="7"/>
      <dgm:spPr/>
      <dgm:t>
        <a:bodyPr/>
        <a:lstStyle/>
        <a:p>
          <a:endParaRPr lang="en-US"/>
        </a:p>
      </dgm:t>
    </dgm:pt>
    <dgm:pt modelId="{579CC5A9-A12E-4E29-80F0-22B0D34BEE72}" type="pres">
      <dgm:prSet presAssocID="{612E8707-3944-43BB-BB6D-D50987B7BB63}" presName="connectorText" presStyleLbl="sibTrans2D1" presStyleIdx="6" presStyleCnt="7"/>
      <dgm:spPr/>
      <dgm:t>
        <a:bodyPr/>
        <a:lstStyle/>
        <a:p>
          <a:endParaRPr lang="en-US"/>
        </a:p>
      </dgm:t>
    </dgm:pt>
    <dgm:pt modelId="{734DB555-5391-40C3-98EB-7268921DE4AD}" type="pres">
      <dgm:prSet presAssocID="{5ABDF6D7-8677-4732-B764-9A2F64D4085C}" presName="node" presStyleLbl="node1" presStyleIdx="6" presStyleCnt="7">
        <dgm:presLayoutVars>
          <dgm:bulletEnabled val="1"/>
        </dgm:presLayoutVars>
      </dgm:prSet>
      <dgm:spPr/>
      <dgm:t>
        <a:bodyPr/>
        <a:lstStyle/>
        <a:p>
          <a:endParaRPr lang="en-US"/>
        </a:p>
      </dgm:t>
    </dgm:pt>
  </dgm:ptLst>
  <dgm:cxnLst>
    <dgm:cxn modelId="{2BE8A59A-F798-45E1-9744-0EB22677F205}" type="presOf" srcId="{6A29601A-2274-4FED-B694-13C83B0070D4}" destId="{457E0277-83C0-4173-BA48-C654424F7CE6}" srcOrd="1" destOrd="0" presId="urn:microsoft.com/office/officeart/2005/8/layout/radial5"/>
    <dgm:cxn modelId="{97D61F85-2078-490D-996C-DABC3172FCA7}" type="presOf" srcId="{767B62C2-0B94-4426-8DFD-C212D7974380}" destId="{58B9D826-EB2F-438A-ADBB-3E116E381F79}" srcOrd="1" destOrd="0" presId="urn:microsoft.com/office/officeart/2005/8/layout/radial5"/>
    <dgm:cxn modelId="{4D30D8EC-8B66-4A15-8B42-46FBAA289E82}" srcId="{1BB0F5E9-9DF2-434C-8EBB-065A62990946}" destId="{5ABDF6D7-8677-4732-B764-9A2F64D4085C}" srcOrd="6" destOrd="0" parTransId="{612E8707-3944-43BB-BB6D-D50987B7BB63}" sibTransId="{93039AC1-252C-4949-A42D-B20B50E34700}"/>
    <dgm:cxn modelId="{EC76F972-45F5-4780-9D27-A4C12ABD776F}" type="presOf" srcId="{612E8707-3944-43BB-BB6D-D50987B7BB63}" destId="{90505B81-0F86-4775-B2D0-C2992C91295A}" srcOrd="0" destOrd="0" presId="urn:microsoft.com/office/officeart/2005/8/layout/radial5"/>
    <dgm:cxn modelId="{8CF1014A-8E73-4633-A798-9D23E3F17567}" srcId="{1BB0F5E9-9DF2-434C-8EBB-065A62990946}" destId="{C807F77E-08A7-46C9-8995-EF1F84922205}" srcOrd="1" destOrd="0" parTransId="{6B27F18D-3BD0-4307-B36E-9636507DA8E7}" sibTransId="{4FC65EE3-70F0-496F-BA02-415905F6620F}"/>
    <dgm:cxn modelId="{E07A55BB-BE80-4FED-99C7-E6D0174C227D}" srcId="{070F4B34-CD84-42D2-B98B-8EA78F3486BE}" destId="{99421D60-E9B7-4AF2-8422-27A63759ADD8}" srcOrd="1" destOrd="0" parTransId="{49CF680C-ED2E-4E37-A1C3-67F7D6CE9F2B}" sibTransId="{1EDD3B6F-D62B-4266-96F4-54185E3859EF}"/>
    <dgm:cxn modelId="{AA227F02-DDD9-41DA-854B-C06FC9DE7000}" type="presOf" srcId="{EB5C0376-3CAB-49F2-916D-077D42123401}" destId="{EC4E3624-729B-4BE6-84D7-789A4FCB9CB2}" srcOrd="1" destOrd="0" presId="urn:microsoft.com/office/officeart/2005/8/layout/radial5"/>
    <dgm:cxn modelId="{F8B7754F-D5A5-4AE2-AA4D-D3986A641C35}" srcId="{070F4B34-CD84-42D2-B98B-8EA78F3486BE}" destId="{1BB0F5E9-9DF2-434C-8EBB-065A62990946}" srcOrd="0" destOrd="0" parTransId="{E9CF6EDB-170D-4C51-BC57-F82209498D5A}" sibTransId="{921E1651-41E1-432B-9E3B-9895D103A02A}"/>
    <dgm:cxn modelId="{9C48F492-5EED-47D3-AEE7-108867F50845}" type="presOf" srcId="{79282A16-BC25-4040-B9CA-440816045110}" destId="{14EB43A6-6232-4DD7-9643-C1397DD5C040}" srcOrd="1" destOrd="0" presId="urn:microsoft.com/office/officeart/2005/8/layout/radial5"/>
    <dgm:cxn modelId="{C17BDED6-010F-431F-998B-5E6FE03A5441}" type="presOf" srcId="{EB5C0376-3CAB-49F2-916D-077D42123401}" destId="{A6937D1B-CF1C-448E-806E-CA16835F4AA6}" srcOrd="0" destOrd="0" presId="urn:microsoft.com/office/officeart/2005/8/layout/radial5"/>
    <dgm:cxn modelId="{45FA853D-2D2C-4373-8C7F-E2B0A81B6226}" type="presOf" srcId="{612E8707-3944-43BB-BB6D-D50987B7BB63}" destId="{579CC5A9-A12E-4E29-80F0-22B0D34BEE72}" srcOrd="1" destOrd="0" presId="urn:microsoft.com/office/officeart/2005/8/layout/radial5"/>
    <dgm:cxn modelId="{4EDAC051-7570-4F69-883B-259C2816ACCE}" srcId="{1BB0F5E9-9DF2-434C-8EBB-065A62990946}" destId="{74CCF16A-5234-4929-87DF-95AC4EEFD93F}" srcOrd="0" destOrd="0" parTransId="{C6C7F7B0-3B5E-44CB-9A70-EB253C3DCB58}" sibTransId="{3188B070-4EBF-4112-BC50-13B3CC75B18E}"/>
    <dgm:cxn modelId="{7E172782-5055-408D-9FF0-F5988B980913}" type="presOf" srcId="{A198A5A9-A56F-49E5-A3DD-5BA24E1542EF}" destId="{31619B0D-2B41-480B-A99A-943C7360B697}" srcOrd="0" destOrd="0" presId="urn:microsoft.com/office/officeart/2005/8/layout/radial5"/>
    <dgm:cxn modelId="{F7BC6C9F-6FD3-4C2A-A6F6-CD63E419F180}" type="presOf" srcId="{C6C7F7B0-3B5E-44CB-9A70-EB253C3DCB58}" destId="{460BB3D0-029A-4CD1-9BC2-275B27CF4AE8}" srcOrd="0" destOrd="0" presId="urn:microsoft.com/office/officeart/2005/8/layout/radial5"/>
    <dgm:cxn modelId="{D4785B00-B2E6-4CC0-B0B4-2AFCFE9F1EE6}" srcId="{1BB0F5E9-9DF2-434C-8EBB-065A62990946}" destId="{F865C324-7ADC-47C3-B333-AE19F989E3B1}" srcOrd="4" destOrd="0" parTransId="{767B62C2-0B94-4426-8DFD-C212D7974380}" sibTransId="{2493CA1B-DF2E-4601-AD9A-5D2F9FEF086A}"/>
    <dgm:cxn modelId="{F26E339A-271F-4F2C-8F0A-4CFEF5A2A4B2}" type="presOf" srcId="{070F4B34-CD84-42D2-B98B-8EA78F3486BE}" destId="{48390845-F668-43C2-B325-74E2582E70BF}" srcOrd="0" destOrd="0" presId="urn:microsoft.com/office/officeart/2005/8/layout/radial5"/>
    <dgm:cxn modelId="{0FF35946-9D3F-45E0-89C8-C205CEDF712E}" type="presOf" srcId="{C807F77E-08A7-46C9-8995-EF1F84922205}" destId="{3A86E985-A1EB-42B2-BC75-6629C6479180}" srcOrd="0" destOrd="0" presId="urn:microsoft.com/office/officeart/2005/8/layout/radial5"/>
    <dgm:cxn modelId="{720B80A3-DFBA-495C-AE31-F4F3ED8619BD}" srcId="{1BB0F5E9-9DF2-434C-8EBB-065A62990946}" destId="{2C1B349B-68E8-450C-A721-040BBA337006}" srcOrd="2" destOrd="0" parTransId="{79282A16-BC25-4040-B9CA-440816045110}" sibTransId="{2999CAE3-E102-42B5-9BE1-186BE50BA7D9}"/>
    <dgm:cxn modelId="{F84B06D9-D411-4904-818B-EC1D2BAF3824}" srcId="{1BB0F5E9-9DF2-434C-8EBB-065A62990946}" destId="{5FA0A97C-7D81-4250-BFAB-5CD4270B237B}" srcOrd="5" destOrd="0" parTransId="{EB5C0376-3CAB-49F2-916D-077D42123401}" sibTransId="{A971E77F-AB3C-47E1-8B27-7C3BF340BAF5}"/>
    <dgm:cxn modelId="{12B77291-1E76-4D2B-A899-CF28B671E42F}" type="presOf" srcId="{5FA0A97C-7D81-4250-BFAB-5CD4270B237B}" destId="{C70E8229-0CC4-49DF-A6A7-873BD9950EA1}" srcOrd="0" destOrd="0" presId="urn:microsoft.com/office/officeart/2005/8/layout/radial5"/>
    <dgm:cxn modelId="{068F2A0B-56D3-481E-A397-9E3A99A6730F}" type="presOf" srcId="{6A29601A-2274-4FED-B694-13C83B0070D4}" destId="{06662146-BDE3-4282-9BE0-4091F034ECF9}" srcOrd="0" destOrd="0" presId="urn:microsoft.com/office/officeart/2005/8/layout/radial5"/>
    <dgm:cxn modelId="{24EF2FB9-1A6A-4AC2-AC74-16B05FB68B32}" type="presOf" srcId="{C6C7F7B0-3B5E-44CB-9A70-EB253C3DCB58}" destId="{099562B8-8E84-40DA-8D9F-97711FCF231A}" srcOrd="1" destOrd="0" presId="urn:microsoft.com/office/officeart/2005/8/layout/radial5"/>
    <dgm:cxn modelId="{1748319A-DCB8-415C-B0A9-C2BFA358EB18}" type="presOf" srcId="{74CCF16A-5234-4929-87DF-95AC4EEFD93F}" destId="{C8D419F1-903D-44A3-8DAC-09C87E6F44FF}" srcOrd="0" destOrd="0" presId="urn:microsoft.com/office/officeart/2005/8/layout/radial5"/>
    <dgm:cxn modelId="{0B539851-ABC9-47D8-815C-C1F87B2656D2}" type="presOf" srcId="{F865C324-7ADC-47C3-B333-AE19F989E3B1}" destId="{2271DA05-92D8-435A-BDCA-BDB611B9EE32}" srcOrd="0" destOrd="0" presId="urn:microsoft.com/office/officeart/2005/8/layout/radial5"/>
    <dgm:cxn modelId="{E0AB094B-74CD-412E-8DC6-6F46D120DCFC}" type="presOf" srcId="{2C1B349B-68E8-450C-A721-040BBA337006}" destId="{E01EE55B-C3F9-4556-AC10-B89363523EDE}" srcOrd="0" destOrd="0" presId="urn:microsoft.com/office/officeart/2005/8/layout/radial5"/>
    <dgm:cxn modelId="{7A52115D-FD5F-4783-91B8-5EA49801C4D6}" srcId="{1BB0F5E9-9DF2-434C-8EBB-065A62990946}" destId="{A198A5A9-A56F-49E5-A3DD-5BA24E1542EF}" srcOrd="3" destOrd="0" parTransId="{6A29601A-2274-4FED-B694-13C83B0070D4}" sibTransId="{8D75D77B-43B6-4CDE-9DE2-7B5F17C0A720}"/>
    <dgm:cxn modelId="{674C7604-6430-4456-86BE-84C27E96BC40}" type="presOf" srcId="{5ABDF6D7-8677-4732-B764-9A2F64D4085C}" destId="{734DB555-5391-40C3-98EB-7268921DE4AD}" srcOrd="0" destOrd="0" presId="urn:microsoft.com/office/officeart/2005/8/layout/radial5"/>
    <dgm:cxn modelId="{B4472ED4-9A92-40F8-B447-D2EF20A23315}" type="presOf" srcId="{6B27F18D-3BD0-4307-B36E-9636507DA8E7}" destId="{1872AD30-9780-479B-ACDE-76862DA2FD94}" srcOrd="0" destOrd="0" presId="urn:microsoft.com/office/officeart/2005/8/layout/radial5"/>
    <dgm:cxn modelId="{4717C2AF-D002-425A-9F67-DA4240025743}" type="presOf" srcId="{79282A16-BC25-4040-B9CA-440816045110}" destId="{76C78BEA-E976-45AF-9AD1-680EC35B13FC}" srcOrd="0" destOrd="0" presId="urn:microsoft.com/office/officeart/2005/8/layout/radial5"/>
    <dgm:cxn modelId="{9958F6A0-3160-4669-B743-DB609142E656}" type="presOf" srcId="{6B27F18D-3BD0-4307-B36E-9636507DA8E7}" destId="{55DA85EE-429B-4DC2-B171-C205CD17A192}" srcOrd="1" destOrd="0" presId="urn:microsoft.com/office/officeart/2005/8/layout/radial5"/>
    <dgm:cxn modelId="{6C41C5C0-A14F-41B4-8199-F50AA57E5720}" type="presOf" srcId="{767B62C2-0B94-4426-8DFD-C212D7974380}" destId="{91C2ADD7-F29F-451D-ADCF-1F6BDCCB13E5}" srcOrd="0" destOrd="0" presId="urn:microsoft.com/office/officeart/2005/8/layout/radial5"/>
    <dgm:cxn modelId="{5E3DE77A-4345-4C1E-B5A3-F32A209273EA}" type="presOf" srcId="{1BB0F5E9-9DF2-434C-8EBB-065A62990946}" destId="{0E55260F-8255-4AC8-9CC9-53782F1FB479}" srcOrd="0" destOrd="0" presId="urn:microsoft.com/office/officeart/2005/8/layout/radial5"/>
    <dgm:cxn modelId="{8BB60CDA-000D-4786-B0D5-9004A57D977E}" type="presParOf" srcId="{48390845-F668-43C2-B325-74E2582E70BF}" destId="{0E55260F-8255-4AC8-9CC9-53782F1FB479}" srcOrd="0" destOrd="0" presId="urn:microsoft.com/office/officeart/2005/8/layout/radial5"/>
    <dgm:cxn modelId="{B9C96652-8674-4DB8-830C-0122C9A5E79E}" type="presParOf" srcId="{48390845-F668-43C2-B325-74E2582E70BF}" destId="{460BB3D0-029A-4CD1-9BC2-275B27CF4AE8}" srcOrd="1" destOrd="0" presId="urn:microsoft.com/office/officeart/2005/8/layout/radial5"/>
    <dgm:cxn modelId="{372B44A9-207E-438C-ABBA-6C22445BDA96}" type="presParOf" srcId="{460BB3D0-029A-4CD1-9BC2-275B27CF4AE8}" destId="{099562B8-8E84-40DA-8D9F-97711FCF231A}" srcOrd="0" destOrd="0" presId="urn:microsoft.com/office/officeart/2005/8/layout/radial5"/>
    <dgm:cxn modelId="{9B2F3C53-065A-42A6-BBC9-094483E4191B}" type="presParOf" srcId="{48390845-F668-43C2-B325-74E2582E70BF}" destId="{C8D419F1-903D-44A3-8DAC-09C87E6F44FF}" srcOrd="2" destOrd="0" presId="urn:microsoft.com/office/officeart/2005/8/layout/radial5"/>
    <dgm:cxn modelId="{559AA705-9CE8-4935-BE1B-2E1E293619B4}" type="presParOf" srcId="{48390845-F668-43C2-B325-74E2582E70BF}" destId="{1872AD30-9780-479B-ACDE-76862DA2FD94}" srcOrd="3" destOrd="0" presId="urn:microsoft.com/office/officeart/2005/8/layout/radial5"/>
    <dgm:cxn modelId="{01592B04-4921-4585-BDA6-B7B4974B9CEF}" type="presParOf" srcId="{1872AD30-9780-479B-ACDE-76862DA2FD94}" destId="{55DA85EE-429B-4DC2-B171-C205CD17A192}" srcOrd="0" destOrd="0" presId="urn:microsoft.com/office/officeart/2005/8/layout/radial5"/>
    <dgm:cxn modelId="{0D5DC60F-9E6E-40AC-8CD0-FBCBF3A09922}" type="presParOf" srcId="{48390845-F668-43C2-B325-74E2582E70BF}" destId="{3A86E985-A1EB-42B2-BC75-6629C6479180}" srcOrd="4" destOrd="0" presId="urn:microsoft.com/office/officeart/2005/8/layout/radial5"/>
    <dgm:cxn modelId="{0C94DFE1-DD17-46A0-83D9-798BC6A8B2F1}" type="presParOf" srcId="{48390845-F668-43C2-B325-74E2582E70BF}" destId="{76C78BEA-E976-45AF-9AD1-680EC35B13FC}" srcOrd="5" destOrd="0" presId="urn:microsoft.com/office/officeart/2005/8/layout/radial5"/>
    <dgm:cxn modelId="{0B827C96-F281-4EC5-B09F-DC70987D4FD1}" type="presParOf" srcId="{76C78BEA-E976-45AF-9AD1-680EC35B13FC}" destId="{14EB43A6-6232-4DD7-9643-C1397DD5C040}" srcOrd="0" destOrd="0" presId="urn:microsoft.com/office/officeart/2005/8/layout/radial5"/>
    <dgm:cxn modelId="{D90046CC-BD7B-48FC-8958-3D24146913AD}" type="presParOf" srcId="{48390845-F668-43C2-B325-74E2582E70BF}" destId="{E01EE55B-C3F9-4556-AC10-B89363523EDE}" srcOrd="6" destOrd="0" presId="urn:microsoft.com/office/officeart/2005/8/layout/radial5"/>
    <dgm:cxn modelId="{577715E6-DCF4-4927-8DBD-938774B14E61}" type="presParOf" srcId="{48390845-F668-43C2-B325-74E2582E70BF}" destId="{06662146-BDE3-4282-9BE0-4091F034ECF9}" srcOrd="7" destOrd="0" presId="urn:microsoft.com/office/officeart/2005/8/layout/radial5"/>
    <dgm:cxn modelId="{85605A1E-66E5-4E99-93BD-B7CD32B437A0}" type="presParOf" srcId="{06662146-BDE3-4282-9BE0-4091F034ECF9}" destId="{457E0277-83C0-4173-BA48-C654424F7CE6}" srcOrd="0" destOrd="0" presId="urn:microsoft.com/office/officeart/2005/8/layout/radial5"/>
    <dgm:cxn modelId="{4803D2C5-F0D9-47BB-BE09-CC68E7AB5964}" type="presParOf" srcId="{48390845-F668-43C2-B325-74E2582E70BF}" destId="{31619B0D-2B41-480B-A99A-943C7360B697}" srcOrd="8" destOrd="0" presId="urn:microsoft.com/office/officeart/2005/8/layout/radial5"/>
    <dgm:cxn modelId="{7B9D6A0C-5356-4D2D-A73B-BB2B62BD2D8D}" type="presParOf" srcId="{48390845-F668-43C2-B325-74E2582E70BF}" destId="{91C2ADD7-F29F-451D-ADCF-1F6BDCCB13E5}" srcOrd="9" destOrd="0" presId="urn:microsoft.com/office/officeart/2005/8/layout/radial5"/>
    <dgm:cxn modelId="{5129029B-4F18-4B10-8BC7-B8A0336CFF9C}" type="presParOf" srcId="{91C2ADD7-F29F-451D-ADCF-1F6BDCCB13E5}" destId="{58B9D826-EB2F-438A-ADBB-3E116E381F79}" srcOrd="0" destOrd="0" presId="urn:microsoft.com/office/officeart/2005/8/layout/radial5"/>
    <dgm:cxn modelId="{29715EA4-1039-4985-8E16-229309F0F6C1}" type="presParOf" srcId="{48390845-F668-43C2-B325-74E2582E70BF}" destId="{2271DA05-92D8-435A-BDCA-BDB611B9EE32}" srcOrd="10" destOrd="0" presId="urn:microsoft.com/office/officeart/2005/8/layout/radial5"/>
    <dgm:cxn modelId="{9141CC08-C0F1-420E-8B13-24816E9B9E12}" type="presParOf" srcId="{48390845-F668-43C2-B325-74E2582E70BF}" destId="{A6937D1B-CF1C-448E-806E-CA16835F4AA6}" srcOrd="11" destOrd="0" presId="urn:microsoft.com/office/officeart/2005/8/layout/radial5"/>
    <dgm:cxn modelId="{C4C6D9D0-4DCA-4626-B3FC-5079B0D4DE9D}" type="presParOf" srcId="{A6937D1B-CF1C-448E-806E-CA16835F4AA6}" destId="{EC4E3624-729B-4BE6-84D7-789A4FCB9CB2}" srcOrd="0" destOrd="0" presId="urn:microsoft.com/office/officeart/2005/8/layout/radial5"/>
    <dgm:cxn modelId="{2ED8AC9C-9918-4793-8681-44FA7F647216}" type="presParOf" srcId="{48390845-F668-43C2-B325-74E2582E70BF}" destId="{C70E8229-0CC4-49DF-A6A7-873BD9950EA1}" srcOrd="12" destOrd="0" presId="urn:microsoft.com/office/officeart/2005/8/layout/radial5"/>
    <dgm:cxn modelId="{7850F7D1-EB82-48D5-970F-A52133E31AC0}" type="presParOf" srcId="{48390845-F668-43C2-B325-74E2582E70BF}" destId="{90505B81-0F86-4775-B2D0-C2992C91295A}" srcOrd="13" destOrd="0" presId="urn:microsoft.com/office/officeart/2005/8/layout/radial5"/>
    <dgm:cxn modelId="{27CDF422-7EF4-4450-9129-79662E1DE6A3}" type="presParOf" srcId="{90505B81-0F86-4775-B2D0-C2992C91295A}" destId="{579CC5A9-A12E-4E29-80F0-22B0D34BEE72}" srcOrd="0" destOrd="0" presId="urn:microsoft.com/office/officeart/2005/8/layout/radial5"/>
    <dgm:cxn modelId="{77ED653C-651B-4F6D-B576-E0A6696F53EF}" type="presParOf" srcId="{48390845-F668-43C2-B325-74E2582E70BF}" destId="{734DB555-5391-40C3-98EB-7268921DE4AD}"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A6EC3-5311-4264-B9FD-3BB015E277B1}">
      <dsp:nvSpPr>
        <dsp:cNvPr id="0" name=""/>
        <dsp:cNvSpPr/>
      </dsp:nvSpPr>
      <dsp:spPr>
        <a:xfrm>
          <a:off x="610209" y="202512"/>
          <a:ext cx="2956102" cy="2956187"/>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596EF9-7D25-4B13-AD9F-B641365F8BFE}">
      <dsp:nvSpPr>
        <dsp:cNvPr id="0" name=""/>
        <dsp:cNvSpPr/>
      </dsp:nvSpPr>
      <dsp:spPr>
        <a:xfrm>
          <a:off x="3562045" y="878020"/>
          <a:ext cx="1771954" cy="1175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r" defTabSz="622300" rtl="1">
            <a:lnSpc>
              <a:spcPct val="90000"/>
            </a:lnSpc>
            <a:spcBef>
              <a:spcPct val="0"/>
            </a:spcBef>
            <a:spcAft>
              <a:spcPct val="15000"/>
            </a:spcAft>
            <a:buChar char="••"/>
          </a:pPr>
          <a:r>
            <a:rPr lang="ar-JO" sz="1400" b="1" kern="1200" dirty="0" smtClean="0"/>
            <a:t>يشير إلى الاختلافات البيولوجية: الكروموسومات، الملامح الهرمونية، والأعضاء الداخلية والخارجية.</a:t>
          </a:r>
          <a:endParaRPr lang="en-US" sz="1400" b="1" kern="1200" dirty="0"/>
        </a:p>
      </dsp:txBody>
      <dsp:txXfrm>
        <a:off x="3562045" y="878020"/>
        <a:ext cx="1771954" cy="1175378"/>
      </dsp:txXfrm>
    </dsp:sp>
    <dsp:sp modelId="{209A4CFA-7C19-4BD6-8E05-CEFB301E6AF3}">
      <dsp:nvSpPr>
        <dsp:cNvPr id="0" name=""/>
        <dsp:cNvSpPr/>
      </dsp:nvSpPr>
      <dsp:spPr>
        <a:xfrm>
          <a:off x="1371596" y="1106619"/>
          <a:ext cx="1502652" cy="824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ar-JO" sz="2200" kern="1200" dirty="0" smtClean="0"/>
            <a:t>الجنس= ذكر/أنثى</a:t>
          </a:r>
          <a:endParaRPr lang="en-US" sz="2200" kern="1200" dirty="0"/>
        </a:p>
      </dsp:txBody>
      <dsp:txXfrm>
        <a:off x="1371596" y="1106619"/>
        <a:ext cx="1502652" cy="824538"/>
      </dsp:txXfrm>
    </dsp:sp>
    <dsp:sp modelId="{3E98244B-96D2-4D15-90DC-DD8F4D5D2252}">
      <dsp:nvSpPr>
        <dsp:cNvPr id="0" name=""/>
        <dsp:cNvSpPr/>
      </dsp:nvSpPr>
      <dsp:spPr>
        <a:xfrm>
          <a:off x="0" y="2097311"/>
          <a:ext cx="2539517" cy="2540591"/>
        </a:xfrm>
        <a:prstGeom prst="blockArc">
          <a:avLst>
            <a:gd name="adj1" fmla="val 0"/>
            <a:gd name="adj2" fmla="val 18900000"/>
            <a:gd name="adj3" fmla="val 12740"/>
          </a:avLst>
        </a:prstGeom>
        <a:solidFill>
          <a:schemeClr val="accent2">
            <a:hueOff val="-7250441"/>
            <a:satOff val="-20410"/>
            <a:lumOff val="20391"/>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237A2D-A05B-4E23-91E0-D34DAC2E689B}">
      <dsp:nvSpPr>
        <dsp:cNvPr id="0" name=""/>
        <dsp:cNvSpPr/>
      </dsp:nvSpPr>
      <dsp:spPr>
        <a:xfrm>
          <a:off x="2754477" y="2799433"/>
          <a:ext cx="1771954" cy="1175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r" defTabSz="622300" rtl="1">
            <a:lnSpc>
              <a:spcPct val="90000"/>
            </a:lnSpc>
            <a:spcBef>
              <a:spcPct val="0"/>
            </a:spcBef>
            <a:spcAft>
              <a:spcPct val="15000"/>
            </a:spcAft>
            <a:buChar char="••"/>
          </a:pPr>
          <a:r>
            <a:rPr lang="ar-JO" sz="1400" b="1" kern="1200" dirty="0" smtClean="0"/>
            <a:t>يصف الخصائص التي يحددها المجتمع أو الثقافة على أنها ذكورية أو أنثوية.</a:t>
          </a:r>
          <a:endParaRPr lang="en-US" sz="1400" b="1" kern="1200" dirty="0"/>
        </a:p>
      </dsp:txBody>
      <dsp:txXfrm>
        <a:off x="2754477" y="2799433"/>
        <a:ext cx="1771954" cy="1175378"/>
      </dsp:txXfrm>
    </dsp:sp>
    <dsp:sp modelId="{4DB79926-E8CA-4842-9601-BFB103FA1A8D}">
      <dsp:nvSpPr>
        <dsp:cNvPr id="0" name=""/>
        <dsp:cNvSpPr/>
      </dsp:nvSpPr>
      <dsp:spPr>
        <a:xfrm>
          <a:off x="448020" y="3011620"/>
          <a:ext cx="1649272" cy="824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ar-JO" sz="2200" kern="1200" dirty="0" smtClean="0"/>
            <a:t>النوع الاجتماعي= ذكري/أنثوي</a:t>
          </a:r>
          <a:endParaRPr lang="en-US" sz="2200" kern="1200" dirty="0" smtClean="0"/>
        </a:p>
      </dsp:txBody>
      <dsp:txXfrm>
        <a:off x="448020" y="3011620"/>
        <a:ext cx="1649272" cy="8245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10EFC-CE96-4E36-8A48-E746B02F941A}">
      <dsp:nvSpPr>
        <dsp:cNvPr id="0" name=""/>
        <dsp:cNvSpPr/>
      </dsp:nvSpPr>
      <dsp:spPr>
        <a:xfrm rot="10800000">
          <a:off x="0" y="18594"/>
          <a:ext cx="6288346" cy="1905832"/>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sp>
    <dsp:sp modelId="{0A38ED5F-993A-48F3-9DBE-B1E5130BDFF9}">
      <dsp:nvSpPr>
        <dsp:cNvPr id="0" name=""/>
        <dsp:cNvSpPr/>
      </dsp:nvSpPr>
      <dsp:spPr>
        <a:xfrm>
          <a:off x="6265179" y="64295"/>
          <a:ext cx="2318813" cy="1905832"/>
        </a:xfrm>
        <a:prstGeom prst="round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ar-JO" sz="3200" b="1" kern="1200" dirty="0" smtClean="0"/>
            <a:t>عوامل تحركها القيود</a:t>
          </a:r>
          <a:endParaRPr lang="en-US" sz="3200" b="1" kern="1200" dirty="0"/>
        </a:p>
      </dsp:txBody>
      <dsp:txXfrm>
        <a:off x="6358214" y="157330"/>
        <a:ext cx="2132743" cy="1719762"/>
      </dsp:txXfrm>
    </dsp:sp>
    <dsp:sp modelId="{24672DC6-7A51-4C6D-B5AB-8A797ABBE069}">
      <dsp:nvSpPr>
        <dsp:cNvPr id="0" name=""/>
        <dsp:cNvSpPr/>
      </dsp:nvSpPr>
      <dsp:spPr>
        <a:xfrm rot="10800000">
          <a:off x="147154" y="2103384"/>
          <a:ext cx="6255467" cy="1893864"/>
        </a:xfrm>
        <a:prstGeom prst="rightArrow">
          <a:avLst>
            <a:gd name="adj1" fmla="val 75000"/>
            <a:gd name="adj2" fmla="val 50000"/>
          </a:avLst>
        </a:prstGeom>
        <a:solidFill>
          <a:schemeClr val="accent1">
            <a:lumMod val="40000"/>
            <a:lumOff val="60000"/>
            <a:alpha val="90000"/>
          </a:schemeClr>
        </a:solidFill>
        <a:ln w="12700" cap="flat" cmpd="sng" algn="ctr">
          <a:solidFill>
            <a:schemeClr val="accent3">
              <a:tint val="40000"/>
              <a:alpha val="90000"/>
              <a:hueOff val="-856679"/>
              <a:satOff val="-16719"/>
              <a:lumOff val="-1706"/>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sp>
    <dsp:sp modelId="{62CAB8D6-0B7F-4757-948E-FE034750B12A}">
      <dsp:nvSpPr>
        <dsp:cNvPr id="0" name=""/>
        <dsp:cNvSpPr/>
      </dsp:nvSpPr>
      <dsp:spPr>
        <a:xfrm>
          <a:off x="6216365" y="2097393"/>
          <a:ext cx="2347348" cy="1905832"/>
        </a:xfrm>
        <a:prstGeom prst="roundRect">
          <a:avLst/>
        </a:prstGeom>
        <a:solidFill>
          <a:schemeClr val="accent1"/>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ar-JO" sz="3200" b="1" kern="1200" dirty="0" smtClean="0"/>
            <a:t>عوامل يحركها الأداء</a:t>
          </a:r>
          <a:endParaRPr lang="en-US" sz="3200" b="1" kern="1200" dirty="0"/>
        </a:p>
      </dsp:txBody>
      <dsp:txXfrm>
        <a:off x="6309400" y="2190428"/>
        <a:ext cx="2161278" cy="1719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9FEE5-9CB6-4A78-A5AF-036E8F40AF79}">
      <dsp:nvSpPr>
        <dsp:cNvPr id="0" name=""/>
        <dsp:cNvSpPr/>
      </dsp:nvSpPr>
      <dsp:spPr>
        <a:xfrm rot="5400000">
          <a:off x="44656" y="-40290"/>
          <a:ext cx="1280037" cy="137291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0"/>
              <a:satOff val="0"/>
              <a:lumOff val="0"/>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smtClean="0"/>
        </a:p>
        <a:p>
          <a:pPr lvl="0" algn="ctr" defTabSz="622300">
            <a:lnSpc>
              <a:spcPct val="90000"/>
            </a:lnSpc>
            <a:spcBef>
              <a:spcPct val="0"/>
            </a:spcBef>
            <a:spcAft>
              <a:spcPct val="35000"/>
            </a:spcAft>
          </a:pPr>
          <a:r>
            <a:rPr lang="en-US" sz="1400" b="1" kern="1200" dirty="0" smtClean="0"/>
            <a:t>Recognition</a:t>
          </a:r>
        </a:p>
        <a:p>
          <a:pPr lvl="0" algn="ctr" defTabSz="622300">
            <a:lnSpc>
              <a:spcPct val="90000"/>
            </a:lnSpc>
            <a:spcBef>
              <a:spcPct val="0"/>
            </a:spcBef>
            <a:spcAft>
              <a:spcPct val="35000"/>
            </a:spcAft>
          </a:pPr>
          <a:r>
            <a:rPr lang="ar-JO" sz="1400" b="1" kern="1200" dirty="0" smtClean="0"/>
            <a:t>الاعتراف</a:t>
          </a:r>
          <a:endParaRPr lang="en-US" sz="1400" b="1" kern="1200" dirty="0"/>
        </a:p>
      </dsp:txBody>
      <dsp:txXfrm rot="-5400000">
        <a:off x="-1784" y="6150"/>
        <a:ext cx="1372918" cy="1280037"/>
      </dsp:txXfrm>
    </dsp:sp>
    <dsp:sp modelId="{596D90D3-C4D9-4B3E-9B3C-EA12EA87C635}">
      <dsp:nvSpPr>
        <dsp:cNvPr id="0" name=""/>
        <dsp:cNvSpPr/>
      </dsp:nvSpPr>
      <dsp:spPr>
        <a:xfrm rot="5400000">
          <a:off x="1307471" y="1540330"/>
          <a:ext cx="832461" cy="10"/>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sp>
    <dsp:sp modelId="{27ED04FB-9677-4F56-8453-E9CC32E4911D}">
      <dsp:nvSpPr>
        <dsp:cNvPr id="0" name=""/>
        <dsp:cNvSpPr/>
      </dsp:nvSpPr>
      <dsp:spPr>
        <a:xfrm rot="5400000">
          <a:off x="-32200" y="1170533"/>
          <a:ext cx="1280037" cy="1219204"/>
        </a:xfrm>
        <a:prstGeom prst="chevron">
          <a:avLst/>
        </a:prstGeom>
        <a:solidFill>
          <a:schemeClr val="accent2">
            <a:hueOff val="-2416814"/>
            <a:satOff val="-6803"/>
            <a:lumOff val="6797"/>
            <a:alphaOff val="0"/>
          </a:schemeClr>
        </a:solidFill>
        <a:ln w="12700" cap="flat" cmpd="sng" algn="ctr">
          <a:solidFill>
            <a:schemeClr val="accent2">
              <a:hueOff val="-2416814"/>
              <a:satOff val="-6803"/>
              <a:lumOff val="6797"/>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2416814"/>
              <a:satOff val="-6803"/>
              <a:lumOff val="6797"/>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smtClean="0"/>
        </a:p>
        <a:p>
          <a:pPr lvl="0" algn="ctr" defTabSz="622300">
            <a:lnSpc>
              <a:spcPct val="90000"/>
            </a:lnSpc>
            <a:spcBef>
              <a:spcPct val="0"/>
            </a:spcBef>
            <a:spcAft>
              <a:spcPct val="35000"/>
            </a:spcAft>
          </a:pPr>
          <a:r>
            <a:rPr lang="en-US" sz="1400" b="1" kern="1200" dirty="0" smtClean="0"/>
            <a:t>Reduction</a:t>
          </a:r>
        </a:p>
        <a:p>
          <a:pPr lvl="0" algn="ctr" defTabSz="622300">
            <a:lnSpc>
              <a:spcPct val="90000"/>
            </a:lnSpc>
            <a:spcBef>
              <a:spcPct val="0"/>
            </a:spcBef>
            <a:spcAft>
              <a:spcPct val="35000"/>
            </a:spcAft>
          </a:pPr>
          <a:r>
            <a:rPr lang="ar-JO" sz="1400" b="1" kern="1200" dirty="0" smtClean="0"/>
            <a:t>التخفيف</a:t>
          </a:r>
          <a:endParaRPr lang="en-US" sz="1400" b="1" kern="1200" dirty="0"/>
        </a:p>
      </dsp:txBody>
      <dsp:txXfrm rot="-5400000">
        <a:off x="-1783" y="1749718"/>
        <a:ext cx="1219204" cy="60833"/>
      </dsp:txXfrm>
    </dsp:sp>
    <dsp:sp modelId="{B4120D98-E008-4031-85D8-50652F5E9CC9}">
      <dsp:nvSpPr>
        <dsp:cNvPr id="0" name=""/>
        <dsp:cNvSpPr/>
      </dsp:nvSpPr>
      <dsp:spPr>
        <a:xfrm rot="5400000">
          <a:off x="4230407" y="-1876437"/>
          <a:ext cx="832024" cy="6865132"/>
        </a:xfrm>
        <a:prstGeom prst="round2SameRect">
          <a:avLst/>
        </a:prstGeom>
        <a:solidFill>
          <a:schemeClr val="lt1">
            <a:alpha val="90000"/>
            <a:hueOff val="0"/>
            <a:satOff val="0"/>
            <a:lumOff val="0"/>
            <a:alphaOff val="0"/>
          </a:schemeClr>
        </a:solidFill>
        <a:ln w="12700" cap="flat" cmpd="sng" algn="ctr">
          <a:solidFill>
            <a:schemeClr val="accent2">
              <a:hueOff val="-2416814"/>
              <a:satOff val="-6803"/>
              <a:lumOff val="6797"/>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rtl="1">
            <a:lnSpc>
              <a:spcPct val="90000"/>
            </a:lnSpc>
            <a:spcBef>
              <a:spcPct val="0"/>
            </a:spcBef>
            <a:spcAft>
              <a:spcPct val="15000"/>
            </a:spcAft>
            <a:buChar char="••"/>
          </a:pPr>
          <a:r>
            <a:rPr lang="ar-JO" sz="1400" b="1" i="1" u="sng" kern="1200" dirty="0" smtClean="0"/>
            <a:t>الحد</a:t>
          </a:r>
          <a:r>
            <a:rPr lang="ar-JO" sz="1400" b="0" i="0" u="none" kern="1200" dirty="0" smtClean="0"/>
            <a:t> من أعمال الرعاية غير مدفوعة الأجر بحيث يتم تقليل عبء بعض المهام. يمكن أن تدعم التدخلات الأسواق لتقديم خدمة معينة (رعاية صحية) أو منتج معين (مواقد ذات كفاءة في استهلاك الوقود). على سبيل المثال، إذا كانت خدمات الرعاية الصحية أقرب، يتم تقليل وقت وصول النساء إلى المرافق.</a:t>
          </a:r>
          <a:endParaRPr lang="en-US" sz="1400" b="0" i="0" u="none" kern="1200" dirty="0"/>
        </a:p>
      </dsp:txBody>
      <dsp:txXfrm rot="-5400000">
        <a:off x="1213853" y="1180733"/>
        <a:ext cx="6824516" cy="750792"/>
      </dsp:txXfrm>
    </dsp:sp>
    <dsp:sp modelId="{8F057592-F20E-4493-A7D8-620609EC68F7}">
      <dsp:nvSpPr>
        <dsp:cNvPr id="0" name=""/>
        <dsp:cNvSpPr/>
      </dsp:nvSpPr>
      <dsp:spPr>
        <a:xfrm rot="5400000">
          <a:off x="-33512" y="2305812"/>
          <a:ext cx="1280037" cy="1216579"/>
        </a:xfrm>
        <a:prstGeom prst="chevron">
          <a:avLst/>
        </a:prstGeom>
        <a:solidFill>
          <a:schemeClr val="accent2">
            <a:hueOff val="-4833627"/>
            <a:satOff val="-13607"/>
            <a:lumOff val="13594"/>
            <a:alphaOff val="0"/>
          </a:schemeClr>
        </a:solidFill>
        <a:ln w="12700" cap="flat" cmpd="sng" algn="ctr">
          <a:solidFill>
            <a:schemeClr val="accent2">
              <a:hueOff val="-4833627"/>
              <a:satOff val="-13607"/>
              <a:lumOff val="13594"/>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4833627"/>
              <a:satOff val="-13607"/>
              <a:lumOff val="13594"/>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smtClean="0"/>
        </a:p>
        <a:p>
          <a:pPr lvl="0" algn="ctr" defTabSz="622300">
            <a:lnSpc>
              <a:spcPct val="90000"/>
            </a:lnSpc>
            <a:spcBef>
              <a:spcPct val="0"/>
            </a:spcBef>
            <a:spcAft>
              <a:spcPct val="35000"/>
            </a:spcAft>
          </a:pPr>
          <a:r>
            <a:rPr lang="en-US" sz="1400" b="1" kern="1200" dirty="0" smtClean="0"/>
            <a:t>Redistribution</a:t>
          </a:r>
        </a:p>
        <a:p>
          <a:pPr lvl="0" algn="ctr" defTabSz="622300">
            <a:lnSpc>
              <a:spcPct val="90000"/>
            </a:lnSpc>
            <a:spcBef>
              <a:spcPct val="0"/>
            </a:spcBef>
            <a:spcAft>
              <a:spcPct val="35000"/>
            </a:spcAft>
          </a:pPr>
          <a:r>
            <a:rPr lang="ar-JO" sz="1400" b="1" kern="1200" dirty="0" smtClean="0"/>
            <a:t>إعادة التوزيع</a:t>
          </a:r>
          <a:endParaRPr lang="en-US" sz="1400" b="1" kern="1200" dirty="0"/>
        </a:p>
      </dsp:txBody>
      <dsp:txXfrm rot="-5400000">
        <a:off x="-1782" y="2882373"/>
        <a:ext cx="1216579" cy="63458"/>
      </dsp:txXfrm>
    </dsp:sp>
    <dsp:sp modelId="{02BED275-AF39-412E-993C-D9D201AF583F}">
      <dsp:nvSpPr>
        <dsp:cNvPr id="0" name=""/>
        <dsp:cNvSpPr/>
      </dsp:nvSpPr>
      <dsp:spPr>
        <a:xfrm rot="5400000">
          <a:off x="4229094" y="-742470"/>
          <a:ext cx="832024" cy="6865132"/>
        </a:xfrm>
        <a:prstGeom prst="round2SameRect">
          <a:avLst/>
        </a:prstGeom>
        <a:solidFill>
          <a:schemeClr val="lt1">
            <a:alpha val="90000"/>
            <a:hueOff val="0"/>
            <a:satOff val="0"/>
            <a:lumOff val="0"/>
            <a:alphaOff val="0"/>
          </a:schemeClr>
        </a:solidFill>
        <a:ln w="12700" cap="flat" cmpd="sng" algn="ctr">
          <a:solidFill>
            <a:schemeClr val="accent2">
              <a:hueOff val="-4833627"/>
              <a:satOff val="-13607"/>
              <a:lumOff val="13594"/>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rtl="1">
            <a:lnSpc>
              <a:spcPct val="90000"/>
            </a:lnSpc>
            <a:spcBef>
              <a:spcPct val="0"/>
            </a:spcBef>
            <a:spcAft>
              <a:spcPct val="15000"/>
            </a:spcAft>
            <a:buChar char="••"/>
          </a:pPr>
          <a:r>
            <a:rPr lang="ar-JO" sz="1400" b="1" i="1" u="sng" kern="1200" dirty="0" smtClean="0"/>
            <a:t>إعادة التوزيع </a:t>
          </a:r>
          <a:r>
            <a:rPr lang="ar-JO" sz="1400" b="0" i="0" u="none" kern="1200" dirty="0" smtClean="0"/>
            <a:t>بحيث يتم توزيع إجمالي أعمال الرعاية غير مدفوعة الأجر التي يتعين القيام بها على نحو أكثر إنصافاً بين الأسر والمجتمعات المحلية والدولة والقطاع الخاص. على سبيل المثال، قد يتم دعم المصانع لتطوير مرافق رعاية الأطفال.</a:t>
          </a:r>
          <a:endParaRPr lang="en-US" sz="1400" kern="1200" dirty="0"/>
        </a:p>
      </dsp:txBody>
      <dsp:txXfrm rot="-5400000">
        <a:off x="1212540" y="2314700"/>
        <a:ext cx="6824516" cy="750792"/>
      </dsp:txXfrm>
    </dsp:sp>
    <dsp:sp modelId="{F087D886-6F92-49CE-88B5-C0B508F25794}">
      <dsp:nvSpPr>
        <dsp:cNvPr id="0" name=""/>
        <dsp:cNvSpPr/>
      </dsp:nvSpPr>
      <dsp:spPr>
        <a:xfrm rot="5400000">
          <a:off x="-36138" y="3442404"/>
          <a:ext cx="1280037" cy="1211328"/>
        </a:xfrm>
        <a:prstGeom prst="chevron">
          <a:avLst/>
        </a:prstGeom>
        <a:solidFill>
          <a:schemeClr val="accent2">
            <a:hueOff val="-7250441"/>
            <a:satOff val="-20410"/>
            <a:lumOff val="20391"/>
            <a:alphaOff val="0"/>
          </a:schemeClr>
        </a:solidFill>
        <a:ln w="12700" cap="flat" cmpd="sng" algn="ctr">
          <a:solidFill>
            <a:schemeClr val="accent2">
              <a:hueOff val="-7250441"/>
              <a:satOff val="-20410"/>
              <a:lumOff val="20391"/>
              <a:alphaOff val="0"/>
            </a:schemeClr>
          </a:solidFill>
          <a:prstDash val="solid"/>
        </a:ln>
        <a:effectLst/>
        <a:scene3d>
          <a:camera prst="orthographicFront">
            <a:rot lat="0" lon="0" rev="0"/>
          </a:camera>
          <a:lightRig rig="brightRoom" dir="tl">
            <a:rot lat="0" lon="0" rev="1800000"/>
          </a:lightRig>
        </a:scene3d>
        <a:sp3d contourW="10160" prstMaterial="dkEdge">
          <a:bevelT w="38100" h="50800" prst="angle"/>
          <a:contourClr>
            <a:schemeClr val="accent2">
              <a:hueOff val="-7250441"/>
              <a:satOff val="-20410"/>
              <a:lumOff val="20391"/>
              <a:alphaOff val="0"/>
              <a:shade val="40000"/>
              <a:satMod val="150000"/>
            </a:schemeClr>
          </a:contourClr>
        </a:sp3d>
      </dsp:spPr>
      <dsp:style>
        <a:lnRef idx="1">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smtClean="0"/>
        </a:p>
        <a:p>
          <a:pPr lvl="0" algn="ctr" defTabSz="622300">
            <a:lnSpc>
              <a:spcPct val="90000"/>
            </a:lnSpc>
            <a:spcBef>
              <a:spcPct val="0"/>
            </a:spcBef>
            <a:spcAft>
              <a:spcPct val="35000"/>
            </a:spcAft>
          </a:pPr>
          <a:r>
            <a:rPr lang="en-US" sz="1400" b="1" kern="1200" dirty="0" smtClean="0"/>
            <a:t>Representation</a:t>
          </a:r>
        </a:p>
        <a:p>
          <a:pPr lvl="0" algn="ctr" defTabSz="622300">
            <a:lnSpc>
              <a:spcPct val="90000"/>
            </a:lnSpc>
            <a:spcBef>
              <a:spcPct val="0"/>
            </a:spcBef>
            <a:spcAft>
              <a:spcPct val="35000"/>
            </a:spcAft>
          </a:pPr>
          <a:r>
            <a:rPr lang="ar-JO" sz="1400" b="1" kern="1200" dirty="0" smtClean="0"/>
            <a:t>التمثيل</a:t>
          </a:r>
          <a:endParaRPr lang="en-US" sz="1400" b="1" kern="1200" dirty="0"/>
        </a:p>
      </dsp:txBody>
      <dsp:txXfrm rot="-5400000">
        <a:off x="-1783" y="4013713"/>
        <a:ext cx="1211328" cy="68709"/>
      </dsp:txXfrm>
    </dsp:sp>
    <dsp:sp modelId="{69780941-F85C-4002-ADDD-BFE75BA02805}">
      <dsp:nvSpPr>
        <dsp:cNvPr id="0" name=""/>
        <dsp:cNvSpPr/>
      </dsp:nvSpPr>
      <dsp:spPr>
        <a:xfrm rot="5400000">
          <a:off x="4226469" y="391496"/>
          <a:ext cx="832024" cy="6865132"/>
        </a:xfrm>
        <a:prstGeom prst="round2SameRect">
          <a:avLst/>
        </a:prstGeom>
        <a:solidFill>
          <a:schemeClr val="lt1">
            <a:alpha val="90000"/>
            <a:hueOff val="0"/>
            <a:satOff val="0"/>
            <a:lumOff val="0"/>
            <a:alphaOff val="0"/>
          </a:schemeClr>
        </a:solidFill>
        <a:ln w="12700" cap="flat" cmpd="sng" algn="ctr">
          <a:solidFill>
            <a:schemeClr val="accent2">
              <a:hueOff val="-7250441"/>
              <a:satOff val="-20410"/>
              <a:lumOff val="20391"/>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just" defTabSz="622300" rtl="1">
            <a:lnSpc>
              <a:spcPct val="90000"/>
            </a:lnSpc>
            <a:spcBef>
              <a:spcPct val="0"/>
            </a:spcBef>
            <a:spcAft>
              <a:spcPct val="15000"/>
            </a:spcAft>
            <a:buChar char="••"/>
          </a:pPr>
          <a:r>
            <a:rPr lang="ar-JO" sz="1400" b="1" i="1" u="sng" kern="1200" dirty="0" smtClean="0"/>
            <a:t>التمثيل</a:t>
          </a:r>
          <a:r>
            <a:rPr lang="ar-JO" sz="1400" b="0" i="0" u="none" kern="1200" dirty="0" smtClean="0"/>
            <a:t> بزيادة صوت المرأة في أسرتها ومجتمعها، أو وصولها إلى المناصب القيادية. غالبًا ما يكون قادة الجمعيات أو المجتمع من الذكور، وغالبًا ما لا تعكس القرارات احتياجات النساء الخاصة. من خلال زيادة صوت المرأة وتزويدها بمساحات لمناقشة قضاياها، يمكن أن تتحسن بعض القيود على أعمال الرعاية غير المدفوعة الأجر.</a:t>
          </a:r>
          <a:endParaRPr lang="en-US" sz="1400" b="0" i="0" u="none" kern="1200" dirty="0"/>
        </a:p>
      </dsp:txBody>
      <dsp:txXfrm rot="-5400000">
        <a:off x="1209915" y="3448666"/>
        <a:ext cx="6824516" cy="7507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5260F-8255-4AC8-9CC9-53782F1FB479}">
      <dsp:nvSpPr>
        <dsp:cNvPr id="0" name=""/>
        <dsp:cNvSpPr/>
      </dsp:nvSpPr>
      <dsp:spPr>
        <a:xfrm>
          <a:off x="3227189" y="1915850"/>
          <a:ext cx="1470421" cy="1470421"/>
        </a:xfrm>
        <a:prstGeom prst="ellipse">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التحديات</a:t>
          </a:r>
          <a:endParaRPr lang="en-US" sz="1600" b="1" kern="1200" dirty="0"/>
        </a:p>
      </dsp:txBody>
      <dsp:txXfrm>
        <a:off x="3442527" y="2131188"/>
        <a:ext cx="1039745" cy="1039745"/>
      </dsp:txXfrm>
    </dsp:sp>
    <dsp:sp modelId="{460BB3D0-029A-4CD1-9BC2-275B27CF4AE8}">
      <dsp:nvSpPr>
        <dsp:cNvPr id="0" name=""/>
        <dsp:cNvSpPr/>
      </dsp:nvSpPr>
      <dsp:spPr>
        <a:xfrm rot="16200000">
          <a:off x="3806161" y="1379932"/>
          <a:ext cx="312477" cy="499943"/>
        </a:xfrm>
        <a:prstGeom prst="rightArrow">
          <a:avLst>
            <a:gd name="adj1" fmla="val 60000"/>
            <a:gd name="adj2" fmla="val 5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3853033" y="1526793"/>
        <a:ext cx="218734" cy="299965"/>
      </dsp:txXfrm>
    </dsp:sp>
    <dsp:sp modelId="{C8D419F1-903D-44A3-8DAC-09C87E6F44FF}">
      <dsp:nvSpPr>
        <dsp:cNvPr id="0" name=""/>
        <dsp:cNvSpPr/>
      </dsp:nvSpPr>
      <dsp:spPr>
        <a:xfrm>
          <a:off x="3300710" y="2890"/>
          <a:ext cx="1323379" cy="1323379"/>
        </a:xfrm>
        <a:prstGeom prst="ellipse">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التوقعات الاجتماعية الصعبة</a:t>
          </a:r>
          <a:endParaRPr lang="en-US" sz="1600" b="1" kern="1200" dirty="0"/>
        </a:p>
      </dsp:txBody>
      <dsp:txXfrm>
        <a:off x="3494514" y="196694"/>
        <a:ext cx="935771" cy="935771"/>
      </dsp:txXfrm>
    </dsp:sp>
    <dsp:sp modelId="{1872AD30-9780-479B-ACDE-76862DA2FD94}">
      <dsp:nvSpPr>
        <dsp:cNvPr id="0" name=""/>
        <dsp:cNvSpPr/>
      </dsp:nvSpPr>
      <dsp:spPr>
        <a:xfrm rot="19285714">
          <a:off x="4604534" y="1764408"/>
          <a:ext cx="312477" cy="499943"/>
        </a:xfrm>
        <a:prstGeom prst="rightArrow">
          <a:avLst>
            <a:gd name="adj1" fmla="val 60000"/>
            <a:gd name="adj2" fmla="val 50000"/>
          </a:avLst>
        </a:prstGeom>
        <a:solidFill>
          <a:schemeClr val="accent4">
            <a:hueOff val="1269934"/>
            <a:satOff val="-219"/>
            <a:lumOff val="179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4614760" y="1893621"/>
        <a:ext cx="218734" cy="299965"/>
      </dsp:txXfrm>
    </dsp:sp>
    <dsp:sp modelId="{3A86E985-A1EB-42B2-BC75-6629C6479180}">
      <dsp:nvSpPr>
        <dsp:cNvPr id="0" name=""/>
        <dsp:cNvSpPr/>
      </dsp:nvSpPr>
      <dsp:spPr>
        <a:xfrm>
          <a:off x="4853804" y="750820"/>
          <a:ext cx="1323379" cy="1323379"/>
        </a:xfrm>
        <a:prstGeom prst="ellipse">
          <a:avLst/>
        </a:prstGeom>
        <a:solidFill>
          <a:schemeClr val="accent4">
            <a:hueOff val="1269934"/>
            <a:satOff val="-219"/>
            <a:lumOff val="179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محدودية الوصول إلى التمويل</a:t>
          </a:r>
          <a:endParaRPr lang="en-US" sz="1600" b="1" kern="1200" dirty="0"/>
        </a:p>
      </dsp:txBody>
      <dsp:txXfrm>
        <a:off x="5047608" y="944624"/>
        <a:ext cx="935771" cy="935771"/>
      </dsp:txXfrm>
    </dsp:sp>
    <dsp:sp modelId="{76C78BEA-E976-45AF-9AD1-680EC35B13FC}">
      <dsp:nvSpPr>
        <dsp:cNvPr id="0" name=""/>
        <dsp:cNvSpPr/>
      </dsp:nvSpPr>
      <dsp:spPr>
        <a:xfrm rot="771429">
          <a:off x="4801716" y="2628319"/>
          <a:ext cx="312477" cy="499943"/>
        </a:xfrm>
        <a:prstGeom prst="rightArrow">
          <a:avLst>
            <a:gd name="adj1" fmla="val 60000"/>
            <a:gd name="adj2" fmla="val 50000"/>
          </a:avLst>
        </a:prstGeom>
        <a:solidFill>
          <a:schemeClr val="accent4">
            <a:hueOff val="2539867"/>
            <a:satOff val="-438"/>
            <a:lumOff val="359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4802891" y="2717878"/>
        <a:ext cx="218734" cy="299965"/>
      </dsp:txXfrm>
    </dsp:sp>
    <dsp:sp modelId="{E01EE55B-C3F9-4556-AC10-B89363523EDE}">
      <dsp:nvSpPr>
        <dsp:cNvPr id="0" name=""/>
        <dsp:cNvSpPr/>
      </dsp:nvSpPr>
      <dsp:spPr>
        <a:xfrm>
          <a:off x="5237386" y="2431405"/>
          <a:ext cx="1323379" cy="1323379"/>
        </a:xfrm>
        <a:prstGeom prst="ellipse">
          <a:avLst/>
        </a:prstGeom>
        <a:solidFill>
          <a:schemeClr val="accent4">
            <a:hueOff val="2539867"/>
            <a:satOff val="-438"/>
            <a:lumOff val="359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التنافس مع الرجال</a:t>
          </a:r>
          <a:endParaRPr lang="en-US" sz="1600" b="1" kern="1200" dirty="0"/>
        </a:p>
      </dsp:txBody>
      <dsp:txXfrm>
        <a:off x="5431190" y="2625209"/>
        <a:ext cx="935771" cy="935771"/>
      </dsp:txXfrm>
    </dsp:sp>
    <dsp:sp modelId="{06662146-BDE3-4282-9BE0-4091F034ECF9}">
      <dsp:nvSpPr>
        <dsp:cNvPr id="0" name=""/>
        <dsp:cNvSpPr/>
      </dsp:nvSpPr>
      <dsp:spPr>
        <a:xfrm rot="3857143">
          <a:off x="4249224" y="3321121"/>
          <a:ext cx="312477" cy="499943"/>
        </a:xfrm>
        <a:prstGeom prst="rightArrow">
          <a:avLst>
            <a:gd name="adj1" fmla="val 60000"/>
            <a:gd name="adj2" fmla="val 50000"/>
          </a:avLst>
        </a:prstGeom>
        <a:solidFill>
          <a:schemeClr val="accent4">
            <a:hueOff val="3809801"/>
            <a:satOff val="-658"/>
            <a:lumOff val="5393"/>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a:off x="4275759" y="3378880"/>
        <a:ext cx="218734" cy="299965"/>
      </dsp:txXfrm>
    </dsp:sp>
    <dsp:sp modelId="{31619B0D-2B41-480B-A99A-943C7360B697}">
      <dsp:nvSpPr>
        <dsp:cNvPr id="0" name=""/>
        <dsp:cNvSpPr/>
      </dsp:nvSpPr>
      <dsp:spPr>
        <a:xfrm>
          <a:off x="4162612" y="3779130"/>
          <a:ext cx="1323379" cy="1323379"/>
        </a:xfrm>
        <a:prstGeom prst="ellipse">
          <a:avLst/>
        </a:prstGeom>
        <a:solidFill>
          <a:schemeClr val="accent4">
            <a:hueOff val="3809801"/>
            <a:satOff val="-658"/>
            <a:lumOff val="5393"/>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امتلاك انجازاتك</a:t>
          </a:r>
          <a:endParaRPr lang="en-US" sz="1600" b="1" kern="1200" dirty="0"/>
        </a:p>
      </dsp:txBody>
      <dsp:txXfrm>
        <a:off x="4356416" y="3972934"/>
        <a:ext cx="935771" cy="935771"/>
      </dsp:txXfrm>
    </dsp:sp>
    <dsp:sp modelId="{91C2ADD7-F29F-451D-ADCF-1F6BDCCB13E5}">
      <dsp:nvSpPr>
        <dsp:cNvPr id="0" name=""/>
        <dsp:cNvSpPr/>
      </dsp:nvSpPr>
      <dsp:spPr>
        <a:xfrm rot="6942857">
          <a:off x="3363097" y="3321121"/>
          <a:ext cx="312477" cy="499943"/>
        </a:xfrm>
        <a:prstGeom prst="rightArrow">
          <a:avLst>
            <a:gd name="adj1" fmla="val 60000"/>
            <a:gd name="adj2" fmla="val 50000"/>
          </a:avLst>
        </a:prstGeom>
        <a:solidFill>
          <a:schemeClr val="accent4">
            <a:hueOff val="5079735"/>
            <a:satOff val="-877"/>
            <a:lumOff val="719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rot="10800000">
        <a:off x="3430305" y="3378880"/>
        <a:ext cx="218734" cy="299965"/>
      </dsp:txXfrm>
    </dsp:sp>
    <dsp:sp modelId="{2271DA05-92D8-435A-BDCA-BDB611B9EE32}">
      <dsp:nvSpPr>
        <dsp:cNvPr id="0" name=""/>
        <dsp:cNvSpPr/>
      </dsp:nvSpPr>
      <dsp:spPr>
        <a:xfrm>
          <a:off x="2438808" y="3779130"/>
          <a:ext cx="1323379" cy="1323379"/>
        </a:xfrm>
        <a:prstGeom prst="ellipse">
          <a:avLst/>
        </a:prstGeom>
        <a:solidFill>
          <a:schemeClr val="accent4">
            <a:hueOff val="5079735"/>
            <a:satOff val="-877"/>
            <a:lumOff val="719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بناء شبكة الدعم</a:t>
          </a:r>
          <a:endParaRPr lang="en-US" sz="1600" b="1" kern="1200" dirty="0"/>
        </a:p>
      </dsp:txBody>
      <dsp:txXfrm>
        <a:off x="2632612" y="3972934"/>
        <a:ext cx="935771" cy="935771"/>
      </dsp:txXfrm>
    </dsp:sp>
    <dsp:sp modelId="{A6937D1B-CF1C-448E-806E-CA16835F4AA6}">
      <dsp:nvSpPr>
        <dsp:cNvPr id="0" name=""/>
        <dsp:cNvSpPr/>
      </dsp:nvSpPr>
      <dsp:spPr>
        <a:xfrm rot="10028571">
          <a:off x="2810605" y="2628319"/>
          <a:ext cx="312477" cy="499943"/>
        </a:xfrm>
        <a:prstGeom prst="rightArrow">
          <a:avLst>
            <a:gd name="adj1" fmla="val 60000"/>
            <a:gd name="adj2" fmla="val 50000"/>
          </a:avLst>
        </a:prstGeom>
        <a:solidFill>
          <a:schemeClr val="accent4">
            <a:hueOff val="6349668"/>
            <a:satOff val="-1096"/>
            <a:lumOff val="898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rot="10800000">
        <a:off x="2903173" y="2717878"/>
        <a:ext cx="218734" cy="299965"/>
      </dsp:txXfrm>
    </dsp:sp>
    <dsp:sp modelId="{C70E8229-0CC4-49DF-A6A7-873BD9950EA1}">
      <dsp:nvSpPr>
        <dsp:cNvPr id="0" name=""/>
        <dsp:cNvSpPr/>
      </dsp:nvSpPr>
      <dsp:spPr>
        <a:xfrm>
          <a:off x="1364033" y="2431405"/>
          <a:ext cx="1323379" cy="1323379"/>
        </a:xfrm>
        <a:prstGeom prst="ellipse">
          <a:avLst/>
        </a:prstGeom>
        <a:solidFill>
          <a:schemeClr val="accent4">
            <a:hueOff val="6349668"/>
            <a:satOff val="-1096"/>
            <a:lumOff val="8988"/>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تحقيق التوازن بين العمل والحياة العائلية</a:t>
          </a:r>
          <a:endParaRPr lang="en-US" sz="1600" b="1" kern="1200" dirty="0"/>
        </a:p>
      </dsp:txBody>
      <dsp:txXfrm>
        <a:off x="1557837" y="2625209"/>
        <a:ext cx="935771" cy="935771"/>
      </dsp:txXfrm>
    </dsp:sp>
    <dsp:sp modelId="{90505B81-0F86-4775-B2D0-C2992C91295A}">
      <dsp:nvSpPr>
        <dsp:cNvPr id="0" name=""/>
        <dsp:cNvSpPr/>
      </dsp:nvSpPr>
      <dsp:spPr>
        <a:xfrm rot="13114286">
          <a:off x="3007787" y="1764408"/>
          <a:ext cx="312477" cy="499943"/>
        </a:xfrm>
        <a:prstGeom prst="rightArrow">
          <a:avLst>
            <a:gd name="adj1" fmla="val 60000"/>
            <a:gd name="adj2" fmla="val 50000"/>
          </a:avLst>
        </a:prstGeom>
        <a:solidFill>
          <a:schemeClr val="accent4">
            <a:hueOff val="7619602"/>
            <a:satOff val="-1315"/>
            <a:lumOff val="1078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11175">
            <a:lnSpc>
              <a:spcPct val="90000"/>
            </a:lnSpc>
            <a:spcBef>
              <a:spcPct val="0"/>
            </a:spcBef>
            <a:spcAft>
              <a:spcPct val="35000"/>
            </a:spcAft>
          </a:pPr>
          <a:endParaRPr lang="en-US" sz="1150" b="1" kern="1200"/>
        </a:p>
      </dsp:txBody>
      <dsp:txXfrm rot="10800000">
        <a:off x="3091304" y="1893621"/>
        <a:ext cx="218734" cy="299965"/>
      </dsp:txXfrm>
    </dsp:sp>
    <dsp:sp modelId="{734DB555-5391-40C3-98EB-7268921DE4AD}">
      <dsp:nvSpPr>
        <dsp:cNvPr id="0" name=""/>
        <dsp:cNvSpPr/>
      </dsp:nvSpPr>
      <dsp:spPr>
        <a:xfrm>
          <a:off x="1747616" y="750820"/>
          <a:ext cx="1323379" cy="1323379"/>
        </a:xfrm>
        <a:prstGeom prst="ellipse">
          <a:avLst/>
        </a:prstGeom>
        <a:solidFill>
          <a:schemeClr val="accent4">
            <a:hueOff val="7619602"/>
            <a:satOff val="-1315"/>
            <a:lumOff val="1078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ar-JO" sz="1600" b="1" kern="1200" dirty="0" smtClean="0"/>
            <a:t>التعامل مع الخوف من الفشل</a:t>
          </a:r>
          <a:endParaRPr lang="en-US" sz="1600" b="1" kern="1200" dirty="0"/>
        </a:p>
      </dsp:txBody>
      <dsp:txXfrm>
        <a:off x="1941420" y="944624"/>
        <a:ext cx="935771" cy="93577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275" cy="49844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862" y="0"/>
            <a:ext cx="2946275" cy="498446"/>
          </a:xfrm>
          <a:prstGeom prst="rect">
            <a:avLst/>
          </a:prstGeom>
        </p:spPr>
        <p:txBody>
          <a:bodyPr vert="horz" lIns="91440" tIns="45720" rIns="91440" bIns="45720" rtlCol="0"/>
          <a:lstStyle>
            <a:lvl1pPr algn="r">
              <a:defRPr sz="1200"/>
            </a:lvl1pPr>
          </a:lstStyle>
          <a:p>
            <a:fld id="{5B53C39F-767D-4EF9-927B-5ADABE4D7040}" type="datetime1">
              <a:rPr lang="en-US" smtClean="0"/>
              <a:t>7/29/2019</a:t>
            </a:fld>
            <a:endParaRPr lang="en-US"/>
          </a:p>
        </p:txBody>
      </p:sp>
      <p:sp>
        <p:nvSpPr>
          <p:cNvPr id="4" name="Footer Placeholder 3"/>
          <p:cNvSpPr>
            <a:spLocks noGrp="1"/>
          </p:cNvSpPr>
          <p:nvPr>
            <p:ph type="ftr" sz="quarter" idx="2"/>
          </p:nvPr>
        </p:nvSpPr>
        <p:spPr>
          <a:xfrm>
            <a:off x="0" y="9429780"/>
            <a:ext cx="2946275" cy="49844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862" y="9429780"/>
            <a:ext cx="2946275" cy="498446"/>
          </a:xfrm>
          <a:prstGeom prst="rect">
            <a:avLst/>
          </a:prstGeom>
        </p:spPr>
        <p:txBody>
          <a:bodyPr vert="horz" lIns="91440" tIns="45720" rIns="91440" bIns="45720" rtlCol="0" anchor="b"/>
          <a:lstStyle>
            <a:lvl1pPr algn="r">
              <a:defRPr sz="1200"/>
            </a:lvl1pPr>
          </a:lstStyle>
          <a:p>
            <a:fld id="{5A3A622B-799B-4662-A50E-1A537D36C8FB}" type="slidenum">
              <a:rPr lang="en-US" smtClean="0"/>
              <a:t>‹#›</a:t>
            </a:fld>
            <a:endParaRPr lang="en-US"/>
          </a:p>
        </p:txBody>
      </p:sp>
    </p:spTree>
    <p:extLst>
      <p:ext uri="{BB962C8B-B14F-4D97-AF65-F5344CB8AC3E}">
        <p14:creationId xmlns:p14="http://schemas.microsoft.com/office/powerpoint/2010/main" val="258910588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4294465-F661-4FB6-901C-62542500C7EF}" type="datetime1">
              <a:rPr lang="en-US" smtClean="0"/>
              <a:t>7/29/2019</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0"/>
            <a:ext cx="2945659" cy="4964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30090"/>
            <a:ext cx="2945659" cy="496411"/>
          </a:xfrm>
          <a:prstGeom prst="rect">
            <a:avLst/>
          </a:prstGeom>
        </p:spPr>
        <p:txBody>
          <a:bodyPr vert="horz" lIns="91440" tIns="45720" rIns="91440" bIns="45720" rtlCol="0" anchor="b"/>
          <a:lstStyle>
            <a:lvl1pPr algn="r">
              <a:defRPr sz="1200"/>
            </a:lvl1pPr>
          </a:lstStyle>
          <a:p>
            <a:fld id="{AF153123-B966-4E88-B1FD-77A6BD6D21EC}" type="slidenum">
              <a:rPr lang="en-US" smtClean="0"/>
              <a:t>‹#›</a:t>
            </a:fld>
            <a:endParaRPr lang="en-US" dirty="0"/>
          </a:p>
        </p:txBody>
      </p:sp>
    </p:spTree>
    <p:extLst>
      <p:ext uri="{BB962C8B-B14F-4D97-AF65-F5344CB8AC3E}">
        <p14:creationId xmlns:p14="http://schemas.microsoft.com/office/powerpoint/2010/main" val="2720466735"/>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2895600" y="525463"/>
            <a:ext cx="3505200" cy="26289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 name="Date Placeholder 2"/>
          <p:cNvSpPr>
            <a:spLocks noGrp="1"/>
          </p:cNvSpPr>
          <p:nvPr>
            <p:ph type="dt" idx="11"/>
          </p:nvPr>
        </p:nvSpPr>
        <p:spPr/>
        <p:txBody>
          <a:bodyPr/>
          <a:lstStyle/>
          <a:p>
            <a:fld id="{AA515FD5-66DE-4AFC-A07A-91F1726F4AB4}" type="datetime1">
              <a:rPr lang="en-US" smtClean="0"/>
              <a:t>7/29/2019</a:t>
            </a:fld>
            <a:endParaRPr lang="en-US" dirty="0"/>
          </a:p>
        </p:txBody>
      </p:sp>
      <p:sp>
        <p:nvSpPr>
          <p:cNvPr id="5" name="Header Placeholder 4"/>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1489170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0AB5C28B-64B2-4DAC-9B08-45046D99329C}"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6803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FDB1247-A77D-49EE-AAAD-69FCDEFB4510}"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09934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0EE150BD-AF3B-4320-A446-2DB76B6A7834}"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238144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8F94CCBB-4E6A-4078-81D1-F429D6F129DC}"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659450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F7E32504-EB88-4BD6-9616-AA0D91BA0825}"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4123879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C4814AAB-4D7E-4F58-80DF-D48AD3100376}"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60478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82C892AF-68EF-4562-827D-3E7532237794}"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58129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1F5B7880-60D8-492A-B58E-C31372CA21A7}"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4905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87AAD092-11E7-484C-85C0-27471311BD20}"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97226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7DBBFFA0-29E7-4227-B2AF-DD2B422C5B7E}"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25714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8A3F741B-F0EA-4E0D-B58A-6C7ED96E89AB}"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99771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A4DB400-3215-4B01-A8A9-95F27A5D8BAA}"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788504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BBEF38F7-15B4-44DA-9FC8-0C6E4A4A77C1}"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33358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3087888D-F8AE-414E-8D42-92390FE06DBF}" type="datetime1">
              <a:rPr lang="en-US" smtClean="0"/>
              <a:t>7/29/2019</a:t>
            </a:fld>
            <a:endParaRPr lang="en-US" dirty="0"/>
          </a:p>
        </p:txBody>
      </p:sp>
      <p:sp>
        <p:nvSpPr>
          <p:cNvPr id="8" name="Header Placeholder 7"/>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126449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rgbClr val="02688D"/>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75285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210977"/>
      </p:ext>
    </p:extLst>
  </p:cSld>
  <p:clrMapOvr>
    <a:masterClrMapping/>
  </p:clrMapOvr>
  <p:transition spd="slow" advClick="0" advTm="10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lIns="90810" tIns="45399" rIns="90810" bIns="453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0860E139-BF83-4EC8-81E2-32F53DD364D7}" type="slidenum">
              <a:rPr lang="en-US"/>
              <a:pPr>
                <a:defRPr/>
              </a:pPr>
              <a:t>‹#›</a:t>
            </a:fld>
            <a:endParaRPr lang="en-US" dirty="0"/>
          </a:p>
        </p:txBody>
      </p:sp>
    </p:spTree>
    <p:extLst>
      <p:ext uri="{BB962C8B-B14F-4D97-AF65-F5344CB8AC3E}">
        <p14:creationId xmlns:p14="http://schemas.microsoft.com/office/powerpoint/2010/main" val="816623005"/>
      </p:ext>
    </p:extLst>
  </p:cSld>
  <p:clrMapOvr>
    <a:masterClrMapping/>
  </p:clrMapOvr>
  <p:transition spd="slow" advClick="0" advTm="10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lIns="90810" tIns="45399" rIns="90810" bIns="45399" anchor="t"/>
          <a:lstStyle>
            <a:lvl1pPr algn="l">
              <a:defRPr sz="3636"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1"/>
            <a:ext cx="7772400" cy="1500187"/>
          </a:xfrm>
          <a:prstGeom prst="rect">
            <a:avLst/>
          </a:prstGeom>
        </p:spPr>
        <p:txBody>
          <a:bodyPr lIns="90810" tIns="45399" rIns="90810" bIns="45399" anchor="b"/>
          <a:lstStyle>
            <a:lvl1pPr marL="0" indent="0">
              <a:buNone/>
              <a:defRPr sz="1818">
                <a:solidFill>
                  <a:schemeClr val="tx1">
                    <a:tint val="75000"/>
                  </a:schemeClr>
                </a:solidFill>
              </a:defRPr>
            </a:lvl1pPr>
            <a:lvl2pPr marL="412760" indent="0">
              <a:buNone/>
              <a:defRPr sz="1636">
                <a:solidFill>
                  <a:schemeClr val="tx1">
                    <a:tint val="75000"/>
                  </a:schemeClr>
                </a:solidFill>
              </a:defRPr>
            </a:lvl2pPr>
            <a:lvl3pPr marL="825526" indent="0">
              <a:buNone/>
              <a:defRPr sz="1455">
                <a:solidFill>
                  <a:schemeClr val="tx1">
                    <a:tint val="75000"/>
                  </a:schemeClr>
                </a:solidFill>
              </a:defRPr>
            </a:lvl3pPr>
            <a:lvl4pPr marL="1238277" indent="0">
              <a:buNone/>
              <a:defRPr sz="1273">
                <a:solidFill>
                  <a:schemeClr val="tx1">
                    <a:tint val="75000"/>
                  </a:schemeClr>
                </a:solidFill>
              </a:defRPr>
            </a:lvl4pPr>
            <a:lvl5pPr marL="1651044" indent="0">
              <a:buNone/>
              <a:defRPr sz="1273">
                <a:solidFill>
                  <a:schemeClr val="tx1">
                    <a:tint val="75000"/>
                  </a:schemeClr>
                </a:solidFill>
              </a:defRPr>
            </a:lvl5pPr>
            <a:lvl6pPr marL="2063792" indent="0">
              <a:buNone/>
              <a:defRPr sz="1273">
                <a:solidFill>
                  <a:schemeClr val="tx1">
                    <a:tint val="75000"/>
                  </a:schemeClr>
                </a:solidFill>
              </a:defRPr>
            </a:lvl6pPr>
            <a:lvl7pPr marL="2476550" indent="0">
              <a:buNone/>
              <a:defRPr sz="1273">
                <a:solidFill>
                  <a:schemeClr val="tx1">
                    <a:tint val="75000"/>
                  </a:schemeClr>
                </a:solidFill>
              </a:defRPr>
            </a:lvl7pPr>
            <a:lvl8pPr marL="2889303" indent="0">
              <a:buNone/>
              <a:defRPr sz="1273">
                <a:solidFill>
                  <a:schemeClr val="tx1">
                    <a:tint val="75000"/>
                  </a:schemeClr>
                </a:solidFill>
              </a:defRPr>
            </a:lvl8pPr>
            <a:lvl9pPr marL="3302068" indent="0">
              <a:buNone/>
              <a:defRPr sz="127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3100E888-913C-4D03-8C5B-17247F620C10}" type="slidenum">
              <a:rPr lang="en-US"/>
              <a:pPr>
                <a:defRPr/>
              </a:pPr>
              <a:t>‹#›</a:t>
            </a:fld>
            <a:endParaRPr lang="en-US" dirty="0"/>
          </a:p>
        </p:txBody>
      </p:sp>
    </p:spTree>
    <p:extLst>
      <p:ext uri="{BB962C8B-B14F-4D97-AF65-F5344CB8AC3E}">
        <p14:creationId xmlns:p14="http://schemas.microsoft.com/office/powerpoint/2010/main" val="4073189070"/>
      </p:ext>
    </p:extLst>
  </p:cSld>
  <p:clrMapOvr>
    <a:masterClrMapping/>
  </p:clrMapOvr>
  <p:transition spd="slow" advClick="0" advTm="10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0810" tIns="45399" rIns="90810" bIns="45399"/>
          <a:lstStyle>
            <a:lvl1pPr>
              <a:defRPr sz="2545"/>
            </a:lvl1pPr>
            <a:lvl2pPr>
              <a:defRPr sz="2182"/>
            </a:lvl2pPr>
            <a:lvl3pPr>
              <a:defRPr sz="1818"/>
            </a:lvl3pPr>
            <a:lvl4pPr>
              <a:defRPr sz="1636"/>
            </a:lvl4pPr>
            <a:lvl5pPr>
              <a:defRPr sz="1636"/>
            </a:lvl5pPr>
            <a:lvl6pPr>
              <a:defRPr sz="1636"/>
            </a:lvl6pPr>
            <a:lvl7pPr>
              <a:defRPr sz="1636"/>
            </a:lvl7pPr>
            <a:lvl8pPr>
              <a:defRPr sz="1636"/>
            </a:lvl8pPr>
            <a:lvl9pPr>
              <a:defRPr sz="1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0810" tIns="45399" rIns="90810" bIns="45399"/>
          <a:lstStyle>
            <a:lvl1pPr>
              <a:defRPr sz="2545"/>
            </a:lvl1pPr>
            <a:lvl2pPr>
              <a:defRPr sz="2182"/>
            </a:lvl2pPr>
            <a:lvl3pPr>
              <a:defRPr sz="1818"/>
            </a:lvl3pPr>
            <a:lvl4pPr>
              <a:defRPr sz="1636"/>
            </a:lvl4pPr>
            <a:lvl5pPr>
              <a:defRPr sz="1636"/>
            </a:lvl5pPr>
            <a:lvl6pPr>
              <a:defRPr sz="1636"/>
            </a:lvl6pPr>
            <a:lvl7pPr>
              <a:defRPr sz="1636"/>
            </a:lvl7pPr>
            <a:lvl8pPr>
              <a:defRPr sz="1636"/>
            </a:lvl8pPr>
            <a:lvl9pPr>
              <a:defRPr sz="1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6" name="Footer Placeholder 5"/>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7" name="Slide Number Placeholder 6"/>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A658226A-FDAC-4333-9879-C4329582E17E}" type="slidenum">
              <a:rPr lang="en-US"/>
              <a:pPr>
                <a:defRPr/>
              </a:pPr>
              <a:t>‹#›</a:t>
            </a:fld>
            <a:endParaRPr lang="en-US" dirty="0"/>
          </a:p>
        </p:txBody>
      </p:sp>
    </p:spTree>
    <p:extLst>
      <p:ext uri="{BB962C8B-B14F-4D97-AF65-F5344CB8AC3E}">
        <p14:creationId xmlns:p14="http://schemas.microsoft.com/office/powerpoint/2010/main" val="1105727731"/>
      </p:ext>
    </p:extLst>
  </p:cSld>
  <p:clrMapOvr>
    <a:masterClrMapping/>
  </p:clrMapOvr>
  <p:transition spd="slow" advClick="0" advTm="10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a:prstGeom prst="rect">
            <a:avLst/>
          </a:prstGeom>
        </p:spPr>
        <p:txBody>
          <a:bodyPr lIns="90810" tIns="45399" rIns="90810" bIns="45399" anchor="b"/>
          <a:lstStyle>
            <a:lvl1pPr marL="0" indent="0">
              <a:buNone/>
              <a:defRPr sz="2182" b="1"/>
            </a:lvl1pPr>
            <a:lvl2pPr marL="412760" indent="0">
              <a:buNone/>
              <a:defRPr sz="1818" b="1"/>
            </a:lvl2pPr>
            <a:lvl3pPr marL="825526" indent="0">
              <a:buNone/>
              <a:defRPr sz="1636" b="1"/>
            </a:lvl3pPr>
            <a:lvl4pPr marL="1238277" indent="0">
              <a:buNone/>
              <a:defRPr sz="1455" b="1"/>
            </a:lvl4pPr>
            <a:lvl5pPr marL="1651044" indent="0">
              <a:buNone/>
              <a:defRPr sz="1455" b="1"/>
            </a:lvl5pPr>
            <a:lvl6pPr marL="2063792" indent="0">
              <a:buNone/>
              <a:defRPr sz="1455" b="1"/>
            </a:lvl6pPr>
            <a:lvl7pPr marL="2476550" indent="0">
              <a:buNone/>
              <a:defRPr sz="1455" b="1"/>
            </a:lvl7pPr>
            <a:lvl8pPr marL="2889303" indent="0">
              <a:buNone/>
              <a:defRPr sz="1455" b="1"/>
            </a:lvl8pPr>
            <a:lvl9pPr marL="3302068" indent="0">
              <a:buNone/>
              <a:defRPr sz="1455"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a:prstGeom prst="rect">
            <a:avLst/>
          </a:prstGeom>
        </p:spPr>
        <p:txBody>
          <a:bodyPr lIns="90810" tIns="45399" rIns="90810" bIns="45399"/>
          <a:lstStyle>
            <a:lvl1pPr>
              <a:defRPr sz="2182"/>
            </a:lvl1pPr>
            <a:lvl2pPr>
              <a:defRPr sz="1818"/>
            </a:lvl2pPr>
            <a:lvl3pPr>
              <a:defRPr sz="1636"/>
            </a:lvl3pPr>
            <a:lvl4pPr>
              <a:defRPr sz="1455"/>
            </a:lvl4pPr>
            <a:lvl5pPr>
              <a:defRPr sz="1455"/>
            </a:lvl5pPr>
            <a:lvl6pPr>
              <a:defRPr sz="1455"/>
            </a:lvl6pPr>
            <a:lvl7pPr>
              <a:defRPr sz="1455"/>
            </a:lvl7pPr>
            <a:lvl8pPr>
              <a:defRPr sz="1455"/>
            </a:lvl8pPr>
            <a:lvl9pPr>
              <a:defRPr sz="14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7"/>
            <a:ext cx="4041775" cy="639762"/>
          </a:xfrm>
          <a:prstGeom prst="rect">
            <a:avLst/>
          </a:prstGeom>
        </p:spPr>
        <p:txBody>
          <a:bodyPr lIns="90810" tIns="45399" rIns="90810" bIns="45399" anchor="b"/>
          <a:lstStyle>
            <a:lvl1pPr marL="0" indent="0">
              <a:buNone/>
              <a:defRPr sz="2182" b="1"/>
            </a:lvl1pPr>
            <a:lvl2pPr marL="412760" indent="0">
              <a:buNone/>
              <a:defRPr sz="1818" b="1"/>
            </a:lvl2pPr>
            <a:lvl3pPr marL="825526" indent="0">
              <a:buNone/>
              <a:defRPr sz="1636" b="1"/>
            </a:lvl3pPr>
            <a:lvl4pPr marL="1238277" indent="0">
              <a:buNone/>
              <a:defRPr sz="1455" b="1"/>
            </a:lvl4pPr>
            <a:lvl5pPr marL="1651044" indent="0">
              <a:buNone/>
              <a:defRPr sz="1455" b="1"/>
            </a:lvl5pPr>
            <a:lvl6pPr marL="2063792" indent="0">
              <a:buNone/>
              <a:defRPr sz="1455" b="1"/>
            </a:lvl6pPr>
            <a:lvl7pPr marL="2476550" indent="0">
              <a:buNone/>
              <a:defRPr sz="1455" b="1"/>
            </a:lvl7pPr>
            <a:lvl8pPr marL="2889303" indent="0">
              <a:buNone/>
              <a:defRPr sz="1455" b="1"/>
            </a:lvl8pPr>
            <a:lvl9pPr marL="3302068" indent="0">
              <a:buNone/>
              <a:defRPr sz="1455" b="1"/>
            </a:lvl9pPr>
          </a:lstStyle>
          <a:p>
            <a:pPr lvl="0"/>
            <a:r>
              <a:rPr lang="en-US" smtClean="0"/>
              <a:t>Click to edit Master text styles</a:t>
            </a:r>
          </a:p>
        </p:txBody>
      </p:sp>
      <p:sp>
        <p:nvSpPr>
          <p:cNvPr id="6" name="Content Placeholder 5"/>
          <p:cNvSpPr>
            <a:spLocks noGrp="1"/>
          </p:cNvSpPr>
          <p:nvPr>
            <p:ph sz="quarter" idx="4"/>
          </p:nvPr>
        </p:nvSpPr>
        <p:spPr>
          <a:xfrm>
            <a:off x="4645092" y="2174879"/>
            <a:ext cx="4041775" cy="3951288"/>
          </a:xfrm>
          <a:prstGeom prst="rect">
            <a:avLst/>
          </a:prstGeom>
        </p:spPr>
        <p:txBody>
          <a:bodyPr lIns="90810" tIns="45399" rIns="90810" bIns="45399"/>
          <a:lstStyle>
            <a:lvl1pPr>
              <a:defRPr sz="2182"/>
            </a:lvl1pPr>
            <a:lvl2pPr>
              <a:defRPr sz="1818"/>
            </a:lvl2pPr>
            <a:lvl3pPr>
              <a:defRPr sz="1636"/>
            </a:lvl3pPr>
            <a:lvl4pPr>
              <a:defRPr sz="1455"/>
            </a:lvl4pPr>
            <a:lvl5pPr>
              <a:defRPr sz="1455"/>
            </a:lvl5pPr>
            <a:lvl6pPr>
              <a:defRPr sz="1455"/>
            </a:lvl6pPr>
            <a:lvl7pPr>
              <a:defRPr sz="1455"/>
            </a:lvl7pPr>
            <a:lvl8pPr>
              <a:defRPr sz="1455"/>
            </a:lvl8pPr>
            <a:lvl9pPr>
              <a:defRPr sz="145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8" name="Footer Placeholder 7"/>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9" name="Slide Number Placeholder 8"/>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7B8FC831-6A7A-471F-9002-4C83BFAB33B4}" type="slidenum">
              <a:rPr lang="en-US"/>
              <a:pPr>
                <a:defRPr/>
              </a:pPr>
              <a:t>‹#›</a:t>
            </a:fld>
            <a:endParaRPr lang="en-US" dirty="0"/>
          </a:p>
        </p:txBody>
      </p:sp>
    </p:spTree>
    <p:extLst>
      <p:ext uri="{BB962C8B-B14F-4D97-AF65-F5344CB8AC3E}">
        <p14:creationId xmlns:p14="http://schemas.microsoft.com/office/powerpoint/2010/main" val="794880262"/>
      </p:ext>
    </p:extLst>
  </p:cSld>
  <p:clrMapOvr>
    <a:masterClrMapping/>
  </p:clrMapOvr>
  <p:transition spd="slow" advClick="0" advTm="10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smtClean="0"/>
              <a:t>Click to edit Master title style</a:t>
            </a:r>
            <a:endParaRPr lang="en-US"/>
          </a:p>
        </p:txBody>
      </p:sp>
      <p:sp>
        <p:nvSpPr>
          <p:cNvPr id="3" name="Date Placeholder 2"/>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4" name="Footer Placeholder 3"/>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5" name="Slide Number Placeholder 4"/>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9FEEB6F0-0B76-4E36-AAD6-F92D90E54911}" type="slidenum">
              <a:rPr lang="en-US"/>
              <a:pPr>
                <a:defRPr/>
              </a:pPr>
              <a:t>‹#›</a:t>
            </a:fld>
            <a:endParaRPr lang="en-US" dirty="0"/>
          </a:p>
        </p:txBody>
      </p:sp>
    </p:spTree>
    <p:extLst>
      <p:ext uri="{BB962C8B-B14F-4D97-AF65-F5344CB8AC3E}">
        <p14:creationId xmlns:p14="http://schemas.microsoft.com/office/powerpoint/2010/main" val="1278012642"/>
      </p:ext>
    </p:extLst>
  </p:cSld>
  <p:clrMapOvr>
    <a:masterClrMapping/>
  </p:clrMapOvr>
  <p:transition spd="slow" advClick="0" advTm="10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3" name="Footer Placeholder 2"/>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4" name="Slide Number Placeholder 3"/>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B2289C71-4EDA-4967-A344-CF55AA0AD45F}" type="slidenum">
              <a:rPr lang="en-US"/>
              <a:pPr>
                <a:defRPr/>
              </a:pPr>
              <a:t>‹#›</a:t>
            </a:fld>
            <a:endParaRPr lang="en-US" dirty="0"/>
          </a:p>
        </p:txBody>
      </p:sp>
    </p:spTree>
    <p:extLst>
      <p:ext uri="{BB962C8B-B14F-4D97-AF65-F5344CB8AC3E}">
        <p14:creationId xmlns:p14="http://schemas.microsoft.com/office/powerpoint/2010/main" val="1067893499"/>
      </p:ext>
    </p:extLst>
  </p:cSld>
  <p:clrMapOvr>
    <a:masterClrMapping/>
  </p:clrMapOvr>
  <p:transition spd="slow" advClick="0" advTm="10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lIns="90810" tIns="45399" rIns="90810" bIns="45399" anchor="b"/>
          <a:lstStyle>
            <a:lvl1pPr algn="l">
              <a:defRPr sz="1818"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a:prstGeom prst="rect">
            <a:avLst/>
          </a:prstGeom>
        </p:spPr>
        <p:txBody>
          <a:bodyPr lIns="90810" tIns="45399" rIns="90810" bIns="45399"/>
          <a:lstStyle>
            <a:lvl1pPr>
              <a:defRPr sz="2818"/>
            </a:lvl1pPr>
            <a:lvl2pPr>
              <a:defRPr sz="2545"/>
            </a:lvl2pPr>
            <a:lvl3pPr>
              <a:defRPr sz="2182"/>
            </a:lvl3pPr>
            <a:lvl4pPr>
              <a:defRPr sz="1818"/>
            </a:lvl4pPr>
            <a:lvl5pPr>
              <a:defRPr sz="1818"/>
            </a:lvl5pPr>
            <a:lvl6pPr>
              <a:defRPr sz="1818"/>
            </a:lvl6pPr>
            <a:lvl7pPr>
              <a:defRPr sz="1818"/>
            </a:lvl7pPr>
            <a:lvl8pPr>
              <a:defRPr sz="1818"/>
            </a:lvl8pPr>
            <a:lvl9pPr>
              <a:defRPr sz="181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3"/>
            <a:ext cx="3008313" cy="4691063"/>
          </a:xfrm>
          <a:prstGeom prst="rect">
            <a:avLst/>
          </a:prstGeom>
        </p:spPr>
        <p:txBody>
          <a:bodyPr lIns="90810" tIns="45399" rIns="90810" bIns="45399"/>
          <a:lstStyle>
            <a:lvl1pPr marL="0" indent="0">
              <a:buNone/>
              <a:defRPr sz="1273"/>
            </a:lvl1pPr>
            <a:lvl2pPr marL="412760" indent="0">
              <a:buNone/>
              <a:defRPr sz="1091"/>
            </a:lvl2pPr>
            <a:lvl3pPr marL="825526" indent="0">
              <a:buNone/>
              <a:defRPr sz="909"/>
            </a:lvl3pPr>
            <a:lvl4pPr marL="1238277" indent="0">
              <a:buNone/>
              <a:defRPr sz="818"/>
            </a:lvl4pPr>
            <a:lvl5pPr marL="1651044" indent="0">
              <a:buNone/>
              <a:defRPr sz="818"/>
            </a:lvl5pPr>
            <a:lvl6pPr marL="2063792" indent="0">
              <a:buNone/>
              <a:defRPr sz="818"/>
            </a:lvl6pPr>
            <a:lvl7pPr marL="2476550" indent="0">
              <a:buNone/>
              <a:defRPr sz="818"/>
            </a:lvl7pPr>
            <a:lvl8pPr marL="2889303" indent="0">
              <a:buNone/>
              <a:defRPr sz="818"/>
            </a:lvl8pPr>
            <a:lvl9pPr marL="3302068" indent="0">
              <a:buNone/>
              <a:defRPr sz="818"/>
            </a:lvl9pPr>
          </a:lstStyle>
          <a:p>
            <a:pPr lvl="0"/>
            <a:r>
              <a:rPr lang="en-US" smtClean="0"/>
              <a:t>Click to edit Master text styles</a:t>
            </a:r>
          </a:p>
        </p:txBody>
      </p:sp>
      <p:sp>
        <p:nvSpPr>
          <p:cNvPr id="5" name="Date Placeholder 4"/>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6" name="Footer Placeholder 5"/>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7" name="Slide Number Placeholder 6"/>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FCC0AFA6-8EE6-470F-8CBF-66ADB3229CF9}" type="slidenum">
              <a:rPr lang="en-US"/>
              <a:pPr>
                <a:defRPr/>
              </a:pPr>
              <a:t>‹#›</a:t>
            </a:fld>
            <a:endParaRPr lang="en-US" dirty="0"/>
          </a:p>
        </p:txBody>
      </p:sp>
    </p:spTree>
    <p:extLst>
      <p:ext uri="{BB962C8B-B14F-4D97-AF65-F5344CB8AC3E}">
        <p14:creationId xmlns:p14="http://schemas.microsoft.com/office/powerpoint/2010/main" val="1464181273"/>
      </p:ext>
    </p:extLst>
  </p:cSld>
  <p:clrMapOvr>
    <a:masterClrMapping/>
  </p:clrMapOvr>
  <p:transition spd="slow" advClick="0" advTm="10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lIns="90810" tIns="45399" rIns="90810" bIns="45399" anchor="b"/>
          <a:lstStyle>
            <a:lvl1pPr algn="l">
              <a:defRPr sz="1818"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0810" tIns="45399" rIns="90810" bIns="45399"/>
          <a:lstStyle>
            <a:lvl1pPr marL="0" indent="0">
              <a:buNone/>
              <a:defRPr sz="2818"/>
            </a:lvl1pPr>
            <a:lvl2pPr marL="412760" indent="0">
              <a:buNone/>
              <a:defRPr sz="2545"/>
            </a:lvl2pPr>
            <a:lvl3pPr marL="825526" indent="0">
              <a:buNone/>
              <a:defRPr sz="2182"/>
            </a:lvl3pPr>
            <a:lvl4pPr marL="1238277" indent="0">
              <a:buNone/>
              <a:defRPr sz="1818"/>
            </a:lvl4pPr>
            <a:lvl5pPr marL="1651044" indent="0">
              <a:buNone/>
              <a:defRPr sz="1818"/>
            </a:lvl5pPr>
            <a:lvl6pPr marL="2063792" indent="0">
              <a:buNone/>
              <a:defRPr sz="1818"/>
            </a:lvl6pPr>
            <a:lvl7pPr marL="2476550" indent="0">
              <a:buNone/>
              <a:defRPr sz="1818"/>
            </a:lvl7pPr>
            <a:lvl8pPr marL="2889303" indent="0">
              <a:buNone/>
              <a:defRPr sz="1818"/>
            </a:lvl8pPr>
            <a:lvl9pPr marL="3302068" indent="0">
              <a:buNone/>
              <a:defRPr sz="1818"/>
            </a:lvl9pPr>
          </a:lstStyle>
          <a:p>
            <a:pPr lvl="0"/>
            <a:endParaRPr lang="en-US" noProof="0" dirty="0"/>
          </a:p>
        </p:txBody>
      </p:sp>
      <p:sp>
        <p:nvSpPr>
          <p:cNvPr id="4" name="Text Placeholder 3"/>
          <p:cNvSpPr>
            <a:spLocks noGrp="1"/>
          </p:cNvSpPr>
          <p:nvPr>
            <p:ph type="body" sz="half" idx="2"/>
          </p:nvPr>
        </p:nvSpPr>
        <p:spPr>
          <a:xfrm>
            <a:off x="1792288" y="5367342"/>
            <a:ext cx="5486400" cy="804862"/>
          </a:xfrm>
          <a:prstGeom prst="rect">
            <a:avLst/>
          </a:prstGeom>
        </p:spPr>
        <p:txBody>
          <a:bodyPr lIns="90810" tIns="45399" rIns="90810" bIns="45399"/>
          <a:lstStyle>
            <a:lvl1pPr marL="0" indent="0">
              <a:buNone/>
              <a:defRPr sz="1273"/>
            </a:lvl1pPr>
            <a:lvl2pPr marL="412760" indent="0">
              <a:buNone/>
              <a:defRPr sz="1091"/>
            </a:lvl2pPr>
            <a:lvl3pPr marL="825526" indent="0">
              <a:buNone/>
              <a:defRPr sz="909"/>
            </a:lvl3pPr>
            <a:lvl4pPr marL="1238277" indent="0">
              <a:buNone/>
              <a:defRPr sz="818"/>
            </a:lvl4pPr>
            <a:lvl5pPr marL="1651044" indent="0">
              <a:buNone/>
              <a:defRPr sz="818"/>
            </a:lvl5pPr>
            <a:lvl6pPr marL="2063792" indent="0">
              <a:buNone/>
              <a:defRPr sz="818"/>
            </a:lvl6pPr>
            <a:lvl7pPr marL="2476550" indent="0">
              <a:buNone/>
              <a:defRPr sz="818"/>
            </a:lvl7pPr>
            <a:lvl8pPr marL="2889303" indent="0">
              <a:buNone/>
              <a:defRPr sz="818"/>
            </a:lvl8pPr>
            <a:lvl9pPr marL="3302068" indent="0">
              <a:buNone/>
              <a:defRPr sz="818"/>
            </a:lvl9pPr>
          </a:lstStyle>
          <a:p>
            <a:pPr lvl="0"/>
            <a:r>
              <a:rPr lang="en-US" smtClean="0"/>
              <a:t>Click to edit Master text styles</a:t>
            </a:r>
          </a:p>
        </p:txBody>
      </p:sp>
      <p:sp>
        <p:nvSpPr>
          <p:cNvPr id="5" name="Date Placeholder 4"/>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6" name="Footer Placeholder 5"/>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7" name="Slide Number Placeholder 6"/>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105CCC44-212A-4E46-8E41-FE0ACAA47EEF}" type="slidenum">
              <a:rPr lang="en-US"/>
              <a:pPr>
                <a:defRPr/>
              </a:pPr>
              <a:t>‹#›</a:t>
            </a:fld>
            <a:endParaRPr lang="en-US" dirty="0"/>
          </a:p>
        </p:txBody>
      </p:sp>
    </p:spTree>
    <p:extLst>
      <p:ext uri="{BB962C8B-B14F-4D97-AF65-F5344CB8AC3E}">
        <p14:creationId xmlns:p14="http://schemas.microsoft.com/office/powerpoint/2010/main" val="4271451582"/>
      </p:ext>
    </p:extLst>
  </p:cSld>
  <p:clrMapOvr>
    <a:masterClrMapping/>
  </p:clrMapOvr>
  <p:transition spd="slow" advClick="0" advTm="10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0810" tIns="45399" rIns="90810" bIns="45399"/>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0810" tIns="45399" rIns="90810" bIns="453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1BA28FEA-CDA3-473E-9592-0489E7BDF8DE}" type="slidenum">
              <a:rPr lang="en-US"/>
              <a:pPr>
                <a:defRPr/>
              </a:pPr>
              <a:t>‹#›</a:t>
            </a:fld>
            <a:endParaRPr lang="en-US" dirty="0"/>
          </a:p>
        </p:txBody>
      </p:sp>
    </p:spTree>
    <p:extLst>
      <p:ext uri="{BB962C8B-B14F-4D97-AF65-F5344CB8AC3E}">
        <p14:creationId xmlns:p14="http://schemas.microsoft.com/office/powerpoint/2010/main" val="3737826291"/>
      </p:ext>
    </p:extLst>
  </p:cSld>
  <p:clrMapOvr>
    <a:masterClrMapping/>
  </p:clrMapOvr>
  <p:transition spd="slow" advClick="0" advTm="10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9"/>
            <a:ext cx="2057400" cy="5851525"/>
          </a:xfrm>
          <a:prstGeom prst="rect">
            <a:avLst/>
          </a:prstGeom>
        </p:spPr>
        <p:txBody>
          <a:bodyPr vert="eaVert" lIns="90810" tIns="45399" rIns="90810" bIns="45399"/>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39"/>
            <a:ext cx="6019800" cy="5851525"/>
          </a:xfrm>
          <a:prstGeom prst="rect">
            <a:avLst/>
          </a:prstGeom>
        </p:spPr>
        <p:txBody>
          <a:bodyPr vert="eaVert" lIns="90810" tIns="45399" rIns="90810" bIns="4539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endParaRPr lang="en-US" dirty="0"/>
          </a:p>
        </p:txBody>
      </p:sp>
      <p:sp>
        <p:nvSpPr>
          <p:cNvPr id="5" name="Footer Placeholder 4"/>
          <p:cNvSpPr>
            <a:spLocks noGrp="1"/>
          </p:cNvSpPr>
          <p:nvPr>
            <p:ph type="ftr" sz="quarter" idx="11"/>
          </p:nvPr>
        </p:nvSpPr>
        <p:spPr>
          <a:xfrm>
            <a:off x="3124200" y="6356451"/>
            <a:ext cx="2895600" cy="365125"/>
          </a:xfrm>
          <a:prstGeom prst="rect">
            <a:avLst/>
          </a:prstGeom>
        </p:spPr>
        <p:txBody>
          <a:bodyPr lIns="90810" tIns="45399" rIns="90810" bIns="45399"/>
          <a:lstStyle>
            <a:lvl1pPr defTabSz="412760" fontAlgn="auto">
              <a:spcBef>
                <a:spcPts val="0"/>
              </a:spcBef>
              <a:spcAft>
                <a:spcPts val="0"/>
              </a:spcAft>
              <a:defRPr sz="1636" b="0" dirty="0">
                <a:solidFill>
                  <a:prstClr val="black"/>
                </a:solidFill>
                <a:latin typeface="Calibri"/>
                <a:cs typeface="+mn-cs"/>
              </a:defRPr>
            </a:lvl1pPr>
          </a:lstStyle>
          <a:p>
            <a:pPr>
              <a:defRPr/>
            </a:pPr>
            <a:r>
              <a:rPr lang="en-US" smtClean="0"/>
              <a:t> </a:t>
            </a:r>
            <a:endParaRPr lang="en-US"/>
          </a:p>
        </p:txBody>
      </p:sp>
      <p:sp>
        <p:nvSpPr>
          <p:cNvPr id="6" name="Slide Number Placeholder 5"/>
          <p:cNvSpPr>
            <a:spLocks noGrp="1"/>
          </p:cNvSpPr>
          <p:nvPr>
            <p:ph type="sldNum" sz="quarter" idx="12"/>
          </p:nvPr>
        </p:nvSpPr>
        <p:spPr>
          <a:xfrm>
            <a:off x="6553200" y="6356451"/>
            <a:ext cx="2133600" cy="365125"/>
          </a:xfrm>
          <a:prstGeom prst="rect">
            <a:avLst/>
          </a:prstGeom>
        </p:spPr>
        <p:txBody>
          <a:bodyPr lIns="90810" tIns="45399" rIns="90810" bIns="45399"/>
          <a:lstStyle>
            <a:lvl1pPr defTabSz="412760" fontAlgn="auto">
              <a:spcBef>
                <a:spcPts val="0"/>
              </a:spcBef>
              <a:spcAft>
                <a:spcPts val="0"/>
              </a:spcAft>
              <a:defRPr sz="1636" b="0">
                <a:solidFill>
                  <a:prstClr val="black"/>
                </a:solidFill>
                <a:latin typeface="Calibri"/>
                <a:cs typeface="+mn-cs"/>
              </a:defRPr>
            </a:lvl1pPr>
          </a:lstStyle>
          <a:p>
            <a:pPr>
              <a:defRPr/>
            </a:pPr>
            <a:fld id="{4B7D7F35-8246-4E11-829F-63271BD01389}" type="slidenum">
              <a:rPr lang="en-US"/>
              <a:pPr>
                <a:defRPr/>
              </a:pPr>
              <a:t>‹#›</a:t>
            </a:fld>
            <a:endParaRPr lang="en-US" dirty="0"/>
          </a:p>
        </p:txBody>
      </p:sp>
    </p:spTree>
    <p:extLst>
      <p:ext uri="{BB962C8B-B14F-4D97-AF65-F5344CB8AC3E}">
        <p14:creationId xmlns:p14="http://schemas.microsoft.com/office/powerpoint/2010/main" val="3735073115"/>
      </p:ext>
    </p:extLst>
  </p:cSld>
  <p:clrMapOvr>
    <a:masterClrMapping/>
  </p:clrMapOvr>
  <p:transition spd="slow" advClick="0" advTm="10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2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914400" y="1536192"/>
            <a:ext cx="3657600" cy="4590288"/>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536192"/>
            <a:ext cx="3657600" cy="4590288"/>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68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4962144"/>
            <a:ext cx="7772400" cy="594360"/>
          </a:xfrm>
        </p:spPr>
        <p:txBody>
          <a:bodyPr anchor="b"/>
          <a:lstStyle>
            <a:lvl1pPr algn="ctr">
              <a:defRPr sz="2200" b="1"/>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85799" y="55626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Content Placeholder 8"/>
          <p:cNvSpPr>
            <a:spLocks noGrp="1"/>
          </p:cNvSpPr>
          <p:nvPr>
            <p:ph sz="quarter" idx="13"/>
          </p:nvPr>
        </p:nvSpPr>
        <p:spPr>
          <a:xfrm>
            <a:off x="685800" y="381000"/>
            <a:ext cx="7772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1143000"/>
            <a:ext cx="8458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5486400" cy="10969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0772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spcBef>
          <a:spcPct val="0"/>
        </a:spcBef>
        <a:buNone/>
        <a:defRPr sz="3200" b="1" kern="1200" cap="none" spc="-100" baseline="0">
          <a:ln>
            <a:noFill/>
          </a:ln>
          <a:solidFill>
            <a:srgbClr val="02688D"/>
          </a:solidFill>
          <a:effectLst/>
          <a:latin typeface="Arial"/>
          <a:ea typeface="+mj-ea"/>
          <a:cs typeface="Arial"/>
        </a:defRPr>
      </a:lvl1pPr>
    </p:titleStyle>
    <p:bodyStyle>
      <a:lvl1pPr marL="342900" indent="-228600" algn="l" defTabSz="914400" rtl="0" eaLnBrk="1" latinLnBrk="0" hangingPunct="1">
        <a:spcBef>
          <a:spcPct val="20000"/>
        </a:spcBef>
        <a:buClr>
          <a:srgbClr val="02688D"/>
        </a:buClr>
        <a:buFont typeface="Arial"/>
        <a:buChar char="•"/>
        <a:defRPr sz="2200" kern="1200">
          <a:solidFill>
            <a:schemeClr val="bg1">
              <a:lumMod val="50000"/>
            </a:schemeClr>
          </a:solidFill>
          <a:latin typeface="Arial"/>
          <a:ea typeface="+mn-ea"/>
          <a:cs typeface="Arial"/>
        </a:defRPr>
      </a:lvl1pPr>
      <a:lvl2pPr marL="640080" indent="-228600" algn="l" defTabSz="914400" rtl="0" eaLnBrk="1" latinLnBrk="0" hangingPunct="1">
        <a:spcBef>
          <a:spcPct val="20000"/>
        </a:spcBef>
        <a:buClr>
          <a:srgbClr val="02688D"/>
        </a:buClr>
        <a:buFont typeface="Arial"/>
        <a:buChar char="•"/>
        <a:defRPr sz="2000" kern="1200">
          <a:solidFill>
            <a:schemeClr val="bg1">
              <a:lumMod val="50000"/>
            </a:schemeClr>
          </a:solidFill>
          <a:latin typeface="Arial"/>
          <a:ea typeface="+mn-ea"/>
          <a:cs typeface="Arial"/>
        </a:defRPr>
      </a:lvl2pPr>
      <a:lvl3pPr marL="1005840" indent="-228600" algn="l" defTabSz="914400" rtl="0" eaLnBrk="1" latinLnBrk="0" hangingPunct="1">
        <a:spcBef>
          <a:spcPct val="20000"/>
        </a:spcBef>
        <a:buClr>
          <a:srgbClr val="02688D"/>
        </a:buClr>
        <a:buFont typeface="Arial"/>
        <a:buChar char="•"/>
        <a:defRPr sz="1800" kern="1200">
          <a:solidFill>
            <a:schemeClr val="bg1">
              <a:lumMod val="50000"/>
            </a:schemeClr>
          </a:solidFill>
          <a:latin typeface="Arial"/>
          <a:ea typeface="+mn-ea"/>
          <a:cs typeface="Arial"/>
        </a:defRPr>
      </a:lvl3pPr>
      <a:lvl4pPr marL="1280160" indent="-228600" algn="l" defTabSz="914400" rtl="0" eaLnBrk="1" latinLnBrk="0" hangingPunct="1">
        <a:spcBef>
          <a:spcPct val="20000"/>
        </a:spcBef>
        <a:buClr>
          <a:srgbClr val="02688D"/>
        </a:buClr>
        <a:buFont typeface="Arial"/>
        <a:buChar char="•"/>
        <a:defRPr sz="1600" kern="1200">
          <a:solidFill>
            <a:schemeClr val="bg1">
              <a:lumMod val="50000"/>
            </a:schemeClr>
          </a:solidFill>
          <a:latin typeface="Arial"/>
          <a:ea typeface="+mn-ea"/>
          <a:cs typeface="Arial"/>
        </a:defRPr>
      </a:lvl4pPr>
      <a:lvl5pPr marL="1554480" indent="-228600" algn="l" defTabSz="914400" rtl="0" eaLnBrk="1" latinLnBrk="0" hangingPunct="1">
        <a:spcBef>
          <a:spcPct val="20000"/>
        </a:spcBef>
        <a:buClr>
          <a:srgbClr val="02688D"/>
        </a:buClr>
        <a:buFont typeface="Arial"/>
        <a:buChar char="•"/>
        <a:defRPr sz="1400" kern="1200" baseline="0">
          <a:solidFill>
            <a:schemeClr val="bg1">
              <a:lumMod val="50000"/>
            </a:schemeClr>
          </a:solidFill>
          <a:latin typeface="Arial"/>
          <a:ea typeface="+mn-ea"/>
          <a:cs typeface="Arial"/>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6140454"/>
            <a:ext cx="9144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495301" y="1192213"/>
            <a:ext cx="8137525" cy="76200"/>
          </a:xfrm>
          <a:prstGeom prst="rect">
            <a:avLst/>
          </a:prstGeom>
          <a:solidFill>
            <a:srgbClr val="0098CF"/>
          </a:solidFill>
          <a:ln>
            <a:noFill/>
          </a:ln>
          <a:effectLst/>
        </p:spPr>
        <p:style>
          <a:lnRef idx="1">
            <a:schemeClr val="accent1"/>
          </a:lnRef>
          <a:fillRef idx="3">
            <a:schemeClr val="accent1"/>
          </a:fillRef>
          <a:effectRef idx="2">
            <a:schemeClr val="accent1"/>
          </a:effectRef>
          <a:fontRef idx="minor">
            <a:schemeClr val="lt1"/>
          </a:fontRef>
        </p:style>
        <p:txBody>
          <a:bodyPr lIns="82555" tIns="41272" rIns="82555" bIns="41272" anchor="ctr"/>
          <a:lstStyle/>
          <a:p>
            <a:pPr algn="ctr" defTabSz="412760">
              <a:defRPr/>
            </a:pPr>
            <a:endParaRPr lang="en-US" sz="1636" dirty="0">
              <a:solidFill>
                <a:prstClr val="white"/>
              </a:solidFill>
            </a:endParaRPr>
          </a:p>
        </p:txBody>
      </p:sp>
      <p:sp>
        <p:nvSpPr>
          <p:cNvPr id="12" name="Rectangle 11"/>
          <p:cNvSpPr/>
          <p:nvPr userDrawn="1"/>
        </p:nvSpPr>
        <p:spPr>
          <a:xfrm>
            <a:off x="495301" y="6026150"/>
            <a:ext cx="8137525" cy="39688"/>
          </a:xfrm>
          <a:prstGeom prst="rect">
            <a:avLst/>
          </a:prstGeom>
          <a:solidFill>
            <a:srgbClr val="005190"/>
          </a:solidFill>
          <a:effectLst/>
        </p:spPr>
        <p:style>
          <a:lnRef idx="1">
            <a:schemeClr val="accent1"/>
          </a:lnRef>
          <a:fillRef idx="3">
            <a:schemeClr val="accent1"/>
          </a:fillRef>
          <a:effectRef idx="2">
            <a:schemeClr val="accent1"/>
          </a:effectRef>
          <a:fontRef idx="minor">
            <a:schemeClr val="lt1"/>
          </a:fontRef>
        </p:style>
        <p:txBody>
          <a:bodyPr lIns="82555" tIns="41272" rIns="82555" bIns="41272" anchor="ctr"/>
          <a:lstStyle/>
          <a:p>
            <a:pPr algn="ctr" defTabSz="412760">
              <a:defRPr/>
            </a:pPr>
            <a:endParaRPr lang="en-US" sz="1636" dirty="0">
              <a:solidFill>
                <a:prstClr val="white"/>
              </a:solidFill>
            </a:endParaRPr>
          </a:p>
        </p:txBody>
      </p:sp>
    </p:spTree>
    <p:extLst>
      <p:ext uri="{BB962C8B-B14F-4D97-AF65-F5344CB8AC3E}">
        <p14:creationId xmlns:p14="http://schemas.microsoft.com/office/powerpoint/2010/main" val="7151781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Click="0" advTm="10000">
    <p:wipe/>
  </p:transition>
  <p:timing>
    <p:tnLst>
      <p:par>
        <p:cTn id="1" dur="indefinite" restart="never" nodeType="tmRoot"/>
      </p:par>
    </p:tnLst>
  </p:timing>
  <p:hf sldNum="0" hdr="0" ftr="0" dt="0"/>
  <p:txStyles>
    <p:titleStyle>
      <a:lvl1pPr algn="ctr" defTabSz="412760" rtl="0" eaLnBrk="0" fontAlgn="base" hangingPunct="0">
        <a:spcBef>
          <a:spcPct val="0"/>
        </a:spcBef>
        <a:spcAft>
          <a:spcPct val="0"/>
        </a:spcAft>
        <a:defRPr sz="4091" kern="1200">
          <a:solidFill>
            <a:schemeClr val="tx1"/>
          </a:solidFill>
          <a:latin typeface="+mj-lt"/>
          <a:ea typeface="+mj-ea"/>
          <a:cs typeface="+mj-cs"/>
        </a:defRPr>
      </a:lvl1pPr>
      <a:lvl2pPr algn="ctr" defTabSz="412760" rtl="0" eaLnBrk="0" fontAlgn="base" hangingPunct="0">
        <a:spcBef>
          <a:spcPct val="0"/>
        </a:spcBef>
        <a:spcAft>
          <a:spcPct val="0"/>
        </a:spcAft>
        <a:defRPr sz="4091">
          <a:solidFill>
            <a:schemeClr val="tx1"/>
          </a:solidFill>
          <a:latin typeface="Calibri" pitchFamily="34" charset="0"/>
        </a:defRPr>
      </a:lvl2pPr>
      <a:lvl3pPr algn="ctr" defTabSz="412760" rtl="0" eaLnBrk="0" fontAlgn="base" hangingPunct="0">
        <a:spcBef>
          <a:spcPct val="0"/>
        </a:spcBef>
        <a:spcAft>
          <a:spcPct val="0"/>
        </a:spcAft>
        <a:defRPr sz="4091">
          <a:solidFill>
            <a:schemeClr val="tx1"/>
          </a:solidFill>
          <a:latin typeface="Calibri" pitchFamily="34" charset="0"/>
        </a:defRPr>
      </a:lvl3pPr>
      <a:lvl4pPr algn="ctr" defTabSz="412760" rtl="0" eaLnBrk="0" fontAlgn="base" hangingPunct="0">
        <a:spcBef>
          <a:spcPct val="0"/>
        </a:spcBef>
        <a:spcAft>
          <a:spcPct val="0"/>
        </a:spcAft>
        <a:defRPr sz="4091">
          <a:solidFill>
            <a:schemeClr val="tx1"/>
          </a:solidFill>
          <a:latin typeface="Calibri" pitchFamily="34" charset="0"/>
        </a:defRPr>
      </a:lvl4pPr>
      <a:lvl5pPr algn="ctr" defTabSz="412760" rtl="0" eaLnBrk="0" fontAlgn="base" hangingPunct="0">
        <a:spcBef>
          <a:spcPct val="0"/>
        </a:spcBef>
        <a:spcAft>
          <a:spcPct val="0"/>
        </a:spcAft>
        <a:defRPr sz="4091">
          <a:solidFill>
            <a:schemeClr val="tx1"/>
          </a:solidFill>
          <a:latin typeface="Calibri" pitchFamily="34" charset="0"/>
        </a:defRPr>
      </a:lvl5pPr>
      <a:lvl6pPr marL="412760" algn="ctr" defTabSz="412760" rtl="0" fontAlgn="base">
        <a:spcBef>
          <a:spcPct val="0"/>
        </a:spcBef>
        <a:spcAft>
          <a:spcPct val="0"/>
        </a:spcAft>
        <a:defRPr sz="4091">
          <a:solidFill>
            <a:schemeClr val="tx1"/>
          </a:solidFill>
          <a:latin typeface="Calibri" pitchFamily="34" charset="0"/>
        </a:defRPr>
      </a:lvl6pPr>
      <a:lvl7pPr marL="825526" algn="ctr" defTabSz="412760" rtl="0" fontAlgn="base">
        <a:spcBef>
          <a:spcPct val="0"/>
        </a:spcBef>
        <a:spcAft>
          <a:spcPct val="0"/>
        </a:spcAft>
        <a:defRPr sz="4091">
          <a:solidFill>
            <a:schemeClr val="tx1"/>
          </a:solidFill>
          <a:latin typeface="Calibri" pitchFamily="34" charset="0"/>
        </a:defRPr>
      </a:lvl7pPr>
      <a:lvl8pPr marL="1238277" algn="ctr" defTabSz="412760" rtl="0" fontAlgn="base">
        <a:spcBef>
          <a:spcPct val="0"/>
        </a:spcBef>
        <a:spcAft>
          <a:spcPct val="0"/>
        </a:spcAft>
        <a:defRPr sz="4091">
          <a:solidFill>
            <a:schemeClr val="tx1"/>
          </a:solidFill>
          <a:latin typeface="Calibri" pitchFamily="34" charset="0"/>
        </a:defRPr>
      </a:lvl8pPr>
      <a:lvl9pPr marL="1651044" algn="ctr" defTabSz="412760" rtl="0" fontAlgn="base">
        <a:spcBef>
          <a:spcPct val="0"/>
        </a:spcBef>
        <a:spcAft>
          <a:spcPct val="0"/>
        </a:spcAft>
        <a:defRPr sz="4091">
          <a:solidFill>
            <a:schemeClr val="tx1"/>
          </a:solidFill>
          <a:latin typeface="Calibri" pitchFamily="34" charset="0"/>
        </a:defRPr>
      </a:lvl9pPr>
    </p:titleStyle>
    <p:bodyStyle>
      <a:lvl1pPr marL="309561" indent="-309561" algn="l" defTabSz="412760" rtl="0" eaLnBrk="0" fontAlgn="base" hangingPunct="0">
        <a:spcBef>
          <a:spcPct val="20000"/>
        </a:spcBef>
        <a:spcAft>
          <a:spcPct val="0"/>
        </a:spcAft>
        <a:buFont typeface="Arial" charset="0"/>
        <a:buChar char="•"/>
        <a:defRPr sz="2818" kern="1200">
          <a:solidFill>
            <a:schemeClr val="tx1"/>
          </a:solidFill>
          <a:latin typeface="+mn-lt"/>
          <a:ea typeface="+mn-ea"/>
          <a:cs typeface="+mn-cs"/>
        </a:defRPr>
      </a:lvl1pPr>
      <a:lvl2pPr marL="670733" indent="-257970" algn="l" defTabSz="412760" rtl="0" eaLnBrk="0" fontAlgn="base" hangingPunct="0">
        <a:spcBef>
          <a:spcPct val="20000"/>
        </a:spcBef>
        <a:spcAft>
          <a:spcPct val="0"/>
        </a:spcAft>
        <a:buFont typeface="Arial" charset="0"/>
        <a:buChar char="–"/>
        <a:defRPr sz="2545" kern="1200">
          <a:solidFill>
            <a:schemeClr val="tx1"/>
          </a:solidFill>
          <a:latin typeface="+mn-lt"/>
          <a:ea typeface="+mn-ea"/>
          <a:cs typeface="+mn-cs"/>
        </a:defRPr>
      </a:lvl2pPr>
      <a:lvl3pPr marL="1031895" indent="-206375" algn="l" defTabSz="412760" rtl="0" eaLnBrk="0" fontAlgn="base" hangingPunct="0">
        <a:spcBef>
          <a:spcPct val="20000"/>
        </a:spcBef>
        <a:spcAft>
          <a:spcPct val="0"/>
        </a:spcAft>
        <a:buFont typeface="Arial" charset="0"/>
        <a:buChar char="•"/>
        <a:defRPr sz="2182" kern="1200">
          <a:solidFill>
            <a:schemeClr val="tx1"/>
          </a:solidFill>
          <a:latin typeface="+mn-lt"/>
          <a:ea typeface="+mn-ea"/>
          <a:cs typeface="+mn-cs"/>
        </a:defRPr>
      </a:lvl3pPr>
      <a:lvl4pPr marL="1444646" indent="-206375" algn="l" defTabSz="412760" rtl="0" eaLnBrk="0" fontAlgn="base" hangingPunct="0">
        <a:spcBef>
          <a:spcPct val="20000"/>
        </a:spcBef>
        <a:spcAft>
          <a:spcPct val="0"/>
        </a:spcAft>
        <a:buFont typeface="Arial" charset="0"/>
        <a:buChar char="–"/>
        <a:defRPr sz="1818" kern="1200">
          <a:solidFill>
            <a:schemeClr val="tx1"/>
          </a:solidFill>
          <a:latin typeface="+mn-lt"/>
          <a:ea typeface="+mn-ea"/>
          <a:cs typeface="+mn-cs"/>
        </a:defRPr>
      </a:lvl4pPr>
      <a:lvl5pPr marL="1857409" indent="-206375" algn="l" defTabSz="412760" rtl="0" eaLnBrk="0" fontAlgn="base" hangingPunct="0">
        <a:spcBef>
          <a:spcPct val="20000"/>
        </a:spcBef>
        <a:spcAft>
          <a:spcPct val="0"/>
        </a:spcAft>
        <a:buFont typeface="Arial" charset="0"/>
        <a:buChar char="»"/>
        <a:defRPr sz="1818" kern="1200">
          <a:solidFill>
            <a:schemeClr val="tx1"/>
          </a:solidFill>
          <a:latin typeface="+mn-lt"/>
          <a:ea typeface="+mn-ea"/>
          <a:cs typeface="+mn-cs"/>
        </a:defRPr>
      </a:lvl5pPr>
      <a:lvl6pPr marL="2270153" indent="-206375" algn="l" defTabSz="412760" rtl="0" eaLnBrk="1" latinLnBrk="0" hangingPunct="1">
        <a:spcBef>
          <a:spcPct val="20000"/>
        </a:spcBef>
        <a:buFont typeface="Arial"/>
        <a:buChar char="•"/>
        <a:defRPr sz="1818" kern="1200">
          <a:solidFill>
            <a:schemeClr val="tx1"/>
          </a:solidFill>
          <a:latin typeface="+mn-lt"/>
          <a:ea typeface="+mn-ea"/>
          <a:cs typeface="+mn-cs"/>
        </a:defRPr>
      </a:lvl6pPr>
      <a:lvl7pPr marL="2682919" indent="-206375" algn="l" defTabSz="412760" rtl="0" eaLnBrk="1" latinLnBrk="0" hangingPunct="1">
        <a:spcBef>
          <a:spcPct val="20000"/>
        </a:spcBef>
        <a:buFont typeface="Arial"/>
        <a:buChar char="•"/>
        <a:defRPr sz="1818" kern="1200">
          <a:solidFill>
            <a:schemeClr val="tx1"/>
          </a:solidFill>
          <a:latin typeface="+mn-lt"/>
          <a:ea typeface="+mn-ea"/>
          <a:cs typeface="+mn-cs"/>
        </a:defRPr>
      </a:lvl7pPr>
      <a:lvl8pPr marL="3095676" indent="-206375" algn="l" defTabSz="412760" rtl="0" eaLnBrk="1" latinLnBrk="0" hangingPunct="1">
        <a:spcBef>
          <a:spcPct val="20000"/>
        </a:spcBef>
        <a:buFont typeface="Arial"/>
        <a:buChar char="•"/>
        <a:defRPr sz="1818" kern="1200">
          <a:solidFill>
            <a:schemeClr val="tx1"/>
          </a:solidFill>
          <a:latin typeface="+mn-lt"/>
          <a:ea typeface="+mn-ea"/>
          <a:cs typeface="+mn-cs"/>
        </a:defRPr>
      </a:lvl8pPr>
      <a:lvl9pPr marL="3508439" indent="-206375" algn="l" defTabSz="412760" rtl="0" eaLnBrk="1" latinLnBrk="0" hangingPunct="1">
        <a:spcBef>
          <a:spcPct val="20000"/>
        </a:spcBef>
        <a:buFont typeface="Arial"/>
        <a:buChar char="•"/>
        <a:defRPr sz="1818" kern="1200">
          <a:solidFill>
            <a:schemeClr val="tx1"/>
          </a:solidFill>
          <a:latin typeface="+mn-lt"/>
          <a:ea typeface="+mn-ea"/>
          <a:cs typeface="+mn-cs"/>
        </a:defRPr>
      </a:lvl9pPr>
    </p:bodyStyle>
    <p:otherStyle>
      <a:defPPr>
        <a:defRPr lang="en-US"/>
      </a:defPPr>
      <a:lvl1pPr marL="0" algn="l" defTabSz="412760" rtl="0" eaLnBrk="1" latinLnBrk="0" hangingPunct="1">
        <a:defRPr sz="1636" kern="1200">
          <a:solidFill>
            <a:schemeClr val="tx1"/>
          </a:solidFill>
          <a:latin typeface="+mn-lt"/>
          <a:ea typeface="+mn-ea"/>
          <a:cs typeface="+mn-cs"/>
        </a:defRPr>
      </a:lvl1pPr>
      <a:lvl2pPr marL="412760" algn="l" defTabSz="412760" rtl="0" eaLnBrk="1" latinLnBrk="0" hangingPunct="1">
        <a:defRPr sz="1636" kern="1200">
          <a:solidFill>
            <a:schemeClr val="tx1"/>
          </a:solidFill>
          <a:latin typeface="+mn-lt"/>
          <a:ea typeface="+mn-ea"/>
          <a:cs typeface="+mn-cs"/>
        </a:defRPr>
      </a:lvl2pPr>
      <a:lvl3pPr marL="825526" algn="l" defTabSz="412760" rtl="0" eaLnBrk="1" latinLnBrk="0" hangingPunct="1">
        <a:defRPr sz="1636" kern="1200">
          <a:solidFill>
            <a:schemeClr val="tx1"/>
          </a:solidFill>
          <a:latin typeface="+mn-lt"/>
          <a:ea typeface="+mn-ea"/>
          <a:cs typeface="+mn-cs"/>
        </a:defRPr>
      </a:lvl3pPr>
      <a:lvl4pPr marL="1238277" algn="l" defTabSz="412760" rtl="0" eaLnBrk="1" latinLnBrk="0" hangingPunct="1">
        <a:defRPr sz="1636" kern="1200">
          <a:solidFill>
            <a:schemeClr val="tx1"/>
          </a:solidFill>
          <a:latin typeface="+mn-lt"/>
          <a:ea typeface="+mn-ea"/>
          <a:cs typeface="+mn-cs"/>
        </a:defRPr>
      </a:lvl4pPr>
      <a:lvl5pPr marL="1651044" algn="l" defTabSz="412760" rtl="0" eaLnBrk="1" latinLnBrk="0" hangingPunct="1">
        <a:defRPr sz="1636" kern="1200">
          <a:solidFill>
            <a:schemeClr val="tx1"/>
          </a:solidFill>
          <a:latin typeface="+mn-lt"/>
          <a:ea typeface="+mn-ea"/>
          <a:cs typeface="+mn-cs"/>
        </a:defRPr>
      </a:lvl5pPr>
      <a:lvl6pPr marL="2063792" algn="l" defTabSz="412760" rtl="0" eaLnBrk="1" latinLnBrk="0" hangingPunct="1">
        <a:defRPr sz="1636" kern="1200">
          <a:solidFill>
            <a:schemeClr val="tx1"/>
          </a:solidFill>
          <a:latin typeface="+mn-lt"/>
          <a:ea typeface="+mn-ea"/>
          <a:cs typeface="+mn-cs"/>
        </a:defRPr>
      </a:lvl6pPr>
      <a:lvl7pPr marL="2476550" algn="l" defTabSz="412760" rtl="0" eaLnBrk="1" latinLnBrk="0" hangingPunct="1">
        <a:defRPr sz="1636" kern="1200">
          <a:solidFill>
            <a:schemeClr val="tx1"/>
          </a:solidFill>
          <a:latin typeface="+mn-lt"/>
          <a:ea typeface="+mn-ea"/>
          <a:cs typeface="+mn-cs"/>
        </a:defRPr>
      </a:lvl7pPr>
      <a:lvl8pPr marL="2889303" algn="l" defTabSz="412760" rtl="0" eaLnBrk="1" latinLnBrk="0" hangingPunct="1">
        <a:defRPr sz="1636" kern="1200">
          <a:solidFill>
            <a:schemeClr val="tx1"/>
          </a:solidFill>
          <a:latin typeface="+mn-lt"/>
          <a:ea typeface="+mn-ea"/>
          <a:cs typeface="+mn-cs"/>
        </a:defRPr>
      </a:lvl8pPr>
      <a:lvl9pPr marL="3302068" algn="l" defTabSz="412760" rtl="0" eaLnBrk="1" latinLnBrk="0" hangingPunct="1">
        <a:defRPr sz="16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hyperlink" Target="http://www.ilo.org/beirut/media-centre/multimedia/features/WCMS_411179_EN/lang--en/index.htm"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www.unfpa.org/resources/frequently-asked-questions-about-gender-equality"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ddit.com/r/LateStageCapitalism/comments/5meie1/equality_vs_equity/"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lideplayer.com/slide/6100845/"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lideplayer.com/slide/5265838/" TargetMode="Externa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www.unfpa.org/resources/frequently-asked-questions-about-gender-equality" TargetMode="Externa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eige.europa.eu/gender-mainstreaming/methods-tools/gender-planning"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file:///\\192.168.1.200\sharing%20folders\Gender\ARTICLES\2016\gender-tool-analysis.pdf" TargetMode="Externa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www.sida.se/contentassets/3a820dbd152f4fca98bacde8a8101e15/gender-tool-analysis.pdf"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mquOclPJYPs"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diffen.com/difference/Gender_vs_Sex"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9Aa9W9LlcmY"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m4UMnKlps4E"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bankaletihad.com/content/malika-zakarneh"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k15FI8peQhk"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quizlet.com/72375149/sex-and-gender-flash-card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7"/>
          <p:cNvPicPr>
            <a:picLocks noChangeAspect="1"/>
          </p:cNvPicPr>
          <p:nvPr/>
        </p:nvPicPr>
        <p:blipFill>
          <a:blip r:embed="rId3">
            <a:extLst>
              <a:ext uri="{28A0092B-C50C-407E-A947-70E740481C1C}">
                <a14:useLocalDpi xmlns:a14="http://schemas.microsoft.com/office/drawing/2010/main" val="0"/>
              </a:ext>
            </a:extLst>
          </a:blip>
          <a:srcRect t="15555" b="12074"/>
          <a:stretch>
            <a:fillRect/>
          </a:stretch>
        </p:blipFill>
        <p:spPr bwMode="auto">
          <a:xfrm>
            <a:off x="0" y="1187643"/>
            <a:ext cx="9144000" cy="48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3"/>
          <p:cNvSpPr txBox="1">
            <a:spLocks/>
          </p:cNvSpPr>
          <p:nvPr/>
        </p:nvSpPr>
        <p:spPr bwMode="auto">
          <a:xfrm>
            <a:off x="0" y="609600"/>
            <a:ext cx="9144000" cy="5105400"/>
          </a:xfrm>
          <a:prstGeom prst="rect">
            <a:avLst/>
          </a:prstGeom>
          <a:extLst/>
        </p:spPr>
        <p:txBody>
          <a:bodyPr vert="horz" lIns="91440" tIns="45720" rIns="91440" bIns="45720" rtlCol="0" anchor="ctr">
            <a:noAutofit/>
          </a:bodyPr>
          <a:lstStyle>
            <a:lvl1pPr algn="ctr" rtl="1">
              <a:spcBef>
                <a:spcPct val="0"/>
              </a:spcBef>
              <a:buNone/>
              <a:defRPr sz="5500" b="1" cap="none" spc="-100" baseline="0">
                <a:ln>
                  <a:noFill/>
                </a:ln>
                <a:solidFill>
                  <a:srgbClr val="FFFFFF"/>
                </a:solidFill>
                <a:effectLst/>
                <a:latin typeface="Arial"/>
                <a:ea typeface="+mj-ea"/>
                <a:cs typeface="Arial"/>
              </a:defRPr>
            </a:lvl1pPr>
          </a:lstStyle>
          <a:p>
            <a:endParaRPr lang="en-US" altLang="en-US" dirty="0"/>
          </a:p>
          <a:p>
            <a:pPr fontAlgn="base">
              <a:spcAft>
                <a:spcPct val="0"/>
              </a:spcAft>
            </a:pPr>
            <a:r>
              <a:rPr lang="ar-JO" altLang="en-US" sz="4800" dirty="0" smtClean="0">
                <a:latin typeface="Calibri" pitchFamily="34" charset="0"/>
                <a:cs typeface="+mn-cs"/>
              </a:rPr>
              <a:t>النوع الاجتماعي</a:t>
            </a:r>
          </a:p>
        </p:txBody>
      </p:sp>
    </p:spTree>
    <p:extLst>
      <p:ext uri="{BB962C8B-B14F-4D97-AF65-F5344CB8AC3E}">
        <p14:creationId xmlns:p14="http://schemas.microsoft.com/office/powerpoint/2010/main" val="3054651795"/>
      </p:ext>
    </p:extLst>
  </p:cSld>
  <p:clrMapOvr>
    <a:masterClrMapping/>
  </p:clrMapOvr>
  <p:transition spd="slow" advClick="0" advTm="700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a:t>
            </a:r>
            <a:r>
              <a:rPr lang="ar-JO" sz="3200" smtClean="0">
                <a:solidFill>
                  <a:schemeClr val="accent1"/>
                </a:solidFill>
                <a:latin typeface="Simplified Arabic" panose="02020603050405020304" pitchFamily="18" charset="-78"/>
              </a:rPr>
              <a:t>– النمطية - الوظائف</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599210" y="1233882"/>
            <a:ext cx="7924800" cy="5078313"/>
          </a:xfrm>
          <a:prstGeom prst="rect">
            <a:avLst/>
          </a:prstGeom>
          <a:noFill/>
        </p:spPr>
        <p:txBody>
          <a:bodyPr wrap="square" rtlCol="1">
            <a:spAutoFit/>
          </a:bodyPr>
          <a:lstStyle/>
          <a:p>
            <a:pPr algn="r" rtl="1"/>
            <a:r>
              <a:rPr lang="ar-JO" dirty="0"/>
              <a:t>قم بإنشاء عمود واحد لكل من الذكور والإناث </a:t>
            </a:r>
            <a:r>
              <a:rPr lang="ar-JO" dirty="0" smtClean="0"/>
              <a:t>لتحديد </a:t>
            </a:r>
            <a:r>
              <a:rPr lang="ar-JO" dirty="0"/>
              <a:t>أي من المهن التالية يناسبهم بشكل أفضل ولماذا</a:t>
            </a:r>
            <a:r>
              <a:rPr lang="ar-JO" dirty="0" smtClean="0"/>
              <a:t>:</a:t>
            </a:r>
          </a:p>
          <a:p>
            <a:pPr marL="285750" indent="-285750" algn="r" rtl="1">
              <a:buFont typeface="Arial" panose="020B0604020202020204" pitchFamily="34" charset="0"/>
              <a:buChar char="•"/>
            </a:pPr>
            <a:r>
              <a:rPr lang="ar-JO" dirty="0"/>
              <a:t>مدرس</a:t>
            </a:r>
          </a:p>
          <a:p>
            <a:pPr marL="285750" indent="-285750" algn="r" rtl="1">
              <a:buFont typeface="Arial" panose="020B0604020202020204" pitchFamily="34" charset="0"/>
              <a:buChar char="•"/>
            </a:pPr>
            <a:r>
              <a:rPr lang="ar-JO" dirty="0" smtClean="0"/>
              <a:t>محامي</a:t>
            </a:r>
            <a:endParaRPr lang="ar-JO" dirty="0"/>
          </a:p>
          <a:p>
            <a:pPr marL="285750" indent="-285750" algn="r" rtl="1">
              <a:buFont typeface="Arial" panose="020B0604020202020204" pitchFamily="34" charset="0"/>
              <a:buChar char="•"/>
            </a:pPr>
            <a:r>
              <a:rPr lang="ar-JO" dirty="0"/>
              <a:t>طبيب</a:t>
            </a:r>
          </a:p>
          <a:p>
            <a:pPr marL="285750" indent="-285750" algn="r" rtl="1">
              <a:buFont typeface="Arial" panose="020B0604020202020204" pitchFamily="34" charset="0"/>
              <a:buChar char="•"/>
            </a:pPr>
            <a:r>
              <a:rPr lang="ar-JO" dirty="0" smtClean="0"/>
              <a:t>ممرض</a:t>
            </a:r>
            <a:endParaRPr lang="ar-JO" dirty="0"/>
          </a:p>
          <a:p>
            <a:pPr marL="285750" indent="-285750" algn="r" rtl="1">
              <a:buFont typeface="Arial" panose="020B0604020202020204" pitchFamily="34" charset="0"/>
              <a:buChar char="•"/>
            </a:pPr>
            <a:r>
              <a:rPr lang="ar-JO" dirty="0" smtClean="0"/>
              <a:t>مربي</a:t>
            </a:r>
            <a:endParaRPr lang="ar-JO" dirty="0"/>
          </a:p>
          <a:p>
            <a:pPr marL="285750" indent="-285750" algn="r" rtl="1">
              <a:buFont typeface="Arial" panose="020B0604020202020204" pitchFamily="34" charset="0"/>
              <a:buChar char="•"/>
            </a:pPr>
            <a:r>
              <a:rPr lang="ar-JO" dirty="0"/>
              <a:t>طاه</a:t>
            </a:r>
          </a:p>
          <a:p>
            <a:pPr marL="285750" indent="-285750" algn="r" rtl="1">
              <a:buFont typeface="Arial" panose="020B0604020202020204" pitchFamily="34" charset="0"/>
              <a:buChar char="•"/>
            </a:pPr>
            <a:r>
              <a:rPr lang="ar-JO" dirty="0"/>
              <a:t>سكرتير</a:t>
            </a:r>
          </a:p>
          <a:p>
            <a:pPr marL="285750" indent="-285750" algn="r" rtl="1">
              <a:buFont typeface="Arial" panose="020B0604020202020204" pitchFamily="34" charset="0"/>
              <a:buChar char="•"/>
            </a:pPr>
            <a:r>
              <a:rPr lang="ar-JO" dirty="0"/>
              <a:t>عامل حقل نفط</a:t>
            </a:r>
          </a:p>
          <a:p>
            <a:pPr marL="285750" indent="-285750" algn="r" rtl="1">
              <a:buFont typeface="Arial" panose="020B0604020202020204" pitchFamily="34" charset="0"/>
              <a:buChar char="•"/>
            </a:pPr>
            <a:r>
              <a:rPr lang="ar-JO" dirty="0"/>
              <a:t>الرئيس </a:t>
            </a:r>
            <a:r>
              <a:rPr lang="ar-JO" dirty="0" smtClean="0"/>
              <a:t>التنفيذي، </a:t>
            </a:r>
            <a:r>
              <a:rPr lang="ar-JO" dirty="0"/>
              <a:t>المدير المالي</a:t>
            </a:r>
          </a:p>
          <a:p>
            <a:pPr marL="285750" indent="-285750" algn="r" rtl="1">
              <a:buFont typeface="Arial" panose="020B0604020202020204" pitchFamily="34" charset="0"/>
              <a:buChar char="•"/>
            </a:pPr>
            <a:r>
              <a:rPr lang="ar-JO" dirty="0" smtClean="0"/>
              <a:t>النادل </a:t>
            </a:r>
          </a:p>
          <a:p>
            <a:pPr marL="285750" indent="-285750" algn="r" rtl="1">
              <a:buFont typeface="Arial" panose="020B0604020202020204" pitchFamily="34" charset="0"/>
              <a:buChar char="•"/>
            </a:pPr>
            <a:r>
              <a:rPr lang="ar-JO" dirty="0" smtClean="0"/>
              <a:t>مضيف الطيران</a:t>
            </a:r>
            <a:endParaRPr lang="en-US" dirty="0"/>
          </a:p>
          <a:p>
            <a:pPr marL="285750" indent="-285750" algn="r" rtl="1">
              <a:buFont typeface="Arial" panose="020B0604020202020204" pitchFamily="34" charset="0"/>
              <a:buChar char="•"/>
            </a:pPr>
            <a:r>
              <a:rPr lang="ar-JO" dirty="0"/>
              <a:t>موظف الإستقبال</a:t>
            </a:r>
          </a:p>
          <a:p>
            <a:pPr marL="285750" indent="-285750" algn="r" rtl="1">
              <a:buFont typeface="Arial" panose="020B0604020202020204" pitchFamily="34" charset="0"/>
              <a:buChar char="•"/>
            </a:pPr>
            <a:r>
              <a:rPr lang="ar-JO" dirty="0"/>
              <a:t>عامل بناء</a:t>
            </a:r>
          </a:p>
          <a:p>
            <a:pPr marL="285750" indent="-285750" algn="r" rtl="1">
              <a:buFont typeface="Arial" panose="020B0604020202020204" pitchFamily="34" charset="0"/>
              <a:buChar char="•"/>
            </a:pPr>
            <a:r>
              <a:rPr lang="ar-JO" dirty="0" smtClean="0"/>
              <a:t>سائق</a:t>
            </a:r>
            <a:endParaRPr lang="ar-JO" dirty="0"/>
          </a:p>
          <a:p>
            <a:pPr marL="285750" indent="-285750" algn="r" rtl="1">
              <a:buFont typeface="Arial" panose="020B0604020202020204" pitchFamily="34" charset="0"/>
              <a:buChar char="•"/>
            </a:pPr>
            <a:r>
              <a:rPr lang="ar-JO" dirty="0" smtClean="0"/>
              <a:t>مهندس</a:t>
            </a:r>
            <a:endParaRPr lang="ar-JO" dirty="0"/>
          </a:p>
          <a:p>
            <a:pPr marL="285750" indent="-285750" algn="r" rtl="1">
              <a:buFont typeface="Arial" panose="020B0604020202020204" pitchFamily="34" charset="0"/>
              <a:buChar char="•"/>
            </a:pPr>
            <a:r>
              <a:rPr lang="ar-JO" dirty="0"/>
              <a:t>مدرب رياضي</a:t>
            </a:r>
          </a:p>
          <a:p>
            <a:pPr marL="285750" indent="-285750" algn="r" rtl="1">
              <a:buFont typeface="Arial" panose="020B0604020202020204" pitchFamily="34" charset="0"/>
              <a:buChar char="•"/>
            </a:pPr>
            <a:r>
              <a:rPr lang="ar-JO" dirty="0"/>
              <a:t>فنان</a:t>
            </a:r>
          </a:p>
        </p:txBody>
      </p:sp>
    </p:spTree>
    <p:extLst>
      <p:ext uri="{BB962C8B-B14F-4D97-AF65-F5344CB8AC3E}">
        <p14:creationId xmlns:p14="http://schemas.microsoft.com/office/powerpoint/2010/main" val="676924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a:t>
            </a:r>
            <a:r>
              <a:rPr lang="ar-JO" sz="3200" dirty="0">
                <a:solidFill>
                  <a:schemeClr val="accent1"/>
                </a:solidFill>
                <a:latin typeface="Simplified Arabic" panose="02020603050405020304" pitchFamily="18" charset="-78"/>
              </a:rPr>
              <a:t>– الصفات الشخصية</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599210" y="1233882"/>
            <a:ext cx="7924800" cy="3970318"/>
          </a:xfrm>
          <a:prstGeom prst="rect">
            <a:avLst/>
          </a:prstGeom>
          <a:noFill/>
        </p:spPr>
        <p:txBody>
          <a:bodyPr wrap="square" rtlCol="1">
            <a:spAutoFit/>
          </a:bodyPr>
          <a:lstStyle/>
          <a:p>
            <a:pPr algn="r" rtl="1"/>
            <a:r>
              <a:rPr lang="ar-JO" dirty="0"/>
              <a:t>قم بإنشاء عمود واحد لكل من الذكور والإناث </a:t>
            </a:r>
            <a:r>
              <a:rPr lang="ar-JO" dirty="0" smtClean="0"/>
              <a:t>لتحديد </a:t>
            </a:r>
            <a:r>
              <a:rPr lang="ar-JO" dirty="0"/>
              <a:t>أي من الصفات أفضل وصف لهم </a:t>
            </a:r>
            <a:r>
              <a:rPr lang="ar-JO" dirty="0" smtClean="0"/>
              <a:t>ولماذا:</a:t>
            </a:r>
          </a:p>
          <a:p>
            <a:pPr marL="285750" indent="-285750" algn="r" rtl="1">
              <a:buFont typeface="Arial" panose="020B0604020202020204" pitchFamily="34" charset="0"/>
              <a:buChar char="•"/>
            </a:pPr>
            <a:r>
              <a:rPr lang="ar-JO" dirty="0" smtClean="0"/>
              <a:t>مراع</a:t>
            </a:r>
            <a:endParaRPr lang="ar-JO" dirty="0"/>
          </a:p>
          <a:p>
            <a:pPr marL="285750" indent="-285750" algn="r" rtl="1">
              <a:buFont typeface="Arial" panose="020B0604020202020204" pitchFamily="34" charset="0"/>
              <a:buChar char="•"/>
            </a:pPr>
            <a:r>
              <a:rPr lang="ar-JO" dirty="0"/>
              <a:t>عقلاني / غير عاطفي</a:t>
            </a:r>
          </a:p>
          <a:p>
            <a:pPr marL="285750" indent="-285750" algn="r" rtl="1">
              <a:buFont typeface="Arial" panose="020B0604020202020204" pitchFamily="34" charset="0"/>
              <a:buChar char="•"/>
            </a:pPr>
            <a:r>
              <a:rPr lang="ar-JO" dirty="0"/>
              <a:t>أناني</a:t>
            </a:r>
          </a:p>
          <a:p>
            <a:pPr marL="285750" indent="-285750" algn="r" rtl="1">
              <a:buFont typeface="Arial" panose="020B0604020202020204" pitchFamily="34" charset="0"/>
              <a:buChar char="•"/>
            </a:pPr>
            <a:r>
              <a:rPr lang="ar-JO" dirty="0"/>
              <a:t>عاطفي</a:t>
            </a:r>
          </a:p>
          <a:p>
            <a:pPr marL="285750" indent="-285750" algn="r" rtl="1">
              <a:buFont typeface="Arial" panose="020B0604020202020204" pitchFamily="34" charset="0"/>
              <a:buChar char="•"/>
            </a:pPr>
            <a:r>
              <a:rPr lang="ar-JO" dirty="0"/>
              <a:t>قوي جسديا</a:t>
            </a:r>
          </a:p>
          <a:p>
            <a:pPr marL="285750" indent="-285750" algn="r" rtl="1">
              <a:buFont typeface="Arial" panose="020B0604020202020204" pitchFamily="34" charset="0"/>
              <a:buChar char="•"/>
            </a:pPr>
            <a:r>
              <a:rPr lang="ar-JO" dirty="0" smtClean="0"/>
              <a:t>موجّه </a:t>
            </a:r>
            <a:r>
              <a:rPr lang="ar-JO" dirty="0"/>
              <a:t>نحو الأسرة</a:t>
            </a:r>
          </a:p>
          <a:p>
            <a:pPr marL="285750" indent="-285750" algn="r" rtl="1">
              <a:buFont typeface="Arial" panose="020B0604020202020204" pitchFamily="34" charset="0"/>
              <a:buChar char="•"/>
            </a:pPr>
            <a:r>
              <a:rPr lang="ar-JO" dirty="0"/>
              <a:t>مؤمن </a:t>
            </a:r>
            <a:r>
              <a:rPr lang="ar-JO" dirty="0" smtClean="0"/>
              <a:t>بالفردانية</a:t>
            </a:r>
            <a:endParaRPr lang="ar-JO" dirty="0"/>
          </a:p>
          <a:p>
            <a:pPr marL="285750" indent="-285750" algn="r" rtl="1">
              <a:buFont typeface="Arial" panose="020B0604020202020204" pitchFamily="34" charset="0"/>
              <a:buChar char="•"/>
            </a:pPr>
            <a:r>
              <a:rPr lang="ar-JO" dirty="0" smtClean="0"/>
              <a:t>هش جسدياً</a:t>
            </a:r>
            <a:endParaRPr lang="ar-JO" dirty="0"/>
          </a:p>
          <a:p>
            <a:pPr marL="285750" indent="-285750" algn="r" rtl="1">
              <a:buFont typeface="Arial" panose="020B0604020202020204" pitchFamily="34" charset="0"/>
              <a:buChar char="•"/>
            </a:pPr>
            <a:r>
              <a:rPr lang="ar-JO" dirty="0" smtClean="0"/>
              <a:t>عدواني</a:t>
            </a:r>
            <a:endParaRPr lang="ar-JO" dirty="0"/>
          </a:p>
          <a:p>
            <a:pPr marL="285750" indent="-285750" algn="r" rtl="1">
              <a:buFont typeface="Arial" panose="020B0604020202020204" pitchFamily="34" charset="0"/>
              <a:buChar char="•"/>
            </a:pPr>
            <a:r>
              <a:rPr lang="ar-JO" dirty="0"/>
              <a:t>حذر</a:t>
            </a:r>
          </a:p>
          <a:p>
            <a:pPr marL="285750" indent="-285750" algn="r" rtl="1">
              <a:buFont typeface="Arial" panose="020B0604020202020204" pitchFamily="34" charset="0"/>
              <a:buChar char="•"/>
            </a:pPr>
            <a:r>
              <a:rPr lang="ar-JO" dirty="0" smtClean="0"/>
              <a:t>مشارك</a:t>
            </a:r>
            <a:endParaRPr lang="ar-JO" dirty="0"/>
          </a:p>
          <a:p>
            <a:pPr marL="285750" indent="-285750" algn="r" rtl="1">
              <a:buFont typeface="Arial" panose="020B0604020202020204" pitchFamily="34" charset="0"/>
              <a:buChar char="•"/>
            </a:pPr>
            <a:r>
              <a:rPr lang="ar-JO" dirty="0" smtClean="0"/>
              <a:t>مخلص</a:t>
            </a:r>
            <a:endParaRPr lang="ar-JO" dirty="0"/>
          </a:p>
          <a:p>
            <a:pPr marL="285750" indent="-285750" algn="r" rtl="1">
              <a:buFont typeface="Arial" panose="020B0604020202020204" pitchFamily="34" charset="0"/>
              <a:buChar char="•"/>
            </a:pPr>
            <a:r>
              <a:rPr lang="ar-JO" dirty="0" smtClean="0"/>
              <a:t>متفان</a:t>
            </a:r>
            <a:endParaRPr lang="ar-JO" dirty="0"/>
          </a:p>
        </p:txBody>
      </p:sp>
    </p:spTree>
    <p:extLst>
      <p:ext uri="{BB962C8B-B14F-4D97-AF65-F5344CB8AC3E}">
        <p14:creationId xmlns:p14="http://schemas.microsoft.com/office/powerpoint/2010/main" val="4827524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التمييز الجنسي</a:t>
            </a:r>
          </a:p>
        </p:txBody>
      </p:sp>
    </p:spTree>
    <p:extLst>
      <p:ext uri="{BB962C8B-B14F-4D97-AF65-F5344CB8AC3E}">
        <p14:creationId xmlns:p14="http://schemas.microsoft.com/office/powerpoint/2010/main" val="32369712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altLang="en-US" sz="3200" dirty="0">
                <a:latin typeface="Simplified Arabic" panose="02020603050405020304" pitchFamily="18" charset="-78"/>
              </a:rPr>
              <a:t>التمييز الجنسي</a:t>
            </a:r>
            <a:endParaRPr lang="ar-SA" sz="3200" dirty="0">
              <a:solidFill>
                <a:schemeClr val="accent1"/>
              </a:solidFill>
              <a:latin typeface="Simplified Arabic" panose="02020603050405020304" pitchFamily="18" charset="-78"/>
            </a:endParaRPr>
          </a:p>
        </p:txBody>
      </p:sp>
      <p:sp>
        <p:nvSpPr>
          <p:cNvPr id="7" name="TextBox 6"/>
          <p:cNvSpPr txBox="1"/>
          <p:nvPr/>
        </p:nvSpPr>
        <p:spPr>
          <a:xfrm>
            <a:off x="250215" y="6261409"/>
            <a:ext cx="7086600" cy="276999"/>
          </a:xfrm>
          <a:prstGeom prst="rect">
            <a:avLst/>
          </a:prstGeom>
          <a:noFill/>
        </p:spPr>
        <p:txBody>
          <a:bodyPr wrap="square" rtlCol="0">
            <a:spAutoFit/>
          </a:bodyPr>
          <a:lstStyle/>
          <a:p>
            <a:r>
              <a:rPr lang="en-US" sz="1200" dirty="0">
                <a:hlinkClick r:id="rId2"/>
              </a:rPr>
              <a:t>http://www.ilo.org/beirut/media-centre/multimedia/features/WCMS_411179_EN/lang--en/index.htm</a:t>
            </a:r>
            <a:r>
              <a:rPr lang="en-US" sz="1200" dirty="0"/>
              <a:t> </a:t>
            </a:r>
          </a:p>
        </p:txBody>
      </p:sp>
      <p:sp>
        <p:nvSpPr>
          <p:cNvPr id="10" name="Rectangle 9"/>
          <p:cNvSpPr/>
          <p:nvPr/>
        </p:nvSpPr>
        <p:spPr>
          <a:xfrm>
            <a:off x="523746" y="1143000"/>
            <a:ext cx="280316" cy="23611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JO" dirty="0" smtClean="0">
                <a:solidFill>
                  <a:schemeClr val="tx1"/>
                </a:solidFill>
              </a:rPr>
              <a:t>المنح الدراسية</a:t>
            </a:r>
            <a:endParaRPr lang="en-US" dirty="0">
              <a:solidFill>
                <a:schemeClr val="tx1"/>
              </a:solidFill>
            </a:endParaRPr>
          </a:p>
        </p:txBody>
      </p:sp>
      <p:sp>
        <p:nvSpPr>
          <p:cNvPr id="11" name="Rectangle 10"/>
          <p:cNvSpPr/>
          <p:nvPr/>
        </p:nvSpPr>
        <p:spPr>
          <a:xfrm>
            <a:off x="3257770" y="1143000"/>
            <a:ext cx="280316" cy="23870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JO" dirty="0">
                <a:solidFill>
                  <a:schemeClr val="tx1"/>
                </a:solidFill>
              </a:rPr>
              <a:t>باقة التأمين الصحي</a:t>
            </a:r>
            <a:endParaRPr lang="en-US" dirty="0">
              <a:solidFill>
                <a:schemeClr val="tx1"/>
              </a:solidFill>
            </a:endParaRPr>
          </a:p>
        </p:txBody>
      </p:sp>
      <p:sp>
        <p:nvSpPr>
          <p:cNvPr id="12" name="Rectangle 11"/>
          <p:cNvSpPr/>
          <p:nvPr/>
        </p:nvSpPr>
        <p:spPr>
          <a:xfrm>
            <a:off x="6261500" y="1118212"/>
            <a:ext cx="280316" cy="23532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JO" dirty="0">
                <a:solidFill>
                  <a:schemeClr val="tx1"/>
                </a:solidFill>
              </a:rPr>
              <a:t>طلب </a:t>
            </a:r>
            <a:r>
              <a:rPr lang="ar-JO" dirty="0" smtClean="0">
                <a:solidFill>
                  <a:schemeClr val="tx1"/>
                </a:solidFill>
              </a:rPr>
              <a:t>توظيف الحامل</a:t>
            </a:r>
            <a:endParaRPr lang="en-US" dirty="0">
              <a:solidFill>
                <a:schemeClr val="tx1"/>
              </a:solidFill>
            </a:endParaRPr>
          </a:p>
        </p:txBody>
      </p:sp>
      <p:sp>
        <p:nvSpPr>
          <p:cNvPr id="13" name="Rectangle 12"/>
          <p:cNvSpPr/>
          <p:nvPr/>
        </p:nvSpPr>
        <p:spPr>
          <a:xfrm>
            <a:off x="514403" y="3710314"/>
            <a:ext cx="280316" cy="2461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JO" dirty="0">
                <a:solidFill>
                  <a:schemeClr val="tx1"/>
                </a:solidFill>
              </a:rPr>
              <a:t>نفس الوظيفة </a:t>
            </a:r>
            <a:r>
              <a:rPr lang="ar-JO" dirty="0" smtClean="0">
                <a:solidFill>
                  <a:schemeClr val="tx1"/>
                </a:solidFill>
              </a:rPr>
              <a:t>واختلاف </a:t>
            </a:r>
            <a:r>
              <a:rPr lang="ar-JO" dirty="0">
                <a:solidFill>
                  <a:schemeClr val="tx1"/>
                </a:solidFill>
              </a:rPr>
              <a:t>الأجر</a:t>
            </a:r>
            <a:endParaRPr lang="en-US" dirty="0">
              <a:solidFill>
                <a:schemeClr val="tx1"/>
              </a:solidFill>
            </a:endParaRPr>
          </a:p>
        </p:txBody>
      </p:sp>
      <p:sp>
        <p:nvSpPr>
          <p:cNvPr id="14" name="Rectangle 13"/>
          <p:cNvSpPr/>
          <p:nvPr/>
        </p:nvSpPr>
        <p:spPr>
          <a:xfrm>
            <a:off x="3265128" y="3694628"/>
            <a:ext cx="280316" cy="2461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JO" dirty="0" smtClean="0">
                <a:solidFill>
                  <a:schemeClr val="tx1"/>
                </a:solidFill>
              </a:rPr>
              <a:t>أجور </a:t>
            </a:r>
            <a:r>
              <a:rPr lang="ar-JO" dirty="0">
                <a:solidFill>
                  <a:schemeClr val="tx1"/>
                </a:solidFill>
              </a:rPr>
              <a:t>غير عادلة</a:t>
            </a:r>
            <a:endParaRPr lang="en-US" dirty="0">
              <a:solidFill>
                <a:schemeClr val="tx1"/>
              </a:solidFill>
            </a:endParaRPr>
          </a:p>
        </p:txBody>
      </p:sp>
      <p:sp>
        <p:nvSpPr>
          <p:cNvPr id="15" name="Rectangle 14"/>
          <p:cNvSpPr/>
          <p:nvPr/>
        </p:nvSpPr>
        <p:spPr>
          <a:xfrm>
            <a:off x="6261500" y="3681897"/>
            <a:ext cx="280316" cy="2461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rtl="1"/>
            <a:r>
              <a:rPr lang="ar-JO" dirty="0" smtClean="0">
                <a:solidFill>
                  <a:schemeClr val="tx1"/>
                </a:solidFill>
              </a:rPr>
              <a:t>زواج أو عمل القاصر</a:t>
            </a:r>
            <a:endParaRPr lang="en-US" dirty="0">
              <a:solidFill>
                <a:schemeClr val="tx1"/>
              </a:solidFill>
            </a:endParaRPr>
          </a:p>
        </p:txBody>
      </p:sp>
      <p:pic>
        <p:nvPicPr>
          <p:cNvPr id="16" name="Picture 15"/>
          <p:cNvPicPr>
            <a:picLocks noChangeAspect="1"/>
          </p:cNvPicPr>
          <p:nvPr/>
        </p:nvPicPr>
        <p:blipFill>
          <a:blip r:embed="rId3"/>
          <a:stretch>
            <a:fillRect/>
          </a:stretch>
        </p:blipFill>
        <p:spPr>
          <a:xfrm>
            <a:off x="989606" y="1143000"/>
            <a:ext cx="1905000" cy="2361104"/>
          </a:xfrm>
          <a:prstGeom prst="rect">
            <a:avLst/>
          </a:prstGeom>
        </p:spPr>
      </p:pic>
      <p:pic>
        <p:nvPicPr>
          <p:cNvPr id="17" name="Picture 16"/>
          <p:cNvPicPr>
            <a:picLocks noChangeAspect="1"/>
          </p:cNvPicPr>
          <p:nvPr/>
        </p:nvPicPr>
        <p:blipFill>
          <a:blip r:embed="rId4"/>
          <a:stretch>
            <a:fillRect/>
          </a:stretch>
        </p:blipFill>
        <p:spPr>
          <a:xfrm>
            <a:off x="3657600" y="1118212"/>
            <a:ext cx="2068523" cy="2379722"/>
          </a:xfrm>
          <a:prstGeom prst="rect">
            <a:avLst/>
          </a:prstGeom>
        </p:spPr>
      </p:pic>
      <p:pic>
        <p:nvPicPr>
          <p:cNvPr id="18" name="Picture 17"/>
          <p:cNvPicPr>
            <a:picLocks noChangeAspect="1"/>
          </p:cNvPicPr>
          <p:nvPr/>
        </p:nvPicPr>
        <p:blipFill>
          <a:blip r:embed="rId5"/>
          <a:stretch>
            <a:fillRect/>
          </a:stretch>
        </p:blipFill>
        <p:spPr>
          <a:xfrm>
            <a:off x="6681974" y="1143000"/>
            <a:ext cx="2055078" cy="2349925"/>
          </a:xfrm>
          <a:prstGeom prst="rect">
            <a:avLst/>
          </a:prstGeom>
        </p:spPr>
      </p:pic>
      <p:pic>
        <p:nvPicPr>
          <p:cNvPr id="19" name="Picture 18"/>
          <p:cNvPicPr>
            <a:picLocks noChangeAspect="1"/>
          </p:cNvPicPr>
          <p:nvPr/>
        </p:nvPicPr>
        <p:blipFill>
          <a:blip r:embed="rId6"/>
          <a:stretch>
            <a:fillRect/>
          </a:stretch>
        </p:blipFill>
        <p:spPr>
          <a:xfrm>
            <a:off x="938226" y="3728611"/>
            <a:ext cx="2014092" cy="2414412"/>
          </a:xfrm>
          <a:prstGeom prst="rect">
            <a:avLst/>
          </a:prstGeom>
        </p:spPr>
      </p:pic>
      <p:pic>
        <p:nvPicPr>
          <p:cNvPr id="20" name="Picture 19"/>
          <p:cNvPicPr>
            <a:picLocks noChangeAspect="1"/>
          </p:cNvPicPr>
          <p:nvPr/>
        </p:nvPicPr>
        <p:blipFill>
          <a:blip r:embed="rId7"/>
          <a:stretch>
            <a:fillRect/>
          </a:stretch>
        </p:blipFill>
        <p:spPr>
          <a:xfrm>
            <a:off x="3657600" y="3681897"/>
            <a:ext cx="2057846" cy="2474615"/>
          </a:xfrm>
          <a:prstGeom prst="rect">
            <a:avLst/>
          </a:prstGeom>
        </p:spPr>
      </p:pic>
      <p:pic>
        <p:nvPicPr>
          <p:cNvPr id="21" name="Picture 20"/>
          <p:cNvPicPr>
            <a:picLocks noChangeAspect="1"/>
          </p:cNvPicPr>
          <p:nvPr/>
        </p:nvPicPr>
        <p:blipFill>
          <a:blip r:embed="rId8"/>
          <a:stretch>
            <a:fillRect/>
          </a:stretch>
        </p:blipFill>
        <p:spPr>
          <a:xfrm>
            <a:off x="6681974" y="3628423"/>
            <a:ext cx="2040240" cy="2514600"/>
          </a:xfrm>
          <a:prstGeom prst="rect">
            <a:avLst/>
          </a:prstGeom>
        </p:spPr>
      </p:pic>
    </p:spTree>
    <p:extLst>
      <p:ext uri="{BB962C8B-B14F-4D97-AF65-F5344CB8AC3E}">
        <p14:creationId xmlns:p14="http://schemas.microsoft.com/office/powerpoint/2010/main" val="3097982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أدوار الجنسين والهوية الجنسية</a:t>
            </a:r>
          </a:p>
        </p:txBody>
      </p:sp>
    </p:spTree>
    <p:extLst>
      <p:ext uri="{BB962C8B-B14F-4D97-AF65-F5344CB8AC3E}">
        <p14:creationId xmlns:p14="http://schemas.microsoft.com/office/powerpoint/2010/main" val="586080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altLang="en-US" sz="3200" dirty="0">
                <a:latin typeface="Simplified Arabic" panose="02020603050405020304" pitchFamily="18" charset="-78"/>
              </a:rPr>
              <a:t>أدوار الجنسين والهوية الجنسية</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599210" y="1233882"/>
            <a:ext cx="7924800" cy="3170099"/>
          </a:xfrm>
          <a:prstGeom prst="rect">
            <a:avLst/>
          </a:prstGeom>
          <a:noFill/>
        </p:spPr>
        <p:txBody>
          <a:bodyPr wrap="square" rtlCol="1">
            <a:spAutoFit/>
          </a:bodyPr>
          <a:lstStyle/>
          <a:p>
            <a:pPr algn="just" rtl="1"/>
            <a:r>
              <a:rPr lang="ar-JO" sz="2000" dirty="0"/>
              <a:t>الهوية </a:t>
            </a:r>
            <a:r>
              <a:rPr lang="ar-JO" sz="2000" dirty="0" smtClean="0"/>
              <a:t>الجنسية هي </a:t>
            </a:r>
            <a:r>
              <a:rPr lang="ar-JO" sz="2000" dirty="0"/>
              <a:t>تصور شخصي للذات على أنه ذكر أو أنثى (أو </a:t>
            </a:r>
            <a:r>
              <a:rPr lang="ar-JO" sz="2000" dirty="0" smtClean="0"/>
              <a:t>نادراً، </a:t>
            </a:r>
            <a:r>
              <a:rPr lang="ar-JO" sz="2000" dirty="0"/>
              <a:t>كلاهما أو لا أحد). يرتبط هذا المفهوم ارتباطًا وثيقًا بمفهوم الدور </a:t>
            </a:r>
            <a:r>
              <a:rPr lang="ar-JO" sz="2000" dirty="0" smtClean="0"/>
              <a:t>الجنساني، </a:t>
            </a:r>
            <a:r>
              <a:rPr lang="ar-JO" sz="2000" dirty="0"/>
              <a:t>والذي يتم تعريفه على أنه المظاهر الخارجية للشخصية التي تعكس الهوية الجنسية</a:t>
            </a:r>
            <a:r>
              <a:rPr lang="ar-JO" sz="2000" dirty="0" smtClean="0"/>
              <a:t>.</a:t>
            </a:r>
          </a:p>
          <a:p>
            <a:pPr algn="just" rtl="1"/>
            <a:endParaRPr lang="ar-JO" sz="2000" dirty="0"/>
          </a:p>
          <a:p>
            <a:pPr algn="just" rtl="1"/>
            <a:r>
              <a:rPr lang="ar-JO" sz="2000" b="1" dirty="0"/>
              <a:t>الهوية </a:t>
            </a:r>
            <a:r>
              <a:rPr lang="ar-JO" sz="2000" b="1" dirty="0" smtClean="0"/>
              <a:t>الجنسية</a:t>
            </a:r>
            <a:r>
              <a:rPr lang="ar-JO" sz="2000" dirty="0" smtClean="0"/>
              <a:t>، </a:t>
            </a:r>
            <a:r>
              <a:rPr lang="ar-JO" sz="2000" dirty="0"/>
              <a:t>يتم تحديدها </a:t>
            </a:r>
            <a:r>
              <a:rPr lang="ar-JO" sz="2000" dirty="0" smtClean="0"/>
              <a:t>ذاتيًا </a:t>
            </a:r>
            <a:r>
              <a:rPr lang="ar-JO" sz="2000" dirty="0"/>
              <a:t>كنتيجة لمجموعة من العوامل الكامنة أو الخارجية أو </a:t>
            </a:r>
            <a:r>
              <a:rPr lang="ar-JO" sz="2000" dirty="0" smtClean="0"/>
              <a:t>البيئية: </a:t>
            </a:r>
            <a:r>
              <a:rPr lang="ar-JO" sz="2000" dirty="0"/>
              <a:t>شعور الفرد متعدد </a:t>
            </a:r>
            <a:r>
              <a:rPr lang="ar-JO" sz="2000" dirty="0" smtClean="0"/>
              <a:t>الأوجه بالانتماء إلى الذكور </a:t>
            </a:r>
            <a:r>
              <a:rPr lang="ar-JO" sz="2000" dirty="0"/>
              <a:t>أو </a:t>
            </a:r>
            <a:r>
              <a:rPr lang="ar-JO" sz="2000" dirty="0" smtClean="0"/>
              <a:t>الإناث، </a:t>
            </a:r>
            <a:r>
              <a:rPr lang="ar-JO" sz="2000" dirty="0"/>
              <a:t>إدراك الفرد لكونه ذكراً أو </a:t>
            </a:r>
            <a:r>
              <a:rPr lang="ar-JO" sz="2000" dirty="0" smtClean="0"/>
              <a:t>أنثى، والجنس المحدد له.</a:t>
            </a:r>
          </a:p>
          <a:p>
            <a:pPr algn="just" rtl="1"/>
            <a:endParaRPr lang="ar-JO" sz="2000" dirty="0"/>
          </a:p>
          <a:p>
            <a:pPr algn="just" rtl="1"/>
            <a:r>
              <a:rPr lang="ar-JO" sz="2000" b="1" dirty="0" smtClean="0"/>
              <a:t>الدور الجنساني،</a:t>
            </a:r>
            <a:r>
              <a:rPr lang="ar-JO" sz="2000" dirty="0" smtClean="0"/>
              <a:t> يتمثل في عوامل </a:t>
            </a:r>
            <a:r>
              <a:rPr lang="ar-JO" sz="2000" dirty="0"/>
              <a:t>ملحوظة مثل السلوك </a:t>
            </a:r>
            <a:r>
              <a:rPr lang="ar-JO" sz="2000" dirty="0" smtClean="0"/>
              <a:t>والمظهر، وتوقعات لكيف يجب </a:t>
            </a:r>
            <a:r>
              <a:rPr lang="ar-JO" sz="2000" dirty="0"/>
              <a:t>أن يفكر ويتصرف </a:t>
            </a:r>
            <a:r>
              <a:rPr lang="ar-JO" sz="2000" dirty="0" smtClean="0"/>
              <a:t>ويشعر كل من الإناث والذكور.</a:t>
            </a:r>
            <a:endParaRPr lang="ar-JO" sz="2000" dirty="0"/>
          </a:p>
        </p:txBody>
      </p:sp>
      <p:pic>
        <p:nvPicPr>
          <p:cNvPr id="7" name="Picture 6"/>
          <p:cNvPicPr>
            <a:picLocks noChangeAspect="1"/>
          </p:cNvPicPr>
          <p:nvPr/>
        </p:nvPicPr>
        <p:blipFill>
          <a:blip r:embed="rId2"/>
          <a:stretch>
            <a:fillRect/>
          </a:stretch>
        </p:blipFill>
        <p:spPr>
          <a:xfrm>
            <a:off x="831941" y="4494863"/>
            <a:ext cx="2423266" cy="1586455"/>
          </a:xfrm>
          <a:prstGeom prst="rect">
            <a:avLst/>
          </a:prstGeom>
        </p:spPr>
      </p:pic>
    </p:spTree>
    <p:extLst>
      <p:ext uri="{BB962C8B-B14F-4D97-AF65-F5344CB8AC3E}">
        <p14:creationId xmlns:p14="http://schemas.microsoft.com/office/powerpoint/2010/main" val="374332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altLang="en-US" sz="3200" dirty="0">
                <a:latin typeface="Simplified Arabic" panose="02020603050405020304" pitchFamily="18" charset="-78"/>
              </a:rPr>
              <a:t>أدوار </a:t>
            </a:r>
            <a:r>
              <a:rPr lang="ar-SA" altLang="en-US" sz="3200" dirty="0" smtClean="0">
                <a:latin typeface="Simplified Arabic" panose="02020603050405020304" pitchFamily="18" charset="-78"/>
              </a:rPr>
              <a:t>الجنسين</a:t>
            </a:r>
            <a:r>
              <a:rPr lang="ar-JO" altLang="en-US" sz="3200" dirty="0" smtClean="0">
                <a:latin typeface="Simplified Arabic" panose="02020603050405020304" pitchFamily="18" charset="-78"/>
              </a:rPr>
              <a:t> - اختبار</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685800" y="1219200"/>
            <a:ext cx="7924800" cy="3416320"/>
          </a:xfrm>
          <a:prstGeom prst="rect">
            <a:avLst/>
          </a:prstGeom>
          <a:noFill/>
        </p:spPr>
        <p:txBody>
          <a:bodyPr wrap="square" rtlCol="1">
            <a:spAutoFit/>
          </a:bodyPr>
          <a:lstStyle/>
          <a:p>
            <a:pPr algn="just" rtl="1"/>
            <a:r>
              <a:rPr lang="ar-JO" dirty="0" smtClean="0"/>
              <a:t>1) كيف </a:t>
            </a:r>
            <a:r>
              <a:rPr lang="ar-JO" dirty="0"/>
              <a:t>كانت أدوار الجنسين التقليدية</a:t>
            </a:r>
            <a:r>
              <a:rPr lang="ar-JO" dirty="0" smtClean="0"/>
              <a:t>؟</a:t>
            </a:r>
            <a:endParaRPr lang="ar-JO" dirty="0"/>
          </a:p>
          <a:p>
            <a:pPr algn="just" rtl="1"/>
            <a:r>
              <a:rPr lang="ar-JO" dirty="0" smtClean="0"/>
              <a:t>أ. تقاسم </a:t>
            </a:r>
            <a:r>
              <a:rPr lang="ar-JO" dirty="0"/>
              <a:t>الرجال والنساء مهام توفير الأسرة مالياً</a:t>
            </a:r>
          </a:p>
          <a:p>
            <a:pPr algn="just" rtl="1"/>
            <a:r>
              <a:rPr lang="ar-JO" dirty="0" smtClean="0"/>
              <a:t>ب. قام الرجال بالتزويد </a:t>
            </a:r>
            <a:r>
              <a:rPr lang="ar-JO" dirty="0"/>
              <a:t>مالياً </a:t>
            </a:r>
            <a:r>
              <a:rPr lang="ar-JO" dirty="0" smtClean="0"/>
              <a:t>واهتمت النساء بالأعمال المنزلية</a:t>
            </a:r>
            <a:endParaRPr lang="ar-JO" dirty="0"/>
          </a:p>
          <a:p>
            <a:pPr algn="just" rtl="1"/>
            <a:r>
              <a:rPr lang="ar-JO" dirty="0" smtClean="0"/>
              <a:t>ج. اعتنى </a:t>
            </a:r>
            <a:r>
              <a:rPr lang="ar-JO" dirty="0"/>
              <a:t>الرجال بالأطفال بينما اعتنت النساء بالمنزل</a:t>
            </a:r>
          </a:p>
          <a:p>
            <a:pPr algn="just" rtl="1"/>
            <a:r>
              <a:rPr lang="ar-JO" dirty="0" smtClean="0"/>
              <a:t>د. كلها صحيحة</a:t>
            </a:r>
          </a:p>
          <a:p>
            <a:pPr algn="just" rtl="1"/>
            <a:endParaRPr lang="ar-JO" dirty="0"/>
          </a:p>
          <a:p>
            <a:pPr algn="just" rtl="1"/>
            <a:endParaRPr lang="ar-JO" dirty="0" smtClean="0"/>
          </a:p>
          <a:p>
            <a:pPr algn="just" rtl="1"/>
            <a:r>
              <a:rPr lang="ar-JO" dirty="0"/>
              <a:t>2) ما هي أدوار الجنسين</a:t>
            </a:r>
            <a:r>
              <a:rPr lang="ar-JO" dirty="0" smtClean="0"/>
              <a:t>؟</a:t>
            </a:r>
            <a:endParaRPr lang="ar-JO" dirty="0"/>
          </a:p>
          <a:p>
            <a:pPr algn="just" rtl="1"/>
            <a:r>
              <a:rPr lang="ar-JO" dirty="0" smtClean="0"/>
              <a:t>أ. قواعد </a:t>
            </a:r>
            <a:r>
              <a:rPr lang="ar-JO" dirty="0"/>
              <a:t>السلوك المقبولة اجتماعيا للرجال والنساء</a:t>
            </a:r>
          </a:p>
          <a:p>
            <a:pPr algn="just" rtl="1"/>
            <a:r>
              <a:rPr lang="ar-JO" dirty="0" smtClean="0"/>
              <a:t>ب. الشخصيات </a:t>
            </a:r>
            <a:r>
              <a:rPr lang="ar-JO" dirty="0"/>
              <a:t>التي يلعبها الرجال والنساء في المسرح</a:t>
            </a:r>
          </a:p>
          <a:p>
            <a:pPr algn="just" rtl="1"/>
            <a:r>
              <a:rPr lang="ar-JO" dirty="0" smtClean="0"/>
              <a:t>ج. الشخصيات </a:t>
            </a:r>
            <a:r>
              <a:rPr lang="ar-JO" dirty="0"/>
              <a:t>التي يجب أن يلعبها الرجال أو النساء</a:t>
            </a:r>
          </a:p>
          <a:p>
            <a:pPr algn="just" rtl="1"/>
            <a:r>
              <a:rPr lang="ar-JO" dirty="0" smtClean="0"/>
              <a:t>د. الاختلافات </a:t>
            </a:r>
            <a:r>
              <a:rPr lang="ar-JO" dirty="0"/>
              <a:t>الجسدية بين الرجل والمرأة</a:t>
            </a:r>
          </a:p>
        </p:txBody>
      </p:sp>
      <p:pic>
        <p:nvPicPr>
          <p:cNvPr id="6" name="Picture 5"/>
          <p:cNvPicPr>
            <a:picLocks noChangeAspect="1"/>
          </p:cNvPicPr>
          <p:nvPr/>
        </p:nvPicPr>
        <p:blipFill>
          <a:blip r:embed="rId2"/>
          <a:stretch>
            <a:fillRect/>
          </a:stretch>
        </p:blipFill>
        <p:spPr>
          <a:xfrm>
            <a:off x="671111" y="4201257"/>
            <a:ext cx="2133600" cy="1589943"/>
          </a:xfrm>
          <a:prstGeom prst="rect">
            <a:avLst/>
          </a:prstGeom>
        </p:spPr>
      </p:pic>
    </p:spTree>
    <p:extLst>
      <p:ext uri="{BB962C8B-B14F-4D97-AF65-F5344CB8AC3E}">
        <p14:creationId xmlns:p14="http://schemas.microsoft.com/office/powerpoint/2010/main" val="1547260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altLang="en-US" sz="3200" dirty="0">
                <a:latin typeface="Simplified Arabic" panose="02020603050405020304" pitchFamily="18" charset="-78"/>
              </a:rPr>
              <a:t>أدوار </a:t>
            </a:r>
            <a:r>
              <a:rPr lang="ar-SA" altLang="en-US" sz="3200" dirty="0" smtClean="0">
                <a:latin typeface="Simplified Arabic" panose="02020603050405020304" pitchFamily="18" charset="-78"/>
              </a:rPr>
              <a:t>الجنسين</a:t>
            </a:r>
            <a:r>
              <a:rPr lang="ar-JO" altLang="en-US" sz="3200" dirty="0" smtClean="0">
                <a:latin typeface="Simplified Arabic" panose="02020603050405020304" pitchFamily="18" charset="-78"/>
              </a:rPr>
              <a:t> - تمرين</a:t>
            </a:r>
            <a:endParaRPr lang="ar-SA" sz="3200" dirty="0">
              <a:solidFill>
                <a:schemeClr val="accent1"/>
              </a:solidFill>
              <a:latin typeface="Simplified Arabic" panose="02020603050405020304" pitchFamily="18" charset="-78"/>
            </a:endParaRPr>
          </a:p>
        </p:txBody>
      </p:sp>
      <p:pic>
        <p:nvPicPr>
          <p:cNvPr id="7" name="Picture 2" descr="Image result for daytime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710" y="1143000"/>
            <a:ext cx="6781800" cy="28956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4910" y="4404919"/>
            <a:ext cx="8153400" cy="1015663"/>
          </a:xfrm>
          <a:prstGeom prst="rect">
            <a:avLst/>
          </a:prstGeom>
        </p:spPr>
        <p:txBody>
          <a:bodyPr wrap="square">
            <a:spAutoFit/>
          </a:bodyPr>
          <a:lstStyle/>
          <a:p>
            <a:pPr marL="342900" indent="-342900" algn="r" rtl="1">
              <a:buFont typeface="Arial" panose="020B0604020202020204" pitchFamily="34" charset="0"/>
              <a:buChar char="•"/>
            </a:pPr>
            <a:r>
              <a:rPr lang="ar-JO" sz="2000" dirty="0"/>
              <a:t>ماذا </a:t>
            </a:r>
            <a:r>
              <a:rPr lang="ar-JO" sz="2000" dirty="0" smtClean="0"/>
              <a:t>تفعلين </a:t>
            </a:r>
            <a:r>
              <a:rPr lang="ar-JO" sz="2000" i="1" dirty="0"/>
              <a:t>كزوجة أو أم أو أخت </a:t>
            </a:r>
            <a:r>
              <a:rPr lang="ar-JO" sz="2000" b="1" i="1" dirty="0" smtClean="0"/>
              <a:t>(الإناث)، </a:t>
            </a:r>
            <a:r>
              <a:rPr lang="ar-JO" sz="2000" dirty="0" smtClean="0"/>
              <a:t>وماذا يفعل </a:t>
            </a:r>
            <a:r>
              <a:rPr lang="ar-JO" sz="2000" i="1" dirty="0" smtClean="0"/>
              <a:t>زوجك </a:t>
            </a:r>
            <a:r>
              <a:rPr lang="ar-JO" sz="2000" i="1" dirty="0"/>
              <a:t>أو والدك أو أخيك </a:t>
            </a:r>
            <a:r>
              <a:rPr lang="ar-JO" sz="2000" b="1" i="1" dirty="0" smtClean="0"/>
              <a:t>(الذكور</a:t>
            </a:r>
            <a:r>
              <a:rPr lang="ar-JO" sz="2000" b="1" i="1" dirty="0"/>
              <a:t>) </a:t>
            </a:r>
            <a:r>
              <a:rPr lang="ar-JO" sz="2000" dirty="0"/>
              <a:t>خلال الـ 24 ساعة يوميًا؟</a:t>
            </a:r>
          </a:p>
          <a:p>
            <a:pPr algn="r" rtl="1"/>
            <a:r>
              <a:rPr lang="ar-JO" sz="2000" dirty="0" smtClean="0"/>
              <a:t>املأ الجدول التالي خلال</a:t>
            </a:r>
            <a:r>
              <a:rPr lang="ar-JO" sz="2000" dirty="0"/>
              <a:t>15-20 دقيقة </a:t>
            </a:r>
          </a:p>
        </p:txBody>
      </p:sp>
    </p:spTree>
    <p:extLst>
      <p:ext uri="{BB962C8B-B14F-4D97-AF65-F5344CB8AC3E}">
        <p14:creationId xmlns:p14="http://schemas.microsoft.com/office/powerpoint/2010/main" val="1634151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67091951"/>
              </p:ext>
            </p:extLst>
          </p:nvPr>
        </p:nvGraphicFramePr>
        <p:xfrm>
          <a:off x="533400" y="152400"/>
          <a:ext cx="8305799" cy="6499200"/>
        </p:xfrm>
        <a:graphic>
          <a:graphicData uri="http://schemas.openxmlformats.org/drawingml/2006/table">
            <a:tbl>
              <a:tblPr firstRow="1" firstCol="1" bandRow="1"/>
              <a:tblGrid>
                <a:gridCol w="33528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1066799">
                  <a:extLst>
                    <a:ext uri="{9D8B030D-6E8A-4147-A177-3AD203B41FA5}">
                      <a16:colId xmlns:a16="http://schemas.microsoft.com/office/drawing/2014/main" val="20002"/>
                    </a:ext>
                  </a:extLst>
                </a:gridCol>
              </a:tblGrid>
              <a:tr h="228600">
                <a:tc>
                  <a:txBody>
                    <a:bodyPr/>
                    <a:lstStyle/>
                    <a:p>
                      <a:pPr marL="42545" marR="0" algn="ctr" rtl="1">
                        <a:lnSpc>
                          <a:spcPct val="107000"/>
                        </a:lnSpc>
                        <a:spcBef>
                          <a:spcPts val="0"/>
                        </a:spcBef>
                        <a:spcAft>
                          <a:spcPts val="0"/>
                        </a:spcAft>
                      </a:pPr>
                      <a:r>
                        <a:rPr lang="ar-JO" sz="1400" b="1" i="0" dirty="0" smtClean="0"/>
                        <a:t>الزوجة/ الأم/ الأخت (الإناث) </a:t>
                      </a:r>
                      <a:endParaRPr lang="en-US" sz="1400" b="1" i="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545" marR="0" algn="ctr" rtl="1">
                        <a:lnSpc>
                          <a:spcPct val="107000"/>
                        </a:lnSpc>
                        <a:spcBef>
                          <a:spcPts val="0"/>
                        </a:spcBef>
                        <a:spcAft>
                          <a:spcPts val="0"/>
                        </a:spcAft>
                      </a:pPr>
                      <a:r>
                        <a:rPr lang="ar-JO" sz="1400" b="1" i="0" dirty="0" smtClean="0"/>
                        <a:t>الزوج/ الوالد/ الأخ (الذكور)</a:t>
                      </a:r>
                      <a:endParaRPr lang="en-US" sz="1400" b="1" i="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545" marR="0" algn="ctr" rtl="1">
                        <a:lnSpc>
                          <a:spcPct val="107000"/>
                        </a:lnSpc>
                        <a:spcBef>
                          <a:spcPts val="0"/>
                        </a:spcBef>
                        <a:spcAft>
                          <a:spcPts val="0"/>
                        </a:spcAft>
                      </a:pPr>
                      <a:r>
                        <a:rPr lang="ar-JO" sz="1400" b="1" i="0" dirty="0" smtClean="0">
                          <a:effectLst/>
                          <a:latin typeface="Calibri" panose="020F0502020204030204" pitchFamily="34" charset="0"/>
                          <a:ea typeface="Calibri" panose="020F0502020204030204" pitchFamily="34" charset="0"/>
                          <a:cs typeface="Arial" panose="020B0604020202020204" pitchFamily="34" charset="0"/>
                        </a:rPr>
                        <a:t>ساعة/اليوم</a:t>
                      </a:r>
                      <a:endParaRPr lang="en-US" sz="1400" b="1" i="0" dirty="0">
                        <a:effectLst/>
                        <a:latin typeface="Calibri" panose="020F0502020204030204" pitchFamily="34" charset="0"/>
                        <a:ea typeface="Calibri" panose="020F0502020204030204" pitchFamily="34" charset="0"/>
                        <a:cs typeface="Arial" panose="020B0604020202020204" pitchFamily="34" charset="0"/>
                      </a:endParaRP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en-US"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6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en-US"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7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en-US"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8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en-US"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9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endParaRPr lang="en-US"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10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11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12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2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3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4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5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6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7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4"/>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8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5"/>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9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6"/>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10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7"/>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11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8"/>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12 pm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19"/>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1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20"/>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2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21"/>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3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22"/>
                  </a:ext>
                </a:extLst>
              </a:tr>
              <a:tr h="261275">
                <a:tc>
                  <a:txBody>
                    <a:bodyPr/>
                    <a:lstStyle/>
                    <a:p>
                      <a:endParaRPr lang="ar-JO" sz="135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4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23"/>
                  </a:ext>
                </a:extLst>
              </a:tr>
              <a:tr h="261275">
                <a:tc>
                  <a:txBody>
                    <a:bodyPr/>
                    <a:lstStyle/>
                    <a:p>
                      <a:endParaRPr lang="ar-JO" sz="1350" dirty="0"/>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dirty="0">
                          <a:effectLst/>
                          <a:latin typeface="Calibri" panose="020F0502020204030204" pitchFamily="34" charset="0"/>
                          <a:ea typeface="Calibri" panose="020F0502020204030204" pitchFamily="34" charset="0"/>
                          <a:cs typeface="Arial" panose="020B0604020202020204" pitchFamily="34" charset="0"/>
                        </a:rPr>
                        <a:t> </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42545" marR="0" algn="ctr">
                        <a:lnSpc>
                          <a:spcPct val="107000"/>
                        </a:lnSpc>
                        <a:spcBef>
                          <a:spcPts val="0"/>
                        </a:spcBef>
                        <a:spcAft>
                          <a:spcPts val="0"/>
                        </a:spcAft>
                      </a:pPr>
                      <a:r>
                        <a:rPr lang="en-US" sz="1350" b="0" dirty="0">
                          <a:effectLst/>
                          <a:latin typeface="Calibri" panose="020F0502020204030204" pitchFamily="34" charset="0"/>
                          <a:ea typeface="Calibri" panose="020F0502020204030204" pitchFamily="34" charset="0"/>
                          <a:cs typeface="Arial" panose="020B0604020202020204" pitchFamily="34" charset="0"/>
                        </a:rPr>
                        <a:t>5 am</a:t>
                      </a:r>
                    </a:p>
                  </a:txBody>
                  <a:tcPr marL="38607" marR="386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3985372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altLang="en-US" sz="3200" dirty="0">
                <a:latin typeface="Simplified Arabic" panose="02020603050405020304" pitchFamily="18" charset="-78"/>
              </a:rPr>
              <a:t>أدوار </a:t>
            </a:r>
            <a:r>
              <a:rPr lang="ar-SA" altLang="en-US" sz="3200" dirty="0" smtClean="0">
                <a:latin typeface="Simplified Arabic" panose="02020603050405020304" pitchFamily="18" charset="-78"/>
              </a:rPr>
              <a:t>الجنسين</a:t>
            </a:r>
            <a:r>
              <a:rPr lang="ar-JO" altLang="en-US" sz="3200" dirty="0" smtClean="0">
                <a:latin typeface="Simplified Arabic" panose="02020603050405020304" pitchFamily="18" charset="-78"/>
              </a:rPr>
              <a:t> - تمرين</a:t>
            </a:r>
            <a:endParaRPr lang="ar-SA" sz="3200" dirty="0">
              <a:solidFill>
                <a:schemeClr val="accent1"/>
              </a:solidFill>
              <a:latin typeface="Simplified Arabic" panose="02020603050405020304" pitchFamily="18" charset="-78"/>
            </a:endParaRPr>
          </a:p>
        </p:txBody>
      </p:sp>
      <p:sp>
        <p:nvSpPr>
          <p:cNvPr id="3" name="Rectangle 2"/>
          <p:cNvSpPr/>
          <p:nvPr/>
        </p:nvSpPr>
        <p:spPr>
          <a:xfrm>
            <a:off x="685800" y="1447800"/>
            <a:ext cx="8153400" cy="4093428"/>
          </a:xfrm>
          <a:prstGeom prst="rect">
            <a:avLst/>
          </a:prstGeom>
        </p:spPr>
        <p:txBody>
          <a:bodyPr wrap="square">
            <a:spAutoFit/>
          </a:bodyPr>
          <a:lstStyle/>
          <a:p>
            <a:pPr marL="342900" indent="-342900" algn="r" rtl="1">
              <a:buFont typeface="Arial" panose="020B0604020202020204" pitchFamily="34" charset="0"/>
              <a:buChar char="•"/>
            </a:pPr>
            <a:r>
              <a:rPr lang="ar-JO" sz="2000" dirty="0"/>
              <a:t>ماذا </a:t>
            </a:r>
            <a:r>
              <a:rPr lang="ar-JO" sz="2000" dirty="0" smtClean="0"/>
              <a:t>تفعل هي </a:t>
            </a:r>
            <a:r>
              <a:rPr lang="ar-JO" sz="2000" dirty="0"/>
              <a:t>طوال اليوم</a:t>
            </a:r>
            <a:r>
              <a:rPr lang="ar-JO" sz="2000" dirty="0" smtClean="0"/>
              <a:t>؟</a:t>
            </a:r>
          </a:p>
          <a:p>
            <a:pPr algn="r" rtl="1"/>
            <a:endParaRPr lang="ar-JO" sz="2000" dirty="0"/>
          </a:p>
          <a:p>
            <a:pPr marL="342900" indent="-342900" algn="r" rtl="1">
              <a:buFont typeface="Arial" panose="020B0604020202020204" pitchFamily="34" charset="0"/>
              <a:buChar char="•"/>
            </a:pPr>
            <a:r>
              <a:rPr lang="ar-JO" sz="2000" dirty="0"/>
              <a:t>ماذا </a:t>
            </a:r>
            <a:r>
              <a:rPr lang="ar-JO" sz="2000" dirty="0" smtClean="0"/>
              <a:t>يفعل هو </a:t>
            </a:r>
            <a:r>
              <a:rPr lang="ar-JO" sz="2000" dirty="0"/>
              <a:t>طوال اليوم</a:t>
            </a:r>
            <a:r>
              <a:rPr lang="ar-JO" sz="2000" dirty="0" smtClean="0"/>
              <a:t>؟</a:t>
            </a:r>
          </a:p>
          <a:p>
            <a:pPr algn="r" rtl="1"/>
            <a:endParaRPr lang="ar-JO" sz="2000" dirty="0"/>
          </a:p>
          <a:p>
            <a:pPr marL="342900" indent="-342900" algn="r" rtl="1">
              <a:buFont typeface="Arial" panose="020B0604020202020204" pitchFamily="34" charset="0"/>
              <a:buChar char="•"/>
            </a:pPr>
            <a:r>
              <a:rPr lang="ar-JO" sz="2000" dirty="0"/>
              <a:t>كم ساعة </a:t>
            </a:r>
            <a:r>
              <a:rPr lang="ar-JO" sz="2000" dirty="0" smtClean="0"/>
              <a:t>تعمل</a:t>
            </a:r>
            <a:r>
              <a:rPr lang="en-US" sz="2000" dirty="0" smtClean="0"/>
              <a:t> </a:t>
            </a:r>
            <a:r>
              <a:rPr lang="ar-JO" sz="2000" dirty="0" smtClean="0"/>
              <a:t>هي داخل </a:t>
            </a:r>
            <a:r>
              <a:rPr lang="ar-JO" sz="2000" dirty="0"/>
              <a:t>المنزل</a:t>
            </a:r>
            <a:r>
              <a:rPr lang="ar-JO" sz="2000" dirty="0" smtClean="0"/>
              <a:t>؟</a:t>
            </a:r>
          </a:p>
          <a:p>
            <a:pPr algn="r" rtl="1"/>
            <a:endParaRPr lang="ar-JO" sz="2000" dirty="0"/>
          </a:p>
          <a:p>
            <a:pPr marL="342900" indent="-342900" algn="r" rtl="1">
              <a:buFont typeface="Arial" panose="020B0604020202020204" pitchFamily="34" charset="0"/>
              <a:buChar char="•"/>
            </a:pPr>
            <a:r>
              <a:rPr lang="ar-JO" sz="2000" dirty="0"/>
              <a:t>كم ساعة يعمل </a:t>
            </a:r>
            <a:r>
              <a:rPr lang="ar-JO" sz="2000" dirty="0" smtClean="0"/>
              <a:t>هو </a:t>
            </a:r>
            <a:r>
              <a:rPr lang="ar-JO" sz="2000" dirty="0"/>
              <a:t>داخل المنزل</a:t>
            </a:r>
            <a:r>
              <a:rPr lang="ar-JO" sz="2000" dirty="0" smtClean="0"/>
              <a:t>؟</a:t>
            </a:r>
          </a:p>
          <a:p>
            <a:pPr algn="r" rtl="1"/>
            <a:endParaRPr lang="ar-JO" sz="2000" dirty="0"/>
          </a:p>
          <a:p>
            <a:pPr marL="342900" indent="-342900" algn="r" rtl="1">
              <a:buFont typeface="Arial" panose="020B0604020202020204" pitchFamily="34" charset="0"/>
              <a:buChar char="•"/>
            </a:pPr>
            <a:r>
              <a:rPr lang="ar-JO" sz="2000" dirty="0"/>
              <a:t>كم ساعة تعمل </a:t>
            </a:r>
            <a:r>
              <a:rPr lang="ar-JO" sz="2000" dirty="0" smtClean="0"/>
              <a:t>هي خارج </a:t>
            </a:r>
            <a:r>
              <a:rPr lang="ar-JO" sz="2000" dirty="0"/>
              <a:t>المنزل</a:t>
            </a:r>
            <a:r>
              <a:rPr lang="ar-JO" sz="2000" dirty="0" smtClean="0"/>
              <a:t>؟</a:t>
            </a:r>
          </a:p>
          <a:p>
            <a:pPr algn="r" rtl="1"/>
            <a:endParaRPr lang="ar-JO" sz="2000" dirty="0"/>
          </a:p>
          <a:p>
            <a:pPr marL="342900" indent="-342900" algn="r" rtl="1">
              <a:buFont typeface="Arial" panose="020B0604020202020204" pitchFamily="34" charset="0"/>
              <a:buChar char="•"/>
            </a:pPr>
            <a:r>
              <a:rPr lang="ar-JO" sz="2000" dirty="0"/>
              <a:t>كم ساعة يعمل </a:t>
            </a:r>
            <a:r>
              <a:rPr lang="ar-JO" sz="2000" dirty="0" smtClean="0"/>
              <a:t>هو خارج </a:t>
            </a:r>
            <a:r>
              <a:rPr lang="ar-JO" sz="2000" dirty="0"/>
              <a:t>المنزل</a:t>
            </a:r>
            <a:r>
              <a:rPr lang="ar-JO" sz="2000" dirty="0" smtClean="0"/>
              <a:t>؟</a:t>
            </a:r>
          </a:p>
          <a:p>
            <a:pPr algn="r" rtl="1"/>
            <a:endParaRPr lang="ar-JO" sz="2000" dirty="0"/>
          </a:p>
          <a:p>
            <a:pPr marL="342900" indent="-342900" algn="r" rtl="1">
              <a:buFont typeface="Arial" panose="020B0604020202020204" pitchFamily="34" charset="0"/>
              <a:buChar char="•"/>
            </a:pPr>
            <a:r>
              <a:rPr lang="ar-JO" sz="2000" dirty="0"/>
              <a:t>من يعمل أكثر؟ ماذا تعتقد؟</a:t>
            </a:r>
          </a:p>
        </p:txBody>
      </p:sp>
    </p:spTree>
    <p:extLst>
      <p:ext uri="{BB962C8B-B14F-4D97-AF65-F5344CB8AC3E}">
        <p14:creationId xmlns:p14="http://schemas.microsoft.com/office/powerpoint/2010/main" val="133971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مفاهيم النوع الاجتماعي الرئيسية</a:t>
            </a:r>
            <a:endParaRPr lang="en-US" sz="5500" dirty="0">
              <a:solidFill>
                <a:srgbClr val="FFFFFF"/>
              </a:solidFill>
            </a:endParaRPr>
          </a:p>
        </p:txBody>
      </p:sp>
    </p:spTree>
    <p:extLst>
      <p:ext uri="{BB962C8B-B14F-4D97-AF65-F5344CB8AC3E}">
        <p14:creationId xmlns:p14="http://schemas.microsoft.com/office/powerpoint/2010/main" val="41184477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smtClean="0">
                <a:solidFill>
                  <a:srgbClr val="FFFFFF"/>
                </a:solidFill>
              </a:rPr>
              <a:t>العدالة</a:t>
            </a:r>
            <a:r>
              <a:rPr lang="ar-JO" sz="5500" dirty="0">
                <a:solidFill>
                  <a:srgbClr val="FFFFFF"/>
                </a:solidFill>
              </a:rPr>
              <a:t>، المساواة، والتمكين بين </a:t>
            </a:r>
            <a:r>
              <a:rPr lang="ar-JO" sz="5500" dirty="0" smtClean="0">
                <a:solidFill>
                  <a:srgbClr val="FFFFFF"/>
                </a:solidFill>
              </a:rPr>
              <a:t>الجنسين</a:t>
            </a:r>
            <a:endParaRPr lang="ar-JO" sz="5500" dirty="0">
              <a:solidFill>
                <a:srgbClr val="FFFFFF"/>
              </a:solidFill>
            </a:endParaRPr>
          </a:p>
        </p:txBody>
      </p:sp>
    </p:spTree>
    <p:extLst>
      <p:ext uri="{BB962C8B-B14F-4D97-AF65-F5344CB8AC3E}">
        <p14:creationId xmlns:p14="http://schemas.microsoft.com/office/powerpoint/2010/main" val="2032845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altLang="en-US" sz="3200" dirty="0">
                <a:latin typeface="Simplified Arabic" panose="02020603050405020304" pitchFamily="18" charset="-78"/>
              </a:rPr>
              <a:t>ال</a:t>
            </a:r>
            <a:r>
              <a:rPr lang="ar-JO" altLang="en-US" sz="3200" dirty="0">
                <a:latin typeface="Simplified Arabic" panose="02020603050405020304" pitchFamily="18" charset="-78"/>
              </a:rPr>
              <a:t>عدالة،</a:t>
            </a:r>
            <a:r>
              <a:rPr lang="ar-SA" altLang="en-US" sz="3200" dirty="0">
                <a:latin typeface="Simplified Arabic" panose="02020603050405020304" pitchFamily="18" charset="-78"/>
              </a:rPr>
              <a:t> المساواة</a:t>
            </a:r>
            <a:r>
              <a:rPr lang="ar-JO" altLang="en-US" sz="3200" dirty="0">
                <a:latin typeface="Simplified Arabic" panose="02020603050405020304" pitchFamily="18" charset="-78"/>
              </a:rPr>
              <a:t>،</a:t>
            </a:r>
            <a:r>
              <a:rPr lang="ar-SA" altLang="en-US" sz="3200" dirty="0">
                <a:latin typeface="Simplified Arabic" panose="02020603050405020304" pitchFamily="18" charset="-78"/>
              </a:rPr>
              <a:t> والتمكين</a:t>
            </a:r>
            <a:r>
              <a:rPr lang="ar-JO" altLang="en-US" sz="3200" dirty="0">
                <a:latin typeface="Simplified Arabic" panose="02020603050405020304" pitchFamily="18" charset="-78"/>
              </a:rPr>
              <a:t> </a:t>
            </a:r>
            <a:r>
              <a:rPr lang="ar-SA" altLang="en-US" sz="3200" dirty="0">
                <a:latin typeface="Simplified Arabic" panose="02020603050405020304" pitchFamily="18" charset="-78"/>
              </a:rPr>
              <a:t>بين الجنسين</a:t>
            </a:r>
            <a:endParaRPr lang="ar-SA" sz="3200" dirty="0">
              <a:solidFill>
                <a:schemeClr val="accent1"/>
              </a:solidFill>
              <a:latin typeface="Simplified Arabic" panose="02020603050405020304" pitchFamily="18" charset="-78"/>
            </a:endParaRPr>
          </a:p>
        </p:txBody>
      </p:sp>
      <p:sp>
        <p:nvSpPr>
          <p:cNvPr id="3" name="Rectangle 2"/>
          <p:cNvSpPr/>
          <p:nvPr/>
        </p:nvSpPr>
        <p:spPr>
          <a:xfrm>
            <a:off x="685800" y="1447800"/>
            <a:ext cx="8153400" cy="4093428"/>
          </a:xfrm>
          <a:prstGeom prst="rect">
            <a:avLst/>
          </a:prstGeom>
        </p:spPr>
        <p:txBody>
          <a:bodyPr wrap="square">
            <a:spAutoFit/>
          </a:bodyPr>
          <a:lstStyle/>
          <a:p>
            <a:pPr algn="just" rtl="1"/>
            <a:r>
              <a:rPr lang="en-US" sz="2000" b="1" dirty="0" smtClean="0"/>
              <a:t>(Equity)</a:t>
            </a:r>
            <a:r>
              <a:rPr lang="ar-JO" sz="2000" b="1" dirty="0" smtClean="0"/>
              <a:t> العدالة </a:t>
            </a:r>
            <a:r>
              <a:rPr lang="ar-JO" sz="2000" b="1" dirty="0"/>
              <a:t>بين </a:t>
            </a:r>
            <a:r>
              <a:rPr lang="ar-JO" sz="2000" b="1" dirty="0" smtClean="0"/>
              <a:t>الجنسين: </a:t>
            </a:r>
            <a:r>
              <a:rPr lang="ar-JO" sz="2000" dirty="0"/>
              <a:t>هي عملية الإنصاف بين النساء والرجال. لضمان </a:t>
            </a:r>
            <a:r>
              <a:rPr lang="ar-JO" sz="2000" dirty="0" smtClean="0"/>
              <a:t>الإنصاف، </a:t>
            </a:r>
            <a:r>
              <a:rPr lang="ar-JO" sz="2000" dirty="0"/>
              <a:t>يجب أن تكون الاستراتيجيات </a:t>
            </a:r>
            <a:r>
              <a:rPr lang="ar-JO" sz="2000" dirty="0" smtClean="0"/>
              <a:t>والمقاييس </a:t>
            </a:r>
            <a:r>
              <a:rPr lang="ar-JO" sz="2000" dirty="0"/>
              <a:t>متاحة في كثير من الأحيان للتعويض عن </a:t>
            </a:r>
            <a:r>
              <a:rPr lang="ar-JO" sz="2000" dirty="0" smtClean="0"/>
              <a:t>عوائق </a:t>
            </a:r>
            <a:r>
              <a:rPr lang="ar-JO" sz="2000" dirty="0"/>
              <a:t>المرأة التاريخية والاجتماعية التي تمنع النساء والرجال من العمل </a:t>
            </a:r>
            <a:r>
              <a:rPr lang="ar-JO" sz="2000" dirty="0" smtClean="0"/>
              <a:t>على </a:t>
            </a:r>
            <a:r>
              <a:rPr lang="ar-JO" sz="2000" dirty="0"/>
              <a:t>أرض الملعب. </a:t>
            </a:r>
            <a:r>
              <a:rPr lang="ar-JO" sz="2000" dirty="0" smtClean="0"/>
              <a:t>العدالة تؤدي </a:t>
            </a:r>
            <a:r>
              <a:rPr lang="ar-JO" sz="2000" dirty="0"/>
              <a:t>إلى المساواة</a:t>
            </a:r>
            <a:r>
              <a:rPr lang="ar-JO" sz="2000" dirty="0" smtClean="0"/>
              <a:t>.</a:t>
            </a:r>
            <a:endParaRPr lang="en-US" sz="2000" dirty="0" smtClean="0"/>
          </a:p>
          <a:p>
            <a:pPr algn="just" rtl="1"/>
            <a:endParaRPr lang="en-US" sz="2000" dirty="0"/>
          </a:p>
          <a:p>
            <a:pPr algn="just" rtl="1"/>
            <a:r>
              <a:rPr lang="en-US" sz="2000" b="1" dirty="0" smtClean="0"/>
              <a:t>(Equality)</a:t>
            </a:r>
            <a:r>
              <a:rPr lang="ar-JO" sz="2000" b="1" dirty="0" smtClean="0"/>
              <a:t> المساواة </a:t>
            </a:r>
            <a:r>
              <a:rPr lang="ar-JO" sz="2000" b="1" dirty="0"/>
              <a:t>بين </a:t>
            </a:r>
            <a:r>
              <a:rPr lang="ar-JO" sz="2000" b="1" dirty="0" smtClean="0"/>
              <a:t>الجنسين: </a:t>
            </a:r>
            <a:r>
              <a:rPr lang="ar-JO" sz="2000" dirty="0" smtClean="0"/>
              <a:t>تتطلب </a:t>
            </a:r>
            <a:r>
              <a:rPr lang="ar-JO" sz="2000" dirty="0"/>
              <a:t>المساواة بين الجنسين تمتع النساء والرجال على قدم المساواة بالسلع والفرص والموارد والمكافآت ذات القيمة الاجتماعية. في حالة وجود عدم المساواة بين الجنسين ، تكون النساء عموماً مستبعدات أو محرومات فيما يتعلق بصنع القرار والوصول إلى الموارد الاقتصادية والاجتماعية. لا يؤدي في كثير من الأحيان إلى نتائج متساوية للرجال والنساء</a:t>
            </a:r>
            <a:r>
              <a:rPr lang="ar-JO" sz="2000" dirty="0" smtClean="0"/>
              <a:t>.</a:t>
            </a:r>
          </a:p>
          <a:p>
            <a:pPr algn="just" rtl="1"/>
            <a:endParaRPr lang="ar-JO" sz="2000" dirty="0"/>
          </a:p>
          <a:p>
            <a:pPr algn="just" rtl="1"/>
            <a:r>
              <a:rPr lang="ar-JO" sz="2000" dirty="0" smtClean="0"/>
              <a:t>*المساواة </a:t>
            </a:r>
            <a:r>
              <a:rPr lang="ar-JO" sz="2000" dirty="0"/>
              <a:t>بين الجنسين لا تعني أن الرجال والنساء يصبحون </a:t>
            </a:r>
            <a:r>
              <a:rPr lang="ar-JO" sz="2000" dirty="0" smtClean="0"/>
              <a:t>متساوين؛ بل أن الوصول </a:t>
            </a:r>
            <a:r>
              <a:rPr lang="ar-JO" sz="2000" dirty="0"/>
              <a:t>إلى الفرص وتغيير الحياة لا يعتمد على </a:t>
            </a:r>
            <a:r>
              <a:rPr lang="ar-JO" sz="2000" dirty="0" smtClean="0"/>
              <a:t>جنسهم. </a:t>
            </a:r>
            <a:r>
              <a:rPr lang="ar-JO" sz="2000" dirty="0"/>
              <a:t>يتطلب تحقيق المساواة بين الجنسين تمكين المرأة لضمان أن عملية صنع القرار على المستويين الخاص </a:t>
            </a:r>
            <a:r>
              <a:rPr lang="ar-JO" sz="2000" dirty="0" smtClean="0"/>
              <a:t>والعام والوصول </a:t>
            </a:r>
            <a:r>
              <a:rPr lang="ar-JO" sz="2000" dirty="0"/>
              <a:t>إلى </a:t>
            </a:r>
            <a:r>
              <a:rPr lang="ar-JO" sz="2000" dirty="0" smtClean="0"/>
              <a:t>الموارد لم يعد </a:t>
            </a:r>
            <a:r>
              <a:rPr lang="ar-JO" sz="2000" dirty="0"/>
              <a:t>مرجحًا لصالح </a:t>
            </a:r>
            <a:r>
              <a:rPr lang="ar-JO" sz="2000" dirty="0" smtClean="0"/>
              <a:t>الرجل، </a:t>
            </a:r>
            <a:r>
              <a:rPr lang="ar-JO" sz="2000" dirty="0"/>
              <a:t>حتى يتمكن </a:t>
            </a:r>
            <a:r>
              <a:rPr lang="ar-JO" sz="2000" dirty="0" smtClean="0"/>
              <a:t>كلاهما </a:t>
            </a:r>
            <a:r>
              <a:rPr lang="ar-JO" sz="2000" dirty="0"/>
              <a:t>من المشاركة الكاملة كشريكين </a:t>
            </a:r>
            <a:r>
              <a:rPr lang="ar-JO" sz="2000" dirty="0" smtClean="0"/>
              <a:t>متساويين </a:t>
            </a:r>
            <a:r>
              <a:rPr lang="ar-JO" sz="2000" dirty="0"/>
              <a:t>في الحياة الإنتاجية والإنجابية.</a:t>
            </a:r>
          </a:p>
        </p:txBody>
      </p:sp>
      <p:sp>
        <p:nvSpPr>
          <p:cNvPr id="5" name="TextBox 4"/>
          <p:cNvSpPr txBox="1"/>
          <p:nvPr/>
        </p:nvSpPr>
        <p:spPr>
          <a:xfrm>
            <a:off x="609600" y="5944314"/>
            <a:ext cx="6400800" cy="276999"/>
          </a:xfrm>
          <a:prstGeom prst="rect">
            <a:avLst/>
          </a:prstGeom>
          <a:noFill/>
        </p:spPr>
        <p:txBody>
          <a:bodyPr wrap="square" rtlCol="0">
            <a:spAutoFit/>
          </a:bodyPr>
          <a:lstStyle/>
          <a:p>
            <a:r>
              <a:rPr lang="en-US" sz="1200" dirty="0">
                <a:hlinkClick r:id="rId2"/>
              </a:rPr>
              <a:t>http://</a:t>
            </a:r>
            <a:r>
              <a:rPr lang="en-US" sz="1200" dirty="0" smtClean="0">
                <a:hlinkClick r:id="rId2"/>
              </a:rPr>
              <a:t>www.unfpa.org/resources/frequently-asked-questions-about-gender-equality</a:t>
            </a:r>
            <a:r>
              <a:rPr lang="en-US" sz="1200" dirty="0" smtClean="0"/>
              <a:t> </a:t>
            </a:r>
            <a:endParaRPr lang="en-US" sz="1200" dirty="0"/>
          </a:p>
        </p:txBody>
      </p:sp>
    </p:spTree>
    <p:extLst>
      <p:ext uri="{BB962C8B-B14F-4D97-AF65-F5344CB8AC3E}">
        <p14:creationId xmlns:p14="http://schemas.microsoft.com/office/powerpoint/2010/main" val="15161527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altLang="en-US" sz="3200" dirty="0" smtClean="0">
                <a:latin typeface="Simplified Arabic" panose="02020603050405020304" pitchFamily="18" charset="-78"/>
              </a:rPr>
              <a:t>الفرق بين المساواة والعدالة</a:t>
            </a:r>
            <a:endParaRPr lang="ar-SA" sz="3200" dirty="0">
              <a:solidFill>
                <a:schemeClr val="accent1"/>
              </a:solidFill>
              <a:latin typeface="Simplified Arabic" panose="02020603050405020304" pitchFamily="18" charset="-78"/>
            </a:endParaRPr>
          </a:p>
        </p:txBody>
      </p:sp>
      <p:pic>
        <p:nvPicPr>
          <p:cNvPr id="6" name="Picture 5"/>
          <p:cNvPicPr>
            <a:picLocks noChangeAspect="1"/>
          </p:cNvPicPr>
          <p:nvPr/>
        </p:nvPicPr>
        <p:blipFill>
          <a:blip r:embed="rId2"/>
          <a:stretch>
            <a:fillRect/>
          </a:stretch>
        </p:blipFill>
        <p:spPr>
          <a:xfrm>
            <a:off x="1238250" y="1047750"/>
            <a:ext cx="6667500" cy="4762500"/>
          </a:xfrm>
          <a:prstGeom prst="rect">
            <a:avLst/>
          </a:prstGeom>
        </p:spPr>
      </p:pic>
      <p:sp>
        <p:nvSpPr>
          <p:cNvPr id="7" name="TextBox 6"/>
          <p:cNvSpPr txBox="1"/>
          <p:nvPr/>
        </p:nvSpPr>
        <p:spPr>
          <a:xfrm>
            <a:off x="533400" y="5943600"/>
            <a:ext cx="6477000" cy="276999"/>
          </a:xfrm>
          <a:prstGeom prst="rect">
            <a:avLst/>
          </a:prstGeom>
          <a:noFill/>
        </p:spPr>
        <p:txBody>
          <a:bodyPr wrap="square" rtlCol="0">
            <a:spAutoFit/>
          </a:bodyPr>
          <a:lstStyle/>
          <a:p>
            <a:r>
              <a:rPr lang="en-US" sz="1200" dirty="0">
                <a:hlinkClick r:id="rId3"/>
              </a:rPr>
              <a:t>https://www.reddit.com/r/LateStageCapitalism/comments/5meie1/equality_vs_equity/</a:t>
            </a:r>
            <a:r>
              <a:rPr lang="en-US" sz="1200" dirty="0"/>
              <a:t> </a:t>
            </a:r>
          </a:p>
        </p:txBody>
      </p:sp>
    </p:spTree>
    <p:extLst>
      <p:ext uri="{BB962C8B-B14F-4D97-AF65-F5344CB8AC3E}">
        <p14:creationId xmlns:p14="http://schemas.microsoft.com/office/powerpoint/2010/main" val="25633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altLang="en-US" sz="3200" dirty="0">
                <a:latin typeface="Simplified Arabic" panose="02020603050405020304" pitchFamily="18" charset="-78"/>
              </a:rPr>
              <a:t>المساواة بين الجنسين</a:t>
            </a:r>
            <a:endParaRPr lang="ar-SA" sz="3200" dirty="0">
              <a:solidFill>
                <a:schemeClr val="accent1"/>
              </a:solidFill>
              <a:latin typeface="Simplified Arabic" panose="02020603050405020304" pitchFamily="18" charset="-78"/>
            </a:endParaRPr>
          </a:p>
        </p:txBody>
      </p:sp>
      <p:pic>
        <p:nvPicPr>
          <p:cNvPr id="10" name="Picture 9"/>
          <p:cNvPicPr>
            <a:picLocks noChangeAspect="1"/>
          </p:cNvPicPr>
          <p:nvPr/>
        </p:nvPicPr>
        <p:blipFill>
          <a:blip r:embed="rId2"/>
          <a:stretch>
            <a:fillRect/>
          </a:stretch>
        </p:blipFill>
        <p:spPr>
          <a:xfrm>
            <a:off x="533400" y="1143000"/>
            <a:ext cx="7924799" cy="5181600"/>
          </a:xfrm>
          <a:prstGeom prst="rect">
            <a:avLst/>
          </a:prstGeom>
        </p:spPr>
      </p:pic>
    </p:spTree>
    <p:extLst>
      <p:ext uri="{BB962C8B-B14F-4D97-AF65-F5344CB8AC3E}">
        <p14:creationId xmlns:p14="http://schemas.microsoft.com/office/powerpoint/2010/main" val="503178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تطوير سياسات النوع الاجتماعي</a:t>
            </a:r>
            <a:br>
              <a:rPr lang="ar-JO" sz="5500" dirty="0">
                <a:solidFill>
                  <a:srgbClr val="FFFFFF"/>
                </a:solidFill>
              </a:rPr>
            </a:br>
            <a:r>
              <a:rPr lang="en-US" sz="5500" dirty="0" smtClean="0">
                <a:solidFill>
                  <a:srgbClr val="FFFFFF"/>
                </a:solidFill>
              </a:rPr>
              <a:t>(WID</a:t>
            </a:r>
            <a:r>
              <a:rPr lang="en-US" sz="5500" dirty="0">
                <a:solidFill>
                  <a:srgbClr val="FFFFFF"/>
                </a:solidFill>
              </a:rPr>
              <a:t>, WAD, GAD)</a:t>
            </a:r>
          </a:p>
        </p:txBody>
      </p:sp>
    </p:spTree>
    <p:extLst>
      <p:ext uri="{BB962C8B-B14F-4D97-AF65-F5344CB8AC3E}">
        <p14:creationId xmlns:p14="http://schemas.microsoft.com/office/powerpoint/2010/main" val="7277485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0" y="220623"/>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000" dirty="0">
                <a:latin typeface="Simplified Arabic" panose="02020603050405020304" pitchFamily="18" charset="-78"/>
                <a:cs typeface="+mn-cs"/>
              </a:rPr>
              <a:t>تطوير سياسات النوع </a:t>
            </a:r>
            <a:r>
              <a:rPr lang="ar-SA" altLang="en-US" sz="3000" dirty="0" smtClean="0">
                <a:latin typeface="Simplified Arabic" panose="02020603050405020304" pitchFamily="18" charset="-78"/>
                <a:cs typeface="+mn-cs"/>
              </a:rPr>
              <a:t>الاجتماعي</a:t>
            </a:r>
            <a:endParaRPr lang="en-US" altLang="en-US" sz="3000" dirty="0" smtClean="0">
              <a:latin typeface="Simplified Arabic" panose="02020603050405020304" pitchFamily="18" charset="-78"/>
              <a:cs typeface="+mn-cs"/>
            </a:endParaRPr>
          </a:p>
          <a:p>
            <a:pPr algn="ctr" defTabSz="987478" rtl="1" fontAlgn="base">
              <a:spcAft>
                <a:spcPct val="0"/>
              </a:spcAft>
            </a:pPr>
            <a:r>
              <a:rPr lang="en-US" altLang="en-US" sz="3000" dirty="0" smtClean="0">
                <a:latin typeface="Simplified Arabic" panose="02020603050405020304" pitchFamily="18" charset="-78"/>
                <a:cs typeface="+mn-cs"/>
              </a:rPr>
              <a:t>(WID, WAD, </a:t>
            </a:r>
            <a:r>
              <a:rPr lang="en-US" altLang="en-US" sz="3000" dirty="0">
                <a:latin typeface="Simplified Arabic" panose="02020603050405020304" pitchFamily="18" charset="-78"/>
                <a:cs typeface="+mn-cs"/>
              </a:rPr>
              <a:t>GAD</a:t>
            </a:r>
            <a:r>
              <a:rPr lang="en-US" altLang="en-US" sz="3000" dirty="0" smtClean="0">
                <a:latin typeface="Simplified Arabic" panose="02020603050405020304" pitchFamily="18" charset="-78"/>
                <a:cs typeface="+mn-cs"/>
              </a:rPr>
              <a:t>)</a:t>
            </a:r>
            <a:endParaRPr lang="en-US" altLang="en-US" sz="3000" dirty="0">
              <a:latin typeface="Simplified Arabic" panose="02020603050405020304" pitchFamily="18" charset="-78"/>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959599897"/>
              </p:ext>
            </p:extLst>
          </p:nvPr>
        </p:nvGraphicFramePr>
        <p:xfrm>
          <a:off x="332510" y="980454"/>
          <a:ext cx="8458200" cy="5344147"/>
        </p:xfrm>
        <a:graphic>
          <a:graphicData uri="http://schemas.openxmlformats.org/drawingml/2006/table">
            <a:tbl>
              <a:tblPr rtl="1" firstRow="1" firstCol="1" bandRow="1">
                <a:tableStyleId>{7DF18680-E054-41AD-8BC1-D1AEF772440D}</a:tableStyleId>
              </a:tblPr>
              <a:tblGrid>
                <a:gridCol w="1015678">
                  <a:extLst>
                    <a:ext uri="{9D8B030D-6E8A-4147-A177-3AD203B41FA5}">
                      <a16:colId xmlns:a16="http://schemas.microsoft.com/office/drawing/2014/main" val="2777156925"/>
                    </a:ext>
                  </a:extLst>
                </a:gridCol>
                <a:gridCol w="2571510">
                  <a:extLst>
                    <a:ext uri="{9D8B030D-6E8A-4147-A177-3AD203B41FA5}">
                      <a16:colId xmlns:a16="http://schemas.microsoft.com/office/drawing/2014/main" val="4045710118"/>
                    </a:ext>
                  </a:extLst>
                </a:gridCol>
                <a:gridCol w="2320724">
                  <a:extLst>
                    <a:ext uri="{9D8B030D-6E8A-4147-A177-3AD203B41FA5}">
                      <a16:colId xmlns:a16="http://schemas.microsoft.com/office/drawing/2014/main" val="3416602661"/>
                    </a:ext>
                  </a:extLst>
                </a:gridCol>
                <a:gridCol w="2550288">
                  <a:extLst>
                    <a:ext uri="{9D8B030D-6E8A-4147-A177-3AD203B41FA5}">
                      <a16:colId xmlns:a16="http://schemas.microsoft.com/office/drawing/2014/main" val="1862689025"/>
                    </a:ext>
                  </a:extLst>
                </a:gridCol>
              </a:tblGrid>
              <a:tr h="512506">
                <a:tc>
                  <a:txBody>
                    <a:bodyPr/>
                    <a:lstStyle/>
                    <a:p>
                      <a:pPr algn="r" rtl="1"/>
                      <a:endParaRPr lang="ar-JO" sz="1400"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Arial" panose="020B0604020202020204" pitchFamily="34" charset="0"/>
                        </a:rPr>
                        <a:t>WID</a:t>
                      </a:r>
                      <a:br>
                        <a:rPr lang="en-US" sz="1400" b="1" dirty="0" smtClean="0">
                          <a:effectLst/>
                          <a:latin typeface="Calibri" panose="020F0502020204030204" pitchFamily="34" charset="0"/>
                          <a:ea typeface="Calibri" panose="020F0502020204030204" pitchFamily="34" charset="0"/>
                          <a:cs typeface="Arial" panose="020B0604020202020204" pitchFamily="34" charset="0"/>
                        </a:rPr>
                      </a:br>
                      <a:r>
                        <a:rPr lang="en-US" sz="1400" b="1" dirty="0" smtClean="0">
                          <a:effectLst/>
                          <a:latin typeface="Calibri" panose="020F0502020204030204" pitchFamily="34" charset="0"/>
                          <a:ea typeface="Calibri" panose="020F0502020204030204" pitchFamily="34" charset="0"/>
                          <a:cs typeface="Arial" panose="020B0604020202020204" pitchFamily="34" charset="0"/>
                        </a:rPr>
                        <a:t>Women in Development</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Arial" panose="020B0604020202020204" pitchFamily="34" charset="0"/>
                        </a:rPr>
                        <a:t>WAD</a:t>
                      </a:r>
                      <a:br>
                        <a:rPr lang="en-US" sz="1400" b="1" dirty="0" smtClean="0">
                          <a:effectLst/>
                          <a:latin typeface="Calibri" panose="020F0502020204030204" pitchFamily="34" charset="0"/>
                          <a:ea typeface="Calibri" panose="020F0502020204030204" pitchFamily="34" charset="0"/>
                          <a:cs typeface="Arial" panose="020B0604020202020204" pitchFamily="34" charset="0"/>
                        </a:rPr>
                      </a:br>
                      <a:r>
                        <a:rPr lang="en-US" sz="1400" b="1" dirty="0" smtClean="0">
                          <a:effectLst/>
                          <a:latin typeface="Calibri" panose="020F0502020204030204" pitchFamily="34" charset="0"/>
                          <a:ea typeface="Calibri" panose="020F0502020204030204" pitchFamily="34" charset="0"/>
                          <a:cs typeface="Arial" panose="020B0604020202020204" pitchFamily="34" charset="0"/>
                        </a:rPr>
                        <a:t>Women and Development</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400" b="1" dirty="0" smtClean="0">
                          <a:effectLst/>
                          <a:latin typeface="Calibri" panose="020F0502020204030204" pitchFamily="34" charset="0"/>
                          <a:ea typeface="Calibri" panose="020F0502020204030204" pitchFamily="34" charset="0"/>
                          <a:cs typeface="Arial" panose="020B0604020202020204" pitchFamily="34" charset="0"/>
                        </a:rPr>
                        <a:t>GAD</a:t>
                      </a:r>
                      <a:br>
                        <a:rPr lang="en-US" sz="1400" b="1" dirty="0" smtClean="0">
                          <a:effectLst/>
                          <a:latin typeface="Calibri" panose="020F0502020204030204" pitchFamily="34" charset="0"/>
                          <a:ea typeface="Calibri" panose="020F0502020204030204" pitchFamily="34" charset="0"/>
                          <a:cs typeface="Arial" panose="020B0604020202020204" pitchFamily="34" charset="0"/>
                        </a:rPr>
                      </a:br>
                      <a:r>
                        <a:rPr lang="en-US" sz="1400" b="1" dirty="0" smtClean="0">
                          <a:effectLst/>
                          <a:latin typeface="Calibri" panose="020F0502020204030204" pitchFamily="34" charset="0"/>
                          <a:ea typeface="Calibri" panose="020F0502020204030204" pitchFamily="34" charset="0"/>
                          <a:cs typeface="Arial" panose="020B0604020202020204" pitchFamily="34" charset="0"/>
                        </a:rPr>
                        <a:t>Gender and Development</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54042859"/>
                  </a:ext>
                </a:extLst>
              </a:tr>
              <a:tr h="702865">
                <a:tc>
                  <a:txBody>
                    <a:bodyPr/>
                    <a:lstStyle/>
                    <a:p>
                      <a:pPr algn="r" rtl="1"/>
                      <a:r>
                        <a:rPr lang="ar-JO" sz="1400" dirty="0" smtClean="0"/>
                        <a:t>المنشأ</a:t>
                      </a:r>
                      <a:endParaRPr lang="ar-JO" sz="1400" dirty="0"/>
                    </a:p>
                  </a:txBody>
                  <a:tcPr/>
                </a:tc>
                <a:tc>
                  <a:txBody>
                    <a:bodyPr/>
                    <a:lstStyle/>
                    <a:p>
                      <a:pPr algn="r" rtl="1"/>
                      <a:r>
                        <a:rPr lang="ar-JO" sz="1400" dirty="0" smtClean="0"/>
                        <a:t>بداية السبعينيات بعد الحرب العالمية الثانية،</a:t>
                      </a:r>
                      <a:r>
                        <a:rPr lang="ar-JO" sz="1400" baseline="0" dirty="0" smtClean="0"/>
                        <a:t> </a:t>
                      </a:r>
                      <a:r>
                        <a:rPr lang="ar-JO" sz="1400" dirty="0" smtClean="0"/>
                        <a:t>مصطلح  أوضحته النسويات الليبرالية الأمريكية.</a:t>
                      </a:r>
                      <a:endParaRPr lang="ar-JO" sz="1400" dirty="0"/>
                    </a:p>
                  </a:txBody>
                  <a:tcPr/>
                </a:tc>
                <a:tc>
                  <a:txBody>
                    <a:bodyPr/>
                    <a:lstStyle/>
                    <a:p>
                      <a:pPr algn="r" rtl="1"/>
                      <a:r>
                        <a:rPr lang="ar-JO" sz="1400" dirty="0" smtClean="0"/>
                        <a:t>منتصف السبعينات كنقد لنظرية التحديث و </a:t>
                      </a:r>
                      <a:r>
                        <a:rPr lang="en-US" sz="1400" dirty="0" smtClean="0"/>
                        <a:t>WID</a:t>
                      </a:r>
                      <a:r>
                        <a:rPr lang="ar-JO" sz="1400" dirty="0" smtClean="0"/>
                        <a:t>.</a:t>
                      </a:r>
                      <a:endParaRPr lang="ar-JO" sz="1400" dirty="0"/>
                    </a:p>
                  </a:txBody>
                  <a:tcPr/>
                </a:tc>
                <a:tc>
                  <a:txBody>
                    <a:bodyPr/>
                    <a:lstStyle/>
                    <a:p>
                      <a:pPr algn="r" rtl="1"/>
                      <a:r>
                        <a:rPr lang="ar-JO" sz="1400" dirty="0" smtClean="0"/>
                        <a:t>الثمانينات.</a:t>
                      </a:r>
                      <a:endParaRPr lang="ar-JO" sz="1400" dirty="0"/>
                    </a:p>
                  </a:txBody>
                  <a:tcPr/>
                </a:tc>
                <a:extLst>
                  <a:ext uri="{0D108BD9-81ED-4DB2-BD59-A6C34878D82A}">
                    <a16:rowId xmlns:a16="http://schemas.microsoft.com/office/drawing/2014/main" val="4294469683"/>
                  </a:ext>
                </a:extLst>
              </a:tr>
              <a:tr h="497863">
                <a:tc>
                  <a:txBody>
                    <a:bodyPr/>
                    <a:lstStyle/>
                    <a:p>
                      <a:pPr algn="r" rtl="1"/>
                      <a:r>
                        <a:rPr lang="ar-JO" sz="1400" dirty="0" smtClean="0"/>
                        <a:t>قاعدة نظرية</a:t>
                      </a:r>
                      <a:endParaRPr lang="ar-JO" sz="1400" dirty="0"/>
                    </a:p>
                  </a:txBody>
                  <a:tcPr/>
                </a:tc>
                <a:tc>
                  <a:txBody>
                    <a:bodyPr/>
                    <a:lstStyle/>
                    <a:p>
                      <a:pPr algn="r" rtl="1"/>
                      <a:r>
                        <a:rPr lang="ar-JO" sz="1400" dirty="0" smtClean="0"/>
                        <a:t>مرتبط بنظرية التحديث - يستهدف الأفراد كحافز للتغيير الاجتماعي، لا تغيير هيكلي.</a:t>
                      </a:r>
                      <a:endParaRPr lang="ar-JO" sz="1400" dirty="0"/>
                    </a:p>
                  </a:txBody>
                  <a:tcPr/>
                </a:tc>
                <a:tc>
                  <a:txBody>
                    <a:bodyPr/>
                    <a:lstStyle/>
                    <a:p>
                      <a:pPr algn="r" rtl="1"/>
                      <a:r>
                        <a:rPr lang="ar-JO" sz="1400" dirty="0" smtClean="0"/>
                        <a:t>نظرية التبعية.</a:t>
                      </a:r>
                      <a:endParaRPr lang="ar-JO" sz="1400" dirty="0"/>
                    </a:p>
                  </a:txBody>
                  <a:tcPr/>
                </a:tc>
                <a:tc>
                  <a:txBody>
                    <a:bodyPr/>
                    <a:lstStyle/>
                    <a:p>
                      <a:pPr algn="r" rtl="1"/>
                      <a:r>
                        <a:rPr lang="ar-JO" sz="1400" dirty="0" smtClean="0"/>
                        <a:t>التفكير النسائي الاشتراكي.</a:t>
                      </a:r>
                      <a:endParaRPr lang="ar-JO" sz="1400" dirty="0"/>
                    </a:p>
                  </a:txBody>
                  <a:tcPr/>
                </a:tc>
                <a:extLst>
                  <a:ext uri="{0D108BD9-81ED-4DB2-BD59-A6C34878D82A}">
                    <a16:rowId xmlns:a16="http://schemas.microsoft.com/office/drawing/2014/main" val="1705220080"/>
                  </a:ext>
                </a:extLst>
              </a:tr>
              <a:tr h="497863">
                <a:tc>
                  <a:txBody>
                    <a:bodyPr/>
                    <a:lstStyle/>
                    <a:p>
                      <a:pPr algn="r" rtl="1"/>
                      <a:r>
                        <a:rPr lang="ar-JO" sz="1400" dirty="0" smtClean="0"/>
                        <a:t>المنهج</a:t>
                      </a:r>
                      <a:endParaRPr lang="ar-JO" sz="1400" dirty="0"/>
                    </a:p>
                  </a:txBody>
                  <a:tcPr/>
                </a:tc>
                <a:tc>
                  <a:txBody>
                    <a:bodyPr/>
                    <a:lstStyle/>
                    <a:p>
                      <a:pPr algn="r" rtl="1"/>
                      <a:r>
                        <a:rPr lang="ar-JO" sz="1400" dirty="0" smtClean="0"/>
                        <a:t>تسعى لإدماج المرأة في عملية التنمية.</a:t>
                      </a:r>
                      <a:endParaRPr lang="ar-JO" sz="1400" dirty="0"/>
                    </a:p>
                  </a:txBody>
                  <a:tcPr/>
                </a:tc>
                <a:tc>
                  <a:txBody>
                    <a:bodyPr/>
                    <a:lstStyle/>
                    <a:p>
                      <a:pPr algn="r" rtl="1"/>
                      <a:r>
                        <a:rPr lang="ar-JO" sz="1400" dirty="0" smtClean="0"/>
                        <a:t>تسعى لإشراك المرأة في التنمية.</a:t>
                      </a:r>
                      <a:endParaRPr lang="ar-JO" sz="1400" dirty="0"/>
                    </a:p>
                  </a:txBody>
                  <a:tcPr/>
                </a:tc>
                <a:tc>
                  <a:txBody>
                    <a:bodyPr/>
                    <a:lstStyle/>
                    <a:p>
                      <a:pPr algn="r" rtl="1"/>
                      <a:r>
                        <a:rPr lang="ar-JO" sz="1400" dirty="0" smtClean="0"/>
                        <a:t>تسعى إلى تمكين المرأة وتحويل العلاقات غير المتكافئة بين المرأة</a:t>
                      </a:r>
                      <a:r>
                        <a:rPr lang="ar-JO" sz="1400" baseline="0" dirty="0" smtClean="0"/>
                        <a:t> </a:t>
                      </a:r>
                      <a:r>
                        <a:rPr lang="ar-JO" sz="1400" dirty="0" smtClean="0"/>
                        <a:t>والرجل.</a:t>
                      </a:r>
                      <a:endParaRPr lang="ar-JO" sz="1400" dirty="0"/>
                    </a:p>
                  </a:txBody>
                  <a:tcPr/>
                </a:tc>
                <a:extLst>
                  <a:ext uri="{0D108BD9-81ED-4DB2-BD59-A6C34878D82A}">
                    <a16:rowId xmlns:a16="http://schemas.microsoft.com/office/drawing/2014/main" val="3897786683"/>
                  </a:ext>
                </a:extLst>
              </a:tr>
              <a:tr h="292860">
                <a:tc>
                  <a:txBody>
                    <a:bodyPr/>
                    <a:lstStyle/>
                    <a:p>
                      <a:pPr algn="r" rtl="1"/>
                      <a:r>
                        <a:rPr lang="ar-JO" sz="1400" dirty="0" smtClean="0"/>
                        <a:t>التركيز</a:t>
                      </a:r>
                      <a:endParaRPr lang="ar-JO" sz="1400" dirty="0"/>
                    </a:p>
                  </a:txBody>
                  <a:tcPr/>
                </a:tc>
                <a:tc>
                  <a:txBody>
                    <a:bodyPr/>
                    <a:lstStyle/>
                    <a:p>
                      <a:pPr algn="r" rtl="1"/>
                      <a:r>
                        <a:rPr lang="ar-JO" sz="1400" dirty="0" smtClean="0"/>
                        <a:t>النساء</a:t>
                      </a:r>
                      <a:endParaRPr lang="ar-JO" sz="1400"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JO" sz="1400" dirty="0" smtClean="0"/>
                        <a:t>النساء</a:t>
                      </a:r>
                    </a:p>
                  </a:txBody>
                  <a:tcPr/>
                </a:tc>
                <a:tc>
                  <a:txBody>
                    <a:bodyPr/>
                    <a:lstStyle/>
                    <a:p>
                      <a:pPr algn="r" rtl="1"/>
                      <a:r>
                        <a:rPr lang="ar-JO" sz="1400" dirty="0" smtClean="0"/>
                        <a:t>الرجال</a:t>
                      </a:r>
                      <a:endParaRPr lang="ar-JO" sz="1400" dirty="0"/>
                    </a:p>
                  </a:txBody>
                  <a:tcPr/>
                </a:tc>
                <a:extLst>
                  <a:ext uri="{0D108BD9-81ED-4DB2-BD59-A6C34878D82A}">
                    <a16:rowId xmlns:a16="http://schemas.microsoft.com/office/drawing/2014/main" val="1346789405"/>
                  </a:ext>
                </a:extLst>
              </a:tr>
              <a:tr h="907867">
                <a:tc>
                  <a:txBody>
                    <a:bodyPr/>
                    <a:lstStyle/>
                    <a:p>
                      <a:pPr algn="r" rtl="1"/>
                      <a:r>
                        <a:rPr lang="ar-JO" sz="1400" dirty="0" smtClean="0"/>
                        <a:t>المشكلة</a:t>
                      </a:r>
                      <a:endParaRPr lang="ar-JO" sz="1400" dirty="0"/>
                    </a:p>
                  </a:txBody>
                  <a:tcPr/>
                </a:tc>
                <a:tc>
                  <a:txBody>
                    <a:bodyPr/>
                    <a:lstStyle/>
                    <a:p>
                      <a:pPr algn="r" rtl="1"/>
                      <a:r>
                        <a:rPr lang="ar-JO" sz="1400" dirty="0" smtClean="0"/>
                        <a:t>استبعاد النساء من عملية التنمية السائدة.</a:t>
                      </a:r>
                      <a:endParaRPr lang="ar-JO" sz="1400" dirty="0"/>
                    </a:p>
                  </a:txBody>
                  <a:tcPr/>
                </a:tc>
                <a:tc>
                  <a:txBody>
                    <a:bodyPr/>
                    <a:lstStyle/>
                    <a:p>
                      <a:pPr algn="r" rtl="1"/>
                      <a:r>
                        <a:rPr lang="ar-JO" sz="1400" dirty="0" smtClean="0"/>
                        <a:t>كانت النساء دائمًا جزءًا من عملية التنمية ولكن مساهمتهن غير معترف بها، كان للتنمية تأثير سلبي على النساء.</a:t>
                      </a:r>
                      <a:endParaRPr lang="ar-JO" sz="1400" dirty="0"/>
                    </a:p>
                  </a:txBody>
                  <a:tcPr/>
                </a:tc>
                <a:tc>
                  <a:txBody>
                    <a:bodyPr/>
                    <a:lstStyle/>
                    <a:p>
                      <a:pPr algn="r" rtl="1"/>
                      <a:r>
                        <a:rPr lang="ar-JO" sz="1400" dirty="0" smtClean="0"/>
                        <a:t>علاقات القوة غير المتكافئة التي تمنع التنمية العادلة والمشاركة الكاملة للمرأة.</a:t>
                      </a:r>
                      <a:endParaRPr lang="ar-JO" sz="1400" dirty="0"/>
                    </a:p>
                  </a:txBody>
                  <a:tcPr/>
                </a:tc>
                <a:extLst>
                  <a:ext uri="{0D108BD9-81ED-4DB2-BD59-A6C34878D82A}">
                    <a16:rowId xmlns:a16="http://schemas.microsoft.com/office/drawing/2014/main" val="346324785"/>
                  </a:ext>
                </a:extLst>
              </a:tr>
              <a:tr h="863587">
                <a:tc>
                  <a:txBody>
                    <a:bodyPr/>
                    <a:lstStyle/>
                    <a:p>
                      <a:pPr algn="r" rtl="1"/>
                      <a:r>
                        <a:rPr lang="ar-JO" sz="1400" dirty="0" smtClean="0"/>
                        <a:t>الاستراتيجيات</a:t>
                      </a:r>
                      <a:endParaRPr lang="ar-JO" sz="1400" dirty="0"/>
                    </a:p>
                  </a:txBody>
                  <a:tcPr/>
                </a:tc>
                <a:tc>
                  <a:txBody>
                    <a:bodyPr/>
                    <a:lstStyle/>
                    <a:p>
                      <a:pPr algn="r" rtl="1"/>
                      <a:r>
                        <a:rPr lang="ar-JO" sz="1400" dirty="0" smtClean="0"/>
                        <a:t>المساواة فوق القانون، التعليم، وزيادة إنتاجية المرأة ودخلها. وزيادة قدرة المرأة على إدارة أسرتها.</a:t>
                      </a:r>
                      <a:endParaRPr lang="ar-JO" sz="1400" dirty="0"/>
                    </a:p>
                  </a:txBody>
                  <a:tcPr/>
                </a:tc>
                <a:tc>
                  <a:txBody>
                    <a:bodyPr/>
                    <a:lstStyle/>
                    <a:p>
                      <a:pPr algn="r" rtl="1"/>
                      <a:r>
                        <a:rPr lang="ar-JO" sz="1400" dirty="0" smtClean="0"/>
                        <a:t>التنمية المرتكزة</a:t>
                      </a:r>
                      <a:r>
                        <a:rPr lang="ar-JO" sz="1400" baseline="0" dirty="0" smtClean="0"/>
                        <a:t> على</a:t>
                      </a:r>
                      <a:r>
                        <a:rPr lang="ar-JO" sz="1400" dirty="0" smtClean="0"/>
                        <a:t> النساء، والنساء كعناصر فاعلة في</a:t>
                      </a:r>
                      <a:r>
                        <a:rPr lang="ar-JO" sz="1400" baseline="0" dirty="0" smtClean="0"/>
                        <a:t> ال</a:t>
                      </a:r>
                      <a:r>
                        <a:rPr lang="ar-JO" sz="1400" dirty="0" smtClean="0"/>
                        <a:t>اقتصاد في المجالين العام والخاص.</a:t>
                      </a:r>
                      <a:endParaRPr lang="ar-JO" sz="1400" dirty="0"/>
                    </a:p>
                  </a:txBody>
                  <a:tcPr/>
                </a:tc>
                <a:tc>
                  <a:txBody>
                    <a:bodyPr/>
                    <a:lstStyle/>
                    <a:p>
                      <a:pPr algn="r" rtl="1"/>
                      <a:r>
                        <a:rPr lang="ar-JO" sz="1400" dirty="0" smtClean="0"/>
                        <a:t>تحليل مساهمة المرأة داخل الأسرة وخارجها، ينظر في الهيكل الاجتماعي الكلي.</a:t>
                      </a:r>
                      <a:endParaRPr lang="ar-JO" sz="1400" dirty="0"/>
                    </a:p>
                  </a:txBody>
                  <a:tcPr/>
                </a:tc>
                <a:extLst>
                  <a:ext uri="{0D108BD9-81ED-4DB2-BD59-A6C34878D82A}">
                    <a16:rowId xmlns:a16="http://schemas.microsoft.com/office/drawing/2014/main" val="965646527"/>
                  </a:ext>
                </a:extLst>
              </a:tr>
              <a:tr h="887667">
                <a:tc>
                  <a:txBody>
                    <a:bodyPr/>
                    <a:lstStyle/>
                    <a:p>
                      <a:pPr algn="r" rtl="1"/>
                      <a:r>
                        <a:rPr lang="ar-JO" sz="1400" dirty="0" smtClean="0"/>
                        <a:t>النقد</a:t>
                      </a:r>
                      <a:endParaRPr lang="ar-JO" sz="1400" dirty="0"/>
                    </a:p>
                  </a:txBody>
                  <a:tcPr/>
                </a:tc>
                <a:tc>
                  <a:txBody>
                    <a:bodyPr/>
                    <a:lstStyle/>
                    <a:p>
                      <a:pPr marL="285750" indent="-285750" algn="r" rtl="1">
                        <a:buFont typeface="Arial" panose="020B0604020202020204" pitchFamily="34" charset="0"/>
                        <a:buChar char="•"/>
                      </a:pPr>
                      <a:r>
                        <a:rPr lang="ar-JO" sz="1400" dirty="0" smtClean="0"/>
                        <a:t>تقبلت</a:t>
                      </a:r>
                      <a:r>
                        <a:rPr lang="ar-JO" sz="1400" baseline="0" dirty="0" smtClean="0"/>
                        <a:t> </a:t>
                      </a:r>
                      <a:r>
                        <a:rPr lang="ar-JO" sz="1400" dirty="0" smtClean="0"/>
                        <a:t>الهيكل الاجتماعي القائم.</a:t>
                      </a:r>
                    </a:p>
                    <a:p>
                      <a:pPr marL="285750" indent="-285750" algn="r" rtl="1">
                        <a:buFont typeface="Arial" panose="020B0604020202020204" pitchFamily="34" charset="0"/>
                        <a:buChar char="•"/>
                      </a:pPr>
                      <a:r>
                        <a:rPr lang="ar-JO" sz="1400" dirty="0" smtClean="0"/>
                        <a:t>لم تشكك بمصدر اضطهاد المرأة والتبعية.</a:t>
                      </a:r>
                    </a:p>
                    <a:p>
                      <a:pPr marL="285750" indent="-285750" algn="r" rtl="1">
                        <a:buFont typeface="Arial" panose="020B0604020202020204" pitchFamily="34" charset="0"/>
                        <a:buChar char="•"/>
                      </a:pPr>
                      <a:r>
                        <a:rPr lang="ar-JO" sz="1400" dirty="0" smtClean="0"/>
                        <a:t>تعامل النساء كفئة متجانسة.</a:t>
                      </a:r>
                      <a:endParaRPr lang="ar-JO" sz="1400" dirty="0"/>
                    </a:p>
                  </a:txBody>
                  <a:tcPr/>
                </a:tc>
                <a:tc>
                  <a:txBody>
                    <a:bodyPr/>
                    <a:lstStyle/>
                    <a:p>
                      <a:pPr marL="285750" indent="-285750" algn="r" rtl="1">
                        <a:buFont typeface="Arial" panose="020B0604020202020204" pitchFamily="34" charset="0"/>
                        <a:buChar char="•"/>
                      </a:pPr>
                      <a:r>
                        <a:rPr lang="ar-JO" sz="1400" dirty="0" smtClean="0"/>
                        <a:t>التركيز على الجانب الإنتاجي للمرأة وتجاهل الجانب الإنجابي.</a:t>
                      </a:r>
                    </a:p>
                    <a:p>
                      <a:pPr marL="285750" indent="-285750" algn="r" rtl="1">
                        <a:buFont typeface="Arial" panose="020B0604020202020204" pitchFamily="34" charset="0"/>
                        <a:buChar char="•"/>
                      </a:pPr>
                      <a:r>
                        <a:rPr lang="ar-JO" sz="1400" dirty="0" smtClean="0"/>
                        <a:t>لا يشكك في العلاقة بين أدوار الجنسين.</a:t>
                      </a:r>
                      <a:endParaRPr lang="ar-JO" sz="1400" dirty="0"/>
                    </a:p>
                  </a:txBody>
                  <a:tcPr/>
                </a:tc>
                <a:tc>
                  <a:txBody>
                    <a:bodyPr/>
                    <a:lstStyle/>
                    <a:p>
                      <a:pPr algn="r" rtl="1"/>
                      <a:endParaRPr lang="ar-JO" sz="1400" dirty="0"/>
                    </a:p>
                  </a:txBody>
                  <a:tcPr/>
                </a:tc>
                <a:extLst>
                  <a:ext uri="{0D108BD9-81ED-4DB2-BD59-A6C34878D82A}">
                    <a16:rowId xmlns:a16="http://schemas.microsoft.com/office/drawing/2014/main" val="620998402"/>
                  </a:ext>
                </a:extLst>
              </a:tr>
            </a:tbl>
          </a:graphicData>
        </a:graphic>
      </p:graphicFrame>
      <p:sp>
        <p:nvSpPr>
          <p:cNvPr id="6" name="TextBox 5"/>
          <p:cNvSpPr txBox="1"/>
          <p:nvPr/>
        </p:nvSpPr>
        <p:spPr>
          <a:xfrm>
            <a:off x="294410" y="6260477"/>
            <a:ext cx="4267200" cy="276999"/>
          </a:xfrm>
          <a:prstGeom prst="rect">
            <a:avLst/>
          </a:prstGeom>
          <a:noFill/>
        </p:spPr>
        <p:txBody>
          <a:bodyPr wrap="square" rtlCol="0">
            <a:spAutoFit/>
          </a:bodyPr>
          <a:lstStyle/>
          <a:p>
            <a:r>
              <a:rPr lang="en-US" sz="1200" dirty="0">
                <a:solidFill>
                  <a:schemeClr val="bg1"/>
                </a:solidFill>
                <a:hlinkClick r:id="rId2"/>
              </a:rPr>
              <a:t>http://slideplayer.com/slide/6100845</a:t>
            </a:r>
            <a:r>
              <a:rPr lang="en-US" sz="1200" dirty="0" smtClean="0">
                <a:solidFill>
                  <a:schemeClr val="bg1"/>
                </a:solidFill>
                <a:hlinkClick r:id="rId2"/>
              </a:rPr>
              <a:t>/</a:t>
            </a:r>
            <a:r>
              <a:rPr lang="en-US" sz="1200" dirty="0" smtClean="0">
                <a:solidFill>
                  <a:schemeClr val="bg1"/>
                </a:solidFill>
              </a:rPr>
              <a:t> </a:t>
            </a:r>
            <a:endParaRPr lang="en-US" sz="1200" dirty="0">
              <a:solidFill>
                <a:schemeClr val="bg1"/>
              </a:solidFill>
            </a:endParaRPr>
          </a:p>
        </p:txBody>
      </p:sp>
    </p:spTree>
    <p:extLst>
      <p:ext uri="{BB962C8B-B14F-4D97-AF65-F5344CB8AC3E}">
        <p14:creationId xmlns:p14="http://schemas.microsoft.com/office/powerpoint/2010/main" val="6667898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0" y="220623"/>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cs typeface="+mn-cs"/>
              </a:rPr>
              <a:t>تطوير سياسات النوع </a:t>
            </a:r>
            <a:r>
              <a:rPr lang="ar-SA" altLang="en-US" sz="3200" dirty="0" smtClean="0">
                <a:latin typeface="Simplified Arabic" panose="02020603050405020304" pitchFamily="18" charset="-78"/>
                <a:cs typeface="+mn-cs"/>
              </a:rPr>
              <a:t>الاجتماعي</a:t>
            </a:r>
            <a:endParaRPr lang="en-US" altLang="en-US" sz="3200" dirty="0" smtClean="0">
              <a:latin typeface="Simplified Arabic" panose="02020603050405020304" pitchFamily="18" charset="-78"/>
              <a:cs typeface="+mn-cs"/>
            </a:endParaRPr>
          </a:p>
          <a:p>
            <a:pPr algn="ctr" defTabSz="987478" rtl="1" fontAlgn="base">
              <a:spcAft>
                <a:spcPct val="0"/>
              </a:spcAft>
            </a:pPr>
            <a:r>
              <a:rPr lang="en-US" altLang="en-US" sz="3200" dirty="0" smtClean="0">
                <a:latin typeface="Simplified Arabic" panose="02020603050405020304" pitchFamily="18" charset="-78"/>
                <a:cs typeface="+mn-cs"/>
              </a:rPr>
              <a:t>(WID, WAD, </a:t>
            </a:r>
            <a:r>
              <a:rPr lang="en-US" altLang="en-US" sz="3200" dirty="0">
                <a:latin typeface="Simplified Arabic" panose="02020603050405020304" pitchFamily="18" charset="-78"/>
                <a:cs typeface="+mn-cs"/>
              </a:rPr>
              <a:t>GAD</a:t>
            </a:r>
            <a:r>
              <a:rPr lang="en-US" altLang="en-US" sz="3200" dirty="0" smtClean="0">
                <a:latin typeface="Simplified Arabic" panose="02020603050405020304" pitchFamily="18" charset="-78"/>
                <a:cs typeface="+mn-cs"/>
              </a:rPr>
              <a:t>)</a:t>
            </a:r>
            <a:endParaRPr lang="en-US" altLang="en-US" sz="3200" dirty="0">
              <a:latin typeface="Simplified Arabic" panose="02020603050405020304" pitchFamily="18" charset="-78"/>
              <a:cs typeface="+mn-cs"/>
            </a:endParaRPr>
          </a:p>
        </p:txBody>
      </p:sp>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52" y="1079340"/>
            <a:ext cx="8046315" cy="518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 y="6300487"/>
            <a:ext cx="5410200" cy="276999"/>
          </a:xfrm>
          <a:prstGeom prst="rect">
            <a:avLst/>
          </a:prstGeom>
          <a:noFill/>
        </p:spPr>
        <p:txBody>
          <a:bodyPr wrap="square" rtlCol="0">
            <a:spAutoFit/>
          </a:bodyPr>
          <a:lstStyle/>
          <a:p>
            <a:r>
              <a:rPr lang="en-US" sz="1200" dirty="0">
                <a:hlinkClick r:id="rId3"/>
              </a:rPr>
              <a:t>http://slideplayer.com/slide/5265838</a:t>
            </a:r>
            <a:r>
              <a:rPr lang="en-US" sz="1200" dirty="0" smtClean="0">
                <a:hlinkClick r:id="rId3"/>
              </a:rPr>
              <a:t>/</a:t>
            </a:r>
            <a:r>
              <a:rPr lang="en-US" sz="1200" dirty="0" smtClean="0"/>
              <a:t> </a:t>
            </a:r>
            <a:endParaRPr lang="en-US" sz="1200" dirty="0"/>
          </a:p>
        </p:txBody>
      </p:sp>
    </p:spTree>
    <p:extLst>
      <p:ext uri="{BB962C8B-B14F-4D97-AF65-F5344CB8AC3E}">
        <p14:creationId xmlns:p14="http://schemas.microsoft.com/office/powerpoint/2010/main" val="354736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تعميم </a:t>
            </a:r>
            <a:r>
              <a:rPr lang="ar-JO" sz="5500" dirty="0" smtClean="0">
                <a:solidFill>
                  <a:srgbClr val="FFFFFF"/>
                </a:solidFill>
              </a:rPr>
              <a:t>منظور </a:t>
            </a:r>
            <a:r>
              <a:rPr lang="ar-JO" sz="5500" dirty="0">
                <a:solidFill>
                  <a:srgbClr val="FFFFFF"/>
                </a:solidFill>
              </a:rPr>
              <a:t>النوع </a:t>
            </a:r>
            <a:r>
              <a:rPr lang="ar-JO" sz="5500" dirty="0" smtClean="0">
                <a:solidFill>
                  <a:srgbClr val="FFFFFF"/>
                </a:solidFill>
              </a:rPr>
              <a:t>الاجتماعي</a:t>
            </a:r>
            <a:endParaRPr lang="ar-JO" sz="5500" dirty="0">
              <a:solidFill>
                <a:srgbClr val="FFFFFF"/>
              </a:solidFill>
            </a:endParaRPr>
          </a:p>
        </p:txBody>
      </p:sp>
    </p:spTree>
    <p:extLst>
      <p:ext uri="{BB962C8B-B14F-4D97-AF65-F5344CB8AC3E}">
        <p14:creationId xmlns:p14="http://schemas.microsoft.com/office/powerpoint/2010/main" val="1530649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تعميم مراعاة </a:t>
            </a:r>
            <a:r>
              <a:rPr lang="ar-SA" altLang="en-US" sz="3200" dirty="0" smtClean="0">
                <a:latin typeface="Simplified Arabic" panose="02020603050405020304" pitchFamily="18" charset="-78"/>
              </a:rPr>
              <a:t>منظور </a:t>
            </a:r>
            <a:r>
              <a:rPr lang="ar-JO" altLang="en-US" sz="3200" dirty="0" smtClean="0">
                <a:latin typeface="Simplified Arabic" panose="02020603050405020304" pitchFamily="18" charset="-78"/>
              </a:rPr>
              <a:t>النوع الاجتماعي</a:t>
            </a:r>
            <a:endParaRPr lang="en-US" altLang="en-US" sz="3000" dirty="0">
              <a:latin typeface="Simplified Arabic" panose="02020603050405020304" pitchFamily="18" charset="-78"/>
              <a:cs typeface="+mn-cs"/>
            </a:endParaRPr>
          </a:p>
        </p:txBody>
      </p:sp>
      <p:sp>
        <p:nvSpPr>
          <p:cNvPr id="2" name="Rectangle 1"/>
          <p:cNvSpPr/>
          <p:nvPr/>
        </p:nvSpPr>
        <p:spPr>
          <a:xfrm>
            <a:off x="454812" y="1325453"/>
            <a:ext cx="8259697" cy="2862322"/>
          </a:xfrm>
          <a:prstGeom prst="rect">
            <a:avLst/>
          </a:prstGeom>
        </p:spPr>
        <p:txBody>
          <a:bodyPr wrap="square">
            <a:spAutoFit/>
          </a:bodyPr>
          <a:lstStyle/>
          <a:p>
            <a:pPr algn="r" rtl="1"/>
            <a:r>
              <a:rPr lang="en-US" sz="2000" b="1" dirty="0" smtClean="0"/>
              <a:t>(Gender Mainstreaming)</a:t>
            </a:r>
            <a:r>
              <a:rPr lang="ar-JO" sz="2000" b="1" dirty="0" smtClean="0"/>
              <a:t> تعميم </a:t>
            </a:r>
            <a:r>
              <a:rPr lang="ar-JO" sz="2000" b="1" dirty="0"/>
              <a:t>مراعاة منظور النوع الاجتماعي:</a:t>
            </a:r>
            <a:endParaRPr lang="ar-JO" sz="2000" b="1" dirty="0" smtClean="0"/>
          </a:p>
          <a:p>
            <a:pPr algn="just" rtl="1"/>
            <a:r>
              <a:rPr lang="ar-JO" sz="2000" b="1" dirty="0" smtClean="0"/>
              <a:t> </a:t>
            </a:r>
            <a:r>
              <a:rPr lang="ar-JO" sz="2000" dirty="0"/>
              <a:t>هو استراتيجية لإدماج </a:t>
            </a:r>
            <a:r>
              <a:rPr lang="ar-JO" sz="2000" dirty="0" smtClean="0"/>
              <a:t>الشؤون </a:t>
            </a:r>
            <a:r>
              <a:rPr lang="ar-JO" sz="2000" dirty="0"/>
              <a:t>الجنسانية في </a:t>
            </a:r>
            <a:r>
              <a:rPr lang="ar-JO" sz="2000" dirty="0" smtClean="0"/>
              <a:t>تحليل وتشكيل ورقابة كل من </a:t>
            </a:r>
            <a:r>
              <a:rPr lang="ar-JO" sz="2000" dirty="0"/>
              <a:t>السياسات والبرامج </a:t>
            </a:r>
            <a:r>
              <a:rPr lang="ar-JO" sz="2000" dirty="0" smtClean="0"/>
              <a:t>والمشاريع. </a:t>
            </a:r>
            <a:r>
              <a:rPr lang="ar-JO" sz="2000" dirty="0"/>
              <a:t>إنها وسيلة لتحقيق </a:t>
            </a:r>
            <a:r>
              <a:rPr lang="ar-JO" sz="2000" dirty="0" smtClean="0"/>
              <a:t>الغاية وليس العكس؛ إنها عملية وليست </a:t>
            </a:r>
            <a:r>
              <a:rPr lang="ar-JO" sz="2000" dirty="0"/>
              <a:t>هدفا</a:t>
            </a:r>
            <a:r>
              <a:rPr lang="ar-JO" sz="2000" dirty="0" smtClean="0"/>
              <a:t>.</a:t>
            </a:r>
          </a:p>
          <a:p>
            <a:pPr algn="just" rtl="1"/>
            <a:endParaRPr lang="ar-JO" sz="2000" dirty="0"/>
          </a:p>
          <a:p>
            <a:pPr algn="just" rtl="1"/>
            <a:r>
              <a:rPr lang="ar-JO" sz="2000" b="1" dirty="0" smtClean="0"/>
              <a:t>الغرض</a:t>
            </a:r>
            <a:r>
              <a:rPr lang="ar-JO" sz="2000" dirty="0" smtClean="0"/>
              <a:t> </a:t>
            </a:r>
            <a:r>
              <a:rPr lang="ar-JO" sz="2000" dirty="0"/>
              <a:t>من ذلك هو </a:t>
            </a:r>
            <a:r>
              <a:rPr lang="ar-JO" sz="2000" u="sng" dirty="0"/>
              <a:t>تعزيز المساواة بين الجنسين </a:t>
            </a:r>
            <a:r>
              <a:rPr lang="ar-JO" sz="2000" dirty="0"/>
              <a:t>وتمكين المرأة في </a:t>
            </a:r>
            <a:r>
              <a:rPr lang="ar-JO" sz="2000" dirty="0" smtClean="0"/>
              <a:t>الأنشطة السكانية والتنموية، </a:t>
            </a:r>
            <a:r>
              <a:rPr lang="ar-JO" sz="2000" dirty="0"/>
              <a:t>وهذا يتطلب </a:t>
            </a:r>
            <a:r>
              <a:rPr lang="ar-JO" sz="2000" dirty="0" smtClean="0"/>
              <a:t>تحديد حالة كل من </a:t>
            </a:r>
            <a:r>
              <a:rPr lang="ar-JO" sz="2000" dirty="0"/>
              <a:t>النساء والرجال في </a:t>
            </a:r>
            <a:r>
              <a:rPr lang="ar-JO" sz="2000" dirty="0" smtClean="0"/>
              <a:t>المجتمع. لذلك فإن </a:t>
            </a:r>
            <a:r>
              <a:rPr lang="ar-JO" sz="2000" dirty="0"/>
              <a:t>تعميم مراعاة </a:t>
            </a:r>
            <a:r>
              <a:rPr lang="ar-SA" altLang="en-US" sz="2000" dirty="0">
                <a:latin typeface="Simplified Arabic" panose="02020603050405020304" pitchFamily="18" charset="-78"/>
              </a:rPr>
              <a:t>منظور </a:t>
            </a:r>
            <a:r>
              <a:rPr lang="ar-JO" altLang="en-US" sz="2000" dirty="0">
                <a:latin typeface="Simplified Arabic" panose="02020603050405020304" pitchFamily="18" charset="-78"/>
              </a:rPr>
              <a:t>النوع الاجتماعي </a:t>
            </a:r>
            <a:r>
              <a:rPr lang="ar-JO" sz="2000" dirty="0" smtClean="0"/>
              <a:t>يهدف إلى </a:t>
            </a:r>
            <a:r>
              <a:rPr lang="ar-JO" sz="2000" u="sng" dirty="0"/>
              <a:t>تعزيز </a:t>
            </a:r>
            <a:r>
              <a:rPr lang="ar-JO" sz="2000" u="sng" dirty="0" smtClean="0"/>
              <a:t>شرعية </a:t>
            </a:r>
            <a:r>
              <a:rPr lang="ar-JO" sz="2000" u="sng" dirty="0"/>
              <a:t>المساواة بين الجنسين </a:t>
            </a:r>
            <a:r>
              <a:rPr lang="ar-JO" sz="2000" dirty="0"/>
              <a:t>من خلال معالجة </a:t>
            </a:r>
            <a:r>
              <a:rPr lang="ar-JO" sz="2000" dirty="0" smtClean="0"/>
              <a:t>الفروقات </a:t>
            </a:r>
            <a:r>
              <a:rPr lang="ar-JO" sz="2000" dirty="0"/>
              <a:t>المعروفة </a:t>
            </a:r>
            <a:r>
              <a:rPr lang="ar-JO" sz="2000" dirty="0" smtClean="0"/>
              <a:t>بينهما، مثل: </a:t>
            </a:r>
            <a:r>
              <a:rPr lang="ar-JO" sz="2000" dirty="0"/>
              <a:t>تقسيم العمل بين الرجل </a:t>
            </a:r>
            <a:r>
              <a:rPr lang="ar-JO" sz="2000" dirty="0" smtClean="0"/>
              <a:t>والمرأة، </a:t>
            </a:r>
            <a:r>
              <a:rPr lang="ar-JO" sz="2000" dirty="0"/>
              <a:t>الوصول إلى الموارد والسيطرة </a:t>
            </a:r>
            <a:r>
              <a:rPr lang="ar-JO" sz="2000" dirty="0" smtClean="0"/>
              <a:t>عليها، </a:t>
            </a:r>
            <a:r>
              <a:rPr lang="ar-JO" sz="2000" dirty="0"/>
              <a:t>الوصول إلى الخدمات والمعلومات </a:t>
            </a:r>
            <a:r>
              <a:rPr lang="ar-JO" sz="2000" dirty="0" smtClean="0"/>
              <a:t>والفرص، </a:t>
            </a:r>
            <a:r>
              <a:rPr lang="ar-JO" sz="2000" dirty="0"/>
              <a:t>وتوزيع السلطة واتخاذ القرارات.</a:t>
            </a:r>
          </a:p>
        </p:txBody>
      </p:sp>
      <p:pic>
        <p:nvPicPr>
          <p:cNvPr id="5" name="Picture 4"/>
          <p:cNvPicPr>
            <a:picLocks noChangeAspect="1"/>
          </p:cNvPicPr>
          <p:nvPr/>
        </p:nvPicPr>
        <p:blipFill>
          <a:blip r:embed="rId2"/>
          <a:stretch>
            <a:fillRect/>
          </a:stretch>
        </p:blipFill>
        <p:spPr>
          <a:xfrm>
            <a:off x="6481938" y="4359166"/>
            <a:ext cx="2003972" cy="1538287"/>
          </a:xfrm>
          <a:prstGeom prst="rect">
            <a:avLst/>
          </a:prstGeom>
        </p:spPr>
      </p:pic>
      <p:sp>
        <p:nvSpPr>
          <p:cNvPr id="6" name="TextBox 5"/>
          <p:cNvSpPr txBox="1"/>
          <p:nvPr/>
        </p:nvSpPr>
        <p:spPr>
          <a:xfrm>
            <a:off x="325821" y="6109395"/>
            <a:ext cx="6400800" cy="276999"/>
          </a:xfrm>
          <a:prstGeom prst="rect">
            <a:avLst/>
          </a:prstGeom>
          <a:noFill/>
        </p:spPr>
        <p:txBody>
          <a:bodyPr wrap="square" rtlCol="0">
            <a:spAutoFit/>
          </a:bodyPr>
          <a:lstStyle/>
          <a:p>
            <a:r>
              <a:rPr lang="en-US" sz="1200" dirty="0">
                <a:hlinkClick r:id="rId3"/>
              </a:rPr>
              <a:t>http://</a:t>
            </a:r>
            <a:r>
              <a:rPr lang="en-US" sz="1200" dirty="0" smtClean="0">
                <a:hlinkClick r:id="rId3"/>
              </a:rPr>
              <a:t>www.unfpa.org/resources/frequently-asked-questions-about-gender-equality</a:t>
            </a:r>
            <a:r>
              <a:rPr lang="en-US" sz="1200" dirty="0" smtClean="0"/>
              <a:t> </a:t>
            </a:r>
            <a:endParaRPr lang="en-US" sz="1200" dirty="0"/>
          </a:p>
        </p:txBody>
      </p:sp>
    </p:spTree>
    <p:extLst>
      <p:ext uri="{BB962C8B-B14F-4D97-AF65-F5344CB8AC3E}">
        <p14:creationId xmlns:p14="http://schemas.microsoft.com/office/powerpoint/2010/main" val="6341815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smtClean="0">
                <a:latin typeface="Simplified Arabic" panose="02020603050405020304" pitchFamily="18" charset="-78"/>
              </a:rPr>
              <a:t>تخطيط </a:t>
            </a:r>
            <a:r>
              <a:rPr lang="ar-JO" altLang="en-US" sz="3200" dirty="0" smtClean="0">
                <a:latin typeface="Simplified Arabic" panose="02020603050405020304" pitchFamily="18" charset="-78"/>
              </a:rPr>
              <a:t>النوع </a:t>
            </a:r>
            <a:r>
              <a:rPr lang="ar-JO" altLang="en-US" sz="3200" dirty="0">
                <a:latin typeface="Simplified Arabic" panose="02020603050405020304" pitchFamily="18" charset="-78"/>
              </a:rPr>
              <a:t>الاجتماعي</a:t>
            </a:r>
            <a:endParaRPr lang="en-US" altLang="en-US" sz="3000" dirty="0">
              <a:latin typeface="Simplified Arabic" panose="02020603050405020304" pitchFamily="18" charset="-78"/>
              <a:cs typeface="+mn-cs"/>
            </a:endParaRPr>
          </a:p>
        </p:txBody>
      </p:sp>
      <p:sp>
        <p:nvSpPr>
          <p:cNvPr id="2" name="Rectangle 1"/>
          <p:cNvSpPr/>
          <p:nvPr/>
        </p:nvSpPr>
        <p:spPr>
          <a:xfrm>
            <a:off x="454812" y="1325453"/>
            <a:ext cx="8259697" cy="2554545"/>
          </a:xfrm>
          <a:prstGeom prst="rect">
            <a:avLst/>
          </a:prstGeom>
        </p:spPr>
        <p:txBody>
          <a:bodyPr wrap="square">
            <a:spAutoFit/>
          </a:bodyPr>
          <a:lstStyle/>
          <a:p>
            <a:pPr algn="just" rtl="1"/>
            <a:r>
              <a:rPr lang="en-US" sz="2000" b="1" dirty="0" smtClean="0"/>
              <a:t>(Gender Planning)</a:t>
            </a:r>
            <a:r>
              <a:rPr lang="ar-JO" sz="2000" b="1" dirty="0"/>
              <a:t> </a:t>
            </a:r>
            <a:r>
              <a:rPr lang="ar-JO" sz="2000" b="1" dirty="0" smtClean="0"/>
              <a:t>تخطيط النوع </a:t>
            </a:r>
            <a:r>
              <a:rPr lang="ar-JO" sz="2000" b="1" dirty="0"/>
              <a:t>الاجتماعي: </a:t>
            </a:r>
            <a:r>
              <a:rPr lang="ar-JO" sz="2000" dirty="0" smtClean="0"/>
              <a:t>هو منهج </a:t>
            </a:r>
            <a:r>
              <a:rPr lang="ar-JO" sz="2000" dirty="0"/>
              <a:t>نشط للتخطيط يأخذ النوع الاجتماعي كمتغير رئيسي ويسعى إلى دمج بعد جنساني واضح في السياسات أو الإجراءات. وهو يتألف من تخطيط مرحلة تنفيذ السياسات أو البرامج من منظور جنساني</a:t>
            </a:r>
            <a:r>
              <a:rPr lang="ar-JO" sz="2000" dirty="0" smtClean="0"/>
              <a:t>.</a:t>
            </a:r>
          </a:p>
          <a:p>
            <a:pPr algn="r" rtl="1"/>
            <a:endParaRPr lang="ar-JO" sz="2000" dirty="0"/>
          </a:p>
          <a:p>
            <a:pPr algn="just" rtl="1"/>
            <a:r>
              <a:rPr lang="ar-JO" sz="2000" dirty="0"/>
              <a:t>يتطلب التخطيط من منظور النوع الاجتماعي الاعتراف </a:t>
            </a:r>
            <a:r>
              <a:rPr lang="ar-JO" sz="2000" dirty="0" smtClean="0"/>
              <a:t>بالفروقات </a:t>
            </a:r>
            <a:r>
              <a:rPr lang="ar-JO" sz="2000" dirty="0"/>
              <a:t>والتفاوتات الهيكلية </a:t>
            </a:r>
            <a:r>
              <a:rPr lang="ar-JO" sz="2000" dirty="0" smtClean="0"/>
              <a:t>بين </a:t>
            </a:r>
            <a:r>
              <a:rPr lang="ar-JO" sz="2000" dirty="0"/>
              <a:t>الجنسين </a:t>
            </a:r>
            <a:r>
              <a:rPr lang="ar-JO" sz="2000" dirty="0" smtClean="0"/>
              <a:t>في </a:t>
            </a:r>
            <a:r>
              <a:rPr lang="ar-JO" sz="2000" dirty="0"/>
              <a:t>كل سياق. يجب أن يكون التشخيص الجنساني دائمًا هو المرحلة الأولى من منهجية تخطيط النوع الاجتماعي. الذي يقوم على الأساس المنطقي أن النساء والرجال لديهم أدوار الجنسين المختلفة والوصول إلى مختلف والسيطرة على الموارد التي تؤدي إلى عدم المساواة بين الجنسين الهيكلية.</a:t>
            </a:r>
          </a:p>
        </p:txBody>
      </p:sp>
      <p:sp>
        <p:nvSpPr>
          <p:cNvPr id="7" name="TextBox 6"/>
          <p:cNvSpPr txBox="1"/>
          <p:nvPr/>
        </p:nvSpPr>
        <p:spPr>
          <a:xfrm>
            <a:off x="228600" y="6135672"/>
            <a:ext cx="5410200" cy="276999"/>
          </a:xfrm>
          <a:prstGeom prst="rect">
            <a:avLst/>
          </a:prstGeom>
          <a:noFill/>
        </p:spPr>
        <p:txBody>
          <a:bodyPr wrap="square" rtlCol="0">
            <a:spAutoFit/>
          </a:bodyPr>
          <a:lstStyle/>
          <a:p>
            <a:r>
              <a:rPr lang="en-US" sz="1200" dirty="0">
                <a:hlinkClick r:id="rId2"/>
              </a:rPr>
              <a:t>http://eige.europa.eu/gender-mainstreaming/methods-tools/gender-planning</a:t>
            </a:r>
            <a:r>
              <a:rPr lang="en-US" sz="1200" dirty="0"/>
              <a:t> </a:t>
            </a:r>
          </a:p>
        </p:txBody>
      </p:sp>
      <p:pic>
        <p:nvPicPr>
          <p:cNvPr id="10" name="Picture 9"/>
          <p:cNvPicPr>
            <a:picLocks noChangeAspect="1"/>
          </p:cNvPicPr>
          <p:nvPr/>
        </p:nvPicPr>
        <p:blipFill>
          <a:blip r:embed="rId3"/>
          <a:stretch>
            <a:fillRect/>
          </a:stretch>
        </p:blipFill>
        <p:spPr>
          <a:xfrm>
            <a:off x="6086707" y="4572001"/>
            <a:ext cx="2676293" cy="1371600"/>
          </a:xfrm>
          <a:prstGeom prst="rect">
            <a:avLst/>
          </a:prstGeom>
        </p:spPr>
      </p:pic>
    </p:spTree>
    <p:extLst>
      <p:ext uri="{BB962C8B-B14F-4D97-AF65-F5344CB8AC3E}">
        <p14:creationId xmlns:p14="http://schemas.microsoft.com/office/powerpoint/2010/main" val="23228524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5486400" cy="1096962"/>
          </a:xfrm>
        </p:spPr>
        <p:txBody>
          <a:bodyPr/>
          <a:lstStyle/>
          <a:p>
            <a:pPr algn="ctr" rtl="1"/>
            <a:r>
              <a:rPr lang="ar-SA" dirty="0" smtClean="0">
                <a:solidFill>
                  <a:schemeClr val="accent1"/>
                </a:solidFill>
                <a:latin typeface="Simplified Arabic" panose="02020603050405020304" pitchFamily="18" charset="-78"/>
              </a:rPr>
              <a:t>مفاهي</a:t>
            </a:r>
            <a:r>
              <a:rPr lang="ar-JO" dirty="0" smtClean="0">
                <a:solidFill>
                  <a:schemeClr val="accent1"/>
                </a:solidFill>
                <a:latin typeface="Simplified Arabic" panose="02020603050405020304" pitchFamily="18" charset="-78"/>
              </a:rPr>
              <a:t>م النوع الاجتماعي </a:t>
            </a:r>
            <a:r>
              <a:rPr lang="ar-SA" dirty="0" smtClean="0">
                <a:solidFill>
                  <a:schemeClr val="accent1"/>
                </a:solidFill>
                <a:latin typeface="Simplified Arabic" panose="02020603050405020304" pitchFamily="18" charset="-78"/>
              </a:rPr>
              <a:t>الرئيسية</a:t>
            </a:r>
            <a:endParaRPr lang="en-US" dirty="0">
              <a:solidFill>
                <a:schemeClr val="accent1"/>
              </a:solidFill>
            </a:endParaRPr>
          </a:p>
        </p:txBody>
      </p:sp>
      <p:sp>
        <p:nvSpPr>
          <p:cNvPr id="5" name="Rectangle 3"/>
          <p:cNvSpPr txBox="1">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752" tIns="49374" rIns="98752" bIns="49374"/>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987478" rtl="1" fontAlgn="base">
              <a:spcAft>
                <a:spcPct val="0"/>
              </a:spcAft>
              <a:buFont typeface="Wingdings" panose="05000000000000000000" pitchFamily="2" charset="2"/>
              <a:buChar char="§"/>
            </a:pPr>
            <a:r>
              <a:rPr lang="ar-SA" altLang="en-US" sz="2000" dirty="0" smtClean="0">
                <a:latin typeface="Simplified Arabic" panose="02020603050405020304" pitchFamily="18" charset="-78"/>
                <a:cs typeface="+mn-cs"/>
              </a:rPr>
              <a:t>ال</a:t>
            </a:r>
            <a:r>
              <a:rPr lang="ar-JO" altLang="en-US" sz="2000" dirty="0" smtClean="0">
                <a:latin typeface="Simplified Arabic" panose="02020603050405020304" pitchFamily="18" charset="-78"/>
                <a:cs typeface="+mn-cs"/>
              </a:rPr>
              <a:t>نوع الاجتماعي</a:t>
            </a:r>
            <a:r>
              <a:rPr lang="ar-SA" altLang="en-US" sz="2000" dirty="0" smtClean="0">
                <a:latin typeface="Simplified Arabic" panose="02020603050405020304" pitchFamily="18" charset="-78"/>
                <a:cs typeface="+mn-cs"/>
              </a:rPr>
              <a:t> </a:t>
            </a:r>
            <a:r>
              <a:rPr lang="ar-SA" altLang="en-US" sz="2000" dirty="0">
                <a:latin typeface="Simplified Arabic" panose="02020603050405020304" pitchFamily="18" charset="-78"/>
                <a:cs typeface="+mn-cs"/>
              </a:rPr>
              <a:t>مقابل </a:t>
            </a:r>
            <a:r>
              <a:rPr lang="ar-SA" altLang="en-US" sz="2000" dirty="0" smtClean="0">
                <a:latin typeface="Simplified Arabic" panose="02020603050405020304" pitchFamily="18" charset="-78"/>
                <a:cs typeface="+mn-cs"/>
              </a:rPr>
              <a:t>الجنس</a:t>
            </a:r>
            <a:r>
              <a:rPr lang="ar-JO" altLang="en-US" sz="2000" dirty="0" smtClean="0">
                <a:latin typeface="Simplified Arabic" panose="02020603050405020304" pitchFamily="18" charset="-78"/>
                <a:cs typeface="+mn-cs"/>
              </a:rPr>
              <a:t>.</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a:latin typeface="Simplified Arabic" panose="02020603050405020304" pitchFamily="18" charset="-78"/>
                <a:cs typeface="+mn-cs"/>
              </a:rPr>
              <a:t>التمييز </a:t>
            </a:r>
            <a:r>
              <a:rPr lang="ar-SA" altLang="en-US" sz="2000" dirty="0" smtClean="0">
                <a:latin typeface="Simplified Arabic" panose="02020603050405020304" pitchFamily="18" charset="-78"/>
                <a:cs typeface="+mn-cs"/>
              </a:rPr>
              <a:t>الجنسي</a:t>
            </a:r>
            <a:r>
              <a:rPr lang="ar-JO" altLang="en-US" sz="2000" dirty="0" smtClean="0">
                <a:latin typeface="Simplified Arabic" panose="02020603050405020304" pitchFamily="18" charset="-78"/>
                <a:cs typeface="+mn-cs"/>
              </a:rPr>
              <a:t>.</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a:latin typeface="Simplified Arabic" panose="02020603050405020304" pitchFamily="18" charset="-78"/>
                <a:cs typeface="+mn-cs"/>
              </a:rPr>
              <a:t>أدوار الجنسين والهوية </a:t>
            </a:r>
            <a:r>
              <a:rPr lang="ar-SA" altLang="en-US" sz="2000" dirty="0" smtClean="0">
                <a:latin typeface="Simplified Arabic" panose="02020603050405020304" pitchFamily="18" charset="-78"/>
                <a:cs typeface="+mn-cs"/>
              </a:rPr>
              <a:t>الجنسية</a:t>
            </a:r>
            <a:r>
              <a:rPr lang="ar-JO" altLang="en-US" sz="2000" dirty="0" smtClean="0">
                <a:latin typeface="Simplified Arabic" panose="02020603050405020304" pitchFamily="18" charset="-78"/>
                <a:cs typeface="+mn-cs"/>
              </a:rPr>
              <a:t>.</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smtClean="0">
                <a:latin typeface="Simplified Arabic" panose="02020603050405020304" pitchFamily="18" charset="-78"/>
                <a:cs typeface="+mn-cs"/>
              </a:rPr>
              <a:t>ال</a:t>
            </a:r>
            <a:r>
              <a:rPr lang="ar-JO" altLang="en-US" sz="2000" dirty="0" smtClean="0">
                <a:latin typeface="Simplified Arabic" panose="02020603050405020304" pitchFamily="18" charset="-78"/>
                <a:cs typeface="+mn-cs"/>
              </a:rPr>
              <a:t>عدالة،</a:t>
            </a:r>
            <a:r>
              <a:rPr lang="ar-SA" altLang="en-US" sz="2000" dirty="0" smtClean="0">
                <a:latin typeface="Simplified Arabic" panose="02020603050405020304" pitchFamily="18" charset="-78"/>
                <a:cs typeface="+mn-cs"/>
              </a:rPr>
              <a:t> المساواة</a:t>
            </a:r>
            <a:r>
              <a:rPr lang="ar-JO" altLang="en-US" sz="2000" dirty="0">
                <a:latin typeface="Simplified Arabic" panose="02020603050405020304" pitchFamily="18" charset="-78"/>
                <a:cs typeface="+mn-cs"/>
              </a:rPr>
              <a:t>،</a:t>
            </a:r>
            <a:r>
              <a:rPr lang="ar-SA" altLang="en-US" sz="2000" dirty="0" smtClean="0">
                <a:latin typeface="Simplified Arabic" panose="02020603050405020304" pitchFamily="18" charset="-78"/>
                <a:cs typeface="+mn-cs"/>
              </a:rPr>
              <a:t> والتمكين</a:t>
            </a:r>
            <a:r>
              <a:rPr lang="ar-JO" altLang="en-US" sz="2000" dirty="0" smtClean="0">
                <a:latin typeface="Simplified Arabic" panose="02020603050405020304" pitchFamily="18" charset="-78"/>
                <a:cs typeface="+mn-cs"/>
              </a:rPr>
              <a:t> </a:t>
            </a:r>
            <a:r>
              <a:rPr lang="ar-SA" altLang="en-US" sz="2000" dirty="0" smtClean="0">
                <a:latin typeface="Simplified Arabic" panose="02020603050405020304" pitchFamily="18" charset="-78"/>
                <a:cs typeface="+mn-cs"/>
              </a:rPr>
              <a:t>بين الجنسين</a:t>
            </a:r>
            <a:r>
              <a:rPr lang="ar-JO" altLang="en-US" sz="2000" dirty="0" smtClean="0">
                <a:latin typeface="Simplified Arabic" panose="02020603050405020304" pitchFamily="18" charset="-78"/>
                <a:cs typeface="+mn-cs"/>
              </a:rPr>
              <a:t>.</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a:latin typeface="Simplified Arabic" panose="02020603050405020304" pitchFamily="18" charset="-78"/>
                <a:cs typeface="+mn-cs"/>
              </a:rPr>
              <a:t>تطوير سياسات النوع الاجتماعي </a:t>
            </a:r>
            <a:r>
              <a:rPr lang="en-US" altLang="en-US" sz="2000" dirty="0" smtClean="0">
                <a:latin typeface="Simplified Arabic" panose="02020603050405020304" pitchFamily="18" charset="-78"/>
                <a:cs typeface="+mn-cs"/>
              </a:rPr>
              <a:t>(WID, WAD, GAD)</a:t>
            </a:r>
            <a:r>
              <a:rPr lang="ar-JO" altLang="en-US" sz="2000" dirty="0" smtClean="0">
                <a:latin typeface="Simplified Arabic" panose="02020603050405020304" pitchFamily="18" charset="-78"/>
                <a:cs typeface="+mn-cs"/>
              </a:rPr>
              <a:t>.</a:t>
            </a:r>
            <a:endParaRPr lang="en-US" altLang="en-US" sz="2000" dirty="0" smtClean="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smtClean="0">
                <a:latin typeface="Simplified Arabic" panose="02020603050405020304" pitchFamily="18" charset="-78"/>
                <a:cs typeface="+mn-cs"/>
              </a:rPr>
              <a:t>تعميم </a:t>
            </a:r>
            <a:r>
              <a:rPr lang="ar-SA" altLang="en-US" sz="2000" dirty="0">
                <a:latin typeface="Simplified Arabic" panose="02020603050405020304" pitchFamily="18" charset="-78"/>
                <a:cs typeface="+mn-cs"/>
              </a:rPr>
              <a:t>مراعاة </a:t>
            </a:r>
            <a:r>
              <a:rPr lang="ar-SA" altLang="en-US" sz="2000" dirty="0" smtClean="0">
                <a:latin typeface="Simplified Arabic" panose="02020603050405020304" pitchFamily="18" charset="-78"/>
                <a:cs typeface="+mn-cs"/>
              </a:rPr>
              <a:t>منظور ال</a:t>
            </a:r>
            <a:r>
              <a:rPr lang="ar-JO" altLang="en-US" sz="2000" dirty="0" smtClean="0">
                <a:latin typeface="Simplified Arabic" panose="02020603050405020304" pitchFamily="18" charset="-78"/>
                <a:cs typeface="+mn-cs"/>
              </a:rPr>
              <a:t>نوع الاجتماعي.</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smtClean="0">
                <a:latin typeface="Simplified Arabic" panose="02020603050405020304" pitchFamily="18" charset="-78"/>
                <a:cs typeface="+mn-cs"/>
              </a:rPr>
              <a:t>تخطيط</a:t>
            </a:r>
            <a:r>
              <a:rPr lang="ar-JO" altLang="en-US" sz="2000" dirty="0" smtClean="0">
                <a:latin typeface="Simplified Arabic" panose="02020603050405020304" pitchFamily="18" charset="-78"/>
                <a:cs typeface="+mn-cs"/>
              </a:rPr>
              <a:t> </a:t>
            </a:r>
            <a:r>
              <a:rPr lang="ar-JO" altLang="en-US" sz="2000" dirty="0" smtClean="0">
                <a:latin typeface="Simplified Arabic" panose="02020603050405020304" pitchFamily="18" charset="-78"/>
              </a:rPr>
              <a:t>النوع </a:t>
            </a:r>
            <a:r>
              <a:rPr lang="ar-JO" altLang="en-US" sz="2000" dirty="0">
                <a:latin typeface="Simplified Arabic" panose="02020603050405020304" pitchFamily="18" charset="-78"/>
              </a:rPr>
              <a:t>الاجتماعي</a:t>
            </a:r>
            <a:r>
              <a:rPr lang="ar-JO" altLang="en-US" sz="2000" dirty="0" smtClean="0">
                <a:latin typeface="Simplified Arabic" panose="02020603050405020304" pitchFamily="18" charset="-78"/>
                <a:cs typeface="+mn-cs"/>
              </a:rPr>
              <a:t>.</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a:latin typeface="Simplified Arabic" panose="02020603050405020304" pitchFamily="18" charset="-78"/>
                <a:cs typeface="+mn-cs"/>
              </a:rPr>
              <a:t>تحليل </a:t>
            </a:r>
            <a:r>
              <a:rPr lang="ar-SA" altLang="en-US" sz="2000" dirty="0" smtClean="0">
                <a:latin typeface="Simplified Arabic" panose="02020603050405020304" pitchFamily="18" charset="-78"/>
                <a:cs typeface="+mn-cs"/>
              </a:rPr>
              <a:t>النوع</a:t>
            </a:r>
            <a:r>
              <a:rPr lang="ar-JO" altLang="en-US" sz="2000" dirty="0" smtClean="0">
                <a:latin typeface="Simplified Arabic" panose="02020603050405020304" pitchFamily="18" charset="-78"/>
                <a:cs typeface="+mn-cs"/>
              </a:rPr>
              <a:t> الاجتماعي.</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a:latin typeface="Simplified Arabic" panose="02020603050405020304" pitchFamily="18" charset="-78"/>
                <a:cs typeface="+mn-cs"/>
              </a:rPr>
              <a:t>العمل الإنتاجي </a:t>
            </a:r>
            <a:r>
              <a:rPr lang="ar-JO" altLang="en-US" sz="2000" dirty="0" smtClean="0">
                <a:latin typeface="Simplified Arabic" panose="02020603050405020304" pitchFamily="18" charset="-78"/>
                <a:cs typeface="+mn-cs"/>
              </a:rPr>
              <a:t>والإنجابي.</a:t>
            </a:r>
            <a:endParaRPr lang="ar-SA" altLang="en-US" sz="2000" dirty="0">
              <a:latin typeface="Simplified Arabic" panose="02020603050405020304" pitchFamily="18" charset="-78"/>
              <a:cs typeface="+mn-cs"/>
            </a:endParaRPr>
          </a:p>
          <a:p>
            <a:pPr algn="r" defTabSz="987478" rtl="1" fontAlgn="base">
              <a:spcAft>
                <a:spcPct val="0"/>
              </a:spcAft>
              <a:buFont typeface="Wingdings" panose="05000000000000000000" pitchFamily="2" charset="2"/>
              <a:buChar char="§"/>
            </a:pPr>
            <a:r>
              <a:rPr lang="ar-SA" altLang="en-US" sz="2000" dirty="0">
                <a:latin typeface="Simplified Arabic" panose="02020603050405020304" pitchFamily="18" charset="-78"/>
                <a:cs typeface="+mn-cs"/>
              </a:rPr>
              <a:t>الموازنة المستجيبة للنوع </a:t>
            </a:r>
            <a:r>
              <a:rPr lang="ar-SA" altLang="en-US" sz="2000" dirty="0" smtClean="0">
                <a:latin typeface="Simplified Arabic" panose="02020603050405020304" pitchFamily="18" charset="-78"/>
                <a:cs typeface="+mn-cs"/>
              </a:rPr>
              <a:t>الاجتماعي</a:t>
            </a:r>
            <a:r>
              <a:rPr lang="ar-JO" altLang="en-US" sz="2000" dirty="0" smtClean="0">
                <a:latin typeface="Simplified Arabic" panose="02020603050405020304" pitchFamily="18" charset="-78"/>
                <a:cs typeface="+mn-cs"/>
              </a:rPr>
              <a:t>.</a:t>
            </a:r>
            <a:endParaRPr lang="en-US" altLang="en-US" sz="2000" dirty="0">
              <a:latin typeface="Simplified Arabic" panose="02020603050405020304" pitchFamily="18" charset="-78"/>
              <a:cs typeface="+mn-cs"/>
            </a:endParaRPr>
          </a:p>
        </p:txBody>
      </p:sp>
    </p:spTree>
    <p:extLst>
      <p:ext uri="{BB962C8B-B14F-4D97-AF65-F5344CB8AC3E}">
        <p14:creationId xmlns:p14="http://schemas.microsoft.com/office/powerpoint/2010/main" val="2773856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تحليل النوع</a:t>
            </a:r>
            <a:r>
              <a:rPr lang="ar-JO" altLang="en-US" sz="3200" dirty="0">
                <a:latin typeface="Simplified Arabic" panose="02020603050405020304" pitchFamily="18" charset="-78"/>
              </a:rPr>
              <a:t> الاجتماعي</a:t>
            </a:r>
            <a:endParaRPr lang="en-US" altLang="en-US" sz="3000" dirty="0">
              <a:latin typeface="Simplified Arabic" panose="02020603050405020304" pitchFamily="18" charset="-78"/>
              <a:cs typeface="+mn-cs"/>
            </a:endParaRPr>
          </a:p>
        </p:txBody>
      </p:sp>
      <p:sp>
        <p:nvSpPr>
          <p:cNvPr id="2" name="Rectangle 1"/>
          <p:cNvSpPr/>
          <p:nvPr/>
        </p:nvSpPr>
        <p:spPr>
          <a:xfrm>
            <a:off x="431761" y="1124607"/>
            <a:ext cx="8259697" cy="3785652"/>
          </a:xfrm>
          <a:prstGeom prst="rect">
            <a:avLst/>
          </a:prstGeom>
        </p:spPr>
        <p:txBody>
          <a:bodyPr wrap="square">
            <a:spAutoFit/>
          </a:bodyPr>
          <a:lstStyle/>
          <a:p>
            <a:pPr algn="just" rtl="1"/>
            <a:r>
              <a:rPr lang="en-US" sz="2000" b="1" dirty="0" smtClean="0"/>
              <a:t>(Gender Analysis)</a:t>
            </a:r>
            <a:r>
              <a:rPr lang="ar-JO" sz="2000" b="1" dirty="0" smtClean="0"/>
              <a:t> تحليل </a:t>
            </a:r>
            <a:r>
              <a:rPr lang="ar-JO" sz="2000" b="1" dirty="0"/>
              <a:t>النوع </a:t>
            </a:r>
            <a:r>
              <a:rPr lang="ar-JO" sz="2000" b="1" dirty="0" smtClean="0"/>
              <a:t>الاجتماعي: </a:t>
            </a:r>
            <a:r>
              <a:rPr lang="ar-JO" sz="2000" dirty="0"/>
              <a:t>يسلط تحليل النوع الاجتماعي </a:t>
            </a:r>
            <a:r>
              <a:rPr lang="ar-JO" sz="2000" dirty="0" smtClean="0"/>
              <a:t>الضوء </a:t>
            </a:r>
            <a:r>
              <a:rPr lang="ar-JO" sz="2000" dirty="0"/>
              <a:t>على الاختلافات بين النساء والرجال والفتيات والفتيان وبينهم من حيث التوزيع النسبي للموارد والفرص </a:t>
            </a:r>
            <a:r>
              <a:rPr lang="ar-JO" sz="2000" dirty="0" smtClean="0"/>
              <a:t>والقيود والقوة </a:t>
            </a:r>
            <a:r>
              <a:rPr lang="ar-JO" sz="2000" dirty="0"/>
              <a:t>في سياق معين. تحليل النوع الاجتماعي </a:t>
            </a:r>
            <a:r>
              <a:rPr lang="ar-JO" sz="2000" dirty="0" smtClean="0"/>
              <a:t>يساعدنا في تطوير </a:t>
            </a:r>
            <a:r>
              <a:rPr lang="ar-JO" sz="2000" dirty="0"/>
              <a:t>استجابات أكثر ملاءمة لمعالجة أوجه عدم المساواة القائمة على النوع الاجتماعي وتلبية احتياجات الفئات السكانية المختلفة. </a:t>
            </a:r>
            <a:endParaRPr lang="ar-JO" sz="2000" dirty="0" smtClean="0"/>
          </a:p>
          <a:p>
            <a:pPr algn="just" rtl="1"/>
            <a:endParaRPr lang="ar-JO" sz="2000" dirty="0" smtClean="0"/>
          </a:p>
          <a:p>
            <a:pPr algn="just" rtl="1"/>
            <a:r>
              <a:rPr lang="ar-JO" sz="2000" dirty="0" smtClean="0"/>
              <a:t>تحليل </a:t>
            </a:r>
            <a:r>
              <a:rPr lang="ar-JO" sz="2000" dirty="0"/>
              <a:t>النوع الاجتماعي هو نقطة الانطلاق لتعميم مراعاة </a:t>
            </a:r>
            <a:r>
              <a:rPr lang="ar-JO" sz="2000" dirty="0" smtClean="0"/>
              <a:t>منظور النوع الاجتماعي. </a:t>
            </a:r>
            <a:r>
              <a:rPr lang="ar-JO" sz="2000" dirty="0"/>
              <a:t>قبل بدء عمليات </a:t>
            </a:r>
            <a:r>
              <a:rPr lang="ar-JO" sz="2000" dirty="0" smtClean="0"/>
              <a:t>التعاون واتخاذ أي </a:t>
            </a:r>
            <a:r>
              <a:rPr lang="ar-JO" sz="2000" dirty="0"/>
              <a:t>قرارات وتحديد </a:t>
            </a:r>
            <a:r>
              <a:rPr lang="ar-JO" sz="2000" dirty="0" smtClean="0"/>
              <a:t>الخطط، يجب </a:t>
            </a:r>
            <a:r>
              <a:rPr lang="ar-JO" sz="2000" dirty="0"/>
              <a:t>تحليل حالة المساواة بين الجنسين في سياق معين وتحديد النتائج المتوقعة</a:t>
            </a:r>
            <a:r>
              <a:rPr lang="ar-JO" sz="2000" dirty="0" smtClean="0"/>
              <a:t>.</a:t>
            </a:r>
          </a:p>
          <a:p>
            <a:pPr algn="just" rtl="1"/>
            <a:endParaRPr lang="ar-JO" sz="2000" dirty="0"/>
          </a:p>
          <a:p>
            <a:pPr algn="just" rtl="1"/>
            <a:r>
              <a:rPr lang="ar-JO" sz="2000" dirty="0"/>
              <a:t>يركز تحليل النوع الاجتماعي على فهم وتوثيق الاختلافات في الأدوار والأنشطة والاحتياجات والفرص بين الجنسين في سياق معين. يتضمن تحليل النوع الاجتماعي تصنيف البيانات الكمية حسب الجنس.</a:t>
            </a:r>
            <a:endParaRPr lang="ar-JO" sz="2000" dirty="0" smtClean="0"/>
          </a:p>
        </p:txBody>
      </p:sp>
      <p:pic>
        <p:nvPicPr>
          <p:cNvPr id="11" name="Picture 10"/>
          <p:cNvPicPr>
            <a:picLocks noChangeAspect="1"/>
          </p:cNvPicPr>
          <p:nvPr/>
        </p:nvPicPr>
        <p:blipFill>
          <a:blip r:embed="rId2"/>
          <a:stretch>
            <a:fillRect/>
          </a:stretch>
        </p:blipFill>
        <p:spPr>
          <a:xfrm>
            <a:off x="5029447" y="4940385"/>
            <a:ext cx="3685062" cy="774615"/>
          </a:xfrm>
          <a:prstGeom prst="rect">
            <a:avLst/>
          </a:prstGeom>
        </p:spPr>
      </p:pic>
      <p:sp>
        <p:nvSpPr>
          <p:cNvPr id="12" name="TextBox 11"/>
          <p:cNvSpPr txBox="1"/>
          <p:nvPr/>
        </p:nvSpPr>
        <p:spPr>
          <a:xfrm>
            <a:off x="228600" y="6172200"/>
            <a:ext cx="8302625" cy="276999"/>
          </a:xfrm>
          <a:prstGeom prst="rect">
            <a:avLst/>
          </a:prstGeom>
          <a:noFill/>
        </p:spPr>
        <p:txBody>
          <a:bodyPr wrap="square" rtlCol="0">
            <a:spAutoFit/>
          </a:bodyPr>
          <a:lstStyle/>
          <a:p>
            <a:r>
              <a:rPr lang="en-US" sz="1200" dirty="0">
                <a:hlinkClick r:id="rId3" action="ppaction://hlinkfile"/>
              </a:rPr>
              <a:t>file://192.168.1.200/sharing%20folders/Gender/ARTICLES/2016/gender-tool-analysis.pdf</a:t>
            </a:r>
            <a:r>
              <a:rPr lang="en-US" sz="1200" dirty="0"/>
              <a:t> </a:t>
            </a:r>
          </a:p>
        </p:txBody>
      </p:sp>
    </p:spTree>
    <p:extLst>
      <p:ext uri="{BB962C8B-B14F-4D97-AF65-F5344CB8AC3E}">
        <p14:creationId xmlns:p14="http://schemas.microsoft.com/office/powerpoint/2010/main" val="17632442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العمل الإنتاجي </a:t>
            </a:r>
            <a:r>
              <a:rPr lang="ar-JO" altLang="en-US" sz="3200" dirty="0" smtClean="0">
                <a:latin typeface="Simplified Arabic" panose="02020603050405020304" pitchFamily="18" charset="-78"/>
              </a:rPr>
              <a:t>والإنجابي</a:t>
            </a:r>
            <a:endParaRPr lang="en-US" altLang="en-US" sz="3000" dirty="0">
              <a:latin typeface="Simplified Arabic" panose="02020603050405020304" pitchFamily="18" charset="-78"/>
              <a:cs typeface="+mn-cs"/>
            </a:endParaRPr>
          </a:p>
        </p:txBody>
      </p:sp>
      <p:sp>
        <p:nvSpPr>
          <p:cNvPr id="2" name="Rectangle 1"/>
          <p:cNvSpPr/>
          <p:nvPr/>
        </p:nvSpPr>
        <p:spPr>
          <a:xfrm>
            <a:off x="431761" y="1124607"/>
            <a:ext cx="8259697" cy="3170099"/>
          </a:xfrm>
          <a:prstGeom prst="rect">
            <a:avLst/>
          </a:prstGeom>
        </p:spPr>
        <p:txBody>
          <a:bodyPr wrap="square">
            <a:spAutoFit/>
          </a:bodyPr>
          <a:lstStyle/>
          <a:p>
            <a:pPr algn="just" rtl="1"/>
            <a:r>
              <a:rPr lang="en-US" sz="2000" b="1" dirty="0" smtClean="0"/>
              <a:t>(</a:t>
            </a:r>
            <a:r>
              <a:rPr lang="en-US" sz="2000" b="1" dirty="0">
                <a:solidFill>
                  <a:prstClr val="black"/>
                </a:solidFill>
              </a:rPr>
              <a:t>Productive </a:t>
            </a:r>
            <a:r>
              <a:rPr lang="en-US" sz="2000" b="1" dirty="0" smtClean="0">
                <a:solidFill>
                  <a:prstClr val="black"/>
                </a:solidFill>
              </a:rPr>
              <a:t>work) </a:t>
            </a:r>
            <a:r>
              <a:rPr lang="ar-JO" sz="2000" b="1" dirty="0" smtClean="0">
                <a:solidFill>
                  <a:prstClr val="black"/>
                </a:solidFill>
              </a:rPr>
              <a:t> العمل الإنتاجي: </a:t>
            </a:r>
            <a:r>
              <a:rPr lang="ar-JO" sz="2000" dirty="0" smtClean="0"/>
              <a:t>يرتبط </a:t>
            </a:r>
            <a:r>
              <a:rPr lang="ar-JO" sz="2000" dirty="0"/>
              <a:t>العمل </a:t>
            </a:r>
            <a:r>
              <a:rPr lang="ar-JO" sz="2000" dirty="0" smtClean="0"/>
              <a:t>الإنتاجي </a:t>
            </a:r>
            <a:r>
              <a:rPr lang="ar-JO" sz="2000" u="sng" dirty="0"/>
              <a:t>بأي عمل يولد </a:t>
            </a:r>
            <a:r>
              <a:rPr lang="ar-JO" sz="2000" u="sng" dirty="0" smtClean="0"/>
              <a:t>دخلاً</a:t>
            </a:r>
            <a:r>
              <a:rPr lang="ar-JO" sz="2000" dirty="0" smtClean="0"/>
              <a:t>. العمل </a:t>
            </a:r>
            <a:r>
              <a:rPr lang="ar-JO" sz="2000" dirty="0"/>
              <a:t>الإنتاجي </a:t>
            </a:r>
            <a:r>
              <a:rPr lang="ar-JO" sz="2000" dirty="0" smtClean="0"/>
              <a:t>للرجل عادة </a:t>
            </a:r>
            <a:r>
              <a:rPr lang="ar-JO" sz="2000" dirty="0"/>
              <a:t>ما </a:t>
            </a:r>
            <a:r>
              <a:rPr lang="ar-JO" sz="2000" dirty="0" smtClean="0"/>
              <a:t>يكون خارج </a:t>
            </a:r>
            <a:r>
              <a:rPr lang="ar-JO" sz="2000" dirty="0"/>
              <a:t>نطاق </a:t>
            </a:r>
            <a:r>
              <a:rPr lang="ar-JO" sz="2000" dirty="0" smtClean="0"/>
              <a:t>عيش الأسرة ويولد </a:t>
            </a:r>
            <a:r>
              <a:rPr lang="ar-JO" sz="2000" dirty="0"/>
              <a:t>دخلًا </a:t>
            </a:r>
            <a:r>
              <a:rPr lang="ar-JO" sz="2000" dirty="0" smtClean="0"/>
              <a:t>نقديًا، بينما العمل </a:t>
            </a:r>
            <a:r>
              <a:rPr lang="ar-JO" sz="2000" dirty="0"/>
              <a:t>الإنتاجي </a:t>
            </a:r>
            <a:r>
              <a:rPr lang="ar-JO" sz="2000" dirty="0" smtClean="0"/>
              <a:t>للمرأة عادة يكون </a:t>
            </a:r>
            <a:r>
              <a:rPr lang="ar-JO" sz="2000" dirty="0"/>
              <a:t>داخل نطاق عيش الأسرة </a:t>
            </a:r>
            <a:r>
              <a:rPr lang="ar-JO" sz="2000" dirty="0" smtClean="0"/>
              <a:t>و يكون </a:t>
            </a:r>
            <a:r>
              <a:rPr lang="ar-JO" sz="2000" dirty="0"/>
              <a:t>أقل </a:t>
            </a:r>
            <a:r>
              <a:rPr lang="ar-JO" sz="2000" dirty="0" smtClean="0"/>
              <a:t>قيمة، وغالباً لا </a:t>
            </a:r>
            <a:r>
              <a:rPr lang="ar-JO" sz="2000" dirty="0"/>
              <a:t>يؤخذ </a:t>
            </a:r>
            <a:r>
              <a:rPr lang="ar-JO" sz="2000" dirty="0" smtClean="0"/>
              <a:t>في عين </a:t>
            </a:r>
            <a:r>
              <a:rPr lang="ar-JO" sz="2000" dirty="0"/>
              <a:t>الاعتبار</a:t>
            </a:r>
            <a:r>
              <a:rPr lang="ar-JO" sz="2000" dirty="0" smtClean="0"/>
              <a:t>.</a:t>
            </a:r>
          </a:p>
          <a:p>
            <a:pPr algn="just" rtl="1"/>
            <a:endParaRPr lang="ar-JO" sz="2000" dirty="0"/>
          </a:p>
          <a:p>
            <a:pPr algn="just" rtl="1"/>
            <a:r>
              <a:rPr lang="en-US" sz="2000" b="1" dirty="0" smtClean="0"/>
              <a:t> (Re</a:t>
            </a:r>
            <a:r>
              <a:rPr lang="en-US" sz="2000" b="1" dirty="0">
                <a:solidFill>
                  <a:prstClr val="black"/>
                </a:solidFill>
              </a:rPr>
              <a:t>p</a:t>
            </a:r>
            <a:r>
              <a:rPr lang="en-US" sz="2000" b="1" dirty="0" smtClean="0">
                <a:solidFill>
                  <a:prstClr val="black"/>
                </a:solidFill>
              </a:rPr>
              <a:t>roductive work)</a:t>
            </a:r>
            <a:r>
              <a:rPr lang="ar-JO" sz="2000" b="1" dirty="0" smtClean="0"/>
              <a:t>العمل الإنجابي: </a:t>
            </a:r>
            <a:r>
              <a:rPr lang="ar-JO" sz="2000" dirty="0"/>
              <a:t>يتعلق العمل الإنجابي بالعمل في </a:t>
            </a:r>
            <a:r>
              <a:rPr lang="ar-JO" sz="2000" dirty="0" smtClean="0"/>
              <a:t>المنزل، </a:t>
            </a:r>
            <a:r>
              <a:rPr lang="ar-JO" sz="2000" dirty="0"/>
              <a:t>تربية </a:t>
            </a:r>
            <a:r>
              <a:rPr lang="ar-JO" sz="2000" dirty="0" smtClean="0"/>
              <a:t>الأطفال، </a:t>
            </a:r>
            <a:r>
              <a:rPr lang="ar-JO" sz="2000" dirty="0"/>
              <a:t>الطبخ والتنظيف. يُفترض عادة أن تكون مسؤولية </a:t>
            </a:r>
            <a:r>
              <a:rPr lang="ar-JO" sz="2000" dirty="0" smtClean="0"/>
              <a:t>المرأة، </a:t>
            </a:r>
            <a:r>
              <a:rPr lang="ar-JO" sz="2000" dirty="0"/>
              <a:t>لكن الرجال </a:t>
            </a:r>
            <a:r>
              <a:rPr lang="ar-JO" sz="2000" dirty="0" smtClean="0"/>
              <a:t>غالباً </a:t>
            </a:r>
            <a:r>
              <a:rPr lang="ar-JO" sz="2000" dirty="0"/>
              <a:t>يقومون بالأعمال </a:t>
            </a:r>
            <a:r>
              <a:rPr lang="ar-JO" sz="2000" dirty="0" smtClean="0"/>
              <a:t>الإنجابية، </a:t>
            </a:r>
            <a:r>
              <a:rPr lang="ar-JO" sz="2000" dirty="0"/>
              <a:t>على سبيل </a:t>
            </a:r>
            <a:r>
              <a:rPr lang="ar-JO" sz="2000" dirty="0" smtClean="0"/>
              <a:t>المثال، </a:t>
            </a:r>
            <a:r>
              <a:rPr lang="ar-JO" sz="2000" dirty="0"/>
              <a:t>رعاية الآلات أو غسل السيارة. العمل الإنجابي بشكل </a:t>
            </a:r>
            <a:r>
              <a:rPr lang="ar-JO" sz="2000" u="sng" dirty="0"/>
              <a:t>عام لا يولد أي </a:t>
            </a:r>
            <a:r>
              <a:rPr lang="ar-JO" sz="2000" u="sng" dirty="0" smtClean="0"/>
              <a:t>دخل</a:t>
            </a:r>
            <a:r>
              <a:rPr lang="ar-JO" sz="2000" dirty="0" smtClean="0"/>
              <a:t>، </a:t>
            </a:r>
            <a:r>
              <a:rPr lang="ar-JO" sz="2000" dirty="0"/>
              <a:t>ولكن له تأثير على اقتصاد الأسرة (والمجتمع</a:t>
            </a:r>
            <a:r>
              <a:rPr lang="ar-JO" sz="2000" dirty="0" smtClean="0"/>
              <a:t>). </a:t>
            </a:r>
          </a:p>
          <a:p>
            <a:pPr algn="just" rtl="1"/>
            <a:r>
              <a:rPr lang="ar-JO" sz="2000" dirty="0" smtClean="0"/>
              <a:t>نظرًا </a:t>
            </a:r>
            <a:r>
              <a:rPr lang="ar-JO" sz="2000" dirty="0"/>
              <a:t>لأنه يرتبط بمجال المرأة ، فهو أقل قيمة من العمل المنتج وغالبًا ما لا يتم النظر فيه. غالباً ما يتعين على الفتيات القيام بالمهام الإنجابية إذا أرادت </a:t>
            </a:r>
            <a:r>
              <a:rPr lang="ar-JO" sz="2000" dirty="0" smtClean="0"/>
              <a:t>أمهاتهم تولي القيام ب</a:t>
            </a:r>
            <a:r>
              <a:rPr lang="ar-JO" sz="2000" dirty="0"/>
              <a:t> العمل </a:t>
            </a:r>
            <a:r>
              <a:rPr lang="ar-JO" sz="2000" dirty="0" smtClean="0"/>
              <a:t>الإنتاجي.</a:t>
            </a:r>
          </a:p>
        </p:txBody>
      </p:sp>
      <p:pic>
        <p:nvPicPr>
          <p:cNvPr id="7" name="Picture 6"/>
          <p:cNvPicPr>
            <a:picLocks noChangeAspect="1"/>
          </p:cNvPicPr>
          <p:nvPr/>
        </p:nvPicPr>
        <p:blipFill>
          <a:blip r:embed="rId2"/>
          <a:stretch>
            <a:fillRect/>
          </a:stretch>
        </p:blipFill>
        <p:spPr>
          <a:xfrm>
            <a:off x="6705600" y="4878728"/>
            <a:ext cx="1892423" cy="1419317"/>
          </a:xfrm>
          <a:prstGeom prst="rect">
            <a:avLst/>
          </a:prstGeom>
        </p:spPr>
      </p:pic>
      <p:sp>
        <p:nvSpPr>
          <p:cNvPr id="10" name="TextBox 9"/>
          <p:cNvSpPr txBox="1"/>
          <p:nvPr/>
        </p:nvSpPr>
        <p:spPr>
          <a:xfrm>
            <a:off x="228600" y="5943600"/>
            <a:ext cx="6477000" cy="276999"/>
          </a:xfrm>
          <a:prstGeom prst="rect">
            <a:avLst/>
          </a:prstGeom>
          <a:noFill/>
        </p:spPr>
        <p:txBody>
          <a:bodyPr wrap="square" rtlCol="0">
            <a:spAutoFit/>
          </a:bodyPr>
          <a:lstStyle/>
          <a:p>
            <a:r>
              <a:rPr lang="en-US" sz="1200" dirty="0">
                <a:solidFill>
                  <a:prstClr val="black"/>
                </a:solidFill>
                <a:hlinkClick r:id="rId3"/>
              </a:rPr>
              <a:t>http://</a:t>
            </a:r>
            <a:r>
              <a:rPr lang="en-US" sz="1200" dirty="0" smtClean="0">
                <a:solidFill>
                  <a:prstClr val="black"/>
                </a:solidFill>
                <a:hlinkClick r:id="rId3"/>
              </a:rPr>
              <a:t>www.sida.se/contentassets/3a820dbd152f4fca98bacde8a8101e15/gender-tool-analysis.pdf</a:t>
            </a:r>
            <a:r>
              <a:rPr lang="en-US" sz="1200" dirty="0" smtClean="0">
                <a:solidFill>
                  <a:prstClr val="black"/>
                </a:solidFill>
              </a:rPr>
              <a:t> </a:t>
            </a:r>
            <a:endParaRPr lang="en-US" sz="1200" dirty="0">
              <a:solidFill>
                <a:prstClr val="black"/>
              </a:solidFill>
            </a:endParaRPr>
          </a:p>
        </p:txBody>
      </p:sp>
    </p:spTree>
    <p:extLst>
      <p:ext uri="{BB962C8B-B14F-4D97-AF65-F5344CB8AC3E}">
        <p14:creationId xmlns:p14="http://schemas.microsoft.com/office/powerpoint/2010/main" val="288038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الموازنة المستجيبة للنوع الاجتماعي</a:t>
            </a:r>
            <a:endParaRPr lang="en-US" altLang="en-US" sz="3000" dirty="0">
              <a:latin typeface="Simplified Arabic" panose="02020603050405020304" pitchFamily="18" charset="-78"/>
              <a:cs typeface="+mn-cs"/>
            </a:endParaRPr>
          </a:p>
        </p:txBody>
      </p:sp>
      <p:sp>
        <p:nvSpPr>
          <p:cNvPr id="2" name="Rectangle 1"/>
          <p:cNvSpPr/>
          <p:nvPr/>
        </p:nvSpPr>
        <p:spPr>
          <a:xfrm>
            <a:off x="431761" y="1124607"/>
            <a:ext cx="8259697" cy="3785652"/>
          </a:xfrm>
          <a:prstGeom prst="rect">
            <a:avLst/>
          </a:prstGeom>
        </p:spPr>
        <p:txBody>
          <a:bodyPr wrap="square">
            <a:spAutoFit/>
          </a:bodyPr>
          <a:lstStyle/>
          <a:p>
            <a:pPr algn="just" rtl="1"/>
            <a:r>
              <a:rPr lang="en-US" sz="2000" b="1" dirty="0" smtClean="0"/>
              <a:t> (</a:t>
            </a:r>
            <a:r>
              <a:rPr lang="en-US" sz="2000" b="1" dirty="0">
                <a:solidFill>
                  <a:prstClr val="black"/>
                </a:solidFill>
              </a:rPr>
              <a:t>Gender responsive budgeting </a:t>
            </a:r>
            <a:r>
              <a:rPr lang="en-US" sz="2000" b="1" dirty="0" smtClean="0">
                <a:solidFill>
                  <a:prstClr val="black"/>
                </a:solidFill>
              </a:rPr>
              <a:t>GRB)</a:t>
            </a:r>
            <a:r>
              <a:rPr lang="ar-JO" sz="2000" b="1" dirty="0" smtClean="0">
                <a:solidFill>
                  <a:prstClr val="black"/>
                </a:solidFill>
              </a:rPr>
              <a:t>الموازنة </a:t>
            </a:r>
            <a:r>
              <a:rPr lang="ar-JO" sz="2000" b="1" dirty="0">
                <a:solidFill>
                  <a:prstClr val="black"/>
                </a:solidFill>
              </a:rPr>
              <a:t>المستجيبة للنوع </a:t>
            </a:r>
            <a:r>
              <a:rPr lang="ar-JO" sz="2000" b="1" dirty="0" smtClean="0">
                <a:solidFill>
                  <a:prstClr val="black"/>
                </a:solidFill>
              </a:rPr>
              <a:t>الاجتماعي: </a:t>
            </a:r>
            <a:r>
              <a:rPr lang="ar-JO" sz="2000" dirty="0" smtClean="0">
                <a:solidFill>
                  <a:prstClr val="black"/>
                </a:solidFill>
              </a:rPr>
              <a:t>هي أداة تهدف إلى دمج منظورات النوع الإجتماعي في عملية الموازنة. يجب أن يُنظر إلى النوع الإجتماعي كعنصر مؤثر في الأنشطة الإدارية المتعلقة بتطوير ميزانيات على مستويات مختلفة، مما يوفر معلومات مهمة للمتخصصين الذين يتخذون القرارات بشأن تخصيص أموال </a:t>
            </a:r>
            <a:r>
              <a:rPr lang="ar-JO" sz="2000" dirty="0">
                <a:solidFill>
                  <a:prstClr val="black"/>
                </a:solidFill>
              </a:rPr>
              <a:t>الميزانية</a:t>
            </a:r>
            <a:r>
              <a:rPr lang="ar-JO" sz="2000" dirty="0" smtClean="0">
                <a:solidFill>
                  <a:prstClr val="black"/>
                </a:solidFill>
              </a:rPr>
              <a:t>. إنه </a:t>
            </a:r>
            <a:r>
              <a:rPr lang="ar-JO" sz="2000" dirty="0">
                <a:solidFill>
                  <a:prstClr val="black"/>
                </a:solidFill>
              </a:rPr>
              <a:t>يجمع بين مسألتين غير مرتبطتين بشكل عام: المساواة بين الجنسين والإدارة المالية العامة</a:t>
            </a:r>
            <a:r>
              <a:rPr lang="ar-JO" sz="2000" dirty="0" smtClean="0">
                <a:solidFill>
                  <a:prstClr val="black"/>
                </a:solidFill>
              </a:rPr>
              <a:t>.</a:t>
            </a:r>
          </a:p>
          <a:p>
            <a:pPr algn="just" rtl="1"/>
            <a:r>
              <a:rPr lang="ar-JO" sz="2000" dirty="0" smtClean="0">
                <a:solidFill>
                  <a:prstClr val="black"/>
                </a:solidFill>
              </a:rPr>
              <a:t> تجادل</a:t>
            </a:r>
            <a:r>
              <a:rPr lang="en-US" sz="2000" dirty="0" smtClean="0">
                <a:solidFill>
                  <a:prstClr val="black"/>
                </a:solidFill>
              </a:rPr>
              <a:t> GRB </a:t>
            </a:r>
            <a:r>
              <a:rPr lang="ar-JO" sz="2000" dirty="0">
                <a:solidFill>
                  <a:prstClr val="black"/>
                </a:solidFill>
              </a:rPr>
              <a:t>أن مبادئ المساواة بين الجنسين يجب أن تدمج في جميع مراحل عملية الموازنة.</a:t>
            </a:r>
            <a:endParaRPr lang="en-US" sz="2000" dirty="0" smtClean="0">
              <a:solidFill>
                <a:prstClr val="black"/>
              </a:solidFill>
            </a:endParaRPr>
          </a:p>
          <a:p>
            <a:pPr algn="just" rtl="1"/>
            <a:endParaRPr lang="ar-JO" sz="2000" b="1" dirty="0" smtClean="0">
              <a:solidFill>
                <a:prstClr val="black"/>
              </a:solidFill>
            </a:endParaRPr>
          </a:p>
          <a:p>
            <a:pPr algn="just" rtl="1"/>
            <a:endParaRPr lang="ar-JO" sz="2000" b="1" dirty="0" smtClean="0">
              <a:solidFill>
                <a:prstClr val="black"/>
              </a:solidFill>
            </a:endParaRPr>
          </a:p>
          <a:p>
            <a:pPr algn="just" rtl="1"/>
            <a:endParaRPr lang="ar-JO" sz="2000" b="1" dirty="0">
              <a:solidFill>
                <a:prstClr val="black"/>
              </a:solidFill>
            </a:endParaRPr>
          </a:p>
          <a:p>
            <a:pPr algn="just" rtl="1"/>
            <a:endParaRPr lang="en-US" sz="2000" b="1" dirty="0">
              <a:solidFill>
                <a:prstClr val="black"/>
              </a:solidFill>
            </a:endParaRPr>
          </a:p>
          <a:p>
            <a:pPr rtl="1"/>
            <a:r>
              <a:rPr lang="en-US" sz="2000" dirty="0">
                <a:solidFill>
                  <a:prstClr val="black"/>
                </a:solidFill>
                <a:hlinkClick r:id="rId2"/>
              </a:rPr>
              <a:t>https://www.youtube.com/watch?v=mquOclPJYPs</a:t>
            </a:r>
            <a:r>
              <a:rPr lang="en-US" sz="2000" dirty="0">
                <a:solidFill>
                  <a:prstClr val="black"/>
                </a:solidFill>
              </a:rPr>
              <a:t> </a:t>
            </a:r>
          </a:p>
          <a:p>
            <a:pPr algn="just" rtl="1"/>
            <a:endParaRPr lang="ar-JO" sz="2000" dirty="0" smtClean="0"/>
          </a:p>
        </p:txBody>
      </p:sp>
      <p:pic>
        <p:nvPicPr>
          <p:cNvPr id="11" name="Picture 10"/>
          <p:cNvPicPr>
            <a:picLocks noChangeAspect="1"/>
          </p:cNvPicPr>
          <p:nvPr/>
        </p:nvPicPr>
        <p:blipFill>
          <a:blip r:embed="rId3"/>
          <a:stretch>
            <a:fillRect/>
          </a:stretch>
        </p:blipFill>
        <p:spPr>
          <a:xfrm>
            <a:off x="4756876" y="4572000"/>
            <a:ext cx="3717508" cy="1982671"/>
          </a:xfrm>
          <a:prstGeom prst="rect">
            <a:avLst/>
          </a:prstGeom>
        </p:spPr>
      </p:pic>
    </p:spTree>
    <p:extLst>
      <p:ext uri="{BB962C8B-B14F-4D97-AF65-F5344CB8AC3E}">
        <p14:creationId xmlns:p14="http://schemas.microsoft.com/office/powerpoint/2010/main" val="3631138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smtClean="0">
                <a:solidFill>
                  <a:srgbClr val="FFFFFF"/>
                </a:solidFill>
              </a:rPr>
              <a:t>تحليل الفجوة </a:t>
            </a:r>
            <a:r>
              <a:rPr lang="ar-JO" sz="5500" dirty="0">
                <a:solidFill>
                  <a:srgbClr val="FFFFFF"/>
                </a:solidFill>
              </a:rPr>
              <a:t>بين </a:t>
            </a:r>
            <a:r>
              <a:rPr lang="ar-JO" sz="5500" dirty="0" smtClean="0">
                <a:solidFill>
                  <a:srgbClr val="FFFFFF"/>
                </a:solidFill>
              </a:rPr>
              <a:t>الجنسين</a:t>
            </a:r>
            <a:br>
              <a:rPr lang="ar-JO" sz="5500" dirty="0" smtClean="0">
                <a:solidFill>
                  <a:srgbClr val="FFFFFF"/>
                </a:solidFill>
              </a:rPr>
            </a:br>
            <a:r>
              <a:rPr lang="ar-JO" sz="5500" dirty="0" smtClean="0">
                <a:solidFill>
                  <a:srgbClr val="FFFFFF"/>
                </a:solidFill>
              </a:rPr>
              <a:t>والمؤشرات ذات الصلة</a:t>
            </a:r>
            <a:endParaRPr lang="en-US" sz="5500" dirty="0">
              <a:solidFill>
                <a:srgbClr val="FFFFFF"/>
              </a:solidFill>
            </a:endParaRPr>
          </a:p>
        </p:txBody>
      </p:sp>
    </p:spTree>
    <p:extLst>
      <p:ext uri="{BB962C8B-B14F-4D97-AF65-F5344CB8AC3E}">
        <p14:creationId xmlns:p14="http://schemas.microsoft.com/office/powerpoint/2010/main" val="2504507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0280" y="1143000"/>
            <a:ext cx="8422657" cy="5199043"/>
          </a:xfrm>
          <a:prstGeom prst="rect">
            <a:avLst/>
          </a:prstGeom>
        </p:spPr>
      </p:pic>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بين الجنسين</a:t>
            </a:r>
            <a:endParaRPr lang="en-US" altLang="en-US" sz="3000" dirty="0">
              <a:latin typeface="Simplified Arabic" panose="02020603050405020304" pitchFamily="18" charset="-78"/>
              <a:cs typeface="+mn-cs"/>
            </a:endParaRPr>
          </a:p>
        </p:txBody>
      </p:sp>
      <p:sp>
        <p:nvSpPr>
          <p:cNvPr id="2" name="Rectangle 1"/>
          <p:cNvSpPr/>
          <p:nvPr/>
        </p:nvSpPr>
        <p:spPr>
          <a:xfrm>
            <a:off x="3941403" y="1182231"/>
            <a:ext cx="4805258" cy="2246769"/>
          </a:xfrm>
          <a:prstGeom prst="rect">
            <a:avLst/>
          </a:prstGeom>
        </p:spPr>
        <p:txBody>
          <a:bodyPr wrap="square">
            <a:spAutoFit/>
          </a:bodyPr>
          <a:lstStyle/>
          <a:p>
            <a:pPr algn="just" rtl="1"/>
            <a:r>
              <a:rPr lang="en-US" sz="2000" b="1" dirty="0"/>
              <a:t>(</a:t>
            </a:r>
            <a:r>
              <a:rPr lang="en-US" sz="2000" b="1" dirty="0">
                <a:solidFill>
                  <a:prstClr val="black"/>
                </a:solidFill>
              </a:rPr>
              <a:t>Gender Gap)</a:t>
            </a:r>
            <a:r>
              <a:rPr lang="ar-JO" sz="2000" b="1" dirty="0">
                <a:solidFill>
                  <a:prstClr val="black"/>
                </a:solidFill>
              </a:rPr>
              <a:t> الفجوة </a:t>
            </a:r>
            <a:r>
              <a:rPr lang="ar-JO" sz="2000" b="1" dirty="0" smtClean="0">
                <a:solidFill>
                  <a:prstClr val="black"/>
                </a:solidFill>
              </a:rPr>
              <a:t>بين الجنسين: </a:t>
            </a:r>
            <a:r>
              <a:rPr lang="ar-JO" sz="2000" dirty="0">
                <a:solidFill>
                  <a:prstClr val="black"/>
                </a:solidFill>
              </a:rPr>
              <a:t>ه</a:t>
            </a:r>
            <a:r>
              <a:rPr lang="ar-JO" sz="2000" dirty="0" smtClean="0">
                <a:solidFill>
                  <a:prstClr val="black"/>
                </a:solidFill>
              </a:rPr>
              <a:t>ي الفروقات </a:t>
            </a:r>
            <a:r>
              <a:rPr lang="ar-JO" sz="2000" dirty="0">
                <a:solidFill>
                  <a:prstClr val="black"/>
                </a:solidFill>
              </a:rPr>
              <a:t>بين النساء </a:t>
            </a:r>
            <a:r>
              <a:rPr lang="ar-JO" sz="2000" dirty="0" smtClean="0">
                <a:solidFill>
                  <a:prstClr val="black"/>
                </a:solidFill>
              </a:rPr>
              <a:t>والرجال، </a:t>
            </a:r>
            <a:r>
              <a:rPr lang="ar-JO" sz="2000" dirty="0">
                <a:solidFill>
                  <a:prstClr val="black"/>
                </a:solidFill>
              </a:rPr>
              <a:t>لا سيما </a:t>
            </a:r>
            <a:r>
              <a:rPr lang="ar-JO" sz="2000" dirty="0" smtClean="0">
                <a:solidFill>
                  <a:prstClr val="black"/>
                </a:solidFill>
              </a:rPr>
              <a:t>في المواقف أو الأهداف الاجتماعية </a:t>
            </a:r>
            <a:r>
              <a:rPr lang="ar-JO" sz="2000" dirty="0">
                <a:solidFill>
                  <a:prstClr val="black"/>
                </a:solidFill>
              </a:rPr>
              <a:t>أو السياسية أو الفكرية أو الثقافية أو الاقتصادية.</a:t>
            </a:r>
          </a:p>
          <a:p>
            <a:pPr algn="just" rtl="1"/>
            <a:r>
              <a:rPr lang="ar-JO" sz="2000" dirty="0">
                <a:solidFill>
                  <a:prstClr val="black"/>
                </a:solidFill>
              </a:rPr>
              <a:t>تظهر </a:t>
            </a:r>
            <a:r>
              <a:rPr lang="ar-JO" sz="2000" dirty="0" smtClean="0">
                <a:solidFill>
                  <a:prstClr val="black"/>
                </a:solidFill>
              </a:rPr>
              <a:t>الاختلافات، </a:t>
            </a:r>
            <a:r>
              <a:rPr lang="ar-JO" sz="2000" dirty="0">
                <a:solidFill>
                  <a:prstClr val="black"/>
                </a:solidFill>
              </a:rPr>
              <a:t>على سبيل </a:t>
            </a:r>
            <a:r>
              <a:rPr lang="ar-JO" sz="2000" dirty="0" smtClean="0">
                <a:solidFill>
                  <a:prstClr val="black"/>
                </a:solidFill>
              </a:rPr>
              <a:t>المثال، </a:t>
            </a:r>
            <a:r>
              <a:rPr lang="ar-JO" sz="2000" dirty="0">
                <a:solidFill>
                  <a:prstClr val="black"/>
                </a:solidFill>
              </a:rPr>
              <a:t>في النسب المئوية للرجال والنساء في القوى </a:t>
            </a:r>
            <a:r>
              <a:rPr lang="ar-JO" sz="2000" dirty="0" smtClean="0">
                <a:solidFill>
                  <a:prstClr val="black"/>
                </a:solidFill>
              </a:rPr>
              <a:t>العاملة، </a:t>
            </a:r>
            <a:r>
              <a:rPr lang="ar-JO" sz="2000" dirty="0">
                <a:solidFill>
                  <a:prstClr val="black"/>
                </a:solidFill>
              </a:rPr>
              <a:t>وأنواع المهن التي يختارونها </a:t>
            </a:r>
            <a:r>
              <a:rPr lang="ar-JO" sz="2000" dirty="0" smtClean="0">
                <a:solidFill>
                  <a:prstClr val="black"/>
                </a:solidFill>
              </a:rPr>
              <a:t> وأجورهم </a:t>
            </a:r>
            <a:r>
              <a:rPr lang="ar-JO" sz="2000" dirty="0">
                <a:solidFill>
                  <a:prstClr val="black"/>
                </a:solidFill>
              </a:rPr>
              <a:t>بالساعة.</a:t>
            </a:r>
            <a:endParaRPr lang="en-US" sz="2000" dirty="0" smtClean="0">
              <a:solidFill>
                <a:prstClr val="black"/>
              </a:solidFill>
            </a:endParaRPr>
          </a:p>
        </p:txBody>
      </p:sp>
    </p:spTree>
    <p:extLst>
      <p:ext uri="{BB962C8B-B14F-4D97-AF65-F5344CB8AC3E}">
        <p14:creationId xmlns:p14="http://schemas.microsoft.com/office/powerpoint/2010/main" val="41487762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بين الجنسين</a:t>
            </a:r>
            <a:endParaRPr lang="en-US" altLang="en-US" sz="3000" dirty="0">
              <a:latin typeface="Simplified Arabic" panose="02020603050405020304" pitchFamily="18" charset="-78"/>
            </a:endParaRPr>
          </a:p>
        </p:txBody>
      </p:sp>
      <p:pic>
        <p:nvPicPr>
          <p:cNvPr id="6" name="Picture 5"/>
          <p:cNvPicPr>
            <a:picLocks noChangeAspect="1"/>
          </p:cNvPicPr>
          <p:nvPr/>
        </p:nvPicPr>
        <p:blipFill>
          <a:blip r:embed="rId2"/>
          <a:stretch>
            <a:fillRect/>
          </a:stretch>
        </p:blipFill>
        <p:spPr>
          <a:xfrm>
            <a:off x="3674461" y="2191518"/>
            <a:ext cx="2446243" cy="2697633"/>
          </a:xfrm>
          <a:prstGeom prst="rect">
            <a:avLst/>
          </a:prstGeom>
        </p:spPr>
      </p:pic>
      <p:pic>
        <p:nvPicPr>
          <p:cNvPr id="7" name="Picture 6"/>
          <p:cNvPicPr>
            <a:picLocks noChangeAspect="1"/>
          </p:cNvPicPr>
          <p:nvPr/>
        </p:nvPicPr>
        <p:blipFill>
          <a:blip r:embed="rId3"/>
          <a:stretch>
            <a:fillRect/>
          </a:stretch>
        </p:blipFill>
        <p:spPr>
          <a:xfrm>
            <a:off x="137632" y="1066800"/>
            <a:ext cx="3529510" cy="3048000"/>
          </a:xfrm>
          <a:prstGeom prst="rect">
            <a:avLst/>
          </a:prstGeom>
        </p:spPr>
      </p:pic>
      <p:pic>
        <p:nvPicPr>
          <p:cNvPr id="10" name="Picture 9"/>
          <p:cNvPicPr>
            <a:picLocks noChangeAspect="1"/>
          </p:cNvPicPr>
          <p:nvPr/>
        </p:nvPicPr>
        <p:blipFill>
          <a:blip r:embed="rId4"/>
          <a:stretch>
            <a:fillRect/>
          </a:stretch>
        </p:blipFill>
        <p:spPr>
          <a:xfrm>
            <a:off x="6212279" y="3395574"/>
            <a:ext cx="2892881" cy="2713743"/>
          </a:xfrm>
          <a:prstGeom prst="rect">
            <a:avLst/>
          </a:prstGeom>
        </p:spPr>
      </p:pic>
    </p:spTree>
    <p:extLst>
      <p:ext uri="{BB962C8B-B14F-4D97-AF65-F5344CB8AC3E}">
        <p14:creationId xmlns:p14="http://schemas.microsoft.com/office/powerpoint/2010/main" val="3351741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بين </a:t>
            </a:r>
            <a:r>
              <a:rPr lang="ar-SA" altLang="en-US" sz="3200" dirty="0" smtClean="0">
                <a:latin typeface="Simplified Arabic" panose="02020603050405020304" pitchFamily="18" charset="-78"/>
              </a:rPr>
              <a:t>الجنسين</a:t>
            </a:r>
            <a:r>
              <a:rPr lang="ar-JO" altLang="en-US" sz="3200" dirty="0" smtClean="0">
                <a:latin typeface="Simplified Arabic" panose="02020603050405020304" pitchFamily="18" charset="-78"/>
              </a:rPr>
              <a:t> – النساء والتنمية</a:t>
            </a:r>
            <a:endParaRPr lang="en-US" altLang="en-US" sz="3000" dirty="0">
              <a:latin typeface="Simplified Arabic" panose="02020603050405020304" pitchFamily="18" charset="-78"/>
            </a:endParaRPr>
          </a:p>
        </p:txBody>
      </p:sp>
      <p:pic>
        <p:nvPicPr>
          <p:cNvPr id="6" name="Picture 5"/>
          <p:cNvPicPr>
            <a:picLocks noChangeAspect="1"/>
          </p:cNvPicPr>
          <p:nvPr/>
        </p:nvPicPr>
        <p:blipFill>
          <a:blip r:embed="rId2"/>
          <a:stretch>
            <a:fillRect/>
          </a:stretch>
        </p:blipFill>
        <p:spPr>
          <a:xfrm>
            <a:off x="762000" y="1119352"/>
            <a:ext cx="6553200" cy="5373486"/>
          </a:xfrm>
          <a:prstGeom prst="rect">
            <a:avLst/>
          </a:prstGeom>
        </p:spPr>
      </p:pic>
    </p:spTree>
    <p:extLst>
      <p:ext uri="{BB962C8B-B14F-4D97-AF65-F5344CB8AC3E}">
        <p14:creationId xmlns:p14="http://schemas.microsoft.com/office/powerpoint/2010/main" val="4178606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بين </a:t>
            </a:r>
            <a:r>
              <a:rPr lang="ar-SA" altLang="en-US" sz="3200" dirty="0" smtClean="0">
                <a:latin typeface="Simplified Arabic" panose="02020603050405020304" pitchFamily="18" charset="-78"/>
              </a:rPr>
              <a:t>الجنسين</a:t>
            </a:r>
            <a:r>
              <a:rPr lang="ar-JO" altLang="en-US" sz="3200" dirty="0">
                <a:latin typeface="Simplified Arabic" panose="02020603050405020304" pitchFamily="18" charset="-78"/>
              </a:rPr>
              <a:t> - سد الفجوة</a:t>
            </a:r>
            <a:endParaRPr lang="en-US" altLang="en-US" sz="3000" dirty="0">
              <a:latin typeface="Simplified Arabic" panose="02020603050405020304" pitchFamily="18" charset="-78"/>
              <a:cs typeface="+mn-cs"/>
            </a:endParaRPr>
          </a:p>
        </p:txBody>
      </p:sp>
      <p:sp>
        <p:nvSpPr>
          <p:cNvPr id="2" name="Rectangle 1"/>
          <p:cNvSpPr/>
          <p:nvPr/>
        </p:nvSpPr>
        <p:spPr>
          <a:xfrm>
            <a:off x="431761" y="1124607"/>
            <a:ext cx="8259697" cy="707886"/>
          </a:xfrm>
          <a:prstGeom prst="rect">
            <a:avLst/>
          </a:prstGeom>
        </p:spPr>
        <p:txBody>
          <a:bodyPr wrap="square">
            <a:spAutoFit/>
          </a:bodyPr>
          <a:lstStyle/>
          <a:p>
            <a:pPr algn="just" rtl="1"/>
            <a:r>
              <a:rPr lang="ar-JO" altLang="en-US" sz="2000" dirty="0" smtClean="0">
                <a:latin typeface="Simplified Arabic" panose="02020603050405020304" pitchFamily="18" charset="-78"/>
              </a:rPr>
              <a:t>لقد ضاقت </a:t>
            </a:r>
            <a:r>
              <a:rPr lang="ar-SA" altLang="en-US" sz="2000" dirty="0" smtClean="0">
                <a:latin typeface="Simplified Arabic" panose="02020603050405020304" pitchFamily="18" charset="-78"/>
              </a:rPr>
              <a:t>الفجوة </a:t>
            </a:r>
            <a:r>
              <a:rPr lang="ar-SA" altLang="en-US" sz="2000" dirty="0">
                <a:latin typeface="Simplified Arabic" panose="02020603050405020304" pitchFamily="18" charset="-78"/>
              </a:rPr>
              <a:t>بين </a:t>
            </a:r>
            <a:r>
              <a:rPr lang="ar-SA" altLang="en-US" sz="2000" dirty="0" smtClean="0">
                <a:latin typeface="Simplified Arabic" panose="02020603050405020304" pitchFamily="18" charset="-78"/>
              </a:rPr>
              <a:t>الجنسين</a:t>
            </a:r>
            <a:r>
              <a:rPr lang="ar-JO" altLang="en-US" sz="2000" dirty="0" smtClean="0">
                <a:latin typeface="Simplified Arabic" panose="02020603050405020304" pitchFamily="18" charset="-78"/>
              </a:rPr>
              <a:t> قليلاً في أغلب البلدان، التالية هي البلدان التي تملك أصغر وأكبر </a:t>
            </a:r>
            <a:r>
              <a:rPr lang="ar-SA" altLang="en-US" sz="2000" dirty="0" smtClean="0">
                <a:latin typeface="Simplified Arabic" panose="02020603050405020304" pitchFamily="18" charset="-78"/>
              </a:rPr>
              <a:t>فجو</a:t>
            </a:r>
            <a:r>
              <a:rPr lang="ar-JO" altLang="en-US" sz="2000" dirty="0" smtClean="0">
                <a:latin typeface="Simplified Arabic" panose="02020603050405020304" pitchFamily="18" charset="-78"/>
              </a:rPr>
              <a:t>ات</a:t>
            </a:r>
            <a:r>
              <a:rPr lang="ar-SA" altLang="en-US" sz="2000" dirty="0" smtClean="0">
                <a:latin typeface="Simplified Arabic" panose="02020603050405020304" pitchFamily="18" charset="-78"/>
              </a:rPr>
              <a:t> </a:t>
            </a:r>
            <a:r>
              <a:rPr lang="ar-SA" altLang="en-US" sz="2000" dirty="0">
                <a:latin typeface="Simplified Arabic" panose="02020603050405020304" pitchFamily="18" charset="-78"/>
              </a:rPr>
              <a:t>بين </a:t>
            </a:r>
            <a:r>
              <a:rPr lang="ar-SA" altLang="en-US" sz="2000" dirty="0" smtClean="0">
                <a:latin typeface="Simplified Arabic" panose="02020603050405020304" pitchFamily="18" charset="-78"/>
              </a:rPr>
              <a:t>الجنسين</a:t>
            </a:r>
            <a:r>
              <a:rPr lang="ar-JO" altLang="en-US" sz="2000" dirty="0" smtClean="0">
                <a:latin typeface="Simplified Arabic" panose="02020603050405020304" pitchFamily="18" charset="-78"/>
              </a:rPr>
              <a:t>. الولايات المتحدة الأمريكية هي رقم 28.</a:t>
            </a:r>
            <a:endParaRPr lang="en-US" sz="2000" dirty="0" smtClean="0">
              <a:solidFill>
                <a:prstClr val="black"/>
              </a:solidFill>
            </a:endParaRPr>
          </a:p>
        </p:txBody>
      </p:sp>
      <p:pic>
        <p:nvPicPr>
          <p:cNvPr id="6" name="Picture 5"/>
          <p:cNvPicPr>
            <a:picLocks noChangeAspect="1"/>
          </p:cNvPicPr>
          <p:nvPr/>
        </p:nvPicPr>
        <p:blipFill>
          <a:blip r:embed="rId2"/>
          <a:stretch>
            <a:fillRect/>
          </a:stretch>
        </p:blipFill>
        <p:spPr>
          <a:xfrm>
            <a:off x="228600" y="1832493"/>
            <a:ext cx="8610600" cy="4697326"/>
          </a:xfrm>
          <a:prstGeom prst="rect">
            <a:avLst/>
          </a:prstGeom>
        </p:spPr>
      </p:pic>
      <p:sp>
        <p:nvSpPr>
          <p:cNvPr id="3" name="Oval 2"/>
          <p:cNvSpPr/>
          <p:nvPr/>
        </p:nvSpPr>
        <p:spPr>
          <a:xfrm>
            <a:off x="7556938" y="4419600"/>
            <a:ext cx="128226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cxnSp>
        <p:nvCxnSpPr>
          <p:cNvPr id="5" name="Straight Arrow Connector 4"/>
          <p:cNvCxnSpPr/>
          <p:nvPr/>
        </p:nvCxnSpPr>
        <p:spPr>
          <a:xfrm>
            <a:off x="4114800" y="4114800"/>
            <a:ext cx="3276600" cy="457200"/>
          </a:xfrm>
          <a:prstGeom prst="straightConnector1">
            <a:avLst/>
          </a:prstGeom>
          <a:ln>
            <a:solidFill>
              <a:srgbClr val="FF0000"/>
            </a:solidFill>
            <a:headEnd type="triangle"/>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238302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بين </a:t>
            </a:r>
            <a:r>
              <a:rPr lang="ar-SA" altLang="en-US" sz="3200" dirty="0" smtClean="0">
                <a:latin typeface="Simplified Arabic" panose="02020603050405020304" pitchFamily="18" charset="-78"/>
              </a:rPr>
              <a:t>الجنسين</a:t>
            </a:r>
            <a:r>
              <a:rPr lang="ar-JO" altLang="en-US" sz="3200" dirty="0">
                <a:latin typeface="Simplified Arabic" panose="02020603050405020304" pitchFamily="18" charset="-78"/>
              </a:rPr>
              <a:t> </a:t>
            </a:r>
            <a:endParaRPr lang="en-US" altLang="en-US" sz="3000" dirty="0">
              <a:latin typeface="Simplified Arabic" panose="02020603050405020304" pitchFamily="18" charset="-78"/>
              <a:cs typeface="+mn-cs"/>
            </a:endParaRPr>
          </a:p>
        </p:txBody>
      </p:sp>
      <p:pic>
        <p:nvPicPr>
          <p:cNvPr id="7" name="Picture 6"/>
          <p:cNvPicPr>
            <a:picLocks noChangeAspect="1"/>
          </p:cNvPicPr>
          <p:nvPr/>
        </p:nvPicPr>
        <p:blipFill>
          <a:blip r:embed="rId2"/>
          <a:stretch>
            <a:fillRect/>
          </a:stretch>
        </p:blipFill>
        <p:spPr>
          <a:xfrm>
            <a:off x="28903" y="1143000"/>
            <a:ext cx="8648654" cy="5359022"/>
          </a:xfrm>
          <a:prstGeom prst="rect">
            <a:avLst/>
          </a:prstGeom>
        </p:spPr>
      </p:pic>
    </p:spTree>
    <p:extLst>
      <p:ext uri="{BB962C8B-B14F-4D97-AF65-F5344CB8AC3E}">
        <p14:creationId xmlns:p14="http://schemas.microsoft.com/office/powerpoint/2010/main" val="2469426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بين </a:t>
            </a:r>
            <a:r>
              <a:rPr lang="ar-SA" altLang="en-US" sz="3200" dirty="0" smtClean="0">
                <a:latin typeface="Simplified Arabic" panose="02020603050405020304" pitchFamily="18" charset="-78"/>
              </a:rPr>
              <a:t>الجنسين</a:t>
            </a:r>
            <a:r>
              <a:rPr lang="ar-JO" altLang="en-US" sz="3200" dirty="0" smtClean="0">
                <a:latin typeface="Simplified Arabic" panose="02020603050405020304" pitchFamily="18" charset="-78"/>
              </a:rPr>
              <a:t> - حقائق </a:t>
            </a:r>
            <a:endParaRPr lang="en-US" altLang="en-US" sz="3000" dirty="0">
              <a:latin typeface="Simplified Arabic" panose="02020603050405020304" pitchFamily="18" charset="-78"/>
              <a:cs typeface="+mn-cs"/>
            </a:endParaRPr>
          </a:p>
        </p:txBody>
      </p:sp>
      <p:pic>
        <p:nvPicPr>
          <p:cNvPr id="5" name="Picture 4"/>
          <p:cNvPicPr>
            <a:picLocks noChangeAspect="1"/>
          </p:cNvPicPr>
          <p:nvPr/>
        </p:nvPicPr>
        <p:blipFill>
          <a:blip r:embed="rId2"/>
          <a:stretch>
            <a:fillRect/>
          </a:stretch>
        </p:blipFill>
        <p:spPr>
          <a:xfrm>
            <a:off x="304800" y="914400"/>
            <a:ext cx="3962400" cy="1552575"/>
          </a:xfrm>
          <a:prstGeom prst="rect">
            <a:avLst/>
          </a:prstGeom>
        </p:spPr>
      </p:pic>
      <p:pic>
        <p:nvPicPr>
          <p:cNvPr id="6" name="Picture 5"/>
          <p:cNvPicPr>
            <a:picLocks noChangeAspect="1"/>
          </p:cNvPicPr>
          <p:nvPr/>
        </p:nvPicPr>
        <p:blipFill>
          <a:blip r:embed="rId3"/>
          <a:stretch>
            <a:fillRect/>
          </a:stretch>
        </p:blipFill>
        <p:spPr>
          <a:xfrm>
            <a:off x="2984311" y="2586037"/>
            <a:ext cx="5867400" cy="3467100"/>
          </a:xfrm>
          <a:prstGeom prst="rect">
            <a:avLst/>
          </a:prstGeom>
        </p:spPr>
      </p:pic>
    </p:spTree>
    <p:extLst>
      <p:ext uri="{BB962C8B-B14F-4D97-AF65-F5344CB8AC3E}">
        <p14:creationId xmlns:p14="http://schemas.microsoft.com/office/powerpoint/2010/main" val="5114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النوع الاجتماعي مقابل الجنس</a:t>
            </a:r>
          </a:p>
        </p:txBody>
      </p:sp>
    </p:spTree>
    <p:extLst>
      <p:ext uri="{BB962C8B-B14F-4D97-AF65-F5344CB8AC3E}">
        <p14:creationId xmlns:p14="http://schemas.microsoft.com/office/powerpoint/2010/main" val="704280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76200" y="304800"/>
            <a:ext cx="67818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SA" altLang="en-US" sz="3200" dirty="0">
                <a:latin typeface="Simplified Arabic" panose="02020603050405020304" pitchFamily="18" charset="-78"/>
              </a:rPr>
              <a:t>الفجوة في الأجور بين الجنسين </a:t>
            </a:r>
            <a:r>
              <a:rPr lang="ar-JO" altLang="en-US" sz="3200" dirty="0" smtClean="0">
                <a:latin typeface="Simplified Arabic" panose="02020603050405020304" pitchFamily="18" charset="-78"/>
              </a:rPr>
              <a:t>في</a:t>
            </a:r>
          </a:p>
          <a:p>
            <a:pPr algn="ctr" defTabSz="987478" rtl="1" fontAlgn="base">
              <a:spcAft>
                <a:spcPct val="0"/>
              </a:spcAft>
            </a:pPr>
            <a:r>
              <a:rPr lang="ar-SA" altLang="en-US" sz="3200" dirty="0" smtClean="0">
                <a:latin typeface="Simplified Arabic" panose="02020603050405020304" pitchFamily="18" charset="-78"/>
              </a:rPr>
              <a:t> </a:t>
            </a:r>
            <a:r>
              <a:rPr lang="ar-SA" altLang="en-US" sz="3200" dirty="0">
                <a:latin typeface="Simplified Arabic" panose="02020603050405020304" pitchFamily="18" charset="-78"/>
              </a:rPr>
              <a:t>القطاعات المختلفة</a:t>
            </a:r>
            <a:endParaRPr lang="en-US" altLang="en-US" sz="3000" dirty="0">
              <a:latin typeface="Simplified Arabic" panose="02020603050405020304" pitchFamily="18" charset="-78"/>
              <a:cs typeface="+mn-cs"/>
            </a:endParaRPr>
          </a:p>
        </p:txBody>
      </p:sp>
      <p:pic>
        <p:nvPicPr>
          <p:cNvPr id="7"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31"/>
          <a:stretch/>
        </p:blipFill>
        <p:spPr bwMode="auto">
          <a:xfrm>
            <a:off x="27710" y="1235858"/>
            <a:ext cx="9067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4187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smtClean="0">
                <a:latin typeface="Simplified Arabic" panose="02020603050405020304" pitchFamily="18" charset="-78"/>
              </a:rPr>
              <a:t>الرياديون </a:t>
            </a:r>
            <a:r>
              <a:rPr lang="ar-SA" altLang="en-US" sz="3200" dirty="0" smtClean="0">
                <a:latin typeface="Simplified Arabic" panose="02020603050405020304" pitchFamily="18" charset="-78"/>
              </a:rPr>
              <a:t>وفجوة </a:t>
            </a:r>
            <a:r>
              <a:rPr lang="ar-SA" altLang="en-US" sz="3200" dirty="0">
                <a:latin typeface="Simplified Arabic" panose="02020603050405020304" pitchFamily="18" charset="-78"/>
              </a:rPr>
              <a:t>الأداء بين الجنسين</a:t>
            </a:r>
            <a:endParaRPr lang="en-US" altLang="en-US" sz="3000" dirty="0">
              <a:latin typeface="Simplified Arabic" panose="02020603050405020304" pitchFamily="18" charset="-78"/>
              <a:cs typeface="+mn-cs"/>
            </a:endParaRPr>
          </a:p>
        </p:txBody>
      </p:sp>
      <p:sp>
        <p:nvSpPr>
          <p:cNvPr id="2" name="Rectangle 1"/>
          <p:cNvSpPr/>
          <p:nvPr/>
        </p:nvSpPr>
        <p:spPr>
          <a:xfrm>
            <a:off x="431761" y="1124607"/>
            <a:ext cx="8259697" cy="3385542"/>
          </a:xfrm>
          <a:prstGeom prst="rect">
            <a:avLst/>
          </a:prstGeom>
        </p:spPr>
        <p:txBody>
          <a:bodyPr wrap="square">
            <a:spAutoFit/>
          </a:bodyPr>
          <a:lstStyle/>
          <a:p>
            <a:pPr algn="just" rtl="1"/>
            <a:r>
              <a:rPr lang="ar-JO" sz="2000" b="1" dirty="0" smtClean="0">
                <a:solidFill>
                  <a:prstClr val="black"/>
                </a:solidFill>
              </a:rPr>
              <a:t>الفرق بين الرياديون النساء والرياديون الرجال في إدارة الشركة</a:t>
            </a:r>
            <a:r>
              <a:rPr lang="ar-JO" sz="1400" b="1" dirty="0" smtClean="0">
                <a:solidFill>
                  <a:prstClr val="black"/>
                </a:solidFill>
              </a:rPr>
              <a:t>*</a:t>
            </a:r>
          </a:p>
          <a:p>
            <a:pPr algn="just" rtl="1"/>
            <a:endParaRPr lang="ar-JO" sz="1400" b="1" dirty="0" smtClean="0">
              <a:solidFill>
                <a:prstClr val="black"/>
              </a:solidFill>
            </a:endParaRPr>
          </a:p>
          <a:p>
            <a:pPr marL="342900" indent="-342900" algn="just" rtl="1">
              <a:buFont typeface="Arial" panose="020B0604020202020204" pitchFamily="34" charset="0"/>
              <a:buChar char="•"/>
            </a:pPr>
            <a:r>
              <a:rPr lang="ar-JO" sz="2000" b="1" dirty="0" smtClean="0">
                <a:solidFill>
                  <a:prstClr val="black"/>
                </a:solidFill>
              </a:rPr>
              <a:t> </a:t>
            </a:r>
            <a:r>
              <a:rPr lang="ar-JO" sz="2000" dirty="0">
                <a:solidFill>
                  <a:prstClr val="black"/>
                </a:solidFill>
              </a:rPr>
              <a:t>انخفاض معدلات تواتر رواد الأعمال بين </a:t>
            </a:r>
            <a:r>
              <a:rPr lang="ar-JO" sz="2000" dirty="0" smtClean="0">
                <a:solidFill>
                  <a:prstClr val="black"/>
                </a:solidFill>
              </a:rPr>
              <a:t>النساء.</a:t>
            </a:r>
            <a:endParaRPr lang="ar-JO" sz="2000" b="1" dirty="0" smtClean="0">
              <a:solidFill>
                <a:prstClr val="black"/>
              </a:solidFill>
            </a:endParaRPr>
          </a:p>
          <a:p>
            <a:pPr marL="342900" indent="-342900" algn="just" rtl="1">
              <a:buFont typeface="Arial" panose="020B0604020202020204" pitchFamily="34" charset="0"/>
              <a:buChar char="•"/>
            </a:pPr>
            <a:r>
              <a:rPr lang="ar-JO" sz="2000" dirty="0">
                <a:solidFill>
                  <a:prstClr val="black"/>
                </a:solidFill>
              </a:rPr>
              <a:t>تتركز الشركات التي تقودها النساء في قطاعات التكنولوجيا المنخفضة والنمو المنخفض والإنتاجية </a:t>
            </a:r>
            <a:r>
              <a:rPr lang="ar-JO" sz="2000" dirty="0" smtClean="0">
                <a:solidFill>
                  <a:prstClr val="black"/>
                </a:solidFill>
              </a:rPr>
              <a:t>المنخفضة.</a:t>
            </a:r>
          </a:p>
          <a:p>
            <a:pPr marL="342900" indent="-342900" algn="just" rtl="1">
              <a:buFont typeface="Arial" panose="020B0604020202020204" pitchFamily="34" charset="0"/>
              <a:buChar char="•"/>
            </a:pPr>
            <a:r>
              <a:rPr lang="ar-JO" sz="2000" dirty="0">
                <a:solidFill>
                  <a:prstClr val="black"/>
                </a:solidFill>
              </a:rPr>
              <a:t>الشركات المملوكة للنساء أصغر </a:t>
            </a:r>
            <a:r>
              <a:rPr lang="ar-JO" sz="2000" dirty="0" smtClean="0">
                <a:solidFill>
                  <a:prstClr val="black"/>
                </a:solidFill>
              </a:rPr>
              <a:t>بكثير.</a:t>
            </a:r>
            <a:endParaRPr lang="ar-JO" sz="2000" dirty="0">
              <a:solidFill>
                <a:prstClr val="black"/>
              </a:solidFill>
            </a:endParaRPr>
          </a:p>
          <a:p>
            <a:pPr marL="342900" indent="-342900" algn="just" rtl="1">
              <a:buFont typeface="Arial" panose="020B0604020202020204" pitchFamily="34" charset="0"/>
              <a:buChar char="•"/>
            </a:pPr>
            <a:r>
              <a:rPr lang="ar-JO" sz="2000" dirty="0">
                <a:solidFill>
                  <a:prstClr val="black"/>
                </a:solidFill>
              </a:rPr>
              <a:t>تحقق الشركات التي تقودها النساء نسبة أقل من </a:t>
            </a:r>
            <a:r>
              <a:rPr lang="ar-JO" sz="2000" dirty="0" smtClean="0">
                <a:solidFill>
                  <a:prstClr val="black"/>
                </a:solidFill>
              </a:rPr>
              <a:t>الربح.</a:t>
            </a:r>
            <a:endParaRPr lang="ar-JO" sz="2000" dirty="0">
              <a:solidFill>
                <a:prstClr val="black"/>
              </a:solidFill>
            </a:endParaRPr>
          </a:p>
          <a:p>
            <a:pPr marL="342900" indent="-342900" algn="just" rtl="1">
              <a:buFont typeface="Arial" panose="020B0604020202020204" pitchFamily="34" charset="0"/>
              <a:buChar char="•"/>
            </a:pPr>
            <a:r>
              <a:rPr lang="ar-JO" sz="2000" dirty="0" smtClean="0">
                <a:solidFill>
                  <a:prstClr val="black"/>
                </a:solidFill>
              </a:rPr>
              <a:t>تميل </a:t>
            </a:r>
            <a:r>
              <a:rPr lang="ar-JO" sz="2000" dirty="0">
                <a:solidFill>
                  <a:prstClr val="black"/>
                </a:solidFill>
              </a:rPr>
              <a:t>فجوات الأداء إلى أن تكون أكبر في مستويات الدخل الفردي </a:t>
            </a:r>
            <a:r>
              <a:rPr lang="ar-JO" sz="2000" dirty="0" smtClean="0">
                <a:solidFill>
                  <a:prstClr val="black"/>
                </a:solidFill>
              </a:rPr>
              <a:t>المنخفض.</a:t>
            </a:r>
            <a:endParaRPr lang="ar-JO" sz="2000" dirty="0">
              <a:solidFill>
                <a:prstClr val="black"/>
              </a:solidFill>
            </a:endParaRPr>
          </a:p>
          <a:p>
            <a:pPr marL="342900" indent="-342900" algn="just" rtl="1">
              <a:buFont typeface="Arial" panose="020B0604020202020204" pitchFamily="34" charset="0"/>
              <a:buChar char="•"/>
            </a:pPr>
            <a:r>
              <a:rPr lang="ar-JO" sz="2000" dirty="0">
                <a:solidFill>
                  <a:prstClr val="black"/>
                </a:solidFill>
              </a:rPr>
              <a:t>لا توجد فروق بين الجنسين في بعض مؤشرات </a:t>
            </a:r>
            <a:r>
              <a:rPr lang="ar-JO" sz="2000" dirty="0" smtClean="0">
                <a:solidFill>
                  <a:prstClr val="black"/>
                </a:solidFill>
              </a:rPr>
              <a:t>الأداء.</a:t>
            </a:r>
            <a:endParaRPr lang="ar-JO" sz="2000" dirty="0">
              <a:solidFill>
                <a:prstClr val="black"/>
              </a:solidFill>
            </a:endParaRPr>
          </a:p>
          <a:p>
            <a:pPr marL="342900" indent="-342900" algn="just" rtl="1">
              <a:buFont typeface="Arial" panose="020B0604020202020204" pitchFamily="34" charset="0"/>
              <a:buChar char="•"/>
            </a:pPr>
            <a:r>
              <a:rPr lang="ar-JO" sz="2000" dirty="0">
                <a:solidFill>
                  <a:prstClr val="black"/>
                </a:solidFill>
              </a:rPr>
              <a:t>وفي قطاعات </a:t>
            </a:r>
            <a:r>
              <a:rPr lang="ar-JO" sz="2000" dirty="0" smtClean="0">
                <a:solidFill>
                  <a:prstClr val="black"/>
                </a:solidFill>
              </a:rPr>
              <a:t>مماثلة، </a:t>
            </a:r>
            <a:r>
              <a:rPr lang="ar-JO" sz="2000" dirty="0">
                <a:solidFill>
                  <a:prstClr val="black"/>
                </a:solidFill>
              </a:rPr>
              <a:t>تؤدي الشركات التي تقودها النساء دور شركات نظيرة يقودها </a:t>
            </a:r>
            <a:r>
              <a:rPr lang="ar-JO" sz="2000" dirty="0" smtClean="0">
                <a:solidFill>
                  <a:prstClr val="black"/>
                </a:solidFill>
              </a:rPr>
              <a:t>الرجال.</a:t>
            </a:r>
            <a:endParaRPr lang="ar-JO" sz="2000" dirty="0">
              <a:solidFill>
                <a:prstClr val="black"/>
              </a:solidFill>
            </a:endParaRPr>
          </a:p>
          <a:p>
            <a:pPr marL="342900" indent="-342900" algn="just" rtl="1">
              <a:buFont typeface="Arial" panose="020B0604020202020204" pitchFamily="34" charset="0"/>
              <a:buChar char="•"/>
            </a:pPr>
            <a:r>
              <a:rPr lang="ar-JO" sz="2000" dirty="0" smtClean="0">
                <a:solidFill>
                  <a:prstClr val="black"/>
                </a:solidFill>
              </a:rPr>
              <a:t>الشركات التي تقودها النساء توفر </a:t>
            </a:r>
            <a:r>
              <a:rPr lang="ar-JO" sz="2000" dirty="0">
                <a:solidFill>
                  <a:prstClr val="black"/>
                </a:solidFill>
              </a:rPr>
              <a:t>حصة </a:t>
            </a:r>
            <a:r>
              <a:rPr lang="ar-JO" sz="2000" dirty="0" smtClean="0">
                <a:solidFill>
                  <a:prstClr val="black"/>
                </a:solidFill>
              </a:rPr>
              <a:t>أكبر لتوظيف النساء.</a:t>
            </a:r>
            <a:endParaRPr lang="ar-JO" sz="2000" dirty="0">
              <a:solidFill>
                <a:prstClr val="black"/>
              </a:solidFill>
            </a:endParaRPr>
          </a:p>
        </p:txBody>
      </p:sp>
      <p:sp>
        <p:nvSpPr>
          <p:cNvPr id="3" name="Rectangle 2"/>
          <p:cNvSpPr/>
          <p:nvPr/>
        </p:nvSpPr>
        <p:spPr>
          <a:xfrm>
            <a:off x="1143000" y="5579504"/>
            <a:ext cx="8763000" cy="307777"/>
          </a:xfrm>
          <a:prstGeom prst="rect">
            <a:avLst/>
          </a:prstGeom>
        </p:spPr>
        <p:txBody>
          <a:bodyPr wrap="square">
            <a:spAutoFit/>
          </a:bodyPr>
          <a:lstStyle/>
          <a:p>
            <a:r>
              <a:rPr lang="ar-JO" sz="1400" b="1" dirty="0" smtClean="0">
                <a:solidFill>
                  <a:prstClr val="black"/>
                </a:solidFill>
              </a:rPr>
              <a:t>*</a:t>
            </a:r>
            <a:r>
              <a:rPr lang="ar-JO" sz="1400" dirty="0" smtClean="0"/>
              <a:t>دعم </a:t>
            </a:r>
            <a:r>
              <a:rPr lang="ar-JO" sz="1400" dirty="0"/>
              <a:t>النساء صاحبات المشاريع الموجهة نحو النمو: استعراض للأدلة والتحديات الرئيسية - سبتمبر 2014 - مجموعة البنك الدولي</a:t>
            </a:r>
          </a:p>
        </p:txBody>
      </p:sp>
    </p:spTree>
    <p:extLst>
      <p:ext uri="{BB962C8B-B14F-4D97-AF65-F5344CB8AC3E}">
        <p14:creationId xmlns:p14="http://schemas.microsoft.com/office/powerpoint/2010/main" val="1192021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0"/>
            <a:ext cx="6477000" cy="9310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smtClean="0">
                <a:latin typeface="Simplified Arabic" panose="02020603050405020304" pitchFamily="18" charset="-78"/>
              </a:rPr>
              <a:t>ما هو تفسير </a:t>
            </a:r>
            <a:r>
              <a:rPr lang="ar-SA" altLang="en-US" sz="3200" dirty="0" smtClean="0">
                <a:latin typeface="Simplified Arabic" panose="02020603050405020304" pitchFamily="18" charset="-78"/>
              </a:rPr>
              <a:t>فجوة </a:t>
            </a:r>
            <a:r>
              <a:rPr lang="ar-SA" altLang="en-US" sz="3200" dirty="0">
                <a:latin typeface="Simplified Arabic" panose="02020603050405020304" pitchFamily="18" charset="-78"/>
              </a:rPr>
              <a:t>الأداء بين </a:t>
            </a:r>
            <a:r>
              <a:rPr lang="ar-SA" altLang="en-US" sz="3200" dirty="0" smtClean="0">
                <a:latin typeface="Simplified Arabic" panose="02020603050405020304" pitchFamily="18" charset="-78"/>
              </a:rPr>
              <a:t>الجنسين</a:t>
            </a:r>
            <a:r>
              <a:rPr lang="ar-JO" altLang="en-US" sz="3200" dirty="0" smtClean="0">
                <a:latin typeface="Simplified Arabic" panose="02020603050405020304" pitchFamily="18" charset="-78"/>
              </a:rPr>
              <a:t>؟*</a:t>
            </a:r>
            <a:endParaRPr lang="en-US" altLang="en-US" sz="3000" dirty="0">
              <a:latin typeface="Simplified Arabic" panose="02020603050405020304" pitchFamily="18" charset="-78"/>
              <a:cs typeface="+mn-cs"/>
            </a:endParaRPr>
          </a:p>
        </p:txBody>
      </p:sp>
      <p:sp>
        <p:nvSpPr>
          <p:cNvPr id="3" name="Rectangle 2"/>
          <p:cNvSpPr/>
          <p:nvPr/>
        </p:nvSpPr>
        <p:spPr>
          <a:xfrm>
            <a:off x="1143000" y="5713263"/>
            <a:ext cx="8763000" cy="307777"/>
          </a:xfrm>
          <a:prstGeom prst="rect">
            <a:avLst/>
          </a:prstGeom>
        </p:spPr>
        <p:txBody>
          <a:bodyPr wrap="square">
            <a:spAutoFit/>
          </a:bodyPr>
          <a:lstStyle/>
          <a:p>
            <a:r>
              <a:rPr lang="ar-JO" sz="1400" b="1" dirty="0" smtClean="0">
                <a:solidFill>
                  <a:prstClr val="black"/>
                </a:solidFill>
              </a:rPr>
              <a:t>*</a:t>
            </a:r>
            <a:r>
              <a:rPr lang="ar-JO" sz="1400" dirty="0" smtClean="0"/>
              <a:t>دعم </a:t>
            </a:r>
            <a:r>
              <a:rPr lang="ar-JO" sz="1400" dirty="0"/>
              <a:t>النساء صاحبات المشاريع الموجهة نحو النمو: استعراض للأدلة والتحديات الرئيسية - سبتمبر 2014 - مجموعة البنك الدولي</a:t>
            </a:r>
          </a:p>
        </p:txBody>
      </p:sp>
      <p:graphicFrame>
        <p:nvGraphicFramePr>
          <p:cNvPr id="6" name="Diagram 5"/>
          <p:cNvGraphicFramePr/>
          <p:nvPr>
            <p:extLst>
              <p:ext uri="{D42A27DB-BD31-4B8C-83A1-F6EECF244321}">
                <p14:modId xmlns:p14="http://schemas.microsoft.com/office/powerpoint/2010/main" val="343847662"/>
              </p:ext>
            </p:extLst>
          </p:nvPr>
        </p:nvGraphicFramePr>
        <p:xfrm>
          <a:off x="228600" y="1470307"/>
          <a:ext cx="8610600" cy="4003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865909" y="1789709"/>
            <a:ext cx="5514587" cy="1323439"/>
          </a:xfrm>
          <a:prstGeom prst="rect">
            <a:avLst/>
          </a:prstGeom>
          <a:noFill/>
        </p:spPr>
        <p:txBody>
          <a:bodyPr wrap="square" rtlCol="1">
            <a:spAutoFit/>
          </a:bodyPr>
          <a:lstStyle/>
          <a:p>
            <a:pPr marL="285750" indent="-285750" algn="just" rtl="1">
              <a:buFont typeface="Arial" panose="020B0604020202020204" pitchFamily="34" charset="0"/>
              <a:buChar char="•"/>
            </a:pPr>
            <a:r>
              <a:rPr lang="ar-JO" sz="1600" dirty="0"/>
              <a:t>تبدأ </a:t>
            </a:r>
            <a:r>
              <a:rPr lang="ar-JO" sz="1600" dirty="0" smtClean="0"/>
              <a:t>النساء الرياديات مشاريع </a:t>
            </a:r>
            <a:r>
              <a:rPr lang="ar-JO" sz="1600" dirty="0"/>
              <a:t>تجارية ذات رأس مال </a:t>
            </a:r>
            <a:r>
              <a:rPr lang="ar-JO" sz="1600" dirty="0" smtClean="0"/>
              <a:t>أقل، فرص </a:t>
            </a:r>
            <a:r>
              <a:rPr lang="ar-JO" sz="1600" dirty="0"/>
              <a:t>الحصول على </a:t>
            </a:r>
            <a:r>
              <a:rPr lang="ar-JO" sz="1600" dirty="0" smtClean="0"/>
              <a:t>ائتمان قليلة، خبرة أقل، تعليم أقل، </a:t>
            </a:r>
            <a:r>
              <a:rPr lang="ar-JO" sz="1600" dirty="0"/>
              <a:t>ومستوى أقل من المهارات </a:t>
            </a:r>
            <a:r>
              <a:rPr lang="ar-JO" sz="1600" dirty="0" smtClean="0"/>
              <a:t>الإدارية.</a:t>
            </a:r>
            <a:endParaRPr lang="ar-JO" sz="1600" dirty="0"/>
          </a:p>
          <a:p>
            <a:pPr algn="just" rtl="1"/>
            <a:endParaRPr lang="ar-JO" sz="1600" dirty="0"/>
          </a:p>
          <a:p>
            <a:pPr marL="285750" indent="-285750" algn="just" rtl="1">
              <a:buFont typeface="Arial" panose="020B0604020202020204" pitchFamily="34" charset="0"/>
              <a:buChar char="•"/>
            </a:pPr>
            <a:r>
              <a:rPr lang="ar-JO" sz="1600" dirty="0"/>
              <a:t>الأعراف </a:t>
            </a:r>
            <a:r>
              <a:rPr lang="ar-JO" sz="1600" dirty="0" smtClean="0"/>
              <a:t>الاجتماعية </a:t>
            </a:r>
            <a:r>
              <a:rPr lang="ar-JO" sz="1600" dirty="0"/>
              <a:t>التي تجبر النساء على اختيار قطاعات مقبولة اجتماعيًا واستنادا إلى </a:t>
            </a:r>
            <a:r>
              <a:rPr lang="ar-JO" sz="1600" dirty="0" smtClean="0"/>
              <a:t>تصورهم </a:t>
            </a:r>
            <a:r>
              <a:rPr lang="ar-JO" sz="1600" dirty="0"/>
              <a:t>لما </a:t>
            </a:r>
            <a:r>
              <a:rPr lang="ar-JO" sz="1600" dirty="0" smtClean="0"/>
              <a:t>يمكنهم تحقيقه.</a:t>
            </a:r>
            <a:endParaRPr lang="ar-JO" sz="1600" dirty="0"/>
          </a:p>
        </p:txBody>
      </p:sp>
      <p:sp>
        <p:nvSpPr>
          <p:cNvPr id="5" name="TextBox 4"/>
          <p:cNvSpPr txBox="1"/>
          <p:nvPr/>
        </p:nvSpPr>
        <p:spPr>
          <a:xfrm>
            <a:off x="865909" y="3850575"/>
            <a:ext cx="5514588" cy="1323439"/>
          </a:xfrm>
          <a:prstGeom prst="rect">
            <a:avLst/>
          </a:prstGeom>
          <a:noFill/>
        </p:spPr>
        <p:txBody>
          <a:bodyPr wrap="square" rtlCol="1">
            <a:spAutoFit/>
          </a:bodyPr>
          <a:lstStyle/>
          <a:p>
            <a:pPr marL="285750" indent="-285750" algn="just" rtl="1">
              <a:buFont typeface="Arial" panose="020B0604020202020204" pitchFamily="34" charset="0"/>
              <a:buChar char="•"/>
            </a:pPr>
            <a:r>
              <a:rPr lang="ar-JO" sz="1600" dirty="0"/>
              <a:t>تصور </a:t>
            </a:r>
            <a:r>
              <a:rPr lang="ar-JO" sz="1600" dirty="0" smtClean="0"/>
              <a:t>الفرصة، الثقة بالنفس، </a:t>
            </a:r>
            <a:r>
              <a:rPr lang="ar-JO" sz="1600" dirty="0"/>
              <a:t>والخوف من الفشل. النساء أكثر كرهًا للمخاطر ولا </a:t>
            </a:r>
            <a:r>
              <a:rPr lang="ar-JO" sz="1600" dirty="0" smtClean="0"/>
              <a:t>يرغبن الدخول في </a:t>
            </a:r>
            <a:r>
              <a:rPr lang="ar-JO" sz="1600" dirty="0"/>
              <a:t>مواقف </a:t>
            </a:r>
            <a:r>
              <a:rPr lang="ar-JO" sz="1600" dirty="0" smtClean="0"/>
              <a:t>تنافسية.</a:t>
            </a:r>
            <a:endParaRPr lang="ar-JO" sz="1600" dirty="0"/>
          </a:p>
          <a:p>
            <a:pPr marL="285750" indent="-285750" algn="just" rtl="1">
              <a:buFont typeface="Arial" panose="020B0604020202020204" pitchFamily="34" charset="0"/>
              <a:buChar char="•"/>
            </a:pPr>
            <a:r>
              <a:rPr lang="ar-JO" sz="1600" dirty="0"/>
              <a:t>الفروق بين الجنسين في </a:t>
            </a:r>
            <a:r>
              <a:rPr lang="ar-JO" sz="1600" dirty="0" smtClean="0"/>
              <a:t>الدوافع؛ </a:t>
            </a:r>
            <a:r>
              <a:rPr lang="ar-JO" sz="1600" dirty="0"/>
              <a:t>تشجيعات </a:t>
            </a:r>
            <a:r>
              <a:rPr lang="ar-JO" sz="1600" dirty="0" smtClean="0"/>
              <a:t>من نظرائهم لبدء شركات جديدة وعلاقات أعمال جديدة.</a:t>
            </a:r>
            <a:endParaRPr lang="ar-JO" sz="1600" dirty="0"/>
          </a:p>
          <a:p>
            <a:pPr marL="285750" indent="-285750" algn="just" rtl="1">
              <a:buFont typeface="Arial" panose="020B0604020202020204" pitchFamily="34" charset="0"/>
              <a:buChar char="•"/>
            </a:pPr>
            <a:r>
              <a:rPr lang="ar-JO" sz="1600" dirty="0"/>
              <a:t>الطبيعة </a:t>
            </a:r>
            <a:r>
              <a:rPr lang="ar-JO" sz="1600" dirty="0" smtClean="0"/>
              <a:t>والتنشئة.</a:t>
            </a:r>
            <a:endParaRPr lang="ar-JO" sz="1600" dirty="0"/>
          </a:p>
        </p:txBody>
      </p:sp>
    </p:spTree>
    <p:extLst>
      <p:ext uri="{BB962C8B-B14F-4D97-AF65-F5344CB8AC3E}">
        <p14:creationId xmlns:p14="http://schemas.microsoft.com/office/powerpoint/2010/main" val="3854201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smtClean="0">
                <a:solidFill>
                  <a:srgbClr val="FFFFFF"/>
                </a:solidFill>
              </a:rPr>
              <a:t>الفجوة </a:t>
            </a:r>
            <a:r>
              <a:rPr lang="ar-JO" sz="5500" dirty="0">
                <a:solidFill>
                  <a:srgbClr val="FFFFFF"/>
                </a:solidFill>
              </a:rPr>
              <a:t>بين الجنسين في الأردن</a:t>
            </a:r>
            <a:endParaRPr lang="en-US" sz="5500" dirty="0">
              <a:solidFill>
                <a:srgbClr val="FFFFFF"/>
              </a:solidFill>
            </a:endParaRPr>
          </a:p>
        </p:txBody>
      </p:sp>
    </p:spTree>
    <p:extLst>
      <p:ext uri="{BB962C8B-B14F-4D97-AF65-F5344CB8AC3E}">
        <p14:creationId xmlns:p14="http://schemas.microsoft.com/office/powerpoint/2010/main" val="364091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228600" y="228600"/>
            <a:ext cx="6477000" cy="10834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a:latin typeface="Simplified Arabic" panose="02020603050405020304" pitchFamily="18" charset="-78"/>
              </a:rPr>
              <a:t>يحتل مؤشر الفجوة بين الجنسين في الأردن المرتبة 134 من أصل 144</a:t>
            </a:r>
            <a:endParaRPr lang="en-US" altLang="en-US" sz="3000" dirty="0">
              <a:latin typeface="Simplified Arabic" panose="02020603050405020304" pitchFamily="18" charset="-78"/>
              <a:cs typeface="+mn-cs"/>
            </a:endParaRPr>
          </a:p>
        </p:txBody>
      </p:sp>
      <p:sp>
        <p:nvSpPr>
          <p:cNvPr id="5" name="TextBox 4"/>
          <p:cNvSpPr txBox="1"/>
          <p:nvPr/>
        </p:nvSpPr>
        <p:spPr>
          <a:xfrm>
            <a:off x="285213" y="6313275"/>
            <a:ext cx="5151268" cy="276999"/>
          </a:xfrm>
          <a:prstGeom prst="rect">
            <a:avLst/>
          </a:prstGeom>
          <a:noFill/>
        </p:spPr>
        <p:txBody>
          <a:bodyPr wrap="square" rtlCol="0">
            <a:spAutoFit/>
          </a:bodyPr>
          <a:lstStyle/>
          <a:p>
            <a:r>
              <a:rPr lang="en-US" sz="1200" dirty="0" smtClean="0">
                <a:latin typeface="Arial" pitchFamily="34" charset="0"/>
                <a:cs typeface="Arial" pitchFamily="34" charset="0"/>
              </a:rPr>
              <a:t>Sources:  WEF The Global Gender Gap Report 2016</a:t>
            </a:r>
            <a:endParaRPr lang="en-US" sz="1200" dirty="0">
              <a:latin typeface="Arial" pitchFamily="34" charset="0"/>
              <a:cs typeface="Arial" pitchFamily="34" charset="0"/>
            </a:endParaRPr>
          </a:p>
        </p:txBody>
      </p:sp>
      <p:pic>
        <p:nvPicPr>
          <p:cNvPr id="7" name="Picture 6"/>
          <p:cNvPicPr>
            <a:picLocks noChangeAspect="1"/>
          </p:cNvPicPr>
          <p:nvPr/>
        </p:nvPicPr>
        <p:blipFill>
          <a:blip r:embed="rId2"/>
          <a:stretch>
            <a:fillRect/>
          </a:stretch>
        </p:blipFill>
        <p:spPr>
          <a:xfrm>
            <a:off x="609600" y="1312058"/>
            <a:ext cx="7935190" cy="4902471"/>
          </a:xfrm>
          <a:prstGeom prst="rect">
            <a:avLst/>
          </a:prstGeom>
          <a:ln w="28575">
            <a:solidFill>
              <a:schemeClr val="accent1">
                <a:lumMod val="60000"/>
                <a:lumOff val="40000"/>
              </a:schemeClr>
            </a:solidFill>
          </a:ln>
        </p:spPr>
      </p:pic>
      <p:sp>
        <p:nvSpPr>
          <p:cNvPr id="2" name="7-Point Star 1"/>
          <p:cNvSpPr/>
          <p:nvPr/>
        </p:nvSpPr>
        <p:spPr>
          <a:xfrm>
            <a:off x="6477000" y="3200400"/>
            <a:ext cx="1145192" cy="914400"/>
          </a:xfrm>
          <a:prstGeom prst="star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tx1"/>
                </a:solidFill>
              </a:rPr>
              <a:t>Very Low</a:t>
            </a:r>
            <a:endParaRPr lang="ar-JO" dirty="0">
              <a:solidFill>
                <a:schemeClr val="tx1"/>
              </a:solidFill>
            </a:endParaRPr>
          </a:p>
        </p:txBody>
      </p:sp>
      <p:cxnSp>
        <p:nvCxnSpPr>
          <p:cNvPr id="4" name="Straight Arrow Connector 3"/>
          <p:cNvCxnSpPr/>
          <p:nvPr/>
        </p:nvCxnSpPr>
        <p:spPr>
          <a:xfrm flipH="1">
            <a:off x="6678815" y="4038600"/>
            <a:ext cx="407785" cy="158705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H="1">
            <a:off x="4648200" y="4004729"/>
            <a:ext cx="2459180" cy="162092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802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165538" y="160961"/>
            <a:ext cx="6477000" cy="8548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a:latin typeface="Simplified Arabic" panose="02020603050405020304" pitchFamily="18" charset="-78"/>
              </a:rPr>
              <a:t>المشاركة الاقتصادية والفرص</a:t>
            </a:r>
            <a:endParaRPr lang="en-US" altLang="en-US" sz="3000" dirty="0">
              <a:latin typeface="Simplified Arabic" panose="02020603050405020304" pitchFamily="18" charset="-78"/>
              <a:cs typeface="+mn-cs"/>
            </a:endParaRPr>
          </a:p>
        </p:txBody>
      </p:sp>
      <p:sp>
        <p:nvSpPr>
          <p:cNvPr id="5" name="TextBox 4"/>
          <p:cNvSpPr txBox="1"/>
          <p:nvPr/>
        </p:nvSpPr>
        <p:spPr>
          <a:xfrm>
            <a:off x="103130" y="1464439"/>
            <a:ext cx="2229715" cy="2862322"/>
          </a:xfrm>
          <a:prstGeom prst="rect">
            <a:avLst/>
          </a:prstGeom>
          <a:noFill/>
        </p:spPr>
        <p:txBody>
          <a:bodyPr wrap="square" rtlCol="0">
            <a:spAutoFit/>
          </a:bodyPr>
          <a:lstStyle/>
          <a:p>
            <a:pPr marL="285750" indent="-285750" algn="r" rtl="1">
              <a:buFont typeface="Arial" panose="020B0604020202020204" pitchFamily="34" charset="0"/>
              <a:buChar char="•"/>
            </a:pPr>
            <a:r>
              <a:rPr lang="ar-JO" dirty="0" smtClean="0"/>
              <a:t>المرتبة من أصل 144.</a:t>
            </a:r>
          </a:p>
          <a:p>
            <a:pPr algn="r"/>
            <a:endParaRPr lang="en-US" dirty="0" smtClean="0"/>
          </a:p>
          <a:p>
            <a:pPr marL="285750" indent="-285750" algn="r" rtl="1">
              <a:buFont typeface="Arial" panose="020B0604020202020204" pitchFamily="34" charset="0"/>
              <a:buChar char="•"/>
            </a:pPr>
            <a:r>
              <a:rPr lang="ar-JO" dirty="0"/>
              <a:t>المشاركة في القوى العاملة منخفضة </a:t>
            </a:r>
            <a:r>
              <a:rPr lang="ar-JO" dirty="0" smtClean="0"/>
              <a:t>جدا.</a:t>
            </a:r>
          </a:p>
          <a:p>
            <a:pPr algn="r" rtl="1"/>
            <a:endParaRPr lang="en-US" dirty="0" smtClean="0"/>
          </a:p>
          <a:p>
            <a:pPr marL="285750" indent="-285750" algn="r" rtl="1">
              <a:buFont typeface="Arial" panose="020B0604020202020204" pitchFamily="34" charset="0"/>
              <a:buChar char="•"/>
            </a:pPr>
            <a:r>
              <a:rPr lang="ar-JO" dirty="0"/>
              <a:t>متوسط المساواة في الأجر عن عمل </a:t>
            </a:r>
            <a:r>
              <a:rPr lang="ar-JO" dirty="0" smtClean="0"/>
              <a:t>مماثل.</a:t>
            </a:r>
          </a:p>
          <a:p>
            <a:pPr algn="r" rtl="1"/>
            <a:endParaRPr lang="en-US" dirty="0"/>
          </a:p>
          <a:p>
            <a:pPr marL="285750" indent="-285750" algn="r" rtl="1">
              <a:buFont typeface="Arial" panose="020B0604020202020204" pitchFamily="34" charset="0"/>
              <a:buChar char="•"/>
            </a:pPr>
            <a:r>
              <a:rPr lang="ar-JO" dirty="0"/>
              <a:t>الدخل </a:t>
            </a:r>
            <a:r>
              <a:rPr lang="ar-JO" dirty="0" smtClean="0"/>
              <a:t>التقديري المكتسب </a:t>
            </a:r>
            <a:r>
              <a:rPr lang="ar-JO" dirty="0"/>
              <a:t>منخفض </a:t>
            </a:r>
            <a:r>
              <a:rPr lang="ar-JO" dirty="0" smtClean="0"/>
              <a:t>جدا.</a:t>
            </a:r>
            <a:endParaRPr lang="en-US" dirty="0"/>
          </a:p>
        </p:txBody>
      </p:sp>
      <p:pic>
        <p:nvPicPr>
          <p:cNvPr id="7" name="Picture 6"/>
          <p:cNvPicPr>
            <a:picLocks noChangeAspect="1"/>
          </p:cNvPicPr>
          <p:nvPr/>
        </p:nvPicPr>
        <p:blipFill>
          <a:blip r:embed="rId2"/>
          <a:stretch>
            <a:fillRect/>
          </a:stretch>
        </p:blipFill>
        <p:spPr>
          <a:xfrm>
            <a:off x="2694092" y="1192924"/>
            <a:ext cx="6143625" cy="5075230"/>
          </a:xfrm>
          <a:prstGeom prst="rect">
            <a:avLst/>
          </a:prstGeom>
          <a:ln w="28575">
            <a:solidFill>
              <a:schemeClr val="accent1"/>
            </a:solidFill>
          </a:ln>
        </p:spPr>
      </p:pic>
      <p:sp>
        <p:nvSpPr>
          <p:cNvPr id="10" name="TextBox 9"/>
          <p:cNvSpPr txBox="1"/>
          <p:nvPr/>
        </p:nvSpPr>
        <p:spPr>
          <a:xfrm>
            <a:off x="228600" y="6318078"/>
            <a:ext cx="4930984" cy="276999"/>
          </a:xfrm>
          <a:prstGeom prst="rect">
            <a:avLst/>
          </a:prstGeom>
          <a:noFill/>
        </p:spPr>
        <p:txBody>
          <a:bodyPr wrap="square" rtlCol="0">
            <a:spAutoFit/>
          </a:bodyPr>
          <a:lstStyle/>
          <a:p>
            <a:r>
              <a:rPr lang="en-US" sz="1200" dirty="0" smtClean="0">
                <a:latin typeface="Arial" pitchFamily="34" charset="0"/>
                <a:cs typeface="Arial" pitchFamily="34" charset="0"/>
              </a:rPr>
              <a:t>Sources:  WEF The Global Gender Gap Report 2016</a:t>
            </a:r>
            <a:endParaRPr lang="en-US" sz="1200" dirty="0">
              <a:latin typeface="Arial" pitchFamily="34" charset="0"/>
              <a:cs typeface="Arial" pitchFamily="34" charset="0"/>
            </a:endParaRPr>
          </a:p>
        </p:txBody>
      </p:sp>
      <p:sp>
        <p:nvSpPr>
          <p:cNvPr id="11" name="Left Brace 10"/>
          <p:cNvSpPr/>
          <p:nvPr/>
        </p:nvSpPr>
        <p:spPr>
          <a:xfrm>
            <a:off x="2113685" y="1593677"/>
            <a:ext cx="556595" cy="1301923"/>
          </a:xfrm>
          <a:prstGeom prst="leftBrace">
            <a:avLst/>
          </a:prstGeom>
          <a:ln>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ln w="38100">
                <a:solidFill>
                  <a:sysClr val="windowText" lastClr="000000"/>
                </a:solidFill>
              </a:ln>
            </a:endParaRPr>
          </a:p>
        </p:txBody>
      </p:sp>
    </p:spTree>
    <p:extLst>
      <p:ext uri="{BB962C8B-B14F-4D97-AF65-F5344CB8AC3E}">
        <p14:creationId xmlns:p14="http://schemas.microsoft.com/office/powerpoint/2010/main" val="157931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165538" y="160961"/>
            <a:ext cx="6477000" cy="8548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a:latin typeface="Simplified Arabic" panose="02020603050405020304" pitchFamily="18" charset="-78"/>
              </a:rPr>
              <a:t>المشاركة الاقتصادية والفرص</a:t>
            </a:r>
            <a:endParaRPr lang="en-US" altLang="en-US" sz="3000" dirty="0">
              <a:latin typeface="Simplified Arabic" panose="02020603050405020304" pitchFamily="18" charset="-78"/>
              <a:cs typeface="+mn-cs"/>
            </a:endParaRPr>
          </a:p>
        </p:txBody>
      </p:sp>
      <p:sp>
        <p:nvSpPr>
          <p:cNvPr id="5" name="TextBox 4"/>
          <p:cNvSpPr txBox="1"/>
          <p:nvPr/>
        </p:nvSpPr>
        <p:spPr>
          <a:xfrm>
            <a:off x="4800600" y="1062951"/>
            <a:ext cx="4094020" cy="5386090"/>
          </a:xfrm>
          <a:prstGeom prst="rect">
            <a:avLst/>
          </a:prstGeom>
          <a:noFill/>
        </p:spPr>
        <p:txBody>
          <a:bodyPr wrap="square" rtlCol="0">
            <a:spAutoFit/>
          </a:bodyPr>
          <a:lstStyle/>
          <a:p>
            <a:pPr algn="r" rtl="1"/>
            <a:r>
              <a:rPr lang="ar-JO" sz="2000" b="1" dirty="0" smtClean="0"/>
              <a:t>المشاركة في </a:t>
            </a:r>
            <a:r>
              <a:rPr lang="ar-JO" sz="2000" b="1" dirty="0"/>
              <a:t>القوى العاملة:</a:t>
            </a:r>
          </a:p>
          <a:p>
            <a:pPr marL="285750" indent="-285750" algn="r" rtl="1">
              <a:buFont typeface="Arial" panose="020B0604020202020204" pitchFamily="34" charset="0"/>
              <a:buChar char="•"/>
            </a:pPr>
            <a:r>
              <a:rPr lang="ar-JO" sz="2000" dirty="0" smtClean="0"/>
              <a:t>النساء البالغات </a:t>
            </a:r>
            <a:r>
              <a:rPr lang="ar-JO" sz="2000" dirty="0"/>
              <a:t>العاطلات عن العمل </a:t>
            </a:r>
            <a:r>
              <a:rPr lang="ar-JO" sz="2000" dirty="0" smtClean="0"/>
              <a:t>3 </a:t>
            </a:r>
            <a:r>
              <a:rPr lang="ar-JO" sz="2000" dirty="0"/>
              <a:t>إلى 1.</a:t>
            </a:r>
          </a:p>
          <a:p>
            <a:pPr marL="285750" indent="-285750" algn="r" rtl="1">
              <a:buFont typeface="Arial" panose="020B0604020202020204" pitchFamily="34" charset="0"/>
              <a:buChar char="•"/>
            </a:pPr>
            <a:r>
              <a:rPr lang="ar-JO" sz="2000" dirty="0" smtClean="0"/>
              <a:t>في الأسرة، كل </a:t>
            </a:r>
            <a:r>
              <a:rPr lang="ar-JO" sz="2000" dirty="0"/>
              <a:t>من الذكور والإناث يساهم في العمل</a:t>
            </a:r>
            <a:r>
              <a:rPr lang="ar-JO" sz="2000" dirty="0" smtClean="0"/>
              <a:t>.</a:t>
            </a:r>
          </a:p>
          <a:p>
            <a:pPr marL="285750" indent="-285750" algn="r" rtl="1">
              <a:buFont typeface="Arial" panose="020B0604020202020204" pitchFamily="34" charset="0"/>
              <a:buChar char="•"/>
            </a:pPr>
            <a:endParaRPr lang="ar-JO" sz="2000" dirty="0" smtClean="0"/>
          </a:p>
          <a:p>
            <a:pPr marL="285750" indent="-285750" algn="r" rtl="1">
              <a:buFont typeface="Arial" panose="020B0604020202020204" pitchFamily="34" charset="0"/>
              <a:buChar char="•"/>
            </a:pPr>
            <a:endParaRPr lang="ar-JO" sz="2000" dirty="0"/>
          </a:p>
          <a:p>
            <a:pPr algn="r" rtl="1"/>
            <a:r>
              <a:rPr lang="ar-JO" sz="2000" b="1" dirty="0"/>
              <a:t>القيادة الاقتصادية:</a:t>
            </a:r>
          </a:p>
          <a:p>
            <a:pPr algn="r" rtl="1"/>
            <a:r>
              <a:rPr lang="ar-JO" sz="2000" dirty="0"/>
              <a:t>قدرة المرأة على الوصول إلى المناصب القيادية أعلى من </a:t>
            </a:r>
            <a:r>
              <a:rPr lang="ar-JO" sz="2000" dirty="0" smtClean="0"/>
              <a:t>المتوسط.</a:t>
            </a:r>
          </a:p>
          <a:p>
            <a:pPr marL="285750" indent="-285750" algn="r" rtl="1">
              <a:buFont typeface="Arial" panose="020B0604020202020204" pitchFamily="34" charset="0"/>
              <a:buChar char="•"/>
            </a:pPr>
            <a:endParaRPr lang="ar-JO" sz="2000" dirty="0" smtClean="0"/>
          </a:p>
          <a:p>
            <a:pPr marL="285750" indent="-285750" algn="r" rtl="1">
              <a:buFont typeface="Arial" panose="020B0604020202020204" pitchFamily="34" charset="0"/>
              <a:buChar char="•"/>
            </a:pPr>
            <a:endParaRPr lang="en-US" sz="2000" dirty="0" smtClean="0"/>
          </a:p>
          <a:p>
            <a:pPr algn="r" rtl="1"/>
            <a:r>
              <a:rPr lang="ar-JO" sz="2000" b="1" dirty="0"/>
              <a:t>الوصول إلى الأصول:</a:t>
            </a:r>
          </a:p>
          <a:p>
            <a:pPr algn="r" rtl="1"/>
            <a:r>
              <a:rPr lang="ar-JO" sz="2000" dirty="0"/>
              <a:t>16 من الإناث إلى 33 من الذكور الذين لديهم حساب في مؤسسة مالية</a:t>
            </a:r>
          </a:p>
          <a:p>
            <a:pPr marL="285750" indent="-285750" algn="r" rtl="1">
              <a:buFont typeface="Arial" panose="020B0604020202020204" pitchFamily="34" charset="0"/>
              <a:buChar char="•"/>
            </a:pPr>
            <a:endParaRPr lang="en-US" dirty="0" smtClean="0"/>
          </a:p>
          <a:p>
            <a:pPr marL="285750" indent="-285750" algn="r" rtl="1">
              <a:buFont typeface="Arial" panose="020B0604020202020204" pitchFamily="34" charset="0"/>
              <a:buChar char="•"/>
            </a:pPr>
            <a:endParaRPr lang="en-US" dirty="0"/>
          </a:p>
          <a:p>
            <a:pPr algn="r" rtl="1"/>
            <a:r>
              <a:rPr lang="ar-JO" sz="1400" dirty="0" smtClean="0"/>
              <a:t>البيانات </a:t>
            </a:r>
            <a:r>
              <a:rPr lang="ar-JO" sz="1400" dirty="0"/>
              <a:t>على مقياس من 0 إلى </a:t>
            </a:r>
            <a:r>
              <a:rPr lang="ar-JO" sz="1400" dirty="0" smtClean="0"/>
              <a:t>1 </a:t>
            </a:r>
            <a:r>
              <a:rPr lang="ar-JO" sz="1400" dirty="0"/>
              <a:t>(</a:t>
            </a:r>
            <a:r>
              <a:rPr lang="ar-JO" sz="1400" dirty="0" smtClean="0"/>
              <a:t>0= </a:t>
            </a:r>
            <a:r>
              <a:rPr lang="ar-JO" sz="1400" dirty="0"/>
              <a:t>أسوأ </a:t>
            </a:r>
            <a:r>
              <a:rPr lang="ar-JO" sz="1400" dirty="0" smtClean="0"/>
              <a:t>درجة، 1= </a:t>
            </a:r>
            <a:r>
              <a:rPr lang="ar-JO" sz="1400" dirty="0"/>
              <a:t>أفضل درجة</a:t>
            </a:r>
            <a:r>
              <a:rPr lang="ar-JO" sz="1400" dirty="0" smtClean="0"/>
              <a:t>).</a:t>
            </a:r>
            <a:endParaRPr lang="en-US" sz="1400" dirty="0" smtClean="0"/>
          </a:p>
        </p:txBody>
      </p:sp>
      <p:sp>
        <p:nvSpPr>
          <p:cNvPr id="10" name="TextBox 9"/>
          <p:cNvSpPr txBox="1"/>
          <p:nvPr/>
        </p:nvSpPr>
        <p:spPr>
          <a:xfrm>
            <a:off x="228600" y="6292859"/>
            <a:ext cx="4930984" cy="276999"/>
          </a:xfrm>
          <a:prstGeom prst="rect">
            <a:avLst/>
          </a:prstGeom>
          <a:noFill/>
        </p:spPr>
        <p:txBody>
          <a:bodyPr wrap="square" rtlCol="0">
            <a:spAutoFit/>
          </a:bodyPr>
          <a:lstStyle/>
          <a:p>
            <a:r>
              <a:rPr lang="en-US" sz="1200" dirty="0" smtClean="0">
                <a:latin typeface="Arial" pitchFamily="34" charset="0"/>
                <a:cs typeface="Arial" pitchFamily="34" charset="0"/>
              </a:rPr>
              <a:t>Sources:  WEF The Global Gender Gap Report 2016</a:t>
            </a:r>
            <a:endParaRPr lang="en-US" sz="1200" dirty="0">
              <a:latin typeface="Arial" pitchFamily="34" charset="0"/>
              <a:cs typeface="Arial" pitchFamily="34" charset="0"/>
            </a:endParaRPr>
          </a:p>
        </p:txBody>
      </p:sp>
      <p:pic>
        <p:nvPicPr>
          <p:cNvPr id="12" name="Picture 11"/>
          <p:cNvPicPr>
            <a:picLocks noChangeAspect="1"/>
          </p:cNvPicPr>
          <p:nvPr/>
        </p:nvPicPr>
        <p:blipFill>
          <a:blip r:embed="rId2"/>
          <a:stretch>
            <a:fillRect/>
          </a:stretch>
        </p:blipFill>
        <p:spPr>
          <a:xfrm>
            <a:off x="228600" y="1031420"/>
            <a:ext cx="4572000" cy="5163979"/>
          </a:xfrm>
          <a:prstGeom prst="rect">
            <a:avLst/>
          </a:prstGeom>
          <a:ln w="28575">
            <a:solidFill>
              <a:schemeClr val="accent1">
                <a:lumMod val="60000"/>
                <a:lumOff val="40000"/>
              </a:schemeClr>
            </a:solidFill>
          </a:ln>
        </p:spPr>
      </p:pic>
      <p:cxnSp>
        <p:nvCxnSpPr>
          <p:cNvPr id="13" name="Straight Arrow Connector 12"/>
          <p:cNvCxnSpPr/>
          <p:nvPr/>
        </p:nvCxnSpPr>
        <p:spPr>
          <a:xfrm flipH="1">
            <a:off x="1828800" y="1600200"/>
            <a:ext cx="17526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flipH="1">
            <a:off x="1828800" y="2819400"/>
            <a:ext cx="17526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H="1">
            <a:off x="3276600" y="3962400"/>
            <a:ext cx="10668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H="1">
            <a:off x="3276600" y="5257800"/>
            <a:ext cx="304800"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5061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165538" y="160961"/>
            <a:ext cx="6477000" cy="8548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a:latin typeface="Simplified Arabic" panose="02020603050405020304" pitchFamily="18" charset="-78"/>
              </a:rPr>
              <a:t>ريادة الأعمال والفجوة بين الجنسين في الأداء</a:t>
            </a:r>
            <a:endParaRPr lang="en-US" altLang="en-US" sz="3000" dirty="0">
              <a:latin typeface="Simplified Arabic" panose="02020603050405020304" pitchFamily="18" charset="-78"/>
              <a:cs typeface="+mn-cs"/>
            </a:endParaRPr>
          </a:p>
        </p:txBody>
      </p:sp>
      <p:sp>
        <p:nvSpPr>
          <p:cNvPr id="5" name="TextBox 4"/>
          <p:cNvSpPr txBox="1"/>
          <p:nvPr/>
        </p:nvSpPr>
        <p:spPr>
          <a:xfrm>
            <a:off x="228600" y="1062951"/>
            <a:ext cx="8666020" cy="707886"/>
          </a:xfrm>
          <a:prstGeom prst="rect">
            <a:avLst/>
          </a:prstGeom>
          <a:noFill/>
        </p:spPr>
        <p:txBody>
          <a:bodyPr wrap="square" rtlCol="0">
            <a:spAutoFit/>
          </a:bodyPr>
          <a:lstStyle/>
          <a:p>
            <a:pPr algn="r" rtl="1"/>
            <a:r>
              <a:rPr lang="ar-JO" sz="2000" b="1" dirty="0"/>
              <a:t>معدل انتشار ريادة الأعمال حسب الجنس في بلدان مختارة </a:t>
            </a:r>
            <a:r>
              <a:rPr lang="ar-JO" sz="2000" dirty="0" smtClean="0"/>
              <a:t>(تتناقص </a:t>
            </a:r>
            <a:r>
              <a:rPr lang="ar-JO" sz="2000" dirty="0"/>
              <a:t>الفجوة بين الجنسين من اليسار إلى </a:t>
            </a:r>
            <a:r>
              <a:rPr lang="ar-JO" sz="2000" dirty="0" smtClean="0"/>
              <a:t>اليمين)</a:t>
            </a:r>
            <a:endParaRPr lang="en-US" sz="1400" dirty="0" smtClean="0"/>
          </a:p>
        </p:txBody>
      </p:sp>
      <p:sp>
        <p:nvSpPr>
          <p:cNvPr id="7" name="TextBox 6"/>
          <p:cNvSpPr txBox="1"/>
          <p:nvPr/>
        </p:nvSpPr>
        <p:spPr>
          <a:xfrm>
            <a:off x="228600" y="6079665"/>
            <a:ext cx="8686800" cy="461665"/>
          </a:xfrm>
          <a:prstGeom prst="rect">
            <a:avLst/>
          </a:prstGeom>
          <a:noFill/>
        </p:spPr>
        <p:txBody>
          <a:bodyPr wrap="square" rtlCol="0">
            <a:spAutoFit/>
          </a:bodyPr>
          <a:lstStyle/>
          <a:p>
            <a:r>
              <a:rPr lang="en-US" sz="1200" dirty="0" smtClean="0"/>
              <a:t>Source: World Bank Group Trade &amp; Competitiveness – Supporting Growth Oriented Women Entrepreneurs: A Review of the Evidence &amp; Key Challenges - Sep </a:t>
            </a:r>
            <a:r>
              <a:rPr lang="en-US" sz="1200" dirty="0"/>
              <a:t>2015 </a:t>
            </a:r>
          </a:p>
        </p:txBody>
      </p:sp>
      <p:sp>
        <p:nvSpPr>
          <p:cNvPr id="11" name="TextBox 10"/>
          <p:cNvSpPr txBox="1"/>
          <p:nvPr/>
        </p:nvSpPr>
        <p:spPr>
          <a:xfrm>
            <a:off x="15766" y="5324647"/>
            <a:ext cx="8686800" cy="400110"/>
          </a:xfrm>
          <a:prstGeom prst="rect">
            <a:avLst/>
          </a:prstGeom>
          <a:noFill/>
        </p:spPr>
        <p:txBody>
          <a:bodyPr wrap="square" rtlCol="0">
            <a:spAutoFit/>
          </a:bodyPr>
          <a:lstStyle/>
          <a:p>
            <a:pPr algn="r" rtl="1"/>
            <a:r>
              <a:rPr lang="ar-JO" sz="2000" dirty="0"/>
              <a:t>وهو يقيس نمو الشركات التي تقودها النساء من حيث العمالة </a:t>
            </a:r>
            <a:r>
              <a:rPr lang="ar-JO" sz="2000" dirty="0" smtClean="0"/>
              <a:t>والإنتاج مقابل </a:t>
            </a:r>
            <a:r>
              <a:rPr lang="ar-JO" sz="2000" dirty="0"/>
              <a:t>الشركات التي يقودها </a:t>
            </a:r>
            <a:r>
              <a:rPr lang="ar-JO" sz="2000" dirty="0" smtClean="0"/>
              <a:t>الرجال.</a:t>
            </a:r>
            <a:endParaRPr lang="en-US" sz="2000" i="1" dirty="0"/>
          </a:p>
        </p:txBody>
      </p:sp>
      <p:pic>
        <p:nvPicPr>
          <p:cNvPr id="13" name="Picture 12"/>
          <p:cNvPicPr>
            <a:picLocks noChangeAspect="1"/>
          </p:cNvPicPr>
          <p:nvPr/>
        </p:nvPicPr>
        <p:blipFill>
          <a:blip r:embed="rId2"/>
          <a:stretch>
            <a:fillRect/>
          </a:stretch>
        </p:blipFill>
        <p:spPr>
          <a:xfrm>
            <a:off x="484910" y="1724025"/>
            <a:ext cx="8153400" cy="3409950"/>
          </a:xfrm>
          <a:prstGeom prst="rect">
            <a:avLst/>
          </a:prstGeom>
        </p:spPr>
      </p:pic>
      <p:sp>
        <p:nvSpPr>
          <p:cNvPr id="15" name="Oval 14"/>
          <p:cNvSpPr/>
          <p:nvPr/>
        </p:nvSpPr>
        <p:spPr>
          <a:xfrm>
            <a:off x="3276600" y="1743888"/>
            <a:ext cx="2149366" cy="60797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ar-JO" sz="1400" b="1" dirty="0" smtClean="0"/>
              <a:t>أعلى فجوة بين الجنسين هي في الأردن</a:t>
            </a:r>
            <a:endParaRPr lang="en-US" sz="1400" b="1" dirty="0"/>
          </a:p>
        </p:txBody>
      </p:sp>
      <p:sp>
        <p:nvSpPr>
          <p:cNvPr id="17" name="24-Point Star 16"/>
          <p:cNvSpPr/>
          <p:nvPr/>
        </p:nvSpPr>
        <p:spPr>
          <a:xfrm>
            <a:off x="865910" y="3961792"/>
            <a:ext cx="277090" cy="571051"/>
          </a:xfrm>
          <a:prstGeom prst="star24">
            <a:avLst/>
          </a:prstGeom>
          <a:no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cxnSp>
        <p:nvCxnSpPr>
          <p:cNvPr id="18" name="Straight Arrow Connector 17"/>
          <p:cNvCxnSpPr>
            <a:endCxn id="17" idx="0"/>
          </p:cNvCxnSpPr>
          <p:nvPr/>
        </p:nvCxnSpPr>
        <p:spPr>
          <a:xfrm flipH="1">
            <a:off x="1004455" y="2351862"/>
            <a:ext cx="2928650" cy="160993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210388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التنوع بين الجنسين في الأردن - تمرين</a:t>
            </a:r>
          </a:p>
        </p:txBody>
      </p:sp>
    </p:spTree>
    <p:extLst>
      <p:ext uri="{BB962C8B-B14F-4D97-AF65-F5344CB8AC3E}">
        <p14:creationId xmlns:p14="http://schemas.microsoft.com/office/powerpoint/2010/main" val="42690391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165538" y="160961"/>
            <a:ext cx="6477000" cy="8548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a:latin typeface="Simplified Arabic" panose="02020603050405020304" pitchFamily="18" charset="-78"/>
              </a:rPr>
              <a:t>التنوع بين الجنسين في </a:t>
            </a:r>
            <a:r>
              <a:rPr lang="ar-JO" altLang="en-US" sz="3200" dirty="0" smtClean="0">
                <a:latin typeface="Simplified Arabic" panose="02020603050405020304" pitchFamily="18" charset="-78"/>
              </a:rPr>
              <a:t>الأردن</a:t>
            </a:r>
            <a:r>
              <a:rPr lang="en-US" altLang="en-US" sz="3200" dirty="0" smtClean="0">
                <a:latin typeface="Simplified Arabic" panose="02020603050405020304" pitchFamily="18" charset="-78"/>
              </a:rPr>
              <a:t> </a:t>
            </a:r>
            <a:r>
              <a:rPr lang="ar-JO" altLang="en-US" sz="3200" dirty="0" smtClean="0">
                <a:latin typeface="Simplified Arabic" panose="02020603050405020304" pitchFamily="18" charset="-78"/>
              </a:rPr>
              <a:t>- تمرين</a:t>
            </a:r>
            <a:endParaRPr lang="en-US" altLang="en-US" sz="3000" dirty="0">
              <a:latin typeface="Simplified Arabic" panose="02020603050405020304" pitchFamily="18" charset="-78"/>
              <a:cs typeface="+mn-cs"/>
            </a:endParaRPr>
          </a:p>
        </p:txBody>
      </p:sp>
      <p:sp>
        <p:nvSpPr>
          <p:cNvPr id="5" name="TextBox 4"/>
          <p:cNvSpPr txBox="1"/>
          <p:nvPr/>
        </p:nvSpPr>
        <p:spPr>
          <a:xfrm>
            <a:off x="304800" y="1382286"/>
            <a:ext cx="8450558" cy="4093428"/>
          </a:xfrm>
          <a:prstGeom prst="rect">
            <a:avLst/>
          </a:prstGeom>
          <a:noFill/>
        </p:spPr>
        <p:txBody>
          <a:bodyPr wrap="square" rtlCol="0">
            <a:spAutoFit/>
          </a:bodyPr>
          <a:lstStyle/>
          <a:p>
            <a:pPr algn="just" rtl="1"/>
            <a:r>
              <a:rPr lang="ar-JO" sz="2000" dirty="0"/>
              <a:t>نشرت مؤسسة التمويل الدولية في سبتمبر 2015 </a:t>
            </a:r>
            <a:r>
              <a:rPr lang="ar-JO" sz="2000" dirty="0" smtClean="0"/>
              <a:t>بحثاً </a:t>
            </a:r>
            <a:r>
              <a:rPr lang="ar-JO" sz="2000" dirty="0"/>
              <a:t>حول تأثير التنوع بين الجنسين على الأداء الاقتصادي للشركات في الأردن. أخذت بعض الاقتباسات من قادة البلاد من كلا الجنسين فيما يتعلق بالتنوع بين الجنسين في الشركات. بناءً على </a:t>
            </a:r>
            <a:r>
              <a:rPr lang="ar-JO" sz="2000" dirty="0" smtClean="0"/>
              <a:t>ذلك، </a:t>
            </a:r>
            <a:r>
              <a:rPr lang="ar-JO" sz="2000" dirty="0"/>
              <a:t>يرجى اتباع التعليمات التالية</a:t>
            </a:r>
            <a:r>
              <a:rPr lang="ar-JO" sz="2000" dirty="0" smtClean="0"/>
              <a:t>:</a:t>
            </a:r>
          </a:p>
          <a:p>
            <a:pPr algn="r" rtl="1"/>
            <a:endParaRPr lang="ar-JO" dirty="0"/>
          </a:p>
          <a:p>
            <a:pPr marL="285750" indent="-285750" algn="r" rtl="1">
              <a:buFont typeface="Wingdings" panose="05000000000000000000" pitchFamily="2" charset="2"/>
              <a:buChar char="q"/>
            </a:pPr>
            <a:r>
              <a:rPr lang="ar-JO" dirty="0"/>
              <a:t>يجب تقسيم المتدربين إلى 5 </a:t>
            </a:r>
            <a:r>
              <a:rPr lang="ar-JO" dirty="0" smtClean="0"/>
              <a:t>مجموعات.</a:t>
            </a:r>
            <a:endParaRPr lang="ar-JO" dirty="0"/>
          </a:p>
          <a:p>
            <a:pPr marL="285750" indent="-285750" algn="r" rtl="1">
              <a:buFont typeface="Wingdings" panose="05000000000000000000" pitchFamily="2" charset="2"/>
              <a:buChar char="q"/>
            </a:pPr>
            <a:endParaRPr lang="ar-JO" dirty="0"/>
          </a:p>
          <a:p>
            <a:pPr marL="285750" indent="-285750" algn="r" rtl="1">
              <a:buFont typeface="Wingdings" panose="05000000000000000000" pitchFamily="2" charset="2"/>
              <a:buChar char="q"/>
            </a:pPr>
            <a:r>
              <a:rPr lang="ar-JO" dirty="0"/>
              <a:t>سيتم منح كل مجموعة أحد </a:t>
            </a:r>
            <a:r>
              <a:rPr lang="ar-JO" dirty="0" smtClean="0"/>
              <a:t>الاقتباسات المعروضة </a:t>
            </a:r>
            <a:r>
              <a:rPr lang="ar-JO" dirty="0"/>
              <a:t>في الشريحة </a:t>
            </a:r>
            <a:r>
              <a:rPr lang="ar-JO" dirty="0" smtClean="0"/>
              <a:t>التالية.</a:t>
            </a:r>
            <a:endParaRPr lang="ar-JO" dirty="0"/>
          </a:p>
          <a:p>
            <a:pPr marL="285750" indent="-285750" algn="r" rtl="1">
              <a:buFont typeface="Wingdings" panose="05000000000000000000" pitchFamily="2" charset="2"/>
              <a:buChar char="q"/>
            </a:pPr>
            <a:endParaRPr lang="ar-JO" dirty="0"/>
          </a:p>
          <a:p>
            <a:pPr marL="285750" indent="-285750" algn="r" rtl="1">
              <a:buFont typeface="Wingdings" panose="05000000000000000000" pitchFamily="2" charset="2"/>
              <a:buChar char="q"/>
            </a:pPr>
            <a:r>
              <a:rPr lang="ar-JO" dirty="0"/>
              <a:t>ستقوم كل مجموعة بالتعليق </a:t>
            </a:r>
            <a:r>
              <a:rPr lang="ar-JO" dirty="0" smtClean="0"/>
              <a:t>باختصار على </a:t>
            </a:r>
            <a:r>
              <a:rPr lang="ar-JO" dirty="0"/>
              <a:t>الاقتباسات بالرجوع </a:t>
            </a:r>
            <a:r>
              <a:rPr lang="ar-JO" dirty="0" smtClean="0"/>
              <a:t>إلى التالي:</a:t>
            </a:r>
            <a:endParaRPr lang="ar-JO" dirty="0"/>
          </a:p>
          <a:p>
            <a:pPr algn="r" rtl="1"/>
            <a:r>
              <a:rPr lang="ar-JO" dirty="0" smtClean="0"/>
              <a:t>-هل </a:t>
            </a:r>
            <a:r>
              <a:rPr lang="ar-JO" dirty="0"/>
              <a:t>توافق أم لا توافق على رأي المتحدث؟</a:t>
            </a:r>
          </a:p>
          <a:p>
            <a:pPr algn="r" rtl="1"/>
            <a:r>
              <a:rPr lang="ar-JO" dirty="0" smtClean="0"/>
              <a:t>-في رأيك، </a:t>
            </a:r>
            <a:r>
              <a:rPr lang="ar-JO" dirty="0"/>
              <a:t>ما هي الفرص والتهديدات التي تواجه </a:t>
            </a:r>
            <a:r>
              <a:rPr lang="ar-JO" dirty="0" smtClean="0"/>
              <a:t>القادة النساء </a:t>
            </a:r>
            <a:r>
              <a:rPr lang="ar-JO" dirty="0"/>
              <a:t>في الأردن؟</a:t>
            </a:r>
          </a:p>
          <a:p>
            <a:pPr marL="285750" indent="-285750" algn="r" rtl="1">
              <a:buFont typeface="Wingdings" panose="05000000000000000000" pitchFamily="2" charset="2"/>
              <a:buChar char="q"/>
            </a:pPr>
            <a:endParaRPr lang="ar-JO" dirty="0"/>
          </a:p>
          <a:p>
            <a:pPr marL="285750" indent="-285750" algn="r" rtl="1">
              <a:buFont typeface="Wingdings" panose="05000000000000000000" pitchFamily="2" charset="2"/>
              <a:buChar char="q"/>
            </a:pPr>
            <a:r>
              <a:rPr lang="ar-JO" dirty="0"/>
              <a:t>يجب على كل </a:t>
            </a:r>
            <a:r>
              <a:rPr lang="ar-JO" dirty="0" smtClean="0"/>
              <a:t>مجموعة مشاركة تعليقاتهم.</a:t>
            </a:r>
            <a:endParaRPr lang="ar-JO" dirty="0"/>
          </a:p>
          <a:p>
            <a:pPr algn="r" rtl="1"/>
            <a:endParaRPr lang="ar-JO" sz="2000" dirty="0"/>
          </a:p>
        </p:txBody>
      </p:sp>
    </p:spTree>
    <p:extLst>
      <p:ext uri="{BB962C8B-B14F-4D97-AF65-F5344CB8AC3E}">
        <p14:creationId xmlns:p14="http://schemas.microsoft.com/office/powerpoint/2010/main" val="425610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graphicFrame>
        <p:nvGraphicFramePr>
          <p:cNvPr id="2" name="Diagram 1"/>
          <p:cNvGraphicFramePr/>
          <p:nvPr>
            <p:extLst>
              <p:ext uri="{D42A27DB-BD31-4B8C-83A1-F6EECF244321}">
                <p14:modId xmlns:p14="http://schemas.microsoft.com/office/powerpoint/2010/main" val="3691090725"/>
              </p:ext>
            </p:extLst>
          </p:nvPr>
        </p:nvGraphicFramePr>
        <p:xfrm>
          <a:off x="533400" y="874584"/>
          <a:ext cx="5334000" cy="4840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6096000" y="1148508"/>
            <a:ext cx="2667000" cy="4955203"/>
          </a:xfrm>
          <a:prstGeom prst="rect">
            <a:avLst/>
          </a:prstGeom>
          <a:noFill/>
        </p:spPr>
        <p:txBody>
          <a:bodyPr wrap="square" rtlCol="0">
            <a:spAutoFit/>
          </a:bodyPr>
          <a:lstStyle/>
          <a:p>
            <a:pPr algn="just" rtl="1"/>
            <a:r>
              <a:rPr lang="ar-JO" sz="2000" dirty="0"/>
              <a:t>جنسك </a:t>
            </a:r>
            <a:r>
              <a:rPr lang="ar-JO" sz="2000" dirty="0" smtClean="0"/>
              <a:t>كذكر </a:t>
            </a:r>
            <a:r>
              <a:rPr lang="ar-JO" sz="2000" dirty="0"/>
              <a:t>أو أنثى هو </a:t>
            </a:r>
            <a:r>
              <a:rPr lang="ar-JO" sz="2000" b="1" dirty="0"/>
              <a:t>حقيقة بيولوجية واحدة </a:t>
            </a:r>
            <a:r>
              <a:rPr lang="ar-JO" sz="2000" dirty="0"/>
              <a:t>في أي </a:t>
            </a:r>
            <a:r>
              <a:rPr lang="ar-JO" sz="2000" dirty="0" smtClean="0"/>
              <a:t>ثقافة، بينما ما يعنيه  هذا </a:t>
            </a:r>
            <a:r>
              <a:rPr lang="ar-JO" sz="2000" dirty="0"/>
              <a:t>الجنس من حيث دورك </a:t>
            </a:r>
            <a:r>
              <a:rPr lang="ar-JO" sz="2000" dirty="0" smtClean="0"/>
              <a:t>كرجل </a:t>
            </a:r>
            <a:r>
              <a:rPr lang="ar-JO" sz="2000" dirty="0"/>
              <a:t>أو امرأة في المجتمع يمكن أن يكون </a:t>
            </a:r>
            <a:r>
              <a:rPr lang="ar-JO" sz="2000" b="1" dirty="0"/>
              <a:t>مختلفًا تمامًا </a:t>
            </a:r>
            <a:r>
              <a:rPr lang="ar-JO" sz="2000" b="1" dirty="0" smtClean="0"/>
              <a:t>باختلاف الثقافات.</a:t>
            </a:r>
            <a:endParaRPr lang="en-US" sz="2000" b="1" dirty="0" smtClean="0"/>
          </a:p>
          <a:p>
            <a:pPr algn="just"/>
            <a:endParaRPr lang="en-US" sz="2000" dirty="0"/>
          </a:p>
          <a:p>
            <a:pPr algn="just" rtl="1"/>
            <a:r>
              <a:rPr lang="ar-JO" sz="2000" dirty="0"/>
              <a:t>هذه "الأدوار الجنسانية" لها تأثير على صحة الفرد</a:t>
            </a:r>
            <a:r>
              <a:rPr lang="ar-JO" sz="2000" dirty="0" smtClean="0"/>
              <a:t>.</a:t>
            </a:r>
          </a:p>
          <a:p>
            <a:pPr algn="just" rtl="1"/>
            <a:endParaRPr lang="en-US" sz="2000" dirty="0"/>
          </a:p>
          <a:p>
            <a:pPr algn="just" rtl="1"/>
            <a:r>
              <a:rPr lang="ar-JO" sz="2000" dirty="0"/>
              <a:t>في المصطلحات </a:t>
            </a:r>
            <a:r>
              <a:rPr lang="ar-JO" sz="2000" dirty="0" smtClean="0"/>
              <a:t>الاجتماعية، </a:t>
            </a:r>
            <a:r>
              <a:rPr lang="ar-JO" sz="2000" dirty="0"/>
              <a:t>يشير "دور الجنس" إلى الخصائص والسلوكيات التي تنسبها الثقافات المختلفة إلى الجنسين</a:t>
            </a:r>
            <a:r>
              <a:rPr lang="en-US" sz="2000" dirty="0" smtClean="0"/>
              <a:t>. </a:t>
            </a:r>
          </a:p>
          <a:p>
            <a:endParaRPr lang="en-US" sz="1600" dirty="0"/>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مقابل الجنس</a:t>
            </a:r>
          </a:p>
        </p:txBody>
      </p:sp>
    </p:spTree>
    <p:extLst>
      <p:ext uri="{BB962C8B-B14F-4D97-AF65-F5344CB8AC3E}">
        <p14:creationId xmlns:p14="http://schemas.microsoft.com/office/powerpoint/2010/main" val="3040813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165538" y="160961"/>
            <a:ext cx="6477000" cy="854858"/>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defTabSz="987478" rtl="1" fontAlgn="base">
              <a:spcAft>
                <a:spcPct val="0"/>
              </a:spcAft>
            </a:pPr>
            <a:r>
              <a:rPr lang="ar-JO" altLang="en-US" sz="3200" dirty="0">
                <a:latin typeface="Simplified Arabic" panose="02020603050405020304" pitchFamily="18" charset="-78"/>
              </a:rPr>
              <a:t>التنوع بين الجنسين في </a:t>
            </a:r>
            <a:r>
              <a:rPr lang="ar-JO" altLang="en-US" sz="3200" dirty="0" smtClean="0">
                <a:latin typeface="Simplified Arabic" panose="02020603050405020304" pitchFamily="18" charset="-78"/>
              </a:rPr>
              <a:t>الأردن</a:t>
            </a:r>
            <a:r>
              <a:rPr lang="en-US" altLang="en-US" sz="3200" dirty="0" smtClean="0">
                <a:latin typeface="Simplified Arabic" panose="02020603050405020304" pitchFamily="18" charset="-78"/>
              </a:rPr>
              <a:t> </a:t>
            </a:r>
            <a:r>
              <a:rPr lang="ar-JO" altLang="en-US" sz="3200" dirty="0" smtClean="0">
                <a:latin typeface="Simplified Arabic" panose="02020603050405020304" pitchFamily="18" charset="-78"/>
              </a:rPr>
              <a:t>- تمرين</a:t>
            </a:r>
            <a:endParaRPr lang="en-US" altLang="en-US" sz="3000" dirty="0">
              <a:latin typeface="Simplified Arabic" panose="02020603050405020304" pitchFamily="18" charset="-78"/>
              <a:cs typeface="+mn-cs"/>
            </a:endParaRPr>
          </a:p>
        </p:txBody>
      </p:sp>
      <p:sp>
        <p:nvSpPr>
          <p:cNvPr id="6" name="TextBox 5"/>
          <p:cNvSpPr txBox="1"/>
          <p:nvPr/>
        </p:nvSpPr>
        <p:spPr>
          <a:xfrm>
            <a:off x="165538" y="6172200"/>
            <a:ext cx="3551068" cy="276999"/>
          </a:xfrm>
          <a:prstGeom prst="rect">
            <a:avLst/>
          </a:prstGeom>
          <a:noFill/>
        </p:spPr>
        <p:txBody>
          <a:bodyPr wrap="square" rtlCol="0">
            <a:spAutoFit/>
          </a:bodyPr>
          <a:lstStyle/>
          <a:p>
            <a:r>
              <a:rPr lang="en-US" sz="1200" dirty="0" smtClean="0">
                <a:latin typeface="Arial" pitchFamily="34" charset="0"/>
                <a:cs typeface="Arial" pitchFamily="34" charset="0"/>
              </a:rPr>
              <a:t>Sources:  IFC Jordan Gender Report Sep 2015</a:t>
            </a:r>
            <a:endParaRPr lang="en-US" sz="1200" dirty="0">
              <a:latin typeface="Arial" pitchFamily="34" charset="0"/>
              <a:cs typeface="Arial" pitchFamily="34" charset="0"/>
            </a:endParaRPr>
          </a:p>
        </p:txBody>
      </p:sp>
      <p:sp>
        <p:nvSpPr>
          <p:cNvPr id="7" name="Rounded Rectangular Callout 6"/>
          <p:cNvSpPr/>
          <p:nvPr/>
        </p:nvSpPr>
        <p:spPr>
          <a:xfrm rot="982206">
            <a:off x="6253423" y="4143313"/>
            <a:ext cx="2580282" cy="1591076"/>
          </a:xfrm>
          <a:prstGeom prst="wedgeRoundRectCallout">
            <a:avLst/>
          </a:prstGeom>
          <a:solidFill>
            <a:schemeClr val="accent1">
              <a:lumMod val="60000"/>
              <a:lumOff val="40000"/>
            </a:schemeClr>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just" rtl="1"/>
            <a:r>
              <a:rPr lang="ar-JO" sz="1600" dirty="0" smtClean="0">
                <a:solidFill>
                  <a:schemeClr val="tx1"/>
                </a:solidFill>
              </a:rPr>
              <a:t>"هنالك فرص، </a:t>
            </a:r>
            <a:r>
              <a:rPr lang="ar-JO" sz="1600" dirty="0">
                <a:solidFill>
                  <a:schemeClr val="tx1"/>
                </a:solidFill>
              </a:rPr>
              <a:t>لكنني أعتقد أن النساء بحاجة إلى أن ينظر إليهن على أنهن أكثر نشاطًا في مجالاتهن ليصبحن قادة المستقبل وأعضاء مجلس </a:t>
            </a:r>
            <a:r>
              <a:rPr lang="ar-JO" sz="1600" dirty="0" smtClean="0">
                <a:solidFill>
                  <a:schemeClr val="tx1"/>
                </a:solidFill>
              </a:rPr>
              <a:t>الإدارة".</a:t>
            </a:r>
            <a:endParaRPr lang="ar-JO" sz="1600" dirty="0">
              <a:solidFill>
                <a:schemeClr val="tx1"/>
              </a:solidFill>
            </a:endParaRPr>
          </a:p>
          <a:p>
            <a:pPr algn="r" rtl="1"/>
            <a:r>
              <a:rPr lang="ar-JO" sz="1300" dirty="0">
                <a:solidFill>
                  <a:schemeClr val="tx1"/>
                </a:solidFill>
              </a:rPr>
              <a:t>المصدر: غسان نقل - نائب رئيس مجموعة نقل</a:t>
            </a:r>
            <a:endParaRPr lang="en-US" sz="1300" dirty="0">
              <a:solidFill>
                <a:schemeClr val="tx1"/>
              </a:solidFill>
            </a:endParaRPr>
          </a:p>
        </p:txBody>
      </p:sp>
      <p:sp>
        <p:nvSpPr>
          <p:cNvPr id="10" name="Oval Callout 9"/>
          <p:cNvSpPr/>
          <p:nvPr/>
        </p:nvSpPr>
        <p:spPr>
          <a:xfrm rot="801905">
            <a:off x="5437498" y="1211668"/>
            <a:ext cx="3574865" cy="2521963"/>
          </a:xfrm>
          <a:prstGeom prst="wedgeEllipseCallout">
            <a:avLst/>
          </a:prstGeom>
          <a:solidFill>
            <a:srgbClr val="F8CD78"/>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rtl="1"/>
            <a:r>
              <a:rPr lang="ar-JO" sz="1600" dirty="0">
                <a:solidFill>
                  <a:schemeClr val="tx1"/>
                </a:solidFill>
              </a:rPr>
              <a:t>"يؤدي التنوع إلى حوكمة الشركات الجيدة لأنه يجلب المزيد من </a:t>
            </a:r>
            <a:r>
              <a:rPr lang="ar-JO" sz="1600" dirty="0" smtClean="0">
                <a:solidFill>
                  <a:schemeClr val="tx1"/>
                </a:solidFill>
              </a:rPr>
              <a:t>الأفكار،  يهتم </a:t>
            </a:r>
            <a:r>
              <a:rPr lang="ar-JO" sz="1600" dirty="0">
                <a:solidFill>
                  <a:schemeClr val="tx1"/>
                </a:solidFill>
              </a:rPr>
              <a:t>الرجال بالحفاظ على سيطرة داخلية </a:t>
            </a:r>
            <a:r>
              <a:rPr lang="ar-JO" sz="1600" dirty="0" smtClean="0">
                <a:solidFill>
                  <a:schemeClr val="tx1"/>
                </a:solidFill>
              </a:rPr>
              <a:t>قوية، بينما </a:t>
            </a:r>
            <a:r>
              <a:rPr lang="ar-JO" sz="1600" dirty="0">
                <a:solidFill>
                  <a:schemeClr val="tx1"/>
                </a:solidFill>
              </a:rPr>
              <a:t>قد تكون </a:t>
            </a:r>
            <a:r>
              <a:rPr lang="ar-JO" sz="1600" dirty="0" smtClean="0">
                <a:solidFill>
                  <a:schemeClr val="tx1"/>
                </a:solidFill>
              </a:rPr>
              <a:t>النساء </a:t>
            </a:r>
            <a:r>
              <a:rPr lang="ar-JO" sz="1600" dirty="0">
                <a:solidFill>
                  <a:schemeClr val="tx1"/>
                </a:solidFill>
              </a:rPr>
              <a:t>معنية بالخلافة وتطوير كبار </a:t>
            </a:r>
            <a:r>
              <a:rPr lang="ar-JO" sz="1600" dirty="0" smtClean="0">
                <a:solidFill>
                  <a:schemeClr val="tx1"/>
                </a:solidFill>
              </a:rPr>
              <a:t>الموظفين، مما يؤدي إلى </a:t>
            </a:r>
            <a:r>
              <a:rPr lang="ar-JO" sz="1600" dirty="0">
                <a:solidFill>
                  <a:schemeClr val="tx1"/>
                </a:solidFill>
              </a:rPr>
              <a:t>تحسين حوكمة الشركات</a:t>
            </a:r>
            <a:r>
              <a:rPr lang="ar-JO" sz="1600" dirty="0" smtClean="0">
                <a:solidFill>
                  <a:schemeClr val="tx1"/>
                </a:solidFill>
              </a:rPr>
              <a:t>".</a:t>
            </a:r>
            <a:endParaRPr lang="ar-JO" sz="1600" dirty="0">
              <a:solidFill>
                <a:schemeClr val="tx1"/>
              </a:solidFill>
            </a:endParaRPr>
          </a:p>
          <a:p>
            <a:pPr algn="r" rtl="1"/>
            <a:r>
              <a:rPr lang="ar-JO" sz="1300" dirty="0">
                <a:solidFill>
                  <a:schemeClr val="tx1"/>
                </a:solidFill>
              </a:rPr>
              <a:t>المصدر: سهيل العلي - وزير الصناعة السابق</a:t>
            </a:r>
            <a:endParaRPr lang="en-US" sz="1300" dirty="0">
              <a:solidFill>
                <a:schemeClr val="tx1"/>
              </a:solidFill>
            </a:endParaRPr>
          </a:p>
        </p:txBody>
      </p:sp>
      <p:sp>
        <p:nvSpPr>
          <p:cNvPr id="11" name="Oval Callout 10"/>
          <p:cNvSpPr/>
          <p:nvPr/>
        </p:nvSpPr>
        <p:spPr>
          <a:xfrm rot="20360969">
            <a:off x="91767" y="3232218"/>
            <a:ext cx="3367182" cy="2509145"/>
          </a:xfrm>
          <a:prstGeom prst="wedgeEllipseCallou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JO" sz="1600" dirty="0" smtClean="0">
                <a:solidFill>
                  <a:schemeClr val="tx1"/>
                </a:solidFill>
              </a:rPr>
              <a:t>"كان </a:t>
            </a:r>
            <a:r>
              <a:rPr lang="ar-JO" sz="1600" dirty="0">
                <a:solidFill>
                  <a:schemeClr val="tx1"/>
                </a:solidFill>
              </a:rPr>
              <a:t>من الجيد رؤية النساء يصلن إلى مثل هذه المناصب بمؤهلاتهن وكفاءتهن المهنية. لا شك أن الديناميكيات </a:t>
            </a:r>
            <a:r>
              <a:rPr lang="ar-JO" sz="1600" dirty="0" smtClean="0">
                <a:solidFill>
                  <a:schemeClr val="tx1"/>
                </a:solidFill>
              </a:rPr>
              <a:t>تتغير، </a:t>
            </a:r>
            <a:r>
              <a:rPr lang="ar-JO" sz="1600" dirty="0">
                <a:solidFill>
                  <a:schemeClr val="tx1"/>
                </a:solidFill>
              </a:rPr>
              <a:t>حيث بدا أن هيمنة الذكور </a:t>
            </a:r>
            <a:r>
              <a:rPr lang="ar-JO" sz="1600" dirty="0" smtClean="0">
                <a:solidFill>
                  <a:schemeClr val="tx1"/>
                </a:solidFill>
              </a:rPr>
              <a:t>تتناقص، </a:t>
            </a:r>
            <a:r>
              <a:rPr lang="ar-JO" sz="1600" dirty="0">
                <a:solidFill>
                  <a:schemeClr val="tx1"/>
                </a:solidFill>
              </a:rPr>
              <a:t>مما يعزز تنفيذ </a:t>
            </a:r>
            <a:r>
              <a:rPr lang="ar-JO" sz="1600" dirty="0" smtClean="0">
                <a:solidFill>
                  <a:schemeClr val="tx1"/>
                </a:solidFill>
              </a:rPr>
              <a:t>القرارات".</a:t>
            </a:r>
            <a:endParaRPr lang="ar-JO" sz="1600" dirty="0">
              <a:solidFill>
                <a:schemeClr val="tx1"/>
              </a:solidFill>
            </a:endParaRPr>
          </a:p>
          <a:p>
            <a:pPr algn="r" rtl="1"/>
            <a:r>
              <a:rPr lang="ar-JO" sz="1300" dirty="0">
                <a:solidFill>
                  <a:schemeClr val="tx1"/>
                </a:solidFill>
              </a:rPr>
              <a:t>المصدر: سهيل </a:t>
            </a:r>
            <a:r>
              <a:rPr lang="ar-JO" sz="1300" dirty="0" smtClean="0">
                <a:solidFill>
                  <a:schemeClr val="tx1"/>
                </a:solidFill>
              </a:rPr>
              <a:t>جوعانه </a:t>
            </a:r>
            <a:r>
              <a:rPr lang="ar-JO" sz="1300" dirty="0">
                <a:solidFill>
                  <a:schemeClr val="tx1"/>
                </a:solidFill>
              </a:rPr>
              <a:t>- عضو المجلس الاستشاري التعليمي للمدارس المعمدانية في الأردن</a:t>
            </a:r>
            <a:endParaRPr lang="en-US" sz="1300" dirty="0">
              <a:solidFill>
                <a:schemeClr val="tx1"/>
              </a:solidFill>
            </a:endParaRPr>
          </a:p>
        </p:txBody>
      </p:sp>
      <p:sp>
        <p:nvSpPr>
          <p:cNvPr id="12" name="Rectangular Callout 11"/>
          <p:cNvSpPr/>
          <p:nvPr/>
        </p:nvSpPr>
        <p:spPr>
          <a:xfrm>
            <a:off x="304800" y="1143000"/>
            <a:ext cx="4999162" cy="1650954"/>
          </a:xfrm>
          <a:prstGeom prst="wedgeRectCallout">
            <a:avLst/>
          </a:prstGeom>
          <a:solidFill>
            <a:schemeClr val="accent2">
              <a:lumMod val="20000"/>
              <a:lumOff val="80000"/>
            </a:schemeClr>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just" rtl="1"/>
            <a:r>
              <a:rPr lang="ar-JO" sz="1600" dirty="0" smtClean="0">
                <a:solidFill>
                  <a:schemeClr val="tx1"/>
                </a:solidFill>
              </a:rPr>
              <a:t>"اكتسبت </a:t>
            </a:r>
            <a:r>
              <a:rPr lang="ar-JO" sz="1600" dirty="0">
                <a:solidFill>
                  <a:schemeClr val="tx1"/>
                </a:solidFill>
              </a:rPr>
              <a:t>خبرة جيدة بشكل عام مع أعضاء مجلس الإدارة من النساء. معظم النساء مستمعات أفضل من الرجال ويستغرقن وقتًا أطول في اتخاذ </a:t>
            </a:r>
            <a:r>
              <a:rPr lang="ar-JO" sz="1600" dirty="0" smtClean="0">
                <a:solidFill>
                  <a:schemeClr val="tx1"/>
                </a:solidFill>
              </a:rPr>
              <a:t>القرارات. </a:t>
            </a:r>
            <a:r>
              <a:rPr lang="ar-JO" sz="1600" dirty="0">
                <a:solidFill>
                  <a:schemeClr val="tx1"/>
                </a:solidFill>
              </a:rPr>
              <a:t>بعض النساء يشعرن أنهن بحاجة إلى أن </a:t>
            </a:r>
            <a:r>
              <a:rPr lang="ar-JO" sz="1600" dirty="0" smtClean="0">
                <a:solidFill>
                  <a:schemeClr val="tx1"/>
                </a:solidFill>
              </a:rPr>
              <a:t>يكونن أقوى وأكثر </a:t>
            </a:r>
            <a:r>
              <a:rPr lang="ar-JO" sz="1600" dirty="0">
                <a:solidFill>
                  <a:schemeClr val="tx1"/>
                </a:solidFill>
              </a:rPr>
              <a:t>ذكاء </a:t>
            </a:r>
            <a:r>
              <a:rPr lang="ar-JO" sz="1600" dirty="0" smtClean="0">
                <a:solidFill>
                  <a:schemeClr val="tx1"/>
                </a:solidFill>
              </a:rPr>
              <a:t>ويميلون إلى الفظاظة وعدم الانتظام وغالبًا </a:t>
            </a:r>
            <a:r>
              <a:rPr lang="ar-JO" sz="1600" dirty="0">
                <a:solidFill>
                  <a:schemeClr val="tx1"/>
                </a:solidFill>
              </a:rPr>
              <a:t>ما </a:t>
            </a:r>
            <a:r>
              <a:rPr lang="ar-JO" sz="1600" dirty="0" smtClean="0">
                <a:solidFill>
                  <a:schemeClr val="tx1"/>
                </a:solidFill>
              </a:rPr>
              <a:t>يكن </a:t>
            </a:r>
            <a:r>
              <a:rPr lang="ar-JO" sz="1600" dirty="0">
                <a:solidFill>
                  <a:schemeClr val="tx1"/>
                </a:solidFill>
              </a:rPr>
              <a:t>مخطئات. لقد شهدت أيضًا تعاونًا ضعيفًا بين </a:t>
            </a:r>
            <a:r>
              <a:rPr lang="ar-JO" sz="1600" dirty="0" smtClean="0">
                <a:solidFill>
                  <a:schemeClr val="tx1"/>
                </a:solidFill>
              </a:rPr>
              <a:t>النساء، </a:t>
            </a:r>
            <a:r>
              <a:rPr lang="ar-JO" sz="1600" dirty="0">
                <a:solidFill>
                  <a:schemeClr val="tx1"/>
                </a:solidFill>
              </a:rPr>
              <a:t>وهو أمر مدمر ومثير </a:t>
            </a:r>
            <a:r>
              <a:rPr lang="ar-JO" sz="1600" dirty="0" smtClean="0">
                <a:solidFill>
                  <a:schemeClr val="tx1"/>
                </a:solidFill>
              </a:rPr>
              <a:t>للقلق".</a:t>
            </a:r>
            <a:endParaRPr lang="ar-JO" sz="1600" dirty="0">
              <a:solidFill>
                <a:schemeClr val="tx1"/>
              </a:solidFill>
            </a:endParaRPr>
          </a:p>
          <a:p>
            <a:pPr algn="r" rtl="1"/>
            <a:r>
              <a:rPr lang="ar-JO" sz="1400" dirty="0">
                <a:solidFill>
                  <a:schemeClr val="tx1"/>
                </a:solidFill>
              </a:rPr>
              <a:t>المصدر: ليث القاسم - المالك ورئيس قسم استشارات الأعمال العربية</a:t>
            </a:r>
            <a:endParaRPr lang="en-US" sz="1400" dirty="0">
              <a:solidFill>
                <a:schemeClr val="tx1"/>
              </a:solidFill>
            </a:endParaRPr>
          </a:p>
        </p:txBody>
      </p:sp>
      <p:sp>
        <p:nvSpPr>
          <p:cNvPr id="13" name="Rectangular Callout 12"/>
          <p:cNvSpPr/>
          <p:nvPr/>
        </p:nvSpPr>
        <p:spPr>
          <a:xfrm>
            <a:off x="3569127" y="3346040"/>
            <a:ext cx="2349439" cy="2719713"/>
          </a:xfrm>
          <a:prstGeom prst="wedgeRectCallout">
            <a:avLst/>
          </a:prstGeom>
          <a:solidFill>
            <a:srgbClr val="FDBBCE"/>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just" rtl="1"/>
            <a:r>
              <a:rPr lang="ar-JO" sz="1600" dirty="0">
                <a:solidFill>
                  <a:schemeClr val="tx1"/>
                </a:solidFill>
              </a:rPr>
              <a:t>"تحتاج </a:t>
            </a:r>
            <a:r>
              <a:rPr lang="ar-JO" sz="1600" dirty="0" smtClean="0">
                <a:solidFill>
                  <a:schemeClr val="tx1"/>
                </a:solidFill>
              </a:rPr>
              <a:t>المرأة </a:t>
            </a:r>
            <a:r>
              <a:rPr lang="ar-JO" sz="1600" dirty="0">
                <a:solidFill>
                  <a:schemeClr val="tx1"/>
                </a:solidFill>
              </a:rPr>
              <a:t>إلى </a:t>
            </a:r>
            <a:r>
              <a:rPr lang="ar-JO" sz="1600" dirty="0" smtClean="0">
                <a:solidFill>
                  <a:schemeClr val="tx1"/>
                </a:solidFill>
              </a:rPr>
              <a:t>العمل على تقوية </a:t>
            </a:r>
            <a:r>
              <a:rPr lang="ar-JO" sz="1600" dirty="0">
                <a:solidFill>
                  <a:schemeClr val="tx1"/>
                </a:solidFill>
              </a:rPr>
              <a:t>نقاط </a:t>
            </a:r>
            <a:r>
              <a:rPr lang="ar-JO" sz="1600" dirty="0" smtClean="0">
                <a:solidFill>
                  <a:schemeClr val="tx1"/>
                </a:solidFill>
              </a:rPr>
              <a:t>ضعفها </a:t>
            </a:r>
            <a:r>
              <a:rPr lang="ar-JO" sz="1600" dirty="0">
                <a:solidFill>
                  <a:schemeClr val="tx1"/>
                </a:solidFill>
              </a:rPr>
              <a:t>وتعزيز نقاط </a:t>
            </a:r>
            <a:r>
              <a:rPr lang="ar-JO" sz="1600" dirty="0" smtClean="0">
                <a:solidFill>
                  <a:schemeClr val="tx1"/>
                </a:solidFill>
              </a:rPr>
              <a:t>قوتها، زيادة قدراتها، </a:t>
            </a:r>
            <a:r>
              <a:rPr lang="ar-JO" sz="1600" dirty="0">
                <a:solidFill>
                  <a:schemeClr val="tx1"/>
                </a:solidFill>
              </a:rPr>
              <a:t>وبناء </a:t>
            </a:r>
            <a:r>
              <a:rPr lang="ar-JO" sz="1600" dirty="0" smtClean="0">
                <a:solidFill>
                  <a:schemeClr val="tx1"/>
                </a:solidFill>
              </a:rPr>
              <a:t>علاقات عمل. إنها بحاجة </a:t>
            </a:r>
            <a:r>
              <a:rPr lang="ar-JO" sz="1600" dirty="0">
                <a:solidFill>
                  <a:schemeClr val="tx1"/>
                </a:solidFill>
              </a:rPr>
              <a:t>إلى </a:t>
            </a:r>
            <a:r>
              <a:rPr lang="ar-JO" sz="1600" dirty="0" smtClean="0">
                <a:solidFill>
                  <a:schemeClr val="tx1"/>
                </a:solidFill>
              </a:rPr>
              <a:t>القيام بالمبادرة واتخاذ الإجراءات، الإبداع، </a:t>
            </a:r>
            <a:r>
              <a:rPr lang="ar-JO" sz="1600" dirty="0">
                <a:solidFill>
                  <a:schemeClr val="tx1"/>
                </a:solidFill>
              </a:rPr>
              <a:t>والتوقف عن قبول </a:t>
            </a:r>
            <a:r>
              <a:rPr lang="ar-JO" sz="1600" dirty="0" smtClean="0">
                <a:solidFill>
                  <a:schemeClr val="tx1"/>
                </a:solidFill>
              </a:rPr>
              <a:t>وضعها الأدنى".</a:t>
            </a:r>
            <a:endParaRPr lang="ar-JO" sz="1600" dirty="0">
              <a:solidFill>
                <a:schemeClr val="tx1"/>
              </a:solidFill>
            </a:endParaRPr>
          </a:p>
          <a:p>
            <a:pPr algn="r" rtl="1"/>
            <a:r>
              <a:rPr lang="ar-JO" sz="1400" dirty="0">
                <a:solidFill>
                  <a:schemeClr val="tx1"/>
                </a:solidFill>
              </a:rPr>
              <a:t>المصدر: لينا هندايلة - </a:t>
            </a:r>
            <a:r>
              <a:rPr lang="ar-JO" sz="1400" dirty="0" smtClean="0">
                <a:solidFill>
                  <a:schemeClr val="tx1"/>
                </a:solidFill>
              </a:rPr>
              <a:t>رئيسة </a:t>
            </a:r>
            <a:r>
              <a:rPr lang="en-US" sz="1400" dirty="0">
                <a:solidFill>
                  <a:schemeClr val="tx1"/>
                </a:solidFill>
              </a:rPr>
              <a:t>YEA </a:t>
            </a:r>
            <a:r>
              <a:rPr lang="ar-JO" sz="1400" dirty="0" smtClean="0">
                <a:solidFill>
                  <a:schemeClr val="tx1"/>
                </a:solidFill>
              </a:rPr>
              <a:t>ومالكة ومؤسسة </a:t>
            </a:r>
            <a:r>
              <a:rPr lang="ar-JO" sz="1400" dirty="0">
                <a:solidFill>
                  <a:schemeClr val="tx1"/>
                </a:solidFill>
              </a:rPr>
              <a:t>مصنع </a:t>
            </a:r>
            <a:r>
              <a:rPr lang="ar-JO" sz="1400" dirty="0" smtClean="0">
                <a:solidFill>
                  <a:schemeClr val="tx1"/>
                </a:solidFill>
              </a:rPr>
              <a:t>شوكولاتة.</a:t>
            </a:r>
            <a:endParaRPr lang="en-US" sz="1400" dirty="0">
              <a:solidFill>
                <a:schemeClr val="tx1"/>
              </a:solidFill>
            </a:endParaRPr>
          </a:p>
        </p:txBody>
      </p:sp>
    </p:spTree>
    <p:extLst>
      <p:ext uri="{BB962C8B-B14F-4D97-AF65-F5344CB8AC3E}">
        <p14:creationId xmlns:p14="http://schemas.microsoft.com/office/powerpoint/2010/main" val="297918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التحديات التي تواجه </a:t>
            </a:r>
            <a:r>
              <a:rPr lang="ar-JO" sz="5500" dirty="0" smtClean="0">
                <a:solidFill>
                  <a:srgbClr val="FFFFFF"/>
                </a:solidFill>
              </a:rPr>
              <a:t>المرأة </a:t>
            </a:r>
            <a:r>
              <a:rPr lang="ar-JO" sz="5500" dirty="0" smtClean="0">
                <a:solidFill>
                  <a:srgbClr val="FFFFFF"/>
                </a:solidFill>
                <a:sym typeface="Wingdings" panose="05000000000000000000" pitchFamily="2" charset="2"/>
              </a:rPr>
              <a:t></a:t>
            </a:r>
            <a:r>
              <a:rPr lang="ar-JO" sz="5500" dirty="0" smtClean="0">
                <a:solidFill>
                  <a:srgbClr val="FFFFFF"/>
                </a:solidFill>
              </a:rPr>
              <a:t> </a:t>
            </a:r>
            <a:r>
              <a:rPr lang="ar-JO" sz="5500" dirty="0">
                <a:solidFill>
                  <a:srgbClr val="FFFFFF"/>
                </a:solidFill>
              </a:rPr>
              <a:t/>
            </a:r>
            <a:br>
              <a:rPr lang="ar-JO" sz="5500" dirty="0">
                <a:solidFill>
                  <a:srgbClr val="FFFFFF"/>
                </a:solidFill>
              </a:rPr>
            </a:br>
            <a:r>
              <a:rPr lang="ar-JO" sz="5500" dirty="0" smtClean="0">
                <a:solidFill>
                  <a:srgbClr val="FFFFFF"/>
                </a:solidFill>
              </a:rPr>
              <a:t>الرعاية </a:t>
            </a:r>
            <a:r>
              <a:rPr lang="ar-JO" sz="5500" dirty="0">
                <a:solidFill>
                  <a:srgbClr val="FFFFFF"/>
                </a:solidFill>
              </a:rPr>
              <a:t>غير مدفوعة الأجر</a:t>
            </a:r>
            <a:endParaRPr lang="en-US" sz="5500" dirty="0">
              <a:solidFill>
                <a:srgbClr val="FFFFFF"/>
              </a:solidFill>
            </a:endParaRPr>
          </a:p>
        </p:txBody>
      </p:sp>
    </p:spTree>
    <p:extLst>
      <p:ext uri="{BB962C8B-B14F-4D97-AF65-F5344CB8AC3E}">
        <p14:creationId xmlns:p14="http://schemas.microsoft.com/office/powerpoint/2010/main" val="19630202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5486400" cy="1096962"/>
          </a:xfrm>
        </p:spPr>
        <p:txBody>
          <a:bodyPr/>
          <a:lstStyle/>
          <a:p>
            <a:pPr algn="ctr" rtl="1"/>
            <a:r>
              <a:rPr lang="ar-SA" dirty="0">
                <a:solidFill>
                  <a:schemeClr val="accent1"/>
                </a:solidFill>
                <a:latin typeface="Simplified Arabic" panose="02020603050405020304" pitchFamily="18" charset="-78"/>
              </a:rPr>
              <a:t>الرعاية غير مدفوعة الأجر</a:t>
            </a:r>
            <a:endParaRPr lang="en-US" dirty="0">
              <a:solidFill>
                <a:schemeClr val="accent1"/>
              </a:solidFill>
            </a:endParaRPr>
          </a:p>
        </p:txBody>
      </p:sp>
      <p:sp>
        <p:nvSpPr>
          <p:cNvPr id="5" name="Rectangle 3"/>
          <p:cNvSpPr txBox="1">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752" tIns="49374" rIns="98752" bIns="49374"/>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r" defTabSz="987478" rtl="1" fontAlgn="base">
              <a:spcAft>
                <a:spcPct val="0"/>
              </a:spcAft>
              <a:buNone/>
            </a:pPr>
            <a:r>
              <a:rPr lang="ar-JO" altLang="en-US" sz="2000" dirty="0">
                <a:latin typeface="Simplified Arabic" panose="02020603050405020304" pitchFamily="18" charset="-78"/>
                <a:cs typeface="+mn-cs"/>
              </a:rPr>
              <a:t>في </a:t>
            </a:r>
            <a:r>
              <a:rPr lang="ar-JO" altLang="en-US" sz="2000" dirty="0" smtClean="0">
                <a:latin typeface="Simplified Arabic" panose="02020603050405020304" pitchFamily="18" charset="-78"/>
                <a:cs typeface="+mn-cs"/>
              </a:rPr>
              <a:t>مجموعات، </a:t>
            </a:r>
            <a:r>
              <a:rPr lang="ar-JO" altLang="en-US" sz="2000" dirty="0">
                <a:latin typeface="Simplified Arabic" panose="02020603050405020304" pitchFamily="18" charset="-78"/>
                <a:cs typeface="+mn-cs"/>
              </a:rPr>
              <a:t>قم بالتعليق على </a:t>
            </a:r>
            <a:r>
              <a:rPr lang="ar-JO" altLang="en-US" sz="2000" dirty="0" smtClean="0">
                <a:latin typeface="Simplified Arabic" panose="02020603050405020304" pitchFamily="18" charset="-78"/>
                <a:cs typeface="+mn-cs"/>
              </a:rPr>
              <a:t>الاقتباسات في </a:t>
            </a:r>
            <a:r>
              <a:rPr lang="ar-JO" altLang="en-US" sz="2000" dirty="0">
                <a:latin typeface="Simplified Arabic" panose="02020603050405020304" pitchFamily="18" charset="-78"/>
                <a:cs typeface="+mn-cs"/>
              </a:rPr>
              <a:t>الشريحة التالية </a:t>
            </a:r>
            <a:r>
              <a:rPr lang="ar-JO" altLang="en-US" sz="2000" dirty="0" smtClean="0">
                <a:latin typeface="Simplified Arabic" panose="02020603050405020304" pitchFamily="18" charset="-78"/>
                <a:cs typeface="+mn-cs"/>
              </a:rPr>
              <a:t>بالإجابة على هذه الأسئلة:</a:t>
            </a:r>
            <a:endParaRPr lang="ar-JO" altLang="en-US" sz="2000" dirty="0">
              <a:latin typeface="Simplified Arabic" panose="02020603050405020304" pitchFamily="18" charset="-78"/>
              <a:cs typeface="+mn-cs"/>
            </a:endParaRPr>
          </a:p>
          <a:p>
            <a:pPr marL="0" indent="0" algn="r" defTabSz="987478" rtl="1" fontAlgn="base">
              <a:spcAft>
                <a:spcPct val="0"/>
              </a:spcAft>
              <a:buNone/>
            </a:pPr>
            <a:endParaRPr lang="ar-JO" altLang="en-US" sz="2000" dirty="0">
              <a:latin typeface="Simplified Arabic" panose="02020603050405020304" pitchFamily="18" charset="-78"/>
              <a:cs typeface="+mn-cs"/>
            </a:endParaRPr>
          </a:p>
          <a:p>
            <a:pPr marL="0" indent="0" algn="r" defTabSz="987478" rtl="1" fontAlgn="base">
              <a:spcAft>
                <a:spcPct val="0"/>
              </a:spcAft>
              <a:buNone/>
            </a:pPr>
            <a:r>
              <a:rPr lang="ar-JO" altLang="en-US" sz="2000" dirty="0">
                <a:latin typeface="Simplified Arabic" panose="02020603050405020304" pitchFamily="18" charset="-78"/>
                <a:cs typeface="+mn-cs"/>
              </a:rPr>
              <a:t>ما </a:t>
            </a:r>
            <a:r>
              <a:rPr lang="ar-JO" altLang="en-US" sz="2000" dirty="0" smtClean="0">
                <a:latin typeface="Simplified Arabic" panose="02020603050405020304" pitchFamily="18" charset="-78"/>
                <a:cs typeface="+mn-cs"/>
              </a:rPr>
              <a:t>هي </a:t>
            </a:r>
            <a:r>
              <a:rPr lang="ar-JO" altLang="en-US" sz="2000" b="1" u="sng" dirty="0" smtClean="0">
                <a:latin typeface="Simplified Arabic" panose="02020603050405020304" pitchFamily="18" charset="-78"/>
                <a:cs typeface="+mn-cs"/>
              </a:rPr>
              <a:t>الرعاية </a:t>
            </a:r>
            <a:r>
              <a:rPr lang="ar-JO" altLang="en-US" sz="2000" b="1" u="sng" dirty="0">
                <a:latin typeface="Simplified Arabic" panose="02020603050405020304" pitchFamily="18" charset="-78"/>
                <a:cs typeface="+mn-cs"/>
              </a:rPr>
              <a:t>غير </a:t>
            </a:r>
            <a:r>
              <a:rPr lang="ar-JO" altLang="en-US" sz="2000" b="1" u="sng" dirty="0" smtClean="0">
                <a:latin typeface="Simplified Arabic" panose="02020603050405020304" pitchFamily="18" charset="-78"/>
                <a:cs typeface="+mn-cs"/>
              </a:rPr>
              <a:t>مدفوعة الأجر</a:t>
            </a:r>
            <a:r>
              <a:rPr lang="ar-JO" altLang="en-US" sz="2000" dirty="0" smtClean="0">
                <a:latin typeface="Simplified Arabic" panose="02020603050405020304" pitchFamily="18" charset="-78"/>
                <a:cs typeface="+mn-cs"/>
              </a:rPr>
              <a:t>؟</a:t>
            </a:r>
            <a:endParaRPr lang="ar-JO" altLang="en-US" sz="2000" dirty="0">
              <a:latin typeface="Simplified Arabic" panose="02020603050405020304" pitchFamily="18" charset="-78"/>
              <a:cs typeface="+mn-cs"/>
            </a:endParaRPr>
          </a:p>
          <a:p>
            <a:pPr marL="0" indent="0" algn="r" defTabSz="987478" rtl="1" fontAlgn="base">
              <a:spcAft>
                <a:spcPct val="0"/>
              </a:spcAft>
              <a:buNone/>
            </a:pPr>
            <a:endParaRPr lang="ar-JO" altLang="en-US" sz="2000" dirty="0">
              <a:latin typeface="Simplified Arabic" panose="02020603050405020304" pitchFamily="18" charset="-78"/>
              <a:cs typeface="+mn-cs"/>
            </a:endParaRPr>
          </a:p>
          <a:p>
            <a:pPr marL="0" indent="0" algn="r" defTabSz="987478" rtl="1" fontAlgn="base">
              <a:spcAft>
                <a:spcPct val="0"/>
              </a:spcAft>
              <a:buNone/>
            </a:pPr>
            <a:r>
              <a:rPr lang="ar-JO" altLang="en-US" sz="2000" dirty="0">
                <a:latin typeface="Simplified Arabic" panose="02020603050405020304" pitchFamily="18" charset="-78"/>
                <a:cs typeface="+mn-cs"/>
              </a:rPr>
              <a:t>هل تؤثر </a:t>
            </a:r>
            <a:r>
              <a:rPr lang="ar-JO" altLang="en-US" sz="2000" b="1" u="sng" dirty="0">
                <a:latin typeface="Simplified Arabic" panose="02020603050405020304" pitchFamily="18" charset="-78"/>
                <a:cs typeface="+mn-cs"/>
              </a:rPr>
              <a:t>أعمال الرعاية غير مدفوعة الأجر </a:t>
            </a:r>
            <a:r>
              <a:rPr lang="ar-JO" altLang="en-US" sz="2000" dirty="0">
                <a:latin typeface="Simplified Arabic" panose="02020603050405020304" pitchFamily="18" charset="-78"/>
                <a:cs typeface="+mn-cs"/>
              </a:rPr>
              <a:t>تأثيراً إيجابياً أو سلبياً على حياة المرأة </a:t>
            </a:r>
            <a:r>
              <a:rPr lang="ar-JO" altLang="en-US" sz="2000" dirty="0" smtClean="0">
                <a:latin typeface="Simplified Arabic" panose="02020603050405020304" pitchFamily="18" charset="-78"/>
                <a:cs typeface="+mn-cs"/>
              </a:rPr>
              <a:t>المهنية، سواء كانت موظفة أو سيدة أعمال؟</a:t>
            </a:r>
            <a:endParaRPr lang="ar-JO" altLang="en-US" sz="2000" dirty="0">
              <a:latin typeface="Simplified Arabic" panose="02020603050405020304" pitchFamily="18" charset="-78"/>
              <a:cs typeface="+mn-cs"/>
            </a:endParaRPr>
          </a:p>
          <a:p>
            <a:pPr marL="0" indent="0" algn="r" defTabSz="987478" rtl="1" fontAlgn="base">
              <a:spcAft>
                <a:spcPct val="0"/>
              </a:spcAft>
              <a:buNone/>
            </a:pPr>
            <a:endParaRPr lang="ar-JO" altLang="en-US" sz="2000" dirty="0">
              <a:latin typeface="Simplified Arabic" panose="02020603050405020304" pitchFamily="18" charset="-78"/>
              <a:cs typeface="+mn-cs"/>
            </a:endParaRPr>
          </a:p>
          <a:p>
            <a:pPr marL="0" indent="0" algn="r" defTabSz="987478" rtl="1" fontAlgn="base">
              <a:spcAft>
                <a:spcPct val="0"/>
              </a:spcAft>
              <a:buNone/>
            </a:pPr>
            <a:r>
              <a:rPr lang="ar-JO" altLang="en-US" sz="2000" dirty="0">
                <a:latin typeface="Simplified Arabic" panose="02020603050405020304" pitchFamily="18" charset="-78"/>
                <a:cs typeface="+mn-cs"/>
              </a:rPr>
              <a:t>هل </a:t>
            </a:r>
            <a:r>
              <a:rPr lang="ar-JO" altLang="en-US" sz="2000" b="1" u="sng" dirty="0">
                <a:latin typeface="Simplified Arabic" panose="02020603050405020304" pitchFamily="18" charset="-78"/>
                <a:cs typeface="+mn-cs"/>
              </a:rPr>
              <a:t>عمل الرعاية غير مدفوعة الأجر </a:t>
            </a:r>
            <a:r>
              <a:rPr lang="ar-JO" altLang="en-US" sz="2000" dirty="0">
                <a:latin typeface="Simplified Arabic" panose="02020603050405020304" pitchFamily="18" charset="-78"/>
                <a:cs typeface="+mn-cs"/>
              </a:rPr>
              <a:t>دائمًا يمثل تحديًا لتقدم المرأة؟ إذا </a:t>
            </a:r>
            <a:r>
              <a:rPr lang="ar-JO" altLang="en-US" sz="2000" dirty="0" smtClean="0">
                <a:latin typeface="Simplified Arabic" panose="02020603050405020304" pitchFamily="18" charset="-78"/>
                <a:cs typeface="+mn-cs"/>
              </a:rPr>
              <a:t>كان كذلك، </a:t>
            </a:r>
            <a:r>
              <a:rPr lang="ar-JO" altLang="en-US" sz="2000" dirty="0">
                <a:latin typeface="Simplified Arabic" panose="02020603050405020304" pitchFamily="18" charset="-78"/>
                <a:cs typeface="+mn-cs"/>
              </a:rPr>
              <a:t>كيف يمكننا تحويله إلى محفز إيجابي؟</a:t>
            </a:r>
          </a:p>
          <a:p>
            <a:pPr marL="0" indent="0" algn="r" defTabSz="987478" rtl="1" fontAlgn="base">
              <a:spcAft>
                <a:spcPct val="0"/>
              </a:spcAft>
              <a:buNone/>
            </a:pPr>
            <a:endParaRPr lang="ar-JO" altLang="en-US" sz="2000" dirty="0">
              <a:latin typeface="Simplified Arabic" panose="02020603050405020304" pitchFamily="18" charset="-78"/>
              <a:cs typeface="+mn-cs"/>
            </a:endParaRPr>
          </a:p>
          <a:p>
            <a:pPr marL="0" indent="0" algn="r" defTabSz="987478" rtl="1" fontAlgn="base">
              <a:spcAft>
                <a:spcPct val="0"/>
              </a:spcAft>
              <a:buNone/>
            </a:pPr>
            <a:r>
              <a:rPr lang="ar-JO" altLang="en-US" sz="2000" dirty="0">
                <a:latin typeface="Simplified Arabic" panose="02020603050405020304" pitchFamily="18" charset="-78"/>
                <a:cs typeface="+mn-cs"/>
              </a:rPr>
              <a:t>كيف يمكننا معالجة ودمج </a:t>
            </a:r>
            <a:r>
              <a:rPr lang="ar-JO" altLang="en-US" sz="2000" b="1" u="sng" dirty="0">
                <a:latin typeface="Simplified Arabic" panose="02020603050405020304" pitchFamily="18" charset="-78"/>
                <a:cs typeface="+mn-cs"/>
              </a:rPr>
              <a:t>أعمال الرعاية غير مدفوعة الأجر </a:t>
            </a:r>
            <a:r>
              <a:rPr lang="ar-JO" altLang="en-US" sz="2000" dirty="0">
                <a:latin typeface="Simplified Arabic" panose="02020603050405020304" pitchFamily="18" charset="-78"/>
                <a:cs typeface="+mn-cs"/>
              </a:rPr>
              <a:t>في أنظمة السوق؟</a:t>
            </a:r>
            <a:endParaRPr lang="en-US" altLang="en-US" sz="2000" dirty="0">
              <a:latin typeface="Simplified Arabic" panose="02020603050405020304" pitchFamily="18" charset="-78"/>
              <a:cs typeface="+mn-cs"/>
            </a:endParaRPr>
          </a:p>
        </p:txBody>
      </p:sp>
    </p:spTree>
    <p:extLst>
      <p:ext uri="{BB962C8B-B14F-4D97-AF65-F5344CB8AC3E}">
        <p14:creationId xmlns:p14="http://schemas.microsoft.com/office/powerpoint/2010/main" val="940846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493" y="177759"/>
            <a:ext cx="5486400" cy="1096962"/>
          </a:xfrm>
        </p:spPr>
        <p:txBody>
          <a:bodyPr/>
          <a:lstStyle/>
          <a:p>
            <a:pPr algn="ctr" rtl="1"/>
            <a:r>
              <a:rPr lang="ar-SA" dirty="0">
                <a:solidFill>
                  <a:schemeClr val="accent1"/>
                </a:solidFill>
                <a:latin typeface="Simplified Arabic" panose="02020603050405020304" pitchFamily="18" charset="-78"/>
              </a:rPr>
              <a:t>الرعاية غير مدفوعة الأجر</a:t>
            </a:r>
            <a:endParaRPr lang="en-US" dirty="0">
              <a:solidFill>
                <a:schemeClr val="accent1"/>
              </a:solidFill>
            </a:endParaRPr>
          </a:p>
        </p:txBody>
      </p:sp>
      <p:sp>
        <p:nvSpPr>
          <p:cNvPr id="4" name="Rectangle 3"/>
          <p:cNvSpPr/>
          <p:nvPr/>
        </p:nvSpPr>
        <p:spPr>
          <a:xfrm>
            <a:off x="153140" y="6155938"/>
            <a:ext cx="8990860" cy="276999"/>
          </a:xfrm>
          <a:prstGeom prst="rect">
            <a:avLst/>
          </a:prstGeom>
        </p:spPr>
        <p:txBody>
          <a:bodyPr wrap="square">
            <a:spAutoFit/>
          </a:bodyPr>
          <a:lstStyle/>
          <a:p>
            <a:r>
              <a:rPr lang="en-US" sz="1200" dirty="0">
                <a:latin typeface="Arial" pitchFamily="34" charset="0"/>
                <a:cs typeface="Arial" pitchFamily="34" charset="0"/>
              </a:rPr>
              <a:t>Source: https://beamexchange.org/uploads/filer_public/c4/e0/c4e03654-107f-48cb-8e2c-9115c8c9175c/carework.pdf</a:t>
            </a:r>
          </a:p>
        </p:txBody>
      </p:sp>
      <p:sp>
        <p:nvSpPr>
          <p:cNvPr id="6" name="Oval Callout 5"/>
          <p:cNvSpPr/>
          <p:nvPr/>
        </p:nvSpPr>
        <p:spPr>
          <a:xfrm rot="20535468">
            <a:off x="236083" y="1323038"/>
            <a:ext cx="3822244" cy="2360125"/>
          </a:xfrm>
          <a:prstGeom prst="wedgeEllipseCallou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just" rtl="1"/>
            <a:r>
              <a:rPr lang="ar-JO" sz="1600" dirty="0" smtClean="0">
                <a:solidFill>
                  <a:prstClr val="black"/>
                </a:solidFill>
              </a:rPr>
              <a:t>يُعرّف كل من </a:t>
            </a:r>
            <a:r>
              <a:rPr lang="ar-JO" sz="1600" dirty="0">
                <a:solidFill>
                  <a:prstClr val="black"/>
                </a:solidFill>
              </a:rPr>
              <a:t>المجتمع </a:t>
            </a:r>
            <a:r>
              <a:rPr lang="ar-JO" sz="1600" dirty="0" smtClean="0">
                <a:solidFill>
                  <a:prstClr val="black"/>
                </a:solidFill>
              </a:rPr>
              <a:t>والسلطة والأعراف </a:t>
            </a:r>
            <a:r>
              <a:rPr lang="ar-JO" sz="1600" dirty="0">
                <a:solidFill>
                  <a:prstClr val="black"/>
                </a:solidFill>
              </a:rPr>
              <a:t>الاجتماعية الرعاية بأنها دور "طبيعي" </a:t>
            </a:r>
            <a:r>
              <a:rPr lang="ar-JO" sz="1600" dirty="0" smtClean="0">
                <a:solidFill>
                  <a:prstClr val="black"/>
                </a:solidFill>
              </a:rPr>
              <a:t>للمرأة، </a:t>
            </a:r>
            <a:r>
              <a:rPr lang="ar-JO" sz="1600" dirty="0">
                <a:solidFill>
                  <a:prstClr val="black"/>
                </a:solidFill>
              </a:rPr>
              <a:t>وهو نشاط لا يحتاج إلى تدريب أو مهارات </a:t>
            </a:r>
            <a:r>
              <a:rPr lang="ar-JO" sz="1600" dirty="0" smtClean="0">
                <a:solidFill>
                  <a:prstClr val="black"/>
                </a:solidFill>
              </a:rPr>
              <a:t>ولا ينتج قيمة، وهو شيء لا يمكن عدم القيام </a:t>
            </a:r>
            <a:r>
              <a:rPr lang="ar-JO" sz="1600" dirty="0">
                <a:solidFill>
                  <a:prstClr val="black"/>
                </a:solidFill>
              </a:rPr>
              <a:t>به.</a:t>
            </a:r>
            <a:endParaRPr lang="en-US" sz="1600" dirty="0">
              <a:solidFill>
                <a:prstClr val="black"/>
              </a:solidFill>
            </a:endParaRPr>
          </a:p>
        </p:txBody>
      </p:sp>
      <p:sp>
        <p:nvSpPr>
          <p:cNvPr id="7" name="Cloud Callout 6"/>
          <p:cNvSpPr/>
          <p:nvPr/>
        </p:nvSpPr>
        <p:spPr>
          <a:xfrm rot="1234242">
            <a:off x="4108392" y="645953"/>
            <a:ext cx="3124791" cy="3581400"/>
          </a:xfrm>
          <a:prstGeom prst="cloudCallout">
            <a:avLst/>
          </a:prstGeom>
          <a:solidFill>
            <a:srgbClr val="F8CD78"/>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rtl="1"/>
            <a:r>
              <a:rPr lang="ar-JO" sz="1600" dirty="0">
                <a:solidFill>
                  <a:prstClr val="black"/>
                </a:solidFill>
              </a:rPr>
              <a:t>الوقت الذي تقضيه النساء في أعمال الرعاية غير مدفوعة الأجر هو أكثر من ضعف الوقت المخصص </a:t>
            </a:r>
            <a:r>
              <a:rPr lang="ar-JO" sz="1600" dirty="0" smtClean="0">
                <a:solidFill>
                  <a:prstClr val="black"/>
                </a:solidFill>
              </a:rPr>
              <a:t>للرجال في نفس المجال، </a:t>
            </a:r>
            <a:r>
              <a:rPr lang="ar-JO" sz="1600" dirty="0">
                <a:solidFill>
                  <a:prstClr val="black"/>
                </a:solidFill>
              </a:rPr>
              <a:t>بينما يقضي الرجال وقتًا </a:t>
            </a:r>
            <a:r>
              <a:rPr lang="ar-JO" sz="1600" dirty="0" smtClean="0">
                <a:solidFill>
                  <a:prstClr val="black"/>
                </a:solidFill>
              </a:rPr>
              <a:t>أطول من النساء </a:t>
            </a:r>
            <a:r>
              <a:rPr lang="ar-JO" sz="1600" dirty="0">
                <a:solidFill>
                  <a:prstClr val="black"/>
                </a:solidFill>
              </a:rPr>
              <a:t>في العمل المدفوع </a:t>
            </a:r>
            <a:r>
              <a:rPr lang="ar-JO" sz="1600" dirty="0" smtClean="0">
                <a:solidFill>
                  <a:prstClr val="black"/>
                </a:solidFill>
              </a:rPr>
              <a:t>الأجر.</a:t>
            </a:r>
            <a:endParaRPr lang="en-US" sz="1600" dirty="0">
              <a:solidFill>
                <a:prstClr val="black"/>
              </a:solidFill>
            </a:endParaRPr>
          </a:p>
        </p:txBody>
      </p:sp>
      <p:sp>
        <p:nvSpPr>
          <p:cNvPr id="8" name="Explosion 1 7"/>
          <p:cNvSpPr/>
          <p:nvPr/>
        </p:nvSpPr>
        <p:spPr>
          <a:xfrm rot="1000311">
            <a:off x="6893972" y="2496282"/>
            <a:ext cx="2133600" cy="3457790"/>
          </a:xfrm>
          <a:prstGeom prst="irregularSeal1">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just" rtl="1"/>
            <a:r>
              <a:rPr lang="ar-JO" sz="1600" dirty="0">
                <a:solidFill>
                  <a:prstClr val="black"/>
                </a:solidFill>
              </a:rPr>
              <a:t>تعمل النساء 1.4 ساعة لكل ساعة واحدة يعملها </a:t>
            </a:r>
            <a:r>
              <a:rPr lang="ar-JO" sz="1600" dirty="0" smtClean="0">
                <a:solidFill>
                  <a:prstClr val="black"/>
                </a:solidFill>
              </a:rPr>
              <a:t>الرجال.</a:t>
            </a:r>
            <a:endParaRPr lang="en-US" sz="1600" dirty="0" smtClean="0">
              <a:solidFill>
                <a:prstClr val="black"/>
              </a:solidFill>
            </a:endParaRPr>
          </a:p>
        </p:txBody>
      </p:sp>
      <p:sp>
        <p:nvSpPr>
          <p:cNvPr id="9" name="Rounded Rectangular Callout 8"/>
          <p:cNvSpPr/>
          <p:nvPr/>
        </p:nvSpPr>
        <p:spPr>
          <a:xfrm>
            <a:off x="914400" y="4541594"/>
            <a:ext cx="4343400" cy="1161621"/>
          </a:xfrm>
          <a:prstGeom prst="wedgeRoundRectCallout">
            <a:avLst/>
          </a:prstGeom>
          <a:solidFill>
            <a:srgbClr val="CFA1F5"/>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just" rtl="1"/>
            <a:r>
              <a:rPr lang="ar-JO" dirty="0">
                <a:solidFill>
                  <a:prstClr val="black"/>
                </a:solidFill>
              </a:rPr>
              <a:t>تمثل مسؤولية الرعاية غير المدفوعة عائقاً أمام زيادة مشاركة المرأة في سوق </a:t>
            </a:r>
            <a:r>
              <a:rPr lang="ar-JO" dirty="0" smtClean="0">
                <a:solidFill>
                  <a:prstClr val="black"/>
                </a:solidFill>
              </a:rPr>
              <a:t>العمل، </a:t>
            </a:r>
            <a:r>
              <a:rPr lang="ar-JO" dirty="0">
                <a:solidFill>
                  <a:prstClr val="black"/>
                </a:solidFill>
              </a:rPr>
              <a:t>مما يؤثر على الإنتاجية والنمو الاقتصادي والحد من الفقر.</a:t>
            </a:r>
            <a:endParaRPr lang="en-US" dirty="0">
              <a:solidFill>
                <a:prstClr val="black"/>
              </a:solidFill>
            </a:endParaRPr>
          </a:p>
        </p:txBody>
      </p:sp>
    </p:spTree>
    <p:extLst>
      <p:ext uri="{BB962C8B-B14F-4D97-AF65-F5344CB8AC3E}">
        <p14:creationId xmlns:p14="http://schemas.microsoft.com/office/powerpoint/2010/main" val="4086041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5486400" cy="1096962"/>
          </a:xfrm>
        </p:spPr>
        <p:txBody>
          <a:bodyPr/>
          <a:lstStyle/>
          <a:p>
            <a:pPr algn="ctr" rtl="1"/>
            <a:r>
              <a:rPr lang="ar-SA" dirty="0">
                <a:solidFill>
                  <a:schemeClr val="accent1"/>
                </a:solidFill>
                <a:latin typeface="Simplified Arabic" panose="02020603050405020304" pitchFamily="18" charset="-78"/>
              </a:rPr>
              <a:t>الرعاية غير مدفوعة الأجر</a:t>
            </a:r>
            <a:endParaRPr lang="en-US" dirty="0">
              <a:solidFill>
                <a:schemeClr val="accent1"/>
              </a:solidFill>
            </a:endParaRPr>
          </a:p>
        </p:txBody>
      </p:sp>
      <p:sp>
        <p:nvSpPr>
          <p:cNvPr id="5" name="Rectangle 3"/>
          <p:cNvSpPr txBox="1">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752" tIns="49374" rIns="98752" bIns="49374"/>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lgn="just" defTabSz="987478" rtl="1" fontAlgn="base">
              <a:spcAft>
                <a:spcPct val="0"/>
              </a:spcAft>
              <a:buNone/>
            </a:pPr>
            <a:r>
              <a:rPr lang="ar-JO" altLang="en-US" sz="2000" b="1" u="sng" dirty="0">
                <a:latin typeface="Simplified Arabic" panose="02020603050405020304" pitchFamily="18" charset="-78"/>
                <a:cs typeface="+mn-cs"/>
              </a:rPr>
              <a:t>غير </a:t>
            </a:r>
            <a:r>
              <a:rPr lang="ar-JO" altLang="en-US" sz="2000" b="1" u="sng" dirty="0" smtClean="0">
                <a:latin typeface="Simplified Arabic" panose="02020603050405020304" pitchFamily="18" charset="-78"/>
                <a:cs typeface="+mn-cs"/>
              </a:rPr>
              <a:t>مدفوعة الأجر</a:t>
            </a:r>
            <a:r>
              <a:rPr lang="ar-JO" altLang="en-US" sz="2000" b="1" u="sng" dirty="0" smtClean="0">
                <a:latin typeface="Simplified Arabic" panose="02020603050405020304" pitchFamily="18" charset="-78"/>
                <a:sym typeface="Wingdings" panose="05000000000000000000" pitchFamily="2" charset="2"/>
              </a:rPr>
              <a:t></a:t>
            </a:r>
            <a:r>
              <a:rPr lang="ar-JO" altLang="en-US" sz="2000" dirty="0" smtClean="0">
                <a:latin typeface="Simplified Arabic" panose="02020603050405020304" pitchFamily="18" charset="-78"/>
                <a:cs typeface="+mn-cs"/>
              </a:rPr>
              <a:t> أي أنها تنشأ </a:t>
            </a:r>
            <a:r>
              <a:rPr lang="ar-JO" altLang="en-US" sz="2000" dirty="0">
                <a:latin typeface="Simplified Arabic" panose="02020603050405020304" pitchFamily="18" charset="-78"/>
                <a:cs typeface="+mn-cs"/>
              </a:rPr>
              <a:t>عن التزامات اجتماعية أو </a:t>
            </a:r>
            <a:r>
              <a:rPr lang="ar-JO" altLang="en-US" sz="2000" dirty="0" smtClean="0">
                <a:latin typeface="Simplified Arabic" panose="02020603050405020304" pitchFamily="18" charset="-78"/>
                <a:cs typeface="+mn-cs"/>
              </a:rPr>
              <a:t>تعاقدية، </a:t>
            </a:r>
            <a:r>
              <a:rPr lang="ar-JO" altLang="en-US" sz="2000" dirty="0">
                <a:latin typeface="Simplified Arabic" panose="02020603050405020304" pitchFamily="18" charset="-78"/>
                <a:cs typeface="+mn-cs"/>
              </a:rPr>
              <a:t>مثل الزواج أو علاقات اجتماعية أقل </a:t>
            </a:r>
            <a:r>
              <a:rPr lang="ar-JO" altLang="en-US" sz="2000" dirty="0" smtClean="0">
                <a:latin typeface="Simplified Arabic" panose="02020603050405020304" pitchFamily="18" charset="-78"/>
                <a:cs typeface="+mn-cs"/>
              </a:rPr>
              <a:t>رسمية.</a:t>
            </a:r>
          </a:p>
          <a:p>
            <a:pPr marL="0" indent="0" algn="just" defTabSz="987478" rtl="1" fontAlgn="base">
              <a:spcAft>
                <a:spcPct val="0"/>
              </a:spcAft>
              <a:buNone/>
            </a:pPr>
            <a:endParaRPr lang="ar-JO" altLang="en-US" sz="2000" dirty="0">
              <a:latin typeface="Simplified Arabic" panose="02020603050405020304" pitchFamily="18" charset="-78"/>
              <a:cs typeface="+mn-cs"/>
            </a:endParaRPr>
          </a:p>
          <a:p>
            <a:pPr marL="0" indent="0" algn="just" defTabSz="987478" rtl="1" fontAlgn="base">
              <a:spcAft>
                <a:spcPct val="0"/>
              </a:spcAft>
              <a:buNone/>
            </a:pPr>
            <a:r>
              <a:rPr lang="ar-JO" altLang="en-US" sz="2000" b="1" u="sng" dirty="0" smtClean="0">
                <a:latin typeface="Simplified Arabic" panose="02020603050405020304" pitchFamily="18" charset="-78"/>
                <a:cs typeface="+mn-cs"/>
              </a:rPr>
              <a:t>الرعاية</a:t>
            </a:r>
            <a:r>
              <a:rPr lang="ar-JO" altLang="en-US" sz="2000" b="1" u="sng" dirty="0" smtClean="0">
                <a:latin typeface="Simplified Arabic" panose="02020603050405020304" pitchFamily="18" charset="-78"/>
                <a:sym typeface="Wingdings" panose="05000000000000000000" pitchFamily="2" charset="2"/>
              </a:rPr>
              <a:t></a:t>
            </a:r>
            <a:r>
              <a:rPr lang="ar-JO" altLang="en-US" sz="2000" dirty="0" smtClean="0">
                <a:latin typeface="Simplified Arabic" panose="02020603050405020304" pitchFamily="18" charset="-78"/>
                <a:cs typeface="+mn-cs"/>
              </a:rPr>
              <a:t> </a:t>
            </a:r>
            <a:r>
              <a:rPr lang="ar-JO" altLang="en-US" sz="2000" dirty="0">
                <a:latin typeface="Simplified Arabic" panose="02020603050405020304" pitchFamily="18" charset="-78"/>
                <a:cs typeface="+mn-cs"/>
              </a:rPr>
              <a:t>إنها مجموعة من الأنشطة التي تخدم </a:t>
            </a:r>
            <a:r>
              <a:rPr lang="ar-JO" altLang="en-US" sz="2000" dirty="0" smtClean="0">
                <a:latin typeface="Simplified Arabic" panose="02020603050405020304" pitchFamily="18" charset="-78"/>
                <a:cs typeface="+mn-cs"/>
              </a:rPr>
              <a:t>الناس.</a:t>
            </a:r>
            <a:endParaRPr lang="ar-JO" altLang="en-US" sz="2000" dirty="0">
              <a:latin typeface="Simplified Arabic" panose="02020603050405020304" pitchFamily="18" charset="-78"/>
              <a:cs typeface="+mn-cs"/>
            </a:endParaRPr>
          </a:p>
          <a:p>
            <a:pPr marL="0" indent="0" algn="just" defTabSz="987478" rtl="1" fontAlgn="base">
              <a:spcAft>
                <a:spcPct val="0"/>
              </a:spcAft>
              <a:buNone/>
            </a:pPr>
            <a:endParaRPr lang="ar-JO" altLang="en-US" sz="2000" dirty="0">
              <a:latin typeface="Simplified Arabic" panose="02020603050405020304" pitchFamily="18" charset="-78"/>
              <a:cs typeface="+mn-cs"/>
            </a:endParaRPr>
          </a:p>
          <a:p>
            <a:pPr marL="0" indent="0" algn="just" defTabSz="987478" rtl="1" fontAlgn="base">
              <a:spcAft>
                <a:spcPct val="0"/>
              </a:spcAft>
              <a:buNone/>
            </a:pPr>
            <a:r>
              <a:rPr lang="ar-JO" altLang="en-US" sz="2000" b="1" u="sng" dirty="0" smtClean="0">
                <a:latin typeface="Simplified Arabic" panose="02020603050405020304" pitchFamily="18" charset="-78"/>
                <a:cs typeface="+mn-cs"/>
              </a:rPr>
              <a:t>العمل</a:t>
            </a:r>
            <a:r>
              <a:rPr lang="ar-JO" altLang="en-US" sz="2000" b="1" u="sng" dirty="0" smtClean="0">
                <a:latin typeface="Simplified Arabic" panose="02020603050405020304" pitchFamily="18" charset="-78"/>
                <a:sym typeface="Wingdings" panose="05000000000000000000" pitchFamily="2" charset="2"/>
              </a:rPr>
              <a:t></a:t>
            </a:r>
            <a:r>
              <a:rPr lang="ar-JO" altLang="en-US" sz="2000" dirty="0" smtClean="0">
                <a:latin typeface="Simplified Arabic" panose="02020603050405020304" pitchFamily="18" charset="-78"/>
                <a:cs typeface="+mn-cs"/>
              </a:rPr>
              <a:t> </a:t>
            </a:r>
            <a:r>
              <a:rPr lang="ar-JO" altLang="en-US" sz="2000" dirty="0">
                <a:latin typeface="Simplified Arabic" panose="02020603050405020304" pitchFamily="18" charset="-78"/>
                <a:cs typeface="+mn-cs"/>
              </a:rPr>
              <a:t>نشاط له تكاليف - وقت وطاقة</a:t>
            </a:r>
            <a:r>
              <a:rPr lang="ar-JO" altLang="en-US" sz="2000" dirty="0" smtClean="0">
                <a:latin typeface="Simplified Arabic" panose="02020603050405020304" pitchFamily="18" charset="-78"/>
                <a:cs typeface="+mn-cs"/>
              </a:rPr>
              <a:t>.</a:t>
            </a:r>
          </a:p>
          <a:p>
            <a:pPr marL="0" indent="0" algn="just" defTabSz="987478" rtl="1" fontAlgn="base">
              <a:spcAft>
                <a:spcPct val="0"/>
              </a:spcAft>
              <a:buNone/>
            </a:pPr>
            <a:endParaRPr lang="ar-JO" altLang="en-US" sz="2000" dirty="0">
              <a:latin typeface="Simplified Arabic" panose="02020603050405020304" pitchFamily="18" charset="-78"/>
              <a:cs typeface="+mn-cs"/>
            </a:endParaRPr>
          </a:p>
          <a:p>
            <a:pPr marL="0" indent="0" algn="just" defTabSz="987478" rtl="1" fontAlgn="base">
              <a:spcAft>
                <a:spcPct val="0"/>
              </a:spcAft>
              <a:buNone/>
            </a:pPr>
            <a:r>
              <a:rPr lang="ar-JO" altLang="en-US" sz="2000" b="1" dirty="0">
                <a:latin typeface="Simplified Arabic" panose="02020603050405020304" pitchFamily="18" charset="-78"/>
                <a:cs typeface="+mn-cs"/>
              </a:rPr>
              <a:t>التحديات: </a:t>
            </a:r>
            <a:r>
              <a:rPr lang="ar-JO" altLang="en-US" sz="2000" dirty="0">
                <a:latin typeface="Simplified Arabic" panose="02020603050405020304" pitchFamily="18" charset="-78"/>
                <a:cs typeface="+mn-cs"/>
              </a:rPr>
              <a:t>يرى بعض ممارسي أنظمة السوق والجهات </a:t>
            </a:r>
            <a:r>
              <a:rPr lang="ar-JO" altLang="en-US" sz="2000" dirty="0" smtClean="0">
                <a:latin typeface="Simplified Arabic" panose="02020603050405020304" pitchFamily="18" charset="-78"/>
                <a:cs typeface="+mn-cs"/>
              </a:rPr>
              <a:t>الفاعلة، </a:t>
            </a:r>
            <a:r>
              <a:rPr lang="ar-JO" altLang="en-US" sz="2000" dirty="0">
                <a:latin typeface="Simplified Arabic" panose="02020603050405020304" pitchFamily="18" charset="-78"/>
                <a:cs typeface="+mn-cs"/>
              </a:rPr>
              <a:t>أن أعمال الرعاية غير مدفوعة الأجر لا علاقة لها بأعمالهم الأساسية. سيؤدي تضمين الرعاية غير مدفوعة الأجر كجزء من تصميم التدخل </a:t>
            </a:r>
            <a:r>
              <a:rPr lang="ar-JO" altLang="en-US" sz="2000" dirty="0" smtClean="0">
                <a:latin typeface="Simplified Arabic" panose="02020603050405020304" pitchFamily="18" charset="-78"/>
                <a:cs typeface="+mn-cs"/>
              </a:rPr>
              <a:t>سيؤدي إلى </a:t>
            </a:r>
            <a:r>
              <a:rPr lang="ar-JO" altLang="en-US" sz="2000" dirty="0">
                <a:latin typeface="Simplified Arabic" panose="02020603050405020304" pitchFamily="18" charset="-78"/>
                <a:cs typeface="+mn-cs"/>
              </a:rPr>
              <a:t>تجاوزهم للكفاءات الأساسية أو إضعاف تركيزهم على تحسين إنتاجية </a:t>
            </a:r>
            <a:r>
              <a:rPr lang="ar-JO" altLang="en-US" sz="2000" dirty="0" smtClean="0">
                <a:latin typeface="Simplified Arabic" panose="02020603050405020304" pitchFamily="18" charset="-78"/>
                <a:cs typeface="+mn-cs"/>
              </a:rPr>
              <a:t>السوق. أو، </a:t>
            </a:r>
            <a:r>
              <a:rPr lang="ar-JO" altLang="en-US" sz="2000" dirty="0">
                <a:latin typeface="Simplified Arabic" panose="02020603050405020304" pitchFamily="18" charset="-78"/>
                <a:cs typeface="+mn-cs"/>
              </a:rPr>
              <a:t>عند التعرف </a:t>
            </a:r>
            <a:r>
              <a:rPr lang="ar-JO" altLang="en-US" sz="2000" dirty="0" smtClean="0">
                <a:latin typeface="Simplified Arabic" panose="02020603050405020304" pitchFamily="18" charset="-78"/>
                <a:cs typeface="+mn-cs"/>
              </a:rPr>
              <a:t>عليها، </a:t>
            </a:r>
            <a:r>
              <a:rPr lang="ar-JO" altLang="en-US" sz="2000" dirty="0">
                <a:latin typeface="Simplified Arabic" panose="02020603050405020304" pitchFamily="18" charset="-78"/>
                <a:cs typeface="+mn-cs"/>
              </a:rPr>
              <a:t>قد لا يعرفون كيفية تسهيل حلول مستدامة وطويلة الأجل لها.</a:t>
            </a:r>
            <a:endParaRPr lang="ar-JO" altLang="en-US" sz="2000" dirty="0" smtClean="0">
              <a:latin typeface="Simplified Arabic" panose="02020603050405020304" pitchFamily="18" charset="-78"/>
              <a:cs typeface="+mn-cs"/>
            </a:endParaRPr>
          </a:p>
        </p:txBody>
      </p:sp>
      <p:sp>
        <p:nvSpPr>
          <p:cNvPr id="4" name="Rectangle 3"/>
          <p:cNvSpPr/>
          <p:nvPr/>
        </p:nvSpPr>
        <p:spPr>
          <a:xfrm>
            <a:off x="153140" y="6155938"/>
            <a:ext cx="8990860" cy="276999"/>
          </a:xfrm>
          <a:prstGeom prst="rect">
            <a:avLst/>
          </a:prstGeom>
        </p:spPr>
        <p:txBody>
          <a:bodyPr wrap="square">
            <a:spAutoFit/>
          </a:bodyPr>
          <a:lstStyle/>
          <a:p>
            <a:r>
              <a:rPr lang="en-US" sz="1200" dirty="0">
                <a:latin typeface="Arial" pitchFamily="34" charset="0"/>
                <a:cs typeface="Arial" pitchFamily="34" charset="0"/>
              </a:rPr>
              <a:t>Source: https://beamexchange.org/uploads/filer_public/c4/e0/c4e03654-107f-48cb-8e2c-9115c8c9175c/carework.pdf</a:t>
            </a:r>
          </a:p>
        </p:txBody>
      </p:sp>
    </p:spTree>
    <p:extLst>
      <p:ext uri="{BB962C8B-B14F-4D97-AF65-F5344CB8AC3E}">
        <p14:creationId xmlns:p14="http://schemas.microsoft.com/office/powerpoint/2010/main" val="6630760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5486400" cy="1096962"/>
          </a:xfrm>
        </p:spPr>
        <p:txBody>
          <a:bodyPr/>
          <a:lstStyle/>
          <a:p>
            <a:pPr algn="ctr" rtl="1"/>
            <a:r>
              <a:rPr lang="ar-SA" dirty="0">
                <a:solidFill>
                  <a:schemeClr val="accent1"/>
                </a:solidFill>
                <a:latin typeface="Simplified Arabic" panose="02020603050405020304" pitchFamily="18" charset="-78"/>
              </a:rPr>
              <a:t>الرعاية غير مدفوعة الأجر</a:t>
            </a:r>
            <a:endParaRPr lang="en-US" dirty="0">
              <a:solidFill>
                <a:schemeClr val="accent1"/>
              </a:solidFill>
            </a:endParaRPr>
          </a:p>
        </p:txBody>
      </p:sp>
      <p:sp>
        <p:nvSpPr>
          <p:cNvPr id="6" name="Rectangle 5"/>
          <p:cNvSpPr/>
          <p:nvPr/>
        </p:nvSpPr>
        <p:spPr>
          <a:xfrm>
            <a:off x="174161" y="6155938"/>
            <a:ext cx="8990860" cy="276999"/>
          </a:xfrm>
          <a:prstGeom prst="rect">
            <a:avLst/>
          </a:prstGeom>
        </p:spPr>
        <p:txBody>
          <a:bodyPr wrap="square">
            <a:spAutoFit/>
          </a:bodyPr>
          <a:lstStyle/>
          <a:p>
            <a:r>
              <a:rPr lang="en-US" sz="1200" dirty="0">
                <a:latin typeface="Arial" pitchFamily="34" charset="0"/>
                <a:cs typeface="Arial" pitchFamily="34" charset="0"/>
              </a:rPr>
              <a:t>Source: https://beamexchange.org/uploads/filer_public/c4/e0/c4e03654-107f-48cb-8e2c-9115c8c9175c/carework.pdf</a:t>
            </a:r>
          </a:p>
        </p:txBody>
      </p:sp>
      <p:pic>
        <p:nvPicPr>
          <p:cNvPr id="7" name="Picture 6"/>
          <p:cNvPicPr>
            <a:picLocks noChangeAspect="1"/>
          </p:cNvPicPr>
          <p:nvPr/>
        </p:nvPicPr>
        <p:blipFill>
          <a:blip r:embed="rId2"/>
          <a:stretch>
            <a:fillRect/>
          </a:stretch>
        </p:blipFill>
        <p:spPr>
          <a:xfrm>
            <a:off x="174161" y="1105241"/>
            <a:ext cx="5998040" cy="4769426"/>
          </a:xfrm>
          <a:prstGeom prst="rect">
            <a:avLst/>
          </a:prstGeom>
        </p:spPr>
      </p:pic>
      <p:sp>
        <p:nvSpPr>
          <p:cNvPr id="8" name="Rectangle 7"/>
          <p:cNvSpPr/>
          <p:nvPr/>
        </p:nvSpPr>
        <p:spPr>
          <a:xfrm>
            <a:off x="6172200" y="1530633"/>
            <a:ext cx="2743199" cy="4247317"/>
          </a:xfrm>
          <a:prstGeom prst="rect">
            <a:avLst/>
          </a:prstGeom>
        </p:spPr>
        <p:txBody>
          <a:bodyPr wrap="square">
            <a:spAutoFit/>
          </a:bodyPr>
          <a:lstStyle/>
          <a:p>
            <a:pPr marL="285750" indent="-285750" algn="just" rtl="1">
              <a:buFont typeface="Arial" panose="020B0604020202020204" pitchFamily="34" charset="0"/>
              <a:buChar char="•"/>
            </a:pPr>
            <a:r>
              <a:rPr lang="ar-JO" dirty="0"/>
              <a:t>سوق أساسي يتم فيه تبادل السلع أو الخدمات - غالبًا من خلال سلسلة من المعاملات (سلسلة القيمة</a:t>
            </a:r>
            <a:r>
              <a:rPr lang="ar-JO" dirty="0" smtClean="0"/>
              <a:t>).</a:t>
            </a:r>
          </a:p>
          <a:p>
            <a:pPr algn="just" rtl="1"/>
            <a:endParaRPr lang="ar-JO" dirty="0" smtClean="0"/>
          </a:p>
          <a:p>
            <a:pPr marL="285750" indent="-285750" algn="just" rtl="1">
              <a:buFont typeface="Arial" panose="020B0604020202020204" pitchFamily="34" charset="0"/>
              <a:buChar char="•"/>
            </a:pPr>
            <a:r>
              <a:rPr lang="ar-JO" dirty="0" smtClean="0"/>
              <a:t>خدمات </a:t>
            </a:r>
            <a:r>
              <a:rPr lang="ar-JO" dirty="0"/>
              <a:t>الدعم والموارد والبنية التحتية (مثل الطرق والمدخلات والنقل والائتمان</a:t>
            </a:r>
            <a:r>
              <a:rPr lang="ar-JO" dirty="0" smtClean="0"/>
              <a:t>).</a:t>
            </a:r>
          </a:p>
          <a:p>
            <a:pPr algn="just" rtl="1"/>
            <a:endParaRPr lang="ar-JO" dirty="0" smtClean="0"/>
          </a:p>
          <a:p>
            <a:pPr marL="285750" indent="-285750" algn="just" rtl="1">
              <a:buFont typeface="Arial" panose="020B0604020202020204" pitchFamily="34" charset="0"/>
              <a:buChar char="•"/>
            </a:pPr>
            <a:r>
              <a:rPr lang="ar-JO" dirty="0" smtClean="0"/>
              <a:t>القواعد </a:t>
            </a:r>
            <a:r>
              <a:rPr lang="ar-JO" dirty="0"/>
              <a:t>الرسمية وغير الرسمية التي تؤثر على كيفية حدوث التبادلات في السوق (مثل </a:t>
            </a:r>
            <a:r>
              <a:rPr lang="ar-JO" dirty="0" smtClean="0"/>
              <a:t>معايير النوع الاجتماعي </a:t>
            </a:r>
            <a:r>
              <a:rPr lang="ar-JO" dirty="0"/>
              <a:t>التي تؤثر على وصول المرأة إلى نوع معين من الوظائف).</a:t>
            </a:r>
          </a:p>
        </p:txBody>
      </p:sp>
    </p:spTree>
    <p:extLst>
      <p:ext uri="{BB962C8B-B14F-4D97-AF65-F5344CB8AC3E}">
        <p14:creationId xmlns:p14="http://schemas.microsoft.com/office/powerpoint/2010/main" val="374780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5943600" cy="1096962"/>
          </a:xfrm>
        </p:spPr>
        <p:txBody>
          <a:bodyPr/>
          <a:lstStyle/>
          <a:p>
            <a:pPr algn="ctr" rtl="1"/>
            <a:r>
              <a:rPr lang="ar-JO" dirty="0">
                <a:solidFill>
                  <a:schemeClr val="accent1"/>
                </a:solidFill>
                <a:latin typeface="Simplified Arabic" panose="02020603050405020304" pitchFamily="18" charset="-78"/>
              </a:rPr>
              <a:t>دمج الرعاية غير مدفوعة الأجر في برامج أنظمة السوق</a:t>
            </a:r>
            <a:endParaRPr lang="en-US" dirty="0">
              <a:solidFill>
                <a:schemeClr val="accent1"/>
              </a:solidFill>
            </a:endParaRPr>
          </a:p>
        </p:txBody>
      </p:sp>
      <p:sp>
        <p:nvSpPr>
          <p:cNvPr id="8" name="Rectangle 7"/>
          <p:cNvSpPr/>
          <p:nvPr/>
        </p:nvSpPr>
        <p:spPr>
          <a:xfrm>
            <a:off x="304800" y="1367603"/>
            <a:ext cx="8534399" cy="4247317"/>
          </a:xfrm>
          <a:prstGeom prst="rect">
            <a:avLst/>
          </a:prstGeom>
        </p:spPr>
        <p:txBody>
          <a:bodyPr wrap="square">
            <a:spAutoFit/>
          </a:bodyPr>
          <a:lstStyle/>
          <a:p>
            <a:pPr marL="342900" indent="-342900" algn="just" rtl="1">
              <a:buFont typeface="+mj-lt"/>
              <a:buAutoNum type="arabicPeriod"/>
            </a:pPr>
            <a:r>
              <a:rPr lang="ar-JO" b="1" dirty="0" smtClean="0"/>
              <a:t>تعميم مراعاة </a:t>
            </a:r>
            <a:r>
              <a:rPr lang="ar-JO" b="1" dirty="0"/>
              <a:t>أعمال الرعاية غير مدفوعة </a:t>
            </a:r>
            <a:r>
              <a:rPr lang="ar-JO" b="1" dirty="0" smtClean="0"/>
              <a:t>الأجر.</a:t>
            </a:r>
            <a:endParaRPr lang="ar-JO" b="1" dirty="0"/>
          </a:p>
          <a:p>
            <a:pPr algn="just" rtl="1"/>
            <a:r>
              <a:rPr lang="ar-JO" b="1" dirty="0" smtClean="0"/>
              <a:t>الاعتراف</a:t>
            </a:r>
            <a:r>
              <a:rPr lang="ar-JO" dirty="0" smtClean="0"/>
              <a:t> بالرعاية </a:t>
            </a:r>
            <a:r>
              <a:rPr lang="ar-JO" dirty="0"/>
              <a:t>غير مدفوعة </a:t>
            </a:r>
            <a:r>
              <a:rPr lang="ar-JO" dirty="0" smtClean="0"/>
              <a:t>الأجر، </a:t>
            </a:r>
            <a:r>
              <a:rPr lang="ar-JO" b="1" dirty="0" smtClean="0"/>
              <a:t>تسهيل</a:t>
            </a:r>
            <a:r>
              <a:rPr lang="ar-JO" dirty="0" smtClean="0"/>
              <a:t> وصول المرأة إلى أنشطة السوق، </a:t>
            </a:r>
            <a:r>
              <a:rPr lang="ar-JO" dirty="0"/>
              <a:t>و</a:t>
            </a:r>
            <a:r>
              <a:rPr lang="ar-JO" b="1" dirty="0"/>
              <a:t>فهم</a:t>
            </a:r>
            <a:r>
              <a:rPr lang="ar-JO" dirty="0"/>
              <a:t> </a:t>
            </a:r>
            <a:r>
              <a:rPr lang="ar-JO" dirty="0" smtClean="0"/>
              <a:t>المعايير </a:t>
            </a:r>
            <a:r>
              <a:rPr lang="ar-JO" dirty="0"/>
              <a:t>الاجتماعية. يجب أن تدمج أنظمة </a:t>
            </a:r>
            <a:r>
              <a:rPr lang="ar-JO" dirty="0" smtClean="0"/>
              <a:t>السوق عمل </a:t>
            </a:r>
            <a:r>
              <a:rPr lang="ar-JO" dirty="0"/>
              <a:t>الرعاية في تحليل </a:t>
            </a:r>
            <a:r>
              <a:rPr lang="ar-JO" dirty="0" smtClean="0"/>
              <a:t>السوق، </a:t>
            </a:r>
            <a:r>
              <a:rPr lang="ar-JO" dirty="0"/>
              <a:t>لتجنب العواقب غير المقصودة وضمان استفادة النساء والرجال من التدخلات</a:t>
            </a:r>
            <a:r>
              <a:rPr lang="ar-JO" dirty="0" smtClean="0"/>
              <a:t>.</a:t>
            </a:r>
          </a:p>
          <a:p>
            <a:pPr algn="just" rtl="1"/>
            <a:endParaRPr lang="ar-JO" dirty="0"/>
          </a:p>
          <a:p>
            <a:pPr marL="457200" indent="-457200" algn="just" rtl="1">
              <a:buFont typeface="+mj-lt"/>
              <a:buAutoNum type="arabicPeriod" startAt="2"/>
            </a:pPr>
            <a:r>
              <a:rPr lang="ar-JO" b="1" dirty="0"/>
              <a:t>تصميم التدخلات </a:t>
            </a:r>
            <a:r>
              <a:rPr lang="ar-JO" b="1" dirty="0" smtClean="0"/>
              <a:t>لتحديد القيود.</a:t>
            </a:r>
            <a:endParaRPr lang="ar-JO" b="1" dirty="0"/>
          </a:p>
          <a:p>
            <a:pPr algn="just" rtl="1"/>
            <a:r>
              <a:rPr lang="ar-JO" dirty="0"/>
              <a:t>ويمكن أن تشمل </a:t>
            </a:r>
            <a:r>
              <a:rPr lang="ar-JO" dirty="0" smtClean="0"/>
              <a:t>المسؤولية </a:t>
            </a:r>
            <a:r>
              <a:rPr lang="ar-JO" dirty="0"/>
              <a:t>غير المتكافئة لرعاية </a:t>
            </a:r>
            <a:r>
              <a:rPr lang="ar-JO" dirty="0" smtClean="0"/>
              <a:t>الطفل، </a:t>
            </a:r>
            <a:r>
              <a:rPr lang="ar-JO" dirty="0"/>
              <a:t>انخفاض سلطة اتخاذ القرار في الأسرة أو </a:t>
            </a:r>
            <a:r>
              <a:rPr lang="ar-JO" dirty="0" smtClean="0"/>
              <a:t>المجتمع، التقنيات </a:t>
            </a:r>
            <a:r>
              <a:rPr lang="ar-JO" dirty="0"/>
              <a:t>والبنية </a:t>
            </a:r>
            <a:r>
              <a:rPr lang="ar-JO" dirty="0" smtClean="0"/>
              <a:t>التحتية، </a:t>
            </a:r>
            <a:r>
              <a:rPr lang="ar-JO" dirty="0"/>
              <a:t>أو المعايير الاجتماعية التقييدية. لقد نجحت التقييمات والتدخلات التي تتسم بالشمولية </a:t>
            </a:r>
            <a:r>
              <a:rPr lang="ar-JO" dirty="0" smtClean="0"/>
              <a:t>والتشاركية، </a:t>
            </a:r>
            <a:r>
              <a:rPr lang="ar-JO" dirty="0"/>
              <a:t>حيث يشارك الرجال ويتم دعم النساء للتحدث عن </a:t>
            </a:r>
            <a:r>
              <a:rPr lang="ar-JO" dirty="0" smtClean="0"/>
              <a:t>أولوياتهم، </a:t>
            </a:r>
            <a:r>
              <a:rPr lang="ar-JO" dirty="0"/>
              <a:t>وتجنبت النزاعات في الأسر والمجتمعات</a:t>
            </a:r>
            <a:r>
              <a:rPr lang="ar-JO" dirty="0" smtClean="0"/>
              <a:t>.</a:t>
            </a:r>
          </a:p>
          <a:p>
            <a:pPr algn="just" rtl="1"/>
            <a:endParaRPr lang="ar-JO" b="1" dirty="0"/>
          </a:p>
          <a:p>
            <a:pPr marL="457200" indent="-457200" algn="just" rtl="1">
              <a:buFont typeface="+mj-lt"/>
              <a:buAutoNum type="arabicPeriod" startAt="3"/>
            </a:pPr>
            <a:r>
              <a:rPr lang="ar-JO" b="1" dirty="0"/>
              <a:t>التركيز على الرعاية غير مدفوعة الأجر كقطاع سوق استراتيجي.</a:t>
            </a:r>
          </a:p>
          <a:p>
            <a:pPr algn="just" rtl="1"/>
            <a:r>
              <a:rPr lang="ar-JO" dirty="0"/>
              <a:t>الخدمات المحددة المتعلقة بتوفير </a:t>
            </a:r>
            <a:r>
              <a:rPr lang="ar-JO" dirty="0" smtClean="0"/>
              <a:t>الرعاية، </a:t>
            </a:r>
            <a:r>
              <a:rPr lang="ar-JO" dirty="0"/>
              <a:t>مثل رعاية </a:t>
            </a:r>
            <a:r>
              <a:rPr lang="ar-JO" dirty="0" smtClean="0"/>
              <a:t>الأطفال </a:t>
            </a:r>
            <a:r>
              <a:rPr lang="ar-JO" dirty="0"/>
              <a:t>أو إعداد </a:t>
            </a:r>
            <a:r>
              <a:rPr lang="ar-JO" dirty="0" smtClean="0"/>
              <a:t>الوجبات، </a:t>
            </a:r>
            <a:r>
              <a:rPr lang="ar-JO" dirty="0"/>
              <a:t>هي أنظمة بحد </a:t>
            </a:r>
            <a:r>
              <a:rPr lang="ar-JO" dirty="0" smtClean="0"/>
              <a:t>ذاتها، </a:t>
            </a:r>
            <a:r>
              <a:rPr lang="ar-JO" dirty="0"/>
              <a:t>حيث توفر الجهات الفاعلة المختلفة بما في ذلك الأسر والمجتمعات والحكومات والأسواق المنتجات والخدمات ذات </a:t>
            </a:r>
            <a:r>
              <a:rPr lang="ar-JO" dirty="0" smtClean="0"/>
              <a:t>الصلة، </a:t>
            </a:r>
            <a:r>
              <a:rPr lang="ar-JO" dirty="0"/>
              <a:t>والبنية التحتية والقواعد والمعايير والإعانات والحوافز. ستقوم التدخلات بمعالجة القيود في الوظائف الداعمة مثل </a:t>
            </a:r>
            <a:r>
              <a:rPr lang="ar-JO" dirty="0" smtClean="0"/>
              <a:t>المعلومات، والتمويل، والمعدات، </a:t>
            </a:r>
            <a:r>
              <a:rPr lang="ar-JO" dirty="0"/>
              <a:t>والسياسات واللوائح والقواعد المنزلية حول استخدام </a:t>
            </a:r>
            <a:r>
              <a:rPr lang="ar-JO" dirty="0" smtClean="0"/>
              <a:t>الطاقة.</a:t>
            </a:r>
          </a:p>
        </p:txBody>
      </p:sp>
      <p:sp>
        <p:nvSpPr>
          <p:cNvPr id="3" name="Rectangle 2"/>
          <p:cNvSpPr/>
          <p:nvPr/>
        </p:nvSpPr>
        <p:spPr>
          <a:xfrm>
            <a:off x="304800" y="6172200"/>
            <a:ext cx="8839200" cy="276999"/>
          </a:xfrm>
          <a:prstGeom prst="rect">
            <a:avLst/>
          </a:prstGeom>
        </p:spPr>
        <p:txBody>
          <a:bodyPr wrap="square">
            <a:spAutoFit/>
          </a:bodyPr>
          <a:lstStyle/>
          <a:p>
            <a:pPr lvl="0"/>
            <a:r>
              <a:rPr lang="en-US" sz="1200" dirty="0">
                <a:latin typeface="Arial" pitchFamily="34" charset="0"/>
                <a:cs typeface="Arial" pitchFamily="34" charset="0"/>
              </a:rPr>
              <a:t>Source: https://</a:t>
            </a:r>
            <a:r>
              <a:rPr lang="en-US" sz="1200" dirty="0" smtClean="0">
                <a:latin typeface="Arial" pitchFamily="34" charset="0"/>
                <a:cs typeface="Arial" pitchFamily="34" charset="0"/>
              </a:rPr>
              <a:t>beamexchange.org/uploads/filer_public/c4/e0/c4e03654-107f-48cb-8e2c-9115c8c9175c/carework.pdf</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4661382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5943600" cy="1096962"/>
          </a:xfrm>
        </p:spPr>
        <p:txBody>
          <a:bodyPr/>
          <a:lstStyle/>
          <a:p>
            <a:pPr algn="ctr" rtl="1"/>
            <a:r>
              <a:rPr lang="ar-JO" dirty="0">
                <a:solidFill>
                  <a:schemeClr val="accent1"/>
                </a:solidFill>
                <a:latin typeface="Simplified Arabic" panose="02020603050405020304" pitchFamily="18" charset="-78"/>
              </a:rPr>
              <a:t>دمج الرعاية غير مدفوعة الأجر في برامج أنظمة السوق</a:t>
            </a:r>
            <a:endParaRPr lang="en-US" dirty="0">
              <a:solidFill>
                <a:schemeClr val="accent1"/>
              </a:solidFill>
            </a:endParaRPr>
          </a:p>
        </p:txBody>
      </p:sp>
      <p:sp>
        <p:nvSpPr>
          <p:cNvPr id="5" name="Content Placeholder 2"/>
          <p:cNvSpPr>
            <a:spLocks noGrp="1"/>
          </p:cNvSpPr>
          <p:nvPr>
            <p:ph idx="1"/>
          </p:nvPr>
        </p:nvSpPr>
        <p:spPr>
          <a:xfrm>
            <a:off x="152400" y="6096000"/>
            <a:ext cx="8229600" cy="330200"/>
          </a:xfrm>
        </p:spPr>
        <p:txBody>
          <a:bodyPr>
            <a:noAutofit/>
          </a:bodyPr>
          <a:lstStyle/>
          <a:p>
            <a:pPr marL="0" lvl="0" indent="0">
              <a:spcBef>
                <a:spcPts val="0"/>
              </a:spcBef>
              <a:buNone/>
            </a:pPr>
            <a:r>
              <a:rPr lang="en-US" sz="1200" dirty="0" smtClean="0">
                <a:solidFill>
                  <a:schemeClr val="tx1"/>
                </a:solidFill>
                <a:latin typeface="Arial" pitchFamily="34" charset="0"/>
                <a:cs typeface="Arial" pitchFamily="34" charset="0"/>
              </a:rPr>
              <a:t>Source</a:t>
            </a:r>
            <a:r>
              <a:rPr lang="en-US" sz="1200" dirty="0">
                <a:solidFill>
                  <a:schemeClr val="tx1"/>
                </a:solidFill>
                <a:latin typeface="Arial" pitchFamily="34" charset="0"/>
                <a:cs typeface="Arial" pitchFamily="34" charset="0"/>
              </a:rPr>
              <a:t>: https://beamexchange.org/uploads/filer_public/c4/e0/c4e03654-107f-48cb-8e2c-9115c8c9175c/carework.pdf</a:t>
            </a:r>
          </a:p>
          <a:p>
            <a:pPr marL="0" indent="0">
              <a:buNone/>
            </a:pPr>
            <a:endParaRPr lang="en-US" sz="1200" dirty="0" smtClean="0">
              <a:solidFill>
                <a:schemeClr val="tx1"/>
              </a:solidFill>
            </a:endParaRPr>
          </a:p>
        </p:txBody>
      </p:sp>
      <p:graphicFrame>
        <p:nvGraphicFramePr>
          <p:cNvPr id="6" name="Diagram 5"/>
          <p:cNvGraphicFramePr/>
          <p:nvPr>
            <p:extLst>
              <p:ext uri="{D42A27DB-BD31-4B8C-83A1-F6EECF244321}">
                <p14:modId xmlns:p14="http://schemas.microsoft.com/office/powerpoint/2010/main" val="1724178802"/>
              </p:ext>
            </p:extLst>
          </p:nvPr>
        </p:nvGraphicFramePr>
        <p:xfrm>
          <a:off x="465085" y="1401762"/>
          <a:ext cx="8077202" cy="4694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1596351" y="1401762"/>
            <a:ext cx="6945936" cy="938915"/>
            <a:chOff x="902664" y="-208985"/>
            <a:chExt cx="6945936" cy="938915"/>
          </a:xfrm>
        </p:grpSpPr>
        <p:sp>
          <p:nvSpPr>
            <p:cNvPr id="8" name="Round Same Side Corner Rectangle 7"/>
            <p:cNvSpPr/>
            <p:nvPr/>
          </p:nvSpPr>
          <p:spPr>
            <a:xfrm rot="5400000">
              <a:off x="3956539" y="-3262859"/>
              <a:ext cx="838188" cy="6945935"/>
            </a:xfrm>
            <a:prstGeom prst="round2SameRect">
              <a:avLst/>
            </a:pr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 name="Round Same Side Corner Rectangle 4"/>
            <p:cNvSpPr txBox="1"/>
            <p:nvPr/>
          </p:nvSpPr>
          <p:spPr>
            <a:xfrm>
              <a:off x="902664" y="-26424"/>
              <a:ext cx="6905019" cy="7563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just" defTabSz="533400" rtl="1">
                <a:lnSpc>
                  <a:spcPct val="90000"/>
                </a:lnSpc>
                <a:spcBef>
                  <a:spcPct val="0"/>
                </a:spcBef>
                <a:spcAft>
                  <a:spcPct val="15000"/>
                </a:spcAft>
                <a:buFontTx/>
                <a:buChar char="••"/>
              </a:pPr>
              <a:r>
                <a:rPr lang="ar-JO" sz="1400" b="1" i="1" u="sng" dirty="0"/>
                <a:t>الاعتراف</a:t>
              </a:r>
              <a:r>
                <a:rPr lang="ar-JO" sz="1400" dirty="0"/>
                <a:t> بأعمال الرعاية غير مدفوعة الأجر حتى يتم "رؤيتها" والاعتراف بها على أنها "عمل" و "إنتاج". قد تقوم البرامج بعد ذلك بتكييف الدمج في ضوء فهم أفضل لأعمال الرعاية، أو تشمل التعويض عن العمل.</a:t>
              </a:r>
              <a:endParaRPr lang="en-US" sz="1400" dirty="0"/>
            </a:p>
            <a:p>
              <a:pPr marL="114300" lvl="1" indent="-114300" algn="l" defTabSz="533400">
                <a:lnSpc>
                  <a:spcPct val="90000"/>
                </a:lnSpc>
                <a:spcBef>
                  <a:spcPct val="0"/>
                </a:spcBef>
                <a:spcAft>
                  <a:spcPct val="15000"/>
                </a:spcAft>
                <a:buChar char="••"/>
              </a:pPr>
              <a:endParaRPr lang="en-US" sz="1200" kern="1200" dirty="0"/>
            </a:p>
          </p:txBody>
        </p:sp>
      </p:grpSp>
    </p:spTree>
    <p:extLst>
      <p:ext uri="{BB962C8B-B14F-4D97-AF65-F5344CB8AC3E}">
        <p14:creationId xmlns:p14="http://schemas.microsoft.com/office/powerpoint/2010/main" val="31363142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أقوى سيدات الأعمال الأردنيات</a:t>
            </a:r>
            <a:endParaRPr lang="en-US" sz="5500" dirty="0">
              <a:solidFill>
                <a:srgbClr val="FFFFFF"/>
              </a:solidFill>
            </a:endParaRPr>
          </a:p>
        </p:txBody>
      </p:sp>
    </p:spTree>
    <p:extLst>
      <p:ext uri="{BB962C8B-B14F-4D97-AF65-F5344CB8AC3E}">
        <p14:creationId xmlns:p14="http://schemas.microsoft.com/office/powerpoint/2010/main" val="4281743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755"/>
            <a:ext cx="5943600" cy="1096962"/>
          </a:xfrm>
        </p:spPr>
        <p:txBody>
          <a:bodyPr/>
          <a:lstStyle/>
          <a:p>
            <a:pPr algn="ctr" rtl="1"/>
            <a:r>
              <a:rPr lang="ar-JO" dirty="0">
                <a:solidFill>
                  <a:schemeClr val="accent1"/>
                </a:solidFill>
                <a:latin typeface="Simplified Arabic" panose="02020603050405020304" pitchFamily="18" charset="-78"/>
              </a:rPr>
              <a:t>أقوى سيدات الأعمال </a:t>
            </a:r>
            <a:r>
              <a:rPr lang="ar-JO" dirty="0" smtClean="0">
                <a:solidFill>
                  <a:schemeClr val="accent1"/>
                </a:solidFill>
                <a:latin typeface="Simplified Arabic" panose="02020603050405020304" pitchFamily="18" charset="-78"/>
              </a:rPr>
              <a:t>الأردنيات 2015-</a:t>
            </a:r>
            <a:br>
              <a:rPr lang="ar-JO" dirty="0" smtClean="0">
                <a:solidFill>
                  <a:schemeClr val="accent1"/>
                </a:solidFill>
                <a:latin typeface="Simplified Arabic" panose="02020603050405020304" pitchFamily="18" charset="-78"/>
              </a:rPr>
            </a:br>
            <a:r>
              <a:rPr lang="ar-JO" dirty="0" smtClean="0">
                <a:solidFill>
                  <a:schemeClr val="accent1"/>
                </a:solidFill>
                <a:latin typeface="Simplified Arabic" panose="02020603050405020304" pitchFamily="18" charset="-78"/>
              </a:rPr>
              <a:t>أقوى </a:t>
            </a:r>
            <a:r>
              <a:rPr lang="ar-JO" dirty="0">
                <a:solidFill>
                  <a:schemeClr val="accent1"/>
                </a:solidFill>
                <a:latin typeface="Simplified Arabic" panose="02020603050405020304" pitchFamily="18" charset="-78"/>
              </a:rPr>
              <a:t>100 سيدة أعمال عربية</a:t>
            </a:r>
            <a:endParaRPr lang="en-US" dirty="0">
              <a:solidFill>
                <a:schemeClr val="accent1"/>
              </a:solidFill>
            </a:endParaRPr>
          </a:p>
        </p:txBody>
      </p:sp>
      <p:sp>
        <p:nvSpPr>
          <p:cNvPr id="5" name="TextBox 4"/>
          <p:cNvSpPr txBox="1"/>
          <p:nvPr/>
        </p:nvSpPr>
        <p:spPr>
          <a:xfrm>
            <a:off x="152400" y="6248400"/>
            <a:ext cx="8077200" cy="276999"/>
          </a:xfrm>
          <a:prstGeom prst="rect">
            <a:avLst/>
          </a:prstGeom>
          <a:noFill/>
        </p:spPr>
        <p:txBody>
          <a:bodyPr wrap="square" rtlCol="0">
            <a:spAutoFit/>
          </a:bodyPr>
          <a:lstStyle/>
          <a:p>
            <a:r>
              <a:rPr lang="en-US" sz="1200" dirty="0">
                <a:latin typeface="Arial" pitchFamily="34" charset="0"/>
                <a:cs typeface="Arial" pitchFamily="34" charset="0"/>
              </a:rPr>
              <a:t>Source: http://www.forbesmiddleeast.com/en/list/the-most-powerful-arab-women-2015/</a:t>
            </a:r>
          </a:p>
        </p:txBody>
      </p:sp>
      <p:pic>
        <p:nvPicPr>
          <p:cNvPr id="6" name="Content Placeholder 1"/>
          <p:cNvPicPr>
            <a:picLocks noGrp="1" noChangeAspect="1"/>
          </p:cNvPicPr>
          <p:nvPr>
            <p:ph idx="1"/>
          </p:nvPr>
        </p:nvPicPr>
        <p:blipFill>
          <a:blip r:embed="rId2"/>
          <a:stretch>
            <a:fillRect/>
          </a:stretch>
        </p:blipFill>
        <p:spPr>
          <a:xfrm>
            <a:off x="457200" y="1251289"/>
            <a:ext cx="8153400" cy="4949796"/>
          </a:xfrm>
          <a:prstGeom prst="rect">
            <a:avLst/>
          </a:prstGeom>
          <a:ln>
            <a:noFill/>
          </a:ln>
        </p:spPr>
      </p:pic>
      <p:sp>
        <p:nvSpPr>
          <p:cNvPr id="7" name="12-Point Star 6"/>
          <p:cNvSpPr/>
          <p:nvPr/>
        </p:nvSpPr>
        <p:spPr>
          <a:xfrm>
            <a:off x="304800" y="1129844"/>
            <a:ext cx="762000" cy="619552"/>
          </a:xfrm>
          <a:prstGeom prst="star12">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18522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مقابل الجنس</a:t>
            </a:r>
          </a:p>
        </p:txBody>
      </p:sp>
      <p:graphicFrame>
        <p:nvGraphicFramePr>
          <p:cNvPr id="4" name="Table 3"/>
          <p:cNvGraphicFramePr>
            <a:graphicFrameLocks noGrp="1"/>
          </p:cNvGraphicFramePr>
          <p:nvPr>
            <p:extLst>
              <p:ext uri="{D42A27DB-BD31-4B8C-83A1-F6EECF244321}">
                <p14:modId xmlns:p14="http://schemas.microsoft.com/office/powerpoint/2010/main" val="2277980143"/>
              </p:ext>
            </p:extLst>
          </p:nvPr>
        </p:nvGraphicFramePr>
        <p:xfrm>
          <a:off x="444347" y="1089436"/>
          <a:ext cx="8458201" cy="4992929"/>
        </p:xfrm>
        <a:graphic>
          <a:graphicData uri="http://schemas.openxmlformats.org/drawingml/2006/table">
            <a:tbl>
              <a:tblPr rtl="1" bandRow="1">
                <a:tableStyleId>{7DF18680-E054-41AD-8BC1-D1AEF772440D}</a:tableStyleId>
              </a:tblPr>
              <a:tblGrid>
                <a:gridCol w="941026">
                  <a:extLst>
                    <a:ext uri="{9D8B030D-6E8A-4147-A177-3AD203B41FA5}">
                      <a16:colId xmlns:a16="http://schemas.microsoft.com/office/drawing/2014/main" val="3605494942"/>
                    </a:ext>
                  </a:extLst>
                </a:gridCol>
                <a:gridCol w="3813672">
                  <a:extLst>
                    <a:ext uri="{9D8B030D-6E8A-4147-A177-3AD203B41FA5}">
                      <a16:colId xmlns:a16="http://schemas.microsoft.com/office/drawing/2014/main" val="2101466280"/>
                    </a:ext>
                  </a:extLst>
                </a:gridCol>
                <a:gridCol w="3703503">
                  <a:extLst>
                    <a:ext uri="{9D8B030D-6E8A-4147-A177-3AD203B41FA5}">
                      <a16:colId xmlns:a16="http://schemas.microsoft.com/office/drawing/2014/main" val="1931951015"/>
                    </a:ext>
                  </a:extLst>
                </a:gridCol>
              </a:tblGrid>
              <a:tr h="366071">
                <a:tc>
                  <a:txBody>
                    <a:bodyPr/>
                    <a:lstStyle/>
                    <a:p>
                      <a:pPr algn="r" rtl="1"/>
                      <a:endParaRPr lang="ar-JO" dirty="0"/>
                    </a:p>
                  </a:txBody>
                  <a:tcPr/>
                </a:tc>
                <a:tc>
                  <a:txBody>
                    <a:bodyPr/>
                    <a:lstStyle/>
                    <a:p>
                      <a:pPr algn="ctr" rtl="1"/>
                      <a:r>
                        <a:rPr lang="ar-JO" sz="1800" b="1" dirty="0" smtClean="0"/>
                        <a:t>النوع الاجتماعي </a:t>
                      </a:r>
                      <a:endParaRPr lang="ar-JO" sz="1800" b="1" dirty="0"/>
                    </a:p>
                  </a:txBody>
                  <a:tcPr/>
                </a:tc>
                <a:tc>
                  <a:txBody>
                    <a:bodyPr/>
                    <a:lstStyle/>
                    <a:p>
                      <a:pPr algn="ctr" rtl="1"/>
                      <a:r>
                        <a:rPr lang="ar-JO" sz="1800" b="1" dirty="0" smtClean="0"/>
                        <a:t>الجنس</a:t>
                      </a:r>
                    </a:p>
                  </a:txBody>
                  <a:tcPr/>
                </a:tc>
                <a:extLst>
                  <a:ext uri="{0D108BD9-81ED-4DB2-BD59-A6C34878D82A}">
                    <a16:rowId xmlns:a16="http://schemas.microsoft.com/office/drawing/2014/main" val="4142773354"/>
                  </a:ext>
                </a:extLst>
              </a:tr>
              <a:tr h="1067706">
                <a:tc>
                  <a:txBody>
                    <a:bodyPr/>
                    <a:lstStyle/>
                    <a:p>
                      <a:pPr algn="r" rtl="1"/>
                      <a:r>
                        <a:rPr lang="ar-JO" sz="1800" b="1" dirty="0" smtClean="0"/>
                        <a:t>التعريف</a:t>
                      </a:r>
                      <a:endParaRPr lang="ar-JO" sz="1800" b="1" dirty="0"/>
                    </a:p>
                  </a:txBody>
                  <a:tcPr/>
                </a:tc>
                <a:tc>
                  <a:txBody>
                    <a:bodyPr/>
                    <a:lstStyle/>
                    <a:p>
                      <a:pPr algn="just" rtl="1"/>
                      <a:r>
                        <a:rPr lang="ar-JO" sz="1600" dirty="0" smtClean="0"/>
                        <a:t>فهم الفرد أو المجتمع للمظهر والشعور والتصرف الذكري أو الأنثوي. هي بنيات اجتماعية تؤثر على هوية الفرد، وكيف ينظر هذا التعبير من قبل الآخرين.</a:t>
                      </a:r>
                      <a:endParaRPr lang="ar-JO" sz="1600" dirty="0"/>
                    </a:p>
                  </a:txBody>
                  <a:tcPr/>
                </a:tc>
                <a:tc>
                  <a:txBody>
                    <a:bodyPr/>
                    <a:lstStyle/>
                    <a:p>
                      <a:pPr algn="just" rtl="1"/>
                      <a:r>
                        <a:rPr lang="ar-JO" sz="1600" dirty="0" smtClean="0"/>
                        <a:t>الخصائص الفيزيولوجية والبيولوجية للشخص، مع التركيز على الصفات التناسلية.</a:t>
                      </a:r>
                      <a:r>
                        <a:rPr lang="ar-JO" sz="1600" baseline="0" dirty="0" smtClean="0"/>
                        <a:t> هنالك</a:t>
                      </a:r>
                      <a:r>
                        <a:rPr lang="ar-JO" sz="1600" dirty="0" smtClean="0"/>
                        <a:t> خصائص جنسية أولية متعلقة بالإنجاب، وخصائص جنسية ثانوية كالفروق الجسدية بين الذكور والإناث.</a:t>
                      </a:r>
                      <a:endParaRPr lang="ar-JO" sz="1600" dirty="0"/>
                    </a:p>
                  </a:txBody>
                  <a:tcPr/>
                </a:tc>
                <a:extLst>
                  <a:ext uri="{0D108BD9-81ED-4DB2-BD59-A6C34878D82A}">
                    <a16:rowId xmlns:a16="http://schemas.microsoft.com/office/drawing/2014/main" val="2415828034"/>
                  </a:ext>
                </a:extLst>
              </a:tr>
              <a:tr h="600987">
                <a:tc>
                  <a:txBody>
                    <a:bodyPr/>
                    <a:lstStyle/>
                    <a:p>
                      <a:pPr algn="r" rtl="1"/>
                      <a:r>
                        <a:rPr lang="ar-JO" sz="1800" b="1" dirty="0" smtClean="0"/>
                        <a:t>التأثيرات</a:t>
                      </a:r>
                      <a:endParaRPr lang="ar-JO" sz="1800" b="1" dirty="0"/>
                    </a:p>
                  </a:txBody>
                  <a:tcPr/>
                </a:tc>
                <a:tc>
                  <a:txBody>
                    <a:bodyPr/>
                    <a:lstStyle/>
                    <a:p>
                      <a:pPr algn="just" rtl="1"/>
                      <a:r>
                        <a:rPr lang="ar-JO" sz="1600" dirty="0" smtClean="0"/>
                        <a:t>الهوية الجنسية والتعبير الجنساني وأدوار الجنسين.</a:t>
                      </a:r>
                      <a:endParaRPr lang="ar-JO" sz="1600" dirty="0"/>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JO" sz="1600" dirty="0" smtClean="0"/>
                        <a:t>القدرة على الإنجاب، يؤثر على الكروموسومات،</a:t>
                      </a:r>
                      <a:r>
                        <a:rPr lang="ar-JO" sz="1600" baseline="0" dirty="0" smtClean="0"/>
                        <a:t> و</a:t>
                      </a:r>
                      <a:r>
                        <a:rPr lang="ar-JO" sz="1600" dirty="0" smtClean="0"/>
                        <a:t>المظهر من الناحية الفسيولوجية.</a:t>
                      </a:r>
                      <a:endParaRPr lang="ar-JO" sz="1600" dirty="0"/>
                    </a:p>
                  </a:txBody>
                  <a:tcPr/>
                </a:tc>
                <a:extLst>
                  <a:ext uri="{0D108BD9-81ED-4DB2-BD59-A6C34878D82A}">
                    <a16:rowId xmlns:a16="http://schemas.microsoft.com/office/drawing/2014/main" val="3088678831"/>
                  </a:ext>
                </a:extLst>
              </a:tr>
              <a:tr h="1030843">
                <a:tc>
                  <a:txBody>
                    <a:bodyPr/>
                    <a:lstStyle/>
                    <a:p>
                      <a:pPr algn="r" rtl="1"/>
                      <a:r>
                        <a:rPr lang="ar-JO" sz="1800" b="1" dirty="0" smtClean="0"/>
                        <a:t>الأنواع</a:t>
                      </a:r>
                      <a:endParaRPr lang="ar-JO" sz="1800" b="1" dirty="0"/>
                    </a:p>
                  </a:txBody>
                  <a:tcPr/>
                </a:tc>
                <a:tc>
                  <a:txBody>
                    <a:bodyPr/>
                    <a:lstStyle/>
                    <a:p>
                      <a:pPr algn="just" rtl="1"/>
                      <a:r>
                        <a:rPr lang="ar-JO" sz="1600" dirty="0" smtClean="0"/>
                        <a:t>يُطلق عليه مفهوم </a:t>
                      </a:r>
                      <a:r>
                        <a:rPr lang="ar-JO" sz="1600" b="1" dirty="0" smtClean="0"/>
                        <a:t>"غير ثنائي"</a:t>
                      </a:r>
                      <a:r>
                        <a:rPr lang="ar-JO" sz="1600" dirty="0" smtClean="0"/>
                        <a:t>،</a:t>
                      </a:r>
                      <a:r>
                        <a:rPr lang="ar-JO" sz="1600" baseline="0" dirty="0" smtClean="0"/>
                        <a:t> </a:t>
                      </a:r>
                      <a:r>
                        <a:rPr lang="ar-JO" sz="1600" dirty="0" smtClean="0"/>
                        <a:t>الأكثر شيوعا هو الهوية الجنسية التي تتطابق مع الجنس الذي تم تعيينه عند الولادة. هنالك أنواع أخرى غير ثنائية، مثل المتحولين جنسيا.</a:t>
                      </a:r>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JO" sz="1600" dirty="0" smtClean="0"/>
                        <a:t>. يُطلق عليها أحيانًا مفهوم </a:t>
                      </a:r>
                      <a:r>
                        <a:rPr lang="ar-JO" sz="1600" b="1" dirty="0" smtClean="0"/>
                        <a:t>"ثنائي" </a:t>
                      </a:r>
                      <a:r>
                        <a:rPr lang="ar-JO" sz="1600" dirty="0" smtClean="0"/>
                        <a:t>لأنه يوجد نوعان أساسيان من الجنس:</a:t>
                      </a:r>
                      <a:r>
                        <a:rPr lang="ar-JO" sz="1600" baseline="0" dirty="0" smtClean="0"/>
                        <a:t> </a:t>
                      </a:r>
                      <a:r>
                        <a:rPr lang="ar-JO" sz="1600" dirty="0" smtClean="0"/>
                        <a:t>ذكر، أنثى، أو بين الجنسين.</a:t>
                      </a:r>
                      <a:endParaRPr lang="ar-JO" sz="1600" dirty="0"/>
                    </a:p>
                  </a:txBody>
                  <a:tcPr/>
                </a:tc>
                <a:extLst>
                  <a:ext uri="{0D108BD9-81ED-4DB2-BD59-A6C34878D82A}">
                    <a16:rowId xmlns:a16="http://schemas.microsoft.com/office/drawing/2014/main" val="3509867515"/>
                  </a:ext>
                </a:extLst>
              </a:tr>
              <a:tr h="823659">
                <a:tc>
                  <a:txBody>
                    <a:bodyPr/>
                    <a:lstStyle/>
                    <a:p>
                      <a:pPr algn="r" rtl="1"/>
                      <a:r>
                        <a:rPr lang="ar-JO" sz="1800" b="1" dirty="0" smtClean="0"/>
                        <a:t>أمثلة</a:t>
                      </a:r>
                      <a:endParaRPr lang="ar-JO" sz="1800" b="1" dirty="0"/>
                    </a:p>
                  </a:txBody>
                  <a:tcPr/>
                </a:tc>
                <a:tc>
                  <a:txBody>
                    <a:bodyPr/>
                    <a:lstStyle/>
                    <a:p>
                      <a:pPr algn="just" rtl="1"/>
                      <a:r>
                        <a:rPr lang="ar-JO" sz="1600" dirty="0" smtClean="0"/>
                        <a:t>بنيات قائمة على النوع الاجتماعي: أزرق للأولاد، وردي للفتيات، تنانير للنساء، سراويل للرجال، الرجال قادة والنساء متابعات.</a:t>
                      </a:r>
                      <a:endParaRPr lang="ar-JO" sz="1600" dirty="0"/>
                    </a:p>
                  </a:txBody>
                  <a:tcPr/>
                </a:tc>
                <a:tc>
                  <a:txBody>
                    <a:bodyPr/>
                    <a:lstStyle/>
                    <a:p>
                      <a:pPr algn="just" rtl="1"/>
                      <a:r>
                        <a:rPr lang="ar-JO" sz="1600" dirty="0" smtClean="0"/>
                        <a:t>السمات الجنسية للذكور، إجازة شهرية للإناث في أجزاء من آسيا.</a:t>
                      </a:r>
                      <a:endParaRPr lang="ar-JO" sz="1600" dirty="0"/>
                    </a:p>
                  </a:txBody>
                  <a:tcPr/>
                </a:tc>
                <a:extLst>
                  <a:ext uri="{0D108BD9-81ED-4DB2-BD59-A6C34878D82A}">
                    <a16:rowId xmlns:a16="http://schemas.microsoft.com/office/drawing/2014/main" val="3221859000"/>
                  </a:ext>
                </a:extLst>
              </a:tr>
              <a:tr h="1067706">
                <a:tc>
                  <a:txBody>
                    <a:bodyPr/>
                    <a:lstStyle/>
                    <a:p>
                      <a:pPr algn="r" rtl="1"/>
                      <a:r>
                        <a:rPr lang="ar-JO" sz="1800" b="1" dirty="0" smtClean="0"/>
                        <a:t>إمكانية التغيير</a:t>
                      </a:r>
                      <a:endParaRPr lang="ar-JO" sz="1800" b="1" dirty="0"/>
                    </a:p>
                  </a:txBody>
                  <a:tcPr/>
                </a:tc>
                <a:tc>
                  <a:txBody>
                    <a:bodyPr/>
                    <a:lstStyle/>
                    <a:p>
                      <a:pPr algn="just" rtl="1"/>
                      <a:r>
                        <a:rPr lang="ar-JO" sz="1600" dirty="0" smtClean="0"/>
                        <a:t>من الصعب، إن لم يكن من المستحيل التغيير، لأنه جزء من الهوية النفسية لشخص ما. تعبر عن عكس ما</a:t>
                      </a:r>
                      <a:r>
                        <a:rPr lang="ar-JO" sz="1600" baseline="0" dirty="0" smtClean="0"/>
                        <a:t> يشعر به </a:t>
                      </a:r>
                      <a:r>
                        <a:rPr lang="ar-JO" sz="1600" dirty="0" smtClean="0"/>
                        <a:t>المرء (على سبيل المثال، ارتداء ملابس الرجال عند الرغبة في ارتداء المرأة).</a:t>
                      </a:r>
                      <a:endParaRPr lang="ar-JO" sz="1600" dirty="0"/>
                    </a:p>
                  </a:txBody>
                  <a:tcPr/>
                </a:tc>
                <a:tc>
                  <a:txBody>
                    <a:bodyPr/>
                    <a:lstStyle/>
                    <a:p>
                      <a:pPr algn="just" rtl="1"/>
                      <a:r>
                        <a:rPr lang="ar-JO" sz="1600" dirty="0" smtClean="0"/>
                        <a:t>بدرجات متفاوتة مع العلاج بالهرمونات البديلة و/أو جراحة تغيير الجنس.</a:t>
                      </a:r>
                      <a:endParaRPr lang="ar-JO" sz="1600" dirty="0"/>
                    </a:p>
                  </a:txBody>
                  <a:tcPr/>
                </a:tc>
                <a:extLst>
                  <a:ext uri="{0D108BD9-81ED-4DB2-BD59-A6C34878D82A}">
                    <a16:rowId xmlns:a16="http://schemas.microsoft.com/office/drawing/2014/main" val="254464024"/>
                  </a:ext>
                </a:extLst>
              </a:tr>
            </a:tbl>
          </a:graphicData>
        </a:graphic>
      </p:graphicFrame>
      <p:sp>
        <p:nvSpPr>
          <p:cNvPr id="10" name="TextBox 9"/>
          <p:cNvSpPr txBox="1"/>
          <p:nvPr/>
        </p:nvSpPr>
        <p:spPr>
          <a:xfrm>
            <a:off x="457200" y="6208068"/>
            <a:ext cx="3581399" cy="276999"/>
          </a:xfrm>
          <a:prstGeom prst="rect">
            <a:avLst/>
          </a:prstGeom>
          <a:noFill/>
        </p:spPr>
        <p:txBody>
          <a:bodyPr wrap="square" rtlCol="0">
            <a:spAutoFit/>
          </a:bodyPr>
          <a:lstStyle/>
          <a:p>
            <a:r>
              <a:rPr lang="en-US" sz="1200" dirty="0">
                <a:hlinkClick r:id="rId2"/>
              </a:rPr>
              <a:t>http://</a:t>
            </a:r>
            <a:r>
              <a:rPr lang="en-US" sz="1200" dirty="0" smtClean="0">
                <a:hlinkClick r:id="rId2"/>
              </a:rPr>
              <a:t>www.diffen.com/difference/Gender_vs_Sex</a:t>
            </a:r>
            <a:r>
              <a:rPr lang="en-US" sz="1200" dirty="0" smtClean="0"/>
              <a:t> </a:t>
            </a:r>
            <a:endParaRPr lang="en-US" sz="1200" dirty="0"/>
          </a:p>
        </p:txBody>
      </p:sp>
    </p:spTree>
    <p:extLst>
      <p:ext uri="{BB962C8B-B14F-4D97-AF65-F5344CB8AC3E}">
        <p14:creationId xmlns:p14="http://schemas.microsoft.com/office/powerpoint/2010/main" val="3594915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2015</a:t>
            </a:r>
            <a:endParaRPr lang="en-US" dirty="0">
              <a:solidFill>
                <a:schemeClr val="accent1"/>
              </a:solidFill>
            </a:endParaRPr>
          </a:p>
        </p:txBody>
      </p:sp>
      <p:sp>
        <p:nvSpPr>
          <p:cNvPr id="8" name="Rectangle 7"/>
          <p:cNvSpPr/>
          <p:nvPr/>
        </p:nvSpPr>
        <p:spPr>
          <a:xfrm>
            <a:off x="3718035" y="1138109"/>
            <a:ext cx="4989249" cy="2554545"/>
          </a:xfrm>
          <a:prstGeom prst="rect">
            <a:avLst/>
          </a:prstGeom>
        </p:spPr>
        <p:txBody>
          <a:bodyPr wrap="square">
            <a:spAutoFit/>
          </a:bodyPr>
          <a:lstStyle/>
          <a:p>
            <a:pPr algn="just" rtl="1"/>
            <a:r>
              <a:rPr lang="ar-JO" sz="1600" dirty="0" smtClean="0"/>
              <a:t>تولت </a:t>
            </a:r>
            <a:r>
              <a:rPr lang="ar-JO" sz="1600" b="1" dirty="0" smtClean="0"/>
              <a:t>نسرين شقير </a:t>
            </a:r>
            <a:r>
              <a:rPr lang="ar-JO" sz="1600" dirty="0" smtClean="0"/>
              <a:t>رئاسة </a:t>
            </a:r>
            <a:r>
              <a:rPr lang="ar-JO" sz="1600" dirty="0"/>
              <a:t>شركة فيرجن ميغاستورز في الشرق الأوسط في عام 2006 وأشرفت على تحول العلامة التجارية من متجر للأقراص المدمجة </a:t>
            </a:r>
            <a:r>
              <a:rPr lang="ar-JO" sz="1600" dirty="0" smtClean="0"/>
              <a:t>إلى </a:t>
            </a:r>
            <a:r>
              <a:rPr lang="ar-JO" sz="1600" dirty="0"/>
              <a:t>متجر شامل للموسيقى والفيديو والوسائط المتعددة. بدأت </a:t>
            </a:r>
            <a:r>
              <a:rPr lang="ar-JO" sz="1600" dirty="0" smtClean="0"/>
              <a:t>نسرين</a:t>
            </a:r>
            <a:r>
              <a:rPr lang="en-US" sz="1600" dirty="0" smtClean="0"/>
              <a:t>، </a:t>
            </a:r>
            <a:r>
              <a:rPr lang="ar-JO" sz="1600" dirty="0"/>
              <a:t>التي نشأت في </a:t>
            </a:r>
            <a:r>
              <a:rPr lang="ar-JO" sz="1600" dirty="0" smtClean="0"/>
              <a:t>نيجيريا، </a:t>
            </a:r>
            <a:r>
              <a:rPr lang="ar-JO" sz="1600" dirty="0"/>
              <a:t>حياتها المهنية في العمل في أحد </a:t>
            </a:r>
            <a:r>
              <a:rPr lang="ar-JO" sz="1600" dirty="0" smtClean="0"/>
              <a:t>متاجر</a:t>
            </a:r>
            <a:r>
              <a:rPr lang="en-US" sz="1600" dirty="0" smtClean="0"/>
              <a:t>Blockbuster </a:t>
            </a:r>
            <a:r>
              <a:rPr lang="ar-JO" sz="1600" dirty="0"/>
              <a:t>المحلية في تكساس قبل أن تنهي شهادتها وتنضم إلى </a:t>
            </a:r>
            <a:r>
              <a:rPr lang="ar-JO" sz="1600" dirty="0" smtClean="0"/>
              <a:t>شركة</a:t>
            </a:r>
            <a:r>
              <a:rPr lang="en-US" sz="1600" dirty="0" smtClean="0"/>
              <a:t>Sony </a:t>
            </a:r>
            <a:r>
              <a:rPr lang="ar-JO" sz="1600" dirty="0" smtClean="0"/>
              <a:t> في </a:t>
            </a:r>
            <a:r>
              <a:rPr lang="ar-JO" sz="1600" dirty="0"/>
              <a:t>أوائل التسعينيات. بالإضافة إلى دورها في شركة </a:t>
            </a:r>
            <a:r>
              <a:rPr lang="ar-JO" sz="1600" dirty="0" smtClean="0"/>
              <a:t>فيرجن، </a:t>
            </a:r>
            <a:r>
              <a:rPr lang="ar-JO" sz="1600" dirty="0"/>
              <a:t>تعمل </a:t>
            </a:r>
            <a:r>
              <a:rPr lang="ar-JO" sz="1600" dirty="0" smtClean="0"/>
              <a:t>نسرين </a:t>
            </a:r>
            <a:r>
              <a:rPr lang="ar-JO" sz="1600" dirty="0"/>
              <a:t>أيضًا في المجلس الاستشاري للعديد من الشركات الناشئة الرقمية </a:t>
            </a:r>
            <a:r>
              <a:rPr lang="ar-JO" sz="1600" dirty="0" smtClean="0"/>
              <a:t>والبيئية.</a:t>
            </a:r>
          </a:p>
          <a:p>
            <a:pPr algn="just"/>
            <a:r>
              <a:rPr lang="en-US" sz="1600" dirty="0">
                <a:hlinkClick r:id="rId2"/>
              </a:rPr>
              <a:t>https://www.youtube.com/watch?v=9Aa9W9LlcmY</a:t>
            </a:r>
            <a:r>
              <a:rPr lang="en-US" sz="1600" dirty="0"/>
              <a:t> </a:t>
            </a:r>
            <a:endParaRPr lang="en-US" sz="1600" i="1" dirty="0">
              <a:solidFill>
                <a:prstClr val="black"/>
              </a:solidFill>
            </a:endParaRPr>
          </a:p>
          <a:p>
            <a:pPr algn="just" rtl="1"/>
            <a:endParaRPr lang="ar-JO" sz="1600" dirty="0" smtClean="0"/>
          </a:p>
        </p:txBody>
      </p:sp>
      <p:pic>
        <p:nvPicPr>
          <p:cNvPr id="5" name="Picture 4"/>
          <p:cNvPicPr>
            <a:picLocks noChangeAspect="1"/>
          </p:cNvPicPr>
          <p:nvPr/>
        </p:nvPicPr>
        <p:blipFill>
          <a:blip r:embed="rId3"/>
          <a:stretch>
            <a:fillRect/>
          </a:stretch>
        </p:blipFill>
        <p:spPr>
          <a:xfrm>
            <a:off x="385727" y="1143000"/>
            <a:ext cx="3280292" cy="2286000"/>
          </a:xfrm>
          <a:prstGeom prst="rect">
            <a:avLst/>
          </a:prstGeom>
        </p:spPr>
      </p:pic>
      <p:pic>
        <p:nvPicPr>
          <p:cNvPr id="6" name="Picture 5"/>
          <p:cNvPicPr>
            <a:picLocks noChangeAspect="1"/>
          </p:cNvPicPr>
          <p:nvPr/>
        </p:nvPicPr>
        <p:blipFill>
          <a:blip r:embed="rId4"/>
          <a:stretch>
            <a:fillRect/>
          </a:stretch>
        </p:blipFill>
        <p:spPr>
          <a:xfrm>
            <a:off x="5257800" y="3610673"/>
            <a:ext cx="3352800" cy="2711875"/>
          </a:xfrm>
          <a:prstGeom prst="rect">
            <a:avLst/>
          </a:prstGeom>
        </p:spPr>
      </p:pic>
      <p:sp>
        <p:nvSpPr>
          <p:cNvPr id="7" name="Rectangle 6"/>
          <p:cNvSpPr/>
          <p:nvPr/>
        </p:nvSpPr>
        <p:spPr>
          <a:xfrm>
            <a:off x="320038" y="3768003"/>
            <a:ext cx="4495800" cy="2554545"/>
          </a:xfrm>
          <a:prstGeom prst="rect">
            <a:avLst/>
          </a:prstGeom>
        </p:spPr>
        <p:txBody>
          <a:bodyPr wrap="square">
            <a:spAutoFit/>
          </a:bodyPr>
          <a:lstStyle/>
          <a:p>
            <a:pPr algn="just" rtl="1" fontAlgn="base"/>
            <a:r>
              <a:rPr lang="ar-JO" sz="1600" dirty="0" smtClean="0">
                <a:solidFill>
                  <a:prstClr val="black"/>
                </a:solidFill>
              </a:rPr>
              <a:t>انضمت </a:t>
            </a:r>
            <a:r>
              <a:rPr lang="ar-JO" sz="1600" b="1" dirty="0">
                <a:solidFill>
                  <a:prstClr val="black"/>
                </a:solidFill>
              </a:rPr>
              <a:t>نادية السعيد </a:t>
            </a:r>
            <a:r>
              <a:rPr lang="ar-JO" sz="1600" dirty="0" smtClean="0">
                <a:solidFill>
                  <a:prstClr val="black"/>
                </a:solidFill>
              </a:rPr>
              <a:t>إلى </a:t>
            </a:r>
            <a:r>
              <a:rPr lang="ar-JO" sz="1600" dirty="0">
                <a:solidFill>
                  <a:prstClr val="black"/>
                </a:solidFill>
              </a:rPr>
              <a:t>بنك الاتحاد منذ أكثر من 10 </a:t>
            </a:r>
            <a:r>
              <a:rPr lang="ar-JO" sz="1600" dirty="0" smtClean="0">
                <a:solidFill>
                  <a:prstClr val="black"/>
                </a:solidFill>
              </a:rPr>
              <a:t>سنوات، </a:t>
            </a:r>
            <a:r>
              <a:rPr lang="ar-JO" sz="1600" dirty="0">
                <a:solidFill>
                  <a:prstClr val="black"/>
                </a:solidFill>
              </a:rPr>
              <a:t>وشغلت منصب المدير العام للبنك منذ عام 2007. طوال حياتها </a:t>
            </a:r>
            <a:r>
              <a:rPr lang="ar-JO" sz="1600" dirty="0" smtClean="0">
                <a:solidFill>
                  <a:prstClr val="black"/>
                </a:solidFill>
              </a:rPr>
              <a:t>المهنية، </a:t>
            </a:r>
            <a:r>
              <a:rPr lang="ar-JO" sz="1600" dirty="0">
                <a:solidFill>
                  <a:prstClr val="black"/>
                </a:solidFill>
              </a:rPr>
              <a:t>شغلت السيدة </a:t>
            </a:r>
            <a:r>
              <a:rPr lang="ar-JO" sz="1600" dirty="0" smtClean="0">
                <a:solidFill>
                  <a:prstClr val="black"/>
                </a:solidFill>
              </a:rPr>
              <a:t>نادية </a:t>
            </a:r>
            <a:r>
              <a:rPr lang="ar-JO" sz="1600" dirty="0">
                <a:solidFill>
                  <a:prstClr val="black"/>
                </a:solidFill>
              </a:rPr>
              <a:t>أدوارًا رئيسية مختلفة في القطاعين العام </a:t>
            </a:r>
            <a:r>
              <a:rPr lang="ar-JO" sz="1600" dirty="0" smtClean="0">
                <a:solidFill>
                  <a:prstClr val="black"/>
                </a:solidFill>
              </a:rPr>
              <a:t>والخاص؛ </a:t>
            </a:r>
            <a:r>
              <a:rPr lang="ar-JO" sz="1600" dirty="0">
                <a:solidFill>
                  <a:prstClr val="black"/>
                </a:solidFill>
              </a:rPr>
              <a:t>وعلى </a:t>
            </a:r>
            <a:r>
              <a:rPr lang="ar-JO" sz="1600" dirty="0" smtClean="0">
                <a:solidFill>
                  <a:prstClr val="black"/>
                </a:solidFill>
              </a:rPr>
              <a:t>الأخص، </a:t>
            </a:r>
            <a:r>
              <a:rPr lang="ar-JO" sz="1600" dirty="0">
                <a:solidFill>
                  <a:prstClr val="black"/>
                </a:solidFill>
              </a:rPr>
              <a:t>شغلت منصب وزيرة الاتصالات وتكنولوجيا المعلومات من 2004 إلى </a:t>
            </a:r>
            <a:r>
              <a:rPr lang="ar-JO" sz="1600" dirty="0" smtClean="0">
                <a:solidFill>
                  <a:prstClr val="black"/>
                </a:solidFill>
              </a:rPr>
              <a:t>2006، </a:t>
            </a:r>
            <a:r>
              <a:rPr lang="ar-JO" sz="1600" dirty="0">
                <a:solidFill>
                  <a:prstClr val="black"/>
                </a:solidFill>
              </a:rPr>
              <a:t>وقبل ذلك </a:t>
            </a:r>
            <a:r>
              <a:rPr lang="ar-JO" sz="1600" dirty="0" smtClean="0">
                <a:solidFill>
                  <a:prstClr val="black"/>
                </a:solidFill>
              </a:rPr>
              <a:t>كانت مستشارة </a:t>
            </a:r>
            <a:r>
              <a:rPr lang="ar-JO" sz="1600" dirty="0">
                <a:solidFill>
                  <a:prstClr val="black"/>
                </a:solidFill>
              </a:rPr>
              <a:t>اقتصادية لوزير الاتصالات وتكنولوجيا المعلومات. نادية هي أيضًا عضو في مجلس الإدارة في العديد من المنظمات والجمعيات المرتبطة بالخدمات المصرفية </a:t>
            </a:r>
            <a:r>
              <a:rPr lang="ar-JO" sz="1600" dirty="0" smtClean="0">
                <a:solidFill>
                  <a:prstClr val="black"/>
                </a:solidFill>
              </a:rPr>
              <a:t>والمالية، </a:t>
            </a:r>
            <a:r>
              <a:rPr lang="ar-JO" sz="1600" dirty="0">
                <a:solidFill>
                  <a:prstClr val="black"/>
                </a:solidFill>
              </a:rPr>
              <a:t>إلى جانب دعم المبادرات المحلية </a:t>
            </a:r>
            <a:r>
              <a:rPr lang="ar-JO" sz="1600" dirty="0" smtClean="0">
                <a:solidFill>
                  <a:prstClr val="black"/>
                </a:solidFill>
              </a:rPr>
              <a:t>مثل</a:t>
            </a:r>
            <a:r>
              <a:rPr lang="en-US" sz="1600" dirty="0" smtClean="0">
                <a:solidFill>
                  <a:prstClr val="black"/>
                </a:solidFill>
              </a:rPr>
              <a:t>EDAMA </a:t>
            </a:r>
            <a:r>
              <a:rPr lang="ar-JO" sz="1600" dirty="0" smtClean="0">
                <a:solidFill>
                  <a:prstClr val="black"/>
                </a:solidFill>
              </a:rPr>
              <a:t> و</a:t>
            </a:r>
            <a:r>
              <a:rPr lang="en-US" sz="1600" dirty="0" smtClean="0">
                <a:solidFill>
                  <a:prstClr val="black"/>
                </a:solidFill>
              </a:rPr>
              <a:t>INJAZ </a:t>
            </a:r>
            <a:r>
              <a:rPr lang="ar-JO" sz="1600" dirty="0" smtClean="0">
                <a:solidFill>
                  <a:prstClr val="black"/>
                </a:solidFill>
              </a:rPr>
              <a:t> و</a:t>
            </a:r>
            <a:r>
              <a:rPr lang="en-US" sz="1600" dirty="0" smtClean="0">
                <a:solidFill>
                  <a:prstClr val="black"/>
                </a:solidFill>
              </a:rPr>
              <a:t>Endeavour Jordan</a:t>
            </a:r>
            <a:r>
              <a:rPr lang="ar-JO" sz="1600" dirty="0" smtClean="0">
                <a:solidFill>
                  <a:prstClr val="black"/>
                </a:solidFill>
              </a:rPr>
              <a:t>.</a:t>
            </a:r>
            <a:endParaRPr lang="en-US" sz="1600" dirty="0">
              <a:solidFill>
                <a:prstClr val="black"/>
              </a:solidFill>
            </a:endParaRPr>
          </a:p>
        </p:txBody>
      </p:sp>
    </p:spTree>
    <p:extLst>
      <p:ext uri="{BB962C8B-B14F-4D97-AF65-F5344CB8AC3E}">
        <p14:creationId xmlns:p14="http://schemas.microsoft.com/office/powerpoint/2010/main" val="22401054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2015</a:t>
            </a:r>
            <a:endParaRPr lang="en-US" dirty="0">
              <a:solidFill>
                <a:schemeClr val="accent1"/>
              </a:solidFill>
            </a:endParaRPr>
          </a:p>
        </p:txBody>
      </p:sp>
      <p:sp>
        <p:nvSpPr>
          <p:cNvPr id="8" name="Rectangle 7"/>
          <p:cNvSpPr/>
          <p:nvPr/>
        </p:nvSpPr>
        <p:spPr>
          <a:xfrm>
            <a:off x="4175234" y="1371600"/>
            <a:ext cx="4516284" cy="830997"/>
          </a:xfrm>
          <a:prstGeom prst="rect">
            <a:avLst/>
          </a:prstGeom>
        </p:spPr>
        <p:txBody>
          <a:bodyPr wrap="square">
            <a:spAutoFit/>
          </a:bodyPr>
          <a:lstStyle/>
          <a:p>
            <a:pPr algn="just" rtl="1"/>
            <a:r>
              <a:rPr lang="ar-JO" sz="1600" b="1" dirty="0"/>
              <a:t>ديما </a:t>
            </a:r>
            <a:r>
              <a:rPr lang="ar-JO" sz="1600" b="1" dirty="0" smtClean="0"/>
              <a:t>سختيان</a:t>
            </a:r>
            <a:r>
              <a:rPr lang="ar-JO" sz="1600" dirty="0" smtClean="0"/>
              <a:t>، </a:t>
            </a:r>
            <a:r>
              <a:rPr lang="ar-JO" sz="1600" dirty="0"/>
              <a:t>المدير التنفيذي لمجموعة منير </a:t>
            </a:r>
            <a:r>
              <a:rPr lang="ar-JO" sz="1600" dirty="0" smtClean="0"/>
              <a:t>سختيان، </a:t>
            </a:r>
            <a:r>
              <a:rPr lang="ar-JO" sz="1600" dirty="0"/>
              <a:t>وهي شركة عائلية تعمل على المستوى </a:t>
            </a:r>
            <a:r>
              <a:rPr lang="ar-JO" sz="1600" dirty="0" smtClean="0"/>
              <a:t>الدولي، تنتج </a:t>
            </a:r>
            <a:r>
              <a:rPr lang="ar-JO" sz="1600" dirty="0"/>
              <a:t>وتبيع مستلزمات التنظيف ومستحضرات التجميل والحلويات </a:t>
            </a:r>
            <a:r>
              <a:rPr lang="ar-JO" sz="1600" dirty="0" smtClean="0"/>
              <a:t>والدهانات، </a:t>
            </a:r>
            <a:r>
              <a:rPr lang="ar-JO" sz="1600" dirty="0"/>
              <a:t>إلخ</a:t>
            </a:r>
            <a:r>
              <a:rPr lang="ar-JO" sz="1600" dirty="0" smtClean="0"/>
              <a:t>.</a:t>
            </a:r>
            <a:endParaRPr lang="en-US" sz="1600" dirty="0" smtClean="0"/>
          </a:p>
        </p:txBody>
      </p:sp>
      <p:sp>
        <p:nvSpPr>
          <p:cNvPr id="7" name="Rectangle 6"/>
          <p:cNvSpPr/>
          <p:nvPr/>
        </p:nvSpPr>
        <p:spPr>
          <a:xfrm>
            <a:off x="398865" y="3713383"/>
            <a:ext cx="4554136" cy="2554545"/>
          </a:xfrm>
          <a:prstGeom prst="rect">
            <a:avLst/>
          </a:prstGeom>
        </p:spPr>
        <p:txBody>
          <a:bodyPr wrap="square">
            <a:spAutoFit/>
          </a:bodyPr>
          <a:lstStyle/>
          <a:p>
            <a:pPr algn="just" rtl="1" fontAlgn="base"/>
            <a:r>
              <a:rPr lang="ar-JO" sz="1600" b="1" dirty="0">
                <a:solidFill>
                  <a:prstClr val="black"/>
                </a:solidFill>
              </a:rPr>
              <a:t>رندة </a:t>
            </a:r>
            <a:r>
              <a:rPr lang="ar-JO" sz="1600" b="1" dirty="0" smtClean="0">
                <a:solidFill>
                  <a:prstClr val="black"/>
                </a:solidFill>
              </a:rPr>
              <a:t>أيوبي</a:t>
            </a:r>
            <a:r>
              <a:rPr lang="ar-JO" sz="1600" dirty="0" smtClean="0">
                <a:solidFill>
                  <a:prstClr val="black"/>
                </a:solidFill>
              </a:rPr>
              <a:t>، </a:t>
            </a:r>
            <a:r>
              <a:rPr lang="ar-JO" sz="1600" dirty="0">
                <a:solidFill>
                  <a:prstClr val="black"/>
                </a:solidFill>
              </a:rPr>
              <a:t>المؤسس والرئيس التنفيذي لشركة </a:t>
            </a:r>
            <a:r>
              <a:rPr lang="ar-JO" sz="1600" dirty="0" smtClean="0">
                <a:solidFill>
                  <a:prstClr val="black"/>
                </a:solidFill>
              </a:rPr>
              <a:t>روبيكون، </a:t>
            </a:r>
            <a:r>
              <a:rPr lang="ar-JO" sz="1600" dirty="0">
                <a:solidFill>
                  <a:prstClr val="black"/>
                </a:solidFill>
              </a:rPr>
              <a:t>وهي شركة عالمية مقرها في عمان </a:t>
            </a:r>
            <a:r>
              <a:rPr lang="ar-JO" sz="1600" dirty="0" smtClean="0">
                <a:solidFill>
                  <a:prstClr val="black"/>
                </a:solidFill>
              </a:rPr>
              <a:t>- </a:t>
            </a:r>
            <a:r>
              <a:rPr lang="ar-JO" sz="1600" dirty="0">
                <a:solidFill>
                  <a:prstClr val="black"/>
                </a:solidFill>
              </a:rPr>
              <a:t>الأردن. </a:t>
            </a:r>
            <a:r>
              <a:rPr lang="ar-JO" sz="1600" dirty="0" smtClean="0">
                <a:solidFill>
                  <a:prstClr val="black"/>
                </a:solidFill>
              </a:rPr>
              <a:t>الوصاية في كل من: </a:t>
            </a:r>
            <a:r>
              <a:rPr lang="ar-JO" sz="1600" dirty="0">
                <a:solidFill>
                  <a:prstClr val="black"/>
                </a:solidFill>
              </a:rPr>
              <a:t>أكاديمية </a:t>
            </a:r>
            <a:r>
              <a:rPr lang="ar-JO" sz="1600" dirty="0" smtClean="0">
                <a:solidFill>
                  <a:prstClr val="black"/>
                </a:solidFill>
              </a:rPr>
              <a:t>الملك </a:t>
            </a:r>
            <a:r>
              <a:rPr lang="en-US" sz="1600" dirty="0" smtClean="0">
                <a:solidFill>
                  <a:prstClr val="black"/>
                </a:solidFill>
              </a:rPr>
              <a:t>(King’s Academy)</a:t>
            </a:r>
            <a:r>
              <a:rPr lang="ar-JO" sz="1600" dirty="0" smtClean="0">
                <a:solidFill>
                  <a:prstClr val="black"/>
                </a:solidFill>
              </a:rPr>
              <a:t>، </a:t>
            </a:r>
            <a:r>
              <a:rPr lang="ar-JO" sz="1600" dirty="0">
                <a:solidFill>
                  <a:prstClr val="black"/>
                </a:solidFill>
              </a:rPr>
              <a:t>الهيئة الملكية لإصلاح التعليم في </a:t>
            </a:r>
            <a:r>
              <a:rPr lang="ar-JO" sz="1600" dirty="0" smtClean="0">
                <a:solidFill>
                  <a:prstClr val="black"/>
                </a:solidFill>
              </a:rPr>
              <a:t>الأردن، </a:t>
            </a:r>
            <a:r>
              <a:rPr lang="ar-JO" sz="1600" dirty="0">
                <a:solidFill>
                  <a:prstClr val="black"/>
                </a:solidFill>
              </a:rPr>
              <a:t>متحف </a:t>
            </a:r>
            <a:r>
              <a:rPr lang="ar-JO" sz="1600" dirty="0" smtClean="0">
                <a:solidFill>
                  <a:prstClr val="black"/>
                </a:solidFill>
              </a:rPr>
              <a:t>الأطفال. </a:t>
            </a:r>
            <a:r>
              <a:rPr lang="ar-JO" sz="1600" dirty="0">
                <a:solidFill>
                  <a:prstClr val="black"/>
                </a:solidFill>
              </a:rPr>
              <a:t>عضو </a:t>
            </a:r>
            <a:r>
              <a:rPr lang="ar-JO" sz="1600" dirty="0" smtClean="0">
                <a:solidFill>
                  <a:prstClr val="black"/>
                </a:solidFill>
              </a:rPr>
              <a:t>مؤسس في: </a:t>
            </a:r>
            <a:r>
              <a:rPr lang="ar-JO" sz="1600" dirty="0">
                <a:solidFill>
                  <a:prstClr val="black"/>
                </a:solidFill>
              </a:rPr>
              <a:t>منتدى المرأة </a:t>
            </a:r>
            <a:r>
              <a:rPr lang="ar-JO" sz="1600" dirty="0" smtClean="0">
                <a:solidFill>
                  <a:prstClr val="black"/>
                </a:solidFill>
              </a:rPr>
              <a:t>الدولي، جمعية </a:t>
            </a:r>
            <a:r>
              <a:rPr lang="ar-JO" sz="1600" dirty="0">
                <a:solidFill>
                  <a:prstClr val="black"/>
                </a:solidFill>
              </a:rPr>
              <a:t>تكنولوجيا المعلومات </a:t>
            </a:r>
            <a:r>
              <a:rPr lang="ar-JO" sz="1600" dirty="0" smtClean="0">
                <a:solidFill>
                  <a:prstClr val="black"/>
                </a:solidFill>
              </a:rPr>
              <a:t>الأردنية، </a:t>
            </a:r>
            <a:r>
              <a:rPr lang="ar-JO" sz="1600" dirty="0">
                <a:solidFill>
                  <a:prstClr val="black"/>
                </a:solidFill>
              </a:rPr>
              <a:t>منظمة الرؤساء الشباب. </a:t>
            </a:r>
            <a:r>
              <a:rPr lang="ar-JO" sz="1600" dirty="0" smtClean="0">
                <a:solidFill>
                  <a:prstClr val="black"/>
                </a:solidFill>
              </a:rPr>
              <a:t>رئيسة سابقة </a:t>
            </a:r>
            <a:r>
              <a:rPr lang="ar-JO" sz="1600" dirty="0">
                <a:solidFill>
                  <a:prstClr val="black"/>
                </a:solidFill>
              </a:rPr>
              <a:t>لمعهد البحر الأحمر للفن </a:t>
            </a:r>
            <a:r>
              <a:rPr lang="ar-JO" sz="1600" dirty="0" smtClean="0">
                <a:solidFill>
                  <a:prstClr val="black"/>
                </a:solidFill>
              </a:rPr>
              <a:t>السينمائي. حاصلة </a:t>
            </a:r>
            <a:r>
              <a:rPr lang="ar-JO" sz="1600" dirty="0">
                <a:solidFill>
                  <a:prstClr val="black"/>
                </a:solidFill>
              </a:rPr>
              <a:t>على جوائز: جائزة رجل الأعمال </a:t>
            </a:r>
            <a:r>
              <a:rPr lang="ar-JO" sz="1600" dirty="0" smtClean="0">
                <a:solidFill>
                  <a:prstClr val="black"/>
                </a:solidFill>
              </a:rPr>
              <a:t>للعام-</a:t>
            </a:r>
            <a:r>
              <a:rPr lang="en-US" sz="1600" dirty="0" smtClean="0">
                <a:solidFill>
                  <a:prstClr val="black"/>
                </a:solidFill>
              </a:rPr>
              <a:t>YEA</a:t>
            </a:r>
            <a:r>
              <a:rPr lang="ar-JO" sz="1600" dirty="0" smtClean="0">
                <a:solidFill>
                  <a:prstClr val="black"/>
                </a:solidFill>
              </a:rPr>
              <a:t>،</a:t>
            </a:r>
            <a:r>
              <a:rPr lang="en-US" sz="1600" dirty="0" smtClean="0">
                <a:solidFill>
                  <a:prstClr val="black"/>
                </a:solidFill>
              </a:rPr>
              <a:t> </a:t>
            </a:r>
            <a:r>
              <a:rPr lang="ar-JO" sz="1600" dirty="0">
                <a:solidFill>
                  <a:prstClr val="black"/>
                </a:solidFill>
              </a:rPr>
              <a:t>جائزة رجل الأعمال الإقليمي (2004</a:t>
            </a:r>
            <a:r>
              <a:rPr lang="ar-JO" sz="1600" dirty="0" smtClean="0">
                <a:solidFill>
                  <a:prstClr val="black"/>
                </a:solidFill>
              </a:rPr>
              <a:t>)، جائزة المشروع العربي،  جائزة </a:t>
            </a:r>
            <a:r>
              <a:rPr lang="ar-JO" sz="1600" dirty="0">
                <a:solidFill>
                  <a:prstClr val="black"/>
                </a:solidFill>
              </a:rPr>
              <a:t>سيدة أعمال </a:t>
            </a:r>
            <a:r>
              <a:rPr lang="ar-JO" sz="1600" dirty="0" smtClean="0">
                <a:solidFill>
                  <a:prstClr val="black"/>
                </a:solidFill>
              </a:rPr>
              <a:t>العام، </a:t>
            </a:r>
            <a:r>
              <a:rPr lang="ar-JO" sz="1600" dirty="0">
                <a:solidFill>
                  <a:prstClr val="black"/>
                </a:solidFill>
              </a:rPr>
              <a:t>جوائز الرئيس التنفيذي للشرق الأوسط </a:t>
            </a:r>
            <a:r>
              <a:rPr lang="ar-JO" sz="1600" dirty="0" smtClean="0">
                <a:solidFill>
                  <a:prstClr val="black"/>
                </a:solidFill>
              </a:rPr>
              <a:t>2010، جائزة </a:t>
            </a:r>
            <a:r>
              <a:rPr lang="ar-JO" sz="1600" dirty="0">
                <a:solidFill>
                  <a:prstClr val="black"/>
                </a:solidFill>
              </a:rPr>
              <a:t>إرنست ويونغ لأفضل رجل أعمال في السنة (2011).</a:t>
            </a:r>
            <a:endParaRPr lang="en-US" sz="1600" dirty="0">
              <a:solidFill>
                <a:prstClr val="black"/>
              </a:solidFill>
            </a:endParaRPr>
          </a:p>
        </p:txBody>
      </p:sp>
      <p:pic>
        <p:nvPicPr>
          <p:cNvPr id="9" name="Picture 8"/>
          <p:cNvPicPr>
            <a:picLocks noChangeAspect="1"/>
          </p:cNvPicPr>
          <p:nvPr/>
        </p:nvPicPr>
        <p:blipFill>
          <a:blip r:embed="rId2"/>
          <a:stretch>
            <a:fillRect/>
          </a:stretch>
        </p:blipFill>
        <p:spPr>
          <a:xfrm>
            <a:off x="533400" y="1371600"/>
            <a:ext cx="3484707" cy="2199849"/>
          </a:xfrm>
          <a:prstGeom prst="rect">
            <a:avLst/>
          </a:prstGeom>
        </p:spPr>
      </p:pic>
      <p:pic>
        <p:nvPicPr>
          <p:cNvPr id="10" name="Picture 9"/>
          <p:cNvPicPr>
            <a:picLocks noChangeAspect="1"/>
          </p:cNvPicPr>
          <p:nvPr/>
        </p:nvPicPr>
        <p:blipFill>
          <a:blip r:embed="rId3"/>
          <a:stretch>
            <a:fillRect/>
          </a:stretch>
        </p:blipFill>
        <p:spPr>
          <a:xfrm>
            <a:off x="5105400" y="3768003"/>
            <a:ext cx="3607139" cy="2229583"/>
          </a:xfrm>
          <a:prstGeom prst="rect">
            <a:avLst/>
          </a:prstGeom>
        </p:spPr>
      </p:pic>
    </p:spTree>
    <p:extLst>
      <p:ext uri="{BB962C8B-B14F-4D97-AF65-F5344CB8AC3E}">
        <p14:creationId xmlns:p14="http://schemas.microsoft.com/office/powerpoint/2010/main" val="40680334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Rectangle 11"/>
          <p:cNvSpPr/>
          <p:nvPr/>
        </p:nvSpPr>
        <p:spPr>
          <a:xfrm>
            <a:off x="4784849" y="1343773"/>
            <a:ext cx="3998912" cy="1785104"/>
          </a:xfrm>
          <a:prstGeom prst="rect">
            <a:avLst/>
          </a:prstGeom>
        </p:spPr>
        <p:txBody>
          <a:bodyPr wrap="square">
            <a:spAutoFit/>
          </a:bodyPr>
          <a:lstStyle/>
          <a:p>
            <a:pPr algn="just" rtl="1"/>
            <a:r>
              <a:rPr lang="ar-JO" sz="1600" b="1" dirty="0">
                <a:solidFill>
                  <a:prstClr val="black"/>
                </a:solidFill>
              </a:rPr>
              <a:t>ماري نزال </a:t>
            </a:r>
            <a:r>
              <a:rPr lang="ar-JO" sz="1600" dirty="0">
                <a:solidFill>
                  <a:prstClr val="black"/>
                </a:solidFill>
              </a:rPr>
              <a:t>هي دليل حي على قدرة النساء على القيام بمهام متعددة. </a:t>
            </a:r>
            <a:r>
              <a:rPr lang="ar-JO" sz="1600" dirty="0" smtClean="0">
                <a:solidFill>
                  <a:prstClr val="black"/>
                </a:solidFill>
              </a:rPr>
              <a:t>ماري البالغة </a:t>
            </a:r>
            <a:r>
              <a:rPr lang="ar-JO" sz="1600" dirty="0">
                <a:solidFill>
                  <a:prstClr val="black"/>
                </a:solidFill>
              </a:rPr>
              <a:t>من العمر 35 عامًا </a:t>
            </a:r>
            <a:r>
              <a:rPr lang="ar-JO" sz="1600" dirty="0" smtClean="0">
                <a:solidFill>
                  <a:prstClr val="black"/>
                </a:solidFill>
              </a:rPr>
              <a:t>هي </a:t>
            </a:r>
            <a:r>
              <a:rPr lang="ar-JO" sz="1600" dirty="0">
                <a:solidFill>
                  <a:prstClr val="black"/>
                </a:solidFill>
              </a:rPr>
              <a:t>نائب رئيس مجلس إدارة فندق </a:t>
            </a:r>
            <a:r>
              <a:rPr lang="ar-JO" sz="1600" dirty="0" smtClean="0">
                <a:solidFill>
                  <a:prstClr val="black"/>
                </a:solidFill>
              </a:rPr>
              <a:t>لاندمارك، محامية وناشطة سياسية، وتعمل </a:t>
            </a:r>
            <a:r>
              <a:rPr lang="ar-JO" sz="1600" dirty="0">
                <a:solidFill>
                  <a:prstClr val="black"/>
                </a:solidFill>
              </a:rPr>
              <a:t>في العديد من </a:t>
            </a:r>
            <a:r>
              <a:rPr lang="ar-JO" sz="1600" dirty="0" smtClean="0">
                <a:solidFill>
                  <a:prstClr val="black"/>
                </a:solidFill>
              </a:rPr>
              <a:t>المجالس </a:t>
            </a:r>
            <a:r>
              <a:rPr lang="ar-JO" sz="1600" dirty="0">
                <a:solidFill>
                  <a:prstClr val="black"/>
                </a:solidFill>
              </a:rPr>
              <a:t>بما في ذلك الشبكة وشبكة السياسة الفلسطينية واللجنة الملكية للأفلام. علاوة على </a:t>
            </a:r>
            <a:r>
              <a:rPr lang="ar-JO" sz="1600" dirty="0" smtClean="0">
                <a:solidFill>
                  <a:prstClr val="black"/>
                </a:solidFill>
              </a:rPr>
              <a:t>ذلك، </a:t>
            </a:r>
            <a:r>
              <a:rPr lang="ar-JO" sz="1600" dirty="0">
                <a:solidFill>
                  <a:prstClr val="black"/>
                </a:solidFill>
              </a:rPr>
              <a:t>فهي أم مكرسة</a:t>
            </a:r>
            <a:r>
              <a:rPr lang="ar-JO" sz="1400" b="1" i="1" dirty="0" smtClean="0">
                <a:solidFill>
                  <a:prstClr val="black"/>
                </a:solidFill>
              </a:rPr>
              <a:t>.</a:t>
            </a:r>
          </a:p>
          <a:p>
            <a:pPr algn="just" rtl="1"/>
            <a:r>
              <a:rPr lang="en-US" sz="1400" i="1" dirty="0" smtClean="0">
                <a:solidFill>
                  <a:prstClr val="black"/>
                </a:solidFill>
                <a:hlinkClick r:id="rId2"/>
              </a:rPr>
              <a:t>https</a:t>
            </a:r>
            <a:r>
              <a:rPr lang="en-US" sz="1400" i="1" dirty="0">
                <a:solidFill>
                  <a:prstClr val="black"/>
                </a:solidFill>
                <a:hlinkClick r:id="rId2"/>
              </a:rPr>
              <a:t>://</a:t>
            </a:r>
            <a:r>
              <a:rPr lang="en-US" sz="1400" i="1" dirty="0" smtClean="0">
                <a:solidFill>
                  <a:prstClr val="black"/>
                </a:solidFill>
                <a:hlinkClick r:id="rId2"/>
              </a:rPr>
              <a:t>www.youtube.com/watch?v=m4UMnKlps4E</a:t>
            </a:r>
            <a:r>
              <a:rPr lang="en-US" sz="1400" i="1" dirty="0" smtClean="0">
                <a:solidFill>
                  <a:prstClr val="black"/>
                </a:solidFill>
              </a:rPr>
              <a:t> </a:t>
            </a:r>
            <a:endParaRPr lang="en-US" sz="1400" i="1" dirty="0">
              <a:solidFill>
                <a:prstClr val="black"/>
              </a:solidFill>
            </a:endParaRPr>
          </a:p>
        </p:txBody>
      </p:sp>
      <p:pic>
        <p:nvPicPr>
          <p:cNvPr id="13" name="Picture 12"/>
          <p:cNvPicPr>
            <a:picLocks noChangeAspect="1"/>
          </p:cNvPicPr>
          <p:nvPr/>
        </p:nvPicPr>
        <p:blipFill>
          <a:blip r:embed="rId3"/>
          <a:stretch>
            <a:fillRect/>
          </a:stretch>
        </p:blipFill>
        <p:spPr>
          <a:xfrm>
            <a:off x="377825" y="1293475"/>
            <a:ext cx="4138454" cy="1885701"/>
          </a:xfrm>
          <a:prstGeom prst="rect">
            <a:avLst/>
          </a:prstGeom>
        </p:spPr>
      </p:pic>
      <p:sp>
        <p:nvSpPr>
          <p:cNvPr id="14" name="Rectangle 13"/>
          <p:cNvSpPr/>
          <p:nvPr/>
        </p:nvSpPr>
        <p:spPr>
          <a:xfrm>
            <a:off x="228600" y="3313941"/>
            <a:ext cx="4556249" cy="3046988"/>
          </a:xfrm>
          <a:prstGeom prst="rect">
            <a:avLst/>
          </a:prstGeom>
        </p:spPr>
        <p:txBody>
          <a:bodyPr wrap="square">
            <a:spAutoFit/>
          </a:bodyPr>
          <a:lstStyle/>
          <a:p>
            <a:pPr algn="just" rtl="1"/>
            <a:r>
              <a:rPr lang="ar-JO" sz="1600" b="1" dirty="0">
                <a:solidFill>
                  <a:prstClr val="black"/>
                </a:solidFill>
              </a:rPr>
              <a:t>نرمين فوزي </a:t>
            </a:r>
            <a:r>
              <a:rPr lang="ar-JO" sz="1600" b="1" dirty="0" smtClean="0">
                <a:solidFill>
                  <a:prstClr val="black"/>
                </a:solidFill>
              </a:rPr>
              <a:t>سعد،</a:t>
            </a:r>
            <a:r>
              <a:rPr lang="ar-JO" sz="1600" dirty="0" smtClean="0">
                <a:solidFill>
                  <a:prstClr val="black"/>
                </a:solidFill>
              </a:rPr>
              <a:t> هي</a:t>
            </a:r>
            <a:r>
              <a:rPr lang="ar-JO" sz="1600" b="1" dirty="0" smtClean="0">
                <a:solidFill>
                  <a:prstClr val="black"/>
                </a:solidFill>
              </a:rPr>
              <a:t> </a:t>
            </a:r>
            <a:r>
              <a:rPr lang="ar-JO" sz="1600" dirty="0" smtClean="0">
                <a:solidFill>
                  <a:prstClr val="black"/>
                </a:solidFill>
              </a:rPr>
              <a:t>مؤسسة</a:t>
            </a:r>
            <a:r>
              <a:rPr lang="en-US" sz="1600" dirty="0" smtClean="0">
                <a:solidFill>
                  <a:prstClr val="black"/>
                </a:solidFill>
              </a:rPr>
              <a:t>Handasiyat.net </a:t>
            </a:r>
            <a:r>
              <a:rPr lang="en-US" sz="1600" dirty="0">
                <a:solidFill>
                  <a:prstClr val="black"/>
                </a:solidFill>
              </a:rPr>
              <a:t>، </a:t>
            </a:r>
            <a:r>
              <a:rPr lang="ar-JO" sz="1600" dirty="0">
                <a:solidFill>
                  <a:prstClr val="black"/>
                </a:solidFill>
              </a:rPr>
              <a:t>وهي شركة هندسية افتراضية مزودة بقاعة اجتماعات مدمجة من قبل فريق من المهندسين الأردنيين </a:t>
            </a:r>
            <a:r>
              <a:rPr lang="ar-JO" sz="1600" dirty="0" smtClean="0">
                <a:solidFill>
                  <a:prstClr val="black"/>
                </a:solidFill>
              </a:rPr>
              <a:t>المستقلين، </a:t>
            </a:r>
            <a:r>
              <a:rPr lang="ar-JO" sz="1600" dirty="0">
                <a:solidFill>
                  <a:prstClr val="black"/>
                </a:solidFill>
              </a:rPr>
              <a:t>الذين يقدمون الخدمات الهندسية لشركات الهندسة السعودية والأردنية. العديد من المهام الهندسية </a:t>
            </a:r>
            <a:r>
              <a:rPr lang="ar-JO" sz="1600" dirty="0" smtClean="0">
                <a:solidFill>
                  <a:prstClr val="black"/>
                </a:solidFill>
              </a:rPr>
              <a:t>لا </a:t>
            </a:r>
            <a:r>
              <a:rPr lang="ar-JO" sz="1600" dirty="0">
                <a:solidFill>
                  <a:prstClr val="black"/>
                </a:solidFill>
              </a:rPr>
              <a:t>تتطلب </a:t>
            </a:r>
            <a:r>
              <a:rPr lang="ar-JO" sz="1600" dirty="0" smtClean="0">
                <a:solidFill>
                  <a:prstClr val="black"/>
                </a:solidFill>
              </a:rPr>
              <a:t>التواجد </a:t>
            </a:r>
            <a:r>
              <a:rPr lang="ar-JO" sz="1600" dirty="0">
                <a:solidFill>
                  <a:prstClr val="black"/>
                </a:solidFill>
              </a:rPr>
              <a:t>في المكتب، وهناك العديد من الدول - مثل المملكة العربية السعودية - التي تعاني من نقص كبير في المهندسين المحليين المؤهلين مقارنة بحجم </a:t>
            </a:r>
            <a:r>
              <a:rPr lang="ar-JO" sz="1600" dirty="0" smtClean="0">
                <a:solidFill>
                  <a:prstClr val="black"/>
                </a:solidFill>
              </a:rPr>
              <a:t>سوقهم، </a:t>
            </a:r>
            <a:r>
              <a:rPr lang="ar-JO" sz="1600" dirty="0">
                <a:solidFill>
                  <a:prstClr val="black"/>
                </a:solidFill>
              </a:rPr>
              <a:t>وبالتالي تعتبر قضية التوظيف عبئًا ماليًا واجتماعيًا على تلك البلدان. ستقلل هذه التقنية </a:t>
            </a:r>
            <a:r>
              <a:rPr lang="ar-JO" sz="1600" dirty="0" smtClean="0">
                <a:solidFill>
                  <a:prstClr val="black"/>
                </a:solidFill>
              </a:rPr>
              <a:t>من تكلفة العمالة </a:t>
            </a:r>
            <a:r>
              <a:rPr lang="ar-JO" sz="1600" dirty="0">
                <a:solidFill>
                  <a:prstClr val="black"/>
                </a:solidFill>
              </a:rPr>
              <a:t>في هذه </a:t>
            </a:r>
            <a:r>
              <a:rPr lang="ar-JO" sz="1600" dirty="0" smtClean="0">
                <a:solidFill>
                  <a:prstClr val="black"/>
                </a:solidFill>
              </a:rPr>
              <a:t>البلدان، </a:t>
            </a:r>
            <a:r>
              <a:rPr lang="ar-JO" sz="1600" dirty="0">
                <a:solidFill>
                  <a:prstClr val="black"/>
                </a:solidFill>
              </a:rPr>
              <a:t>مضيفةً أنها ستحل تعقيدات التوظيف في مناطق </a:t>
            </a:r>
            <a:r>
              <a:rPr lang="ar-JO" sz="1600" dirty="0" smtClean="0">
                <a:solidFill>
                  <a:prstClr val="black"/>
                </a:solidFill>
              </a:rPr>
              <a:t>الأزمات. إنها </a:t>
            </a:r>
            <a:r>
              <a:rPr lang="ar-JO" sz="1600" dirty="0">
                <a:solidFill>
                  <a:prstClr val="black"/>
                </a:solidFill>
              </a:rPr>
              <a:t>فرصة لمئات المهندسات في العالم </a:t>
            </a:r>
            <a:r>
              <a:rPr lang="ar-JO" sz="1600" dirty="0" smtClean="0">
                <a:solidFill>
                  <a:prstClr val="black"/>
                </a:solidFill>
              </a:rPr>
              <a:t>العربي، </a:t>
            </a:r>
            <a:r>
              <a:rPr lang="ar-JO" sz="1600" dirty="0">
                <a:solidFill>
                  <a:prstClr val="black"/>
                </a:solidFill>
              </a:rPr>
              <a:t>حيث يهيمن الرجل على المجال </a:t>
            </a:r>
            <a:r>
              <a:rPr lang="ar-JO" sz="1600" dirty="0" smtClean="0">
                <a:solidFill>
                  <a:prstClr val="black"/>
                </a:solidFill>
              </a:rPr>
              <a:t>الهندسي، والإناث </a:t>
            </a:r>
            <a:r>
              <a:rPr lang="ar-JO" sz="1600" dirty="0">
                <a:solidFill>
                  <a:prstClr val="black"/>
                </a:solidFill>
              </a:rPr>
              <a:t>مقيدة بنوع مختلف من القواعد الاجتماعية.</a:t>
            </a:r>
            <a:endParaRPr lang="en-US" sz="1600" dirty="0">
              <a:solidFill>
                <a:prstClr val="black"/>
              </a:solidFill>
            </a:endParaRPr>
          </a:p>
        </p:txBody>
      </p:sp>
      <p:pic>
        <p:nvPicPr>
          <p:cNvPr id="16" name="Picture 15"/>
          <p:cNvPicPr>
            <a:picLocks noChangeAspect="1"/>
          </p:cNvPicPr>
          <p:nvPr/>
        </p:nvPicPr>
        <p:blipFill>
          <a:blip r:embed="rId4"/>
          <a:stretch>
            <a:fillRect/>
          </a:stretch>
        </p:blipFill>
        <p:spPr>
          <a:xfrm>
            <a:off x="4963339" y="3290263"/>
            <a:ext cx="3732254" cy="1782067"/>
          </a:xfrm>
          <a:prstGeom prst="rect">
            <a:avLst/>
          </a:prstGeom>
        </p:spPr>
      </p:pic>
      <p:sp>
        <p:nvSpPr>
          <p:cNvPr id="11"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2015</a:t>
            </a:r>
            <a:endParaRPr lang="en-US" dirty="0">
              <a:solidFill>
                <a:schemeClr val="accent1"/>
              </a:solidFill>
            </a:endParaRPr>
          </a:p>
        </p:txBody>
      </p:sp>
    </p:spTree>
    <p:extLst>
      <p:ext uri="{BB962C8B-B14F-4D97-AF65-F5344CB8AC3E}">
        <p14:creationId xmlns:p14="http://schemas.microsoft.com/office/powerpoint/2010/main" val="19485783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10"/>
          <p:cNvSpPr/>
          <p:nvPr/>
        </p:nvSpPr>
        <p:spPr>
          <a:xfrm>
            <a:off x="3584575" y="4138521"/>
            <a:ext cx="4572000" cy="307777"/>
          </a:xfrm>
          <a:prstGeom prst="rect">
            <a:avLst/>
          </a:prstGeom>
        </p:spPr>
        <p:txBody>
          <a:bodyPr>
            <a:spAutoFit/>
          </a:bodyPr>
          <a:lstStyle/>
          <a:p>
            <a:pPr algn="just"/>
            <a:endParaRPr lang="en-US" sz="1400" i="1" dirty="0">
              <a:solidFill>
                <a:prstClr val="black"/>
              </a:solidFill>
            </a:endParaRPr>
          </a:p>
        </p:txBody>
      </p:sp>
      <p:sp>
        <p:nvSpPr>
          <p:cNvPr id="17" name="Rectangle 16"/>
          <p:cNvSpPr/>
          <p:nvPr/>
        </p:nvSpPr>
        <p:spPr>
          <a:xfrm>
            <a:off x="2667000" y="2819400"/>
            <a:ext cx="6165850" cy="830997"/>
          </a:xfrm>
          <a:prstGeom prst="rect">
            <a:avLst/>
          </a:prstGeom>
        </p:spPr>
        <p:txBody>
          <a:bodyPr wrap="square">
            <a:spAutoFit/>
          </a:bodyPr>
          <a:lstStyle/>
          <a:p>
            <a:pPr algn="just" rtl="1"/>
            <a:r>
              <a:rPr lang="ar-JO" sz="1600" b="1" dirty="0">
                <a:solidFill>
                  <a:prstClr val="black"/>
                </a:solidFill>
              </a:rPr>
              <a:t>غادة محمد فرحان </a:t>
            </a:r>
            <a:r>
              <a:rPr lang="ar-JO" sz="1600" b="1" dirty="0" smtClean="0">
                <a:solidFill>
                  <a:prstClr val="black"/>
                </a:solidFill>
              </a:rPr>
              <a:t>حلوش، </a:t>
            </a:r>
            <a:r>
              <a:rPr lang="ar-JO" sz="1600" dirty="0">
                <a:solidFill>
                  <a:prstClr val="black"/>
                </a:solidFill>
              </a:rPr>
              <a:t>المدير المستقل في شركة إعادة تمويل الرهن العقاري الأردنية ونائب المدير العام للعمليات والدعم في البنك التجاري </a:t>
            </a:r>
            <a:r>
              <a:rPr lang="ar-JO" sz="1600" dirty="0" smtClean="0">
                <a:solidFill>
                  <a:prstClr val="black"/>
                </a:solidFill>
              </a:rPr>
              <a:t>الأردني. حصلت </a:t>
            </a:r>
            <a:r>
              <a:rPr lang="ar-JO" sz="1600" dirty="0">
                <a:solidFill>
                  <a:prstClr val="black"/>
                </a:solidFill>
              </a:rPr>
              <a:t>على شهادة البكالوريوس من الجامعة الأمريكية في بيروت وشهادة الدراسات العليا من جامعة شرق لندن.</a:t>
            </a:r>
            <a:endParaRPr lang="en-US" sz="1600" dirty="0">
              <a:solidFill>
                <a:prstClr val="black"/>
              </a:solidFill>
            </a:endParaRPr>
          </a:p>
        </p:txBody>
      </p:sp>
      <p:pic>
        <p:nvPicPr>
          <p:cNvPr id="7" name="Picture 6"/>
          <p:cNvPicPr>
            <a:picLocks noChangeAspect="1"/>
          </p:cNvPicPr>
          <p:nvPr/>
        </p:nvPicPr>
        <p:blipFill>
          <a:blip r:embed="rId2"/>
          <a:stretch>
            <a:fillRect/>
          </a:stretch>
        </p:blipFill>
        <p:spPr>
          <a:xfrm>
            <a:off x="5621229" y="3923712"/>
            <a:ext cx="3046056" cy="2026402"/>
          </a:xfrm>
          <a:prstGeom prst="rect">
            <a:avLst/>
          </a:prstGeom>
        </p:spPr>
      </p:pic>
      <p:sp>
        <p:nvSpPr>
          <p:cNvPr id="8" name="Rectangle 7"/>
          <p:cNvSpPr/>
          <p:nvPr/>
        </p:nvSpPr>
        <p:spPr>
          <a:xfrm>
            <a:off x="533400" y="3912145"/>
            <a:ext cx="5029200" cy="1815882"/>
          </a:xfrm>
          <a:prstGeom prst="rect">
            <a:avLst/>
          </a:prstGeom>
        </p:spPr>
        <p:txBody>
          <a:bodyPr wrap="square">
            <a:spAutoFit/>
          </a:bodyPr>
          <a:lstStyle/>
          <a:p>
            <a:pPr algn="just" rtl="1" fontAlgn="base"/>
            <a:r>
              <a:rPr lang="ar-JO" sz="1600" b="1" dirty="0">
                <a:solidFill>
                  <a:prstClr val="black"/>
                </a:solidFill>
              </a:rPr>
              <a:t>رنا سامي </a:t>
            </a:r>
            <a:r>
              <a:rPr lang="ar-JO" sz="1600" b="1" dirty="0" smtClean="0">
                <a:solidFill>
                  <a:prstClr val="black"/>
                </a:solidFill>
              </a:rPr>
              <a:t>الصناع</a:t>
            </a:r>
            <a:r>
              <a:rPr lang="ar-JO" sz="1600" dirty="0" smtClean="0">
                <a:solidFill>
                  <a:prstClr val="black"/>
                </a:solidFill>
              </a:rPr>
              <a:t>، </a:t>
            </a:r>
            <a:r>
              <a:rPr lang="ar-JO" sz="1600" dirty="0">
                <a:solidFill>
                  <a:prstClr val="black"/>
                </a:solidFill>
              </a:rPr>
              <a:t>نائب المدير العام لخدمات الائتمان </a:t>
            </a:r>
            <a:r>
              <a:rPr lang="ar-JO" sz="1600" dirty="0" smtClean="0">
                <a:solidFill>
                  <a:prstClr val="black"/>
                </a:solidFill>
              </a:rPr>
              <a:t>والخزينة، حاصلة </a:t>
            </a:r>
            <a:r>
              <a:rPr lang="ar-JO" sz="1600" dirty="0">
                <a:solidFill>
                  <a:prstClr val="black"/>
                </a:solidFill>
              </a:rPr>
              <a:t>على ماجستير إدارة أعمال وبكالوريوس في </a:t>
            </a:r>
            <a:r>
              <a:rPr lang="ar-JO" sz="1600" dirty="0" smtClean="0">
                <a:solidFill>
                  <a:prstClr val="black"/>
                </a:solidFill>
              </a:rPr>
              <a:t>المحاسبة. الخبرة </a:t>
            </a:r>
            <a:r>
              <a:rPr lang="ar-JO" sz="1600" dirty="0">
                <a:solidFill>
                  <a:prstClr val="black"/>
                </a:solidFill>
              </a:rPr>
              <a:t>العملية:</a:t>
            </a:r>
          </a:p>
          <a:p>
            <a:pPr marL="285750" indent="-285750" algn="just" rtl="1" fontAlgn="base">
              <a:buFont typeface="Arial" panose="020B0604020202020204" pitchFamily="34" charset="0"/>
              <a:buChar char="•"/>
            </a:pPr>
            <a:r>
              <a:rPr lang="ar-JO" sz="1600" dirty="0">
                <a:solidFill>
                  <a:prstClr val="black"/>
                </a:solidFill>
              </a:rPr>
              <a:t>نائب المدير العام للعمليات المصرفية منذ ديسمبر 2009</a:t>
            </a:r>
          </a:p>
          <a:p>
            <a:pPr marL="285750" indent="-285750" algn="just" rtl="1" fontAlgn="base">
              <a:buFont typeface="Arial" panose="020B0604020202020204" pitchFamily="34" charset="0"/>
              <a:buChar char="•"/>
            </a:pPr>
            <a:r>
              <a:rPr lang="ar-JO" sz="1600" dirty="0">
                <a:solidFill>
                  <a:prstClr val="black"/>
                </a:solidFill>
              </a:rPr>
              <a:t>خبرة في مجال إدارة المخاطر من خلال عملها ومديرة إدارة المخاطر في البنك منذ عام </a:t>
            </a:r>
            <a:r>
              <a:rPr lang="ar-JO" sz="1600" dirty="0" smtClean="0">
                <a:solidFill>
                  <a:prstClr val="black"/>
                </a:solidFill>
              </a:rPr>
              <a:t>1998.</a:t>
            </a:r>
          </a:p>
          <a:p>
            <a:pPr marL="285750" indent="-285750" algn="just" rtl="1" fontAlgn="base">
              <a:buFont typeface="Arial" panose="020B0604020202020204" pitchFamily="34" charset="0"/>
              <a:buChar char="•"/>
            </a:pPr>
            <a:r>
              <a:rPr lang="ar-JO" sz="1600" dirty="0" smtClean="0">
                <a:solidFill>
                  <a:prstClr val="black"/>
                </a:solidFill>
              </a:rPr>
              <a:t>شغلت </a:t>
            </a:r>
            <a:r>
              <a:rPr lang="ar-JO" sz="1600" dirty="0">
                <a:solidFill>
                  <a:prstClr val="black"/>
                </a:solidFill>
              </a:rPr>
              <a:t>منصب رئيس قسم التسهيلات المحلية في البنك المركزي </a:t>
            </a:r>
            <a:r>
              <a:rPr lang="ar-JO" sz="1600" dirty="0" smtClean="0">
                <a:solidFill>
                  <a:prstClr val="black"/>
                </a:solidFill>
              </a:rPr>
              <a:t>الأردني</a:t>
            </a:r>
          </a:p>
          <a:p>
            <a:pPr marL="285750" indent="-285750" algn="just" rtl="1" fontAlgn="base">
              <a:buFont typeface="Arial" panose="020B0604020202020204" pitchFamily="34" charset="0"/>
              <a:buChar char="•"/>
            </a:pPr>
            <a:r>
              <a:rPr lang="ar-JO" sz="1600" dirty="0" smtClean="0">
                <a:solidFill>
                  <a:prstClr val="black"/>
                </a:solidFill>
              </a:rPr>
              <a:t>عضو </a:t>
            </a:r>
            <a:r>
              <a:rPr lang="ar-JO" sz="1600" dirty="0">
                <a:solidFill>
                  <a:prstClr val="black"/>
                </a:solidFill>
              </a:rPr>
              <a:t>مجلس إدارة في الشركة الأردنية لإعادة تمويل الرهن العقاري</a:t>
            </a:r>
            <a:endParaRPr lang="en-US" sz="1600" dirty="0">
              <a:solidFill>
                <a:prstClr val="black"/>
              </a:solidFill>
            </a:endParaRPr>
          </a:p>
        </p:txBody>
      </p:sp>
      <p:sp>
        <p:nvSpPr>
          <p:cNvPr id="12" name="Rectangle 11"/>
          <p:cNvSpPr/>
          <p:nvPr/>
        </p:nvSpPr>
        <p:spPr>
          <a:xfrm>
            <a:off x="2667000" y="1245145"/>
            <a:ext cx="6000285" cy="584775"/>
          </a:xfrm>
          <a:prstGeom prst="rect">
            <a:avLst/>
          </a:prstGeom>
        </p:spPr>
        <p:txBody>
          <a:bodyPr wrap="square">
            <a:spAutoFit/>
          </a:bodyPr>
          <a:lstStyle/>
          <a:p>
            <a:pPr algn="just" rtl="1"/>
            <a:r>
              <a:rPr lang="ar-JO" sz="1600" b="1" dirty="0">
                <a:solidFill>
                  <a:prstClr val="black"/>
                </a:solidFill>
              </a:rPr>
              <a:t>د. </a:t>
            </a:r>
            <a:r>
              <a:rPr lang="ar-JO" sz="1600" b="1" dirty="0" smtClean="0">
                <a:solidFill>
                  <a:prstClr val="black"/>
                </a:solidFill>
              </a:rPr>
              <a:t>رند </a:t>
            </a:r>
            <a:r>
              <a:rPr lang="ar-JO" sz="1600" b="1" dirty="0">
                <a:solidFill>
                  <a:prstClr val="black"/>
                </a:solidFill>
              </a:rPr>
              <a:t>أبو </a:t>
            </a:r>
            <a:r>
              <a:rPr lang="ar-JO" sz="1600" b="1" dirty="0" smtClean="0">
                <a:solidFill>
                  <a:prstClr val="black"/>
                </a:solidFill>
              </a:rPr>
              <a:t>غنيمة، </a:t>
            </a:r>
            <a:r>
              <a:rPr lang="ar-JO" sz="1600" dirty="0" smtClean="0">
                <a:solidFill>
                  <a:prstClr val="black"/>
                </a:solidFill>
              </a:rPr>
              <a:t>رائدة </a:t>
            </a:r>
            <a:r>
              <a:rPr lang="ar-JO" sz="1600" dirty="0">
                <a:solidFill>
                  <a:prstClr val="black"/>
                </a:solidFill>
              </a:rPr>
              <a:t>في الشرق الأوسط </a:t>
            </a:r>
            <a:r>
              <a:rPr lang="ar-JO" sz="1600" dirty="0" smtClean="0">
                <a:solidFill>
                  <a:prstClr val="black"/>
                </a:solidFill>
              </a:rPr>
              <a:t>لشركة </a:t>
            </a:r>
            <a:r>
              <a:rPr lang="ar-JO" sz="1600" dirty="0">
                <a:solidFill>
                  <a:prstClr val="black"/>
                </a:solidFill>
              </a:rPr>
              <a:t>التكنولوجيا الحيوية الزراعية والكيماوية الأمريكية متعددة الجنسيات في مونسانتو.</a:t>
            </a:r>
            <a:endParaRPr lang="en-US" sz="1600" dirty="0">
              <a:solidFill>
                <a:prstClr val="black"/>
              </a:solidFill>
            </a:endParaRPr>
          </a:p>
        </p:txBody>
      </p:sp>
      <p:pic>
        <p:nvPicPr>
          <p:cNvPr id="13" name="Picture 12"/>
          <p:cNvPicPr>
            <a:picLocks noChangeAspect="1"/>
          </p:cNvPicPr>
          <p:nvPr/>
        </p:nvPicPr>
        <p:blipFill>
          <a:blip r:embed="rId3"/>
          <a:stretch>
            <a:fillRect/>
          </a:stretch>
        </p:blipFill>
        <p:spPr>
          <a:xfrm>
            <a:off x="533399" y="1198668"/>
            <a:ext cx="2001731" cy="2001731"/>
          </a:xfrm>
          <a:prstGeom prst="rect">
            <a:avLst/>
          </a:prstGeom>
        </p:spPr>
      </p:pic>
      <p:sp>
        <p:nvSpPr>
          <p:cNvPr id="14"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2015</a:t>
            </a:r>
            <a:endParaRPr lang="en-US" dirty="0">
              <a:solidFill>
                <a:schemeClr val="accent1"/>
              </a:solidFill>
            </a:endParaRPr>
          </a:p>
        </p:txBody>
      </p:sp>
    </p:spTree>
    <p:extLst>
      <p:ext uri="{BB962C8B-B14F-4D97-AF65-F5344CB8AC3E}">
        <p14:creationId xmlns:p14="http://schemas.microsoft.com/office/powerpoint/2010/main" val="442326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1662" y="6172200"/>
            <a:ext cx="8077200" cy="276999"/>
          </a:xfrm>
          <a:prstGeom prst="rect">
            <a:avLst/>
          </a:prstGeom>
          <a:noFill/>
        </p:spPr>
        <p:txBody>
          <a:bodyPr wrap="square" rtlCol="0">
            <a:spAutoFit/>
          </a:bodyPr>
          <a:lstStyle/>
          <a:p>
            <a:r>
              <a:rPr lang="en-US" sz="1200" dirty="0">
                <a:solidFill>
                  <a:prstClr val="black"/>
                </a:solidFill>
                <a:latin typeface="Arial" pitchFamily="34" charset="0"/>
                <a:cs typeface="Arial" pitchFamily="34" charset="0"/>
              </a:rPr>
              <a:t>Source: http://www.forbesmiddleeast.com/en/list/the-100-most-powerful-arab-businesswomen/</a:t>
            </a:r>
          </a:p>
        </p:txBody>
      </p:sp>
      <p:pic>
        <p:nvPicPr>
          <p:cNvPr id="8" name="Content Placeholder 7"/>
          <p:cNvPicPr>
            <a:picLocks noGrp="1" noChangeAspect="1"/>
          </p:cNvPicPr>
          <p:nvPr>
            <p:ph idx="1"/>
          </p:nvPr>
        </p:nvPicPr>
        <p:blipFill>
          <a:blip r:embed="rId2"/>
          <a:stretch>
            <a:fillRect/>
          </a:stretch>
        </p:blipFill>
        <p:spPr>
          <a:xfrm>
            <a:off x="438807" y="1227083"/>
            <a:ext cx="8305800" cy="4953000"/>
          </a:xfrm>
          <a:prstGeom prst="rect">
            <a:avLst/>
          </a:prstGeom>
        </p:spPr>
      </p:pic>
      <p:sp>
        <p:nvSpPr>
          <p:cNvPr id="9" name="12-Point Star 8"/>
          <p:cNvSpPr/>
          <p:nvPr/>
        </p:nvSpPr>
        <p:spPr>
          <a:xfrm>
            <a:off x="291662" y="1110464"/>
            <a:ext cx="762000" cy="619552"/>
          </a:xfrm>
          <a:prstGeom prst="star12">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Title 1"/>
          <p:cNvSpPr>
            <a:spLocks noGrp="1"/>
          </p:cNvSpPr>
          <p:nvPr>
            <p:ph type="title"/>
          </p:nvPr>
        </p:nvSpPr>
        <p:spPr>
          <a:xfrm>
            <a:off x="457200" y="181755"/>
            <a:ext cx="5943600" cy="1096962"/>
          </a:xfrm>
        </p:spPr>
        <p:txBody>
          <a:bodyPr/>
          <a:lstStyle/>
          <a:p>
            <a:pPr algn="ctr" rtl="1"/>
            <a:r>
              <a:rPr lang="ar-JO" dirty="0">
                <a:solidFill>
                  <a:schemeClr val="accent1"/>
                </a:solidFill>
                <a:latin typeface="Simplified Arabic" panose="02020603050405020304" pitchFamily="18" charset="-78"/>
              </a:rPr>
              <a:t>أقوى سيدات الأعمال </a:t>
            </a:r>
            <a:r>
              <a:rPr lang="ar-JO" dirty="0" smtClean="0">
                <a:solidFill>
                  <a:schemeClr val="accent1"/>
                </a:solidFill>
                <a:latin typeface="Simplified Arabic" panose="02020603050405020304" pitchFamily="18" charset="-78"/>
              </a:rPr>
              <a:t>الأردنيات 2016-</a:t>
            </a:r>
            <a:br>
              <a:rPr lang="ar-JO" dirty="0" smtClean="0">
                <a:solidFill>
                  <a:schemeClr val="accent1"/>
                </a:solidFill>
                <a:latin typeface="Simplified Arabic" panose="02020603050405020304" pitchFamily="18" charset="-78"/>
              </a:rPr>
            </a:br>
            <a:r>
              <a:rPr lang="ar-JO" dirty="0" smtClean="0">
                <a:solidFill>
                  <a:schemeClr val="accent1"/>
                </a:solidFill>
                <a:latin typeface="Simplified Arabic" panose="02020603050405020304" pitchFamily="18" charset="-78"/>
              </a:rPr>
              <a:t>أقوى </a:t>
            </a:r>
            <a:r>
              <a:rPr lang="ar-JO" dirty="0">
                <a:solidFill>
                  <a:schemeClr val="accent1"/>
                </a:solidFill>
                <a:latin typeface="Simplified Arabic" panose="02020603050405020304" pitchFamily="18" charset="-78"/>
              </a:rPr>
              <a:t>100 سيدة أعمال عربية</a:t>
            </a:r>
            <a:endParaRPr lang="en-US" dirty="0">
              <a:solidFill>
                <a:schemeClr val="accent1"/>
              </a:solidFill>
            </a:endParaRPr>
          </a:p>
        </p:txBody>
      </p:sp>
    </p:spTree>
    <p:extLst>
      <p:ext uri="{BB962C8B-B14F-4D97-AF65-F5344CB8AC3E}">
        <p14:creationId xmlns:p14="http://schemas.microsoft.com/office/powerpoint/2010/main" val="30341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825" y="1062831"/>
            <a:ext cx="8229600" cy="5257800"/>
          </a:xfrm>
        </p:spPr>
        <p:txBody>
          <a:bodyPr>
            <a:normAutofit/>
          </a:bodyPr>
          <a:lstStyle/>
          <a:p>
            <a:pPr marL="0" lvl="0" indent="0">
              <a:buNone/>
            </a:pPr>
            <a:endParaRPr lang="en-US" sz="1400" i="1" dirty="0" smtClean="0">
              <a:solidFill>
                <a:prstClr val="black"/>
              </a:solidFill>
            </a:endParaRPr>
          </a:p>
          <a:p>
            <a:pPr marL="0" lvl="0" indent="0">
              <a:spcBef>
                <a:spcPts val="0"/>
              </a:spcBef>
              <a:buNone/>
            </a:pPr>
            <a:endParaRPr lang="en-US" sz="1000" b="1" i="1" dirty="0" smtClean="0">
              <a:solidFill>
                <a:prstClr val="black"/>
              </a:solidFill>
            </a:endParaRPr>
          </a:p>
          <a:p>
            <a:pPr marL="0" lvl="0" indent="0">
              <a:spcBef>
                <a:spcPts val="0"/>
              </a:spcBef>
              <a:buNone/>
            </a:pPr>
            <a:endParaRPr lang="en-US" sz="1000" b="1" i="1" dirty="0">
              <a:solidFill>
                <a:prstClr val="black"/>
              </a:solidFill>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lvl="0" indent="0">
              <a:spcBef>
                <a:spcPts val="0"/>
              </a:spcBef>
              <a:buNone/>
            </a:pPr>
            <a:endParaRPr lang="en-US" sz="900" b="1" i="1" dirty="0" smtClean="0">
              <a:latin typeface="Arial" pitchFamily="34" charset="0"/>
              <a:cs typeface="Arial" pitchFamily="34" charset="0"/>
            </a:endParaRPr>
          </a:p>
          <a:p>
            <a:pPr marL="0" lvl="0" indent="0">
              <a:spcBef>
                <a:spcPts val="0"/>
              </a:spcBef>
              <a:buNone/>
            </a:pPr>
            <a:endParaRPr lang="en-US" sz="900" b="1" i="1" dirty="0">
              <a:latin typeface="Arial" pitchFamily="34" charset="0"/>
              <a:cs typeface="Arial" pitchFamily="34" charset="0"/>
            </a:endParaRPr>
          </a:p>
          <a:p>
            <a:pPr marL="0" indent="0">
              <a:buNone/>
            </a:pPr>
            <a:endParaRPr lang="en-US" sz="900" b="1" i="1" dirty="0">
              <a:latin typeface="Arial" pitchFamily="34" charset="0"/>
              <a:cs typeface="Arial" pitchFamily="34" charset="0"/>
            </a:endParaRPr>
          </a:p>
          <a:p>
            <a:pPr marL="0" indent="0">
              <a:buNone/>
            </a:pPr>
            <a:endParaRPr lang="en-US" sz="1800" b="1" dirty="0"/>
          </a:p>
        </p:txBody>
      </p:sp>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6"/>
          <p:cNvSpPr/>
          <p:nvPr/>
        </p:nvSpPr>
        <p:spPr>
          <a:xfrm>
            <a:off x="377825" y="1275601"/>
            <a:ext cx="6235083" cy="1815882"/>
          </a:xfrm>
          <a:prstGeom prst="rect">
            <a:avLst/>
          </a:prstGeom>
        </p:spPr>
        <p:txBody>
          <a:bodyPr wrap="square">
            <a:spAutoFit/>
          </a:bodyPr>
          <a:lstStyle/>
          <a:p>
            <a:pPr algn="just" rtl="1"/>
            <a:r>
              <a:rPr lang="ar-JO" sz="1600" b="1" dirty="0">
                <a:solidFill>
                  <a:prstClr val="black"/>
                </a:solidFill>
              </a:rPr>
              <a:t>رندة </a:t>
            </a:r>
            <a:r>
              <a:rPr lang="ar-JO" sz="1600" b="1" dirty="0" smtClean="0">
                <a:solidFill>
                  <a:prstClr val="black"/>
                </a:solidFill>
              </a:rPr>
              <a:t>صادق</a:t>
            </a:r>
            <a:r>
              <a:rPr lang="ar-JO" sz="1600" dirty="0" smtClean="0">
                <a:solidFill>
                  <a:prstClr val="black"/>
                </a:solidFill>
              </a:rPr>
              <a:t>، </a:t>
            </a:r>
            <a:r>
              <a:rPr lang="ar-JO" sz="1600" dirty="0">
                <a:solidFill>
                  <a:prstClr val="black"/>
                </a:solidFill>
              </a:rPr>
              <a:t>نائب الرئيس التنفيذي للبنك العربي منذ يوليو </a:t>
            </a:r>
            <a:r>
              <a:rPr lang="ar-JO" sz="1600" dirty="0" smtClean="0">
                <a:solidFill>
                  <a:prstClr val="black"/>
                </a:solidFill>
              </a:rPr>
              <a:t>2010، </a:t>
            </a:r>
            <a:r>
              <a:rPr lang="ar-JO" sz="1600" dirty="0">
                <a:solidFill>
                  <a:prstClr val="black"/>
                </a:solidFill>
              </a:rPr>
              <a:t>وتتمتع بخبرة واسعة في مجال البنوك الدولية منذ أكثر من 25 عامًا. </a:t>
            </a:r>
            <a:r>
              <a:rPr lang="ar-JO" sz="1600" dirty="0" smtClean="0">
                <a:solidFill>
                  <a:prstClr val="black"/>
                </a:solidFill>
              </a:rPr>
              <a:t>قبل </a:t>
            </a:r>
            <a:r>
              <a:rPr lang="ar-JO" sz="1600" dirty="0">
                <a:solidFill>
                  <a:prstClr val="black"/>
                </a:solidFill>
              </a:rPr>
              <a:t>انضمامها إلى البنك </a:t>
            </a:r>
            <a:r>
              <a:rPr lang="ar-JO" sz="1600" dirty="0" smtClean="0">
                <a:solidFill>
                  <a:prstClr val="black"/>
                </a:solidFill>
              </a:rPr>
              <a:t>العربي، </a:t>
            </a:r>
            <a:r>
              <a:rPr lang="ar-JO" sz="1600" dirty="0">
                <a:solidFill>
                  <a:prstClr val="black"/>
                </a:solidFill>
              </a:rPr>
              <a:t>عملت مديرة عامة للمجموعة في بنك الكويت </a:t>
            </a:r>
            <a:r>
              <a:rPr lang="ar-JO" sz="1600" dirty="0" smtClean="0">
                <a:solidFill>
                  <a:prstClr val="black"/>
                </a:solidFill>
              </a:rPr>
              <a:t>الوطني، كانت مسؤولة عن </a:t>
            </a:r>
            <a:r>
              <a:rPr lang="ar-JO" sz="1600" dirty="0">
                <a:solidFill>
                  <a:prstClr val="black"/>
                </a:solidFill>
              </a:rPr>
              <a:t>الشبكة الدولية والإقليمية للفروع والشركات التابعة. </a:t>
            </a:r>
            <a:r>
              <a:rPr lang="ar-JO" sz="1600" dirty="0" smtClean="0">
                <a:solidFill>
                  <a:prstClr val="black"/>
                </a:solidFill>
              </a:rPr>
              <a:t>هي </a:t>
            </a:r>
            <a:r>
              <a:rPr lang="ar-JO" sz="1600" dirty="0">
                <a:solidFill>
                  <a:prstClr val="black"/>
                </a:solidFill>
              </a:rPr>
              <a:t>أيضًا رئيس مجلس إدارة البنك العربي التونسي في </a:t>
            </a:r>
            <a:r>
              <a:rPr lang="ar-JO" sz="1600" dirty="0" smtClean="0">
                <a:solidFill>
                  <a:prstClr val="black"/>
                </a:solidFill>
              </a:rPr>
              <a:t>تونس، عضو </a:t>
            </a:r>
            <a:r>
              <a:rPr lang="ar-JO" sz="1600" dirty="0">
                <a:solidFill>
                  <a:prstClr val="black"/>
                </a:solidFill>
              </a:rPr>
              <a:t>مجلس إدارة البنك العربي </a:t>
            </a:r>
            <a:r>
              <a:rPr lang="ar-JO" sz="1600" dirty="0" smtClean="0">
                <a:solidFill>
                  <a:prstClr val="black"/>
                </a:solidFill>
              </a:rPr>
              <a:t>العماني، نائب </a:t>
            </a:r>
            <a:r>
              <a:rPr lang="ar-JO" sz="1600" dirty="0">
                <a:solidFill>
                  <a:prstClr val="black"/>
                </a:solidFill>
              </a:rPr>
              <a:t>رئيس مجلس إدارة البنك العربي أستراليا </a:t>
            </a:r>
            <a:r>
              <a:rPr lang="ar-JO" sz="1600" dirty="0" smtClean="0">
                <a:solidFill>
                  <a:prstClr val="black"/>
                </a:solidFill>
              </a:rPr>
              <a:t>المحدود، عضو </a:t>
            </a:r>
            <a:r>
              <a:rPr lang="ar-JO" sz="1600" dirty="0">
                <a:solidFill>
                  <a:prstClr val="black"/>
                </a:solidFill>
              </a:rPr>
              <a:t>مجلس إدارة بنك الاستثمار </a:t>
            </a:r>
            <a:r>
              <a:rPr lang="ar-JO" sz="1600" dirty="0" smtClean="0">
                <a:solidFill>
                  <a:prstClr val="black"/>
                </a:solidFill>
              </a:rPr>
              <a:t>العربي -لبنان، </a:t>
            </a:r>
            <a:r>
              <a:rPr lang="ar-JO" sz="1600" dirty="0">
                <a:solidFill>
                  <a:prstClr val="black"/>
                </a:solidFill>
              </a:rPr>
              <a:t>رئيس مجلس إدارة شركة العربي للتمويل (القابضة) </a:t>
            </a:r>
            <a:r>
              <a:rPr lang="ar-JO" sz="1600" dirty="0" smtClean="0">
                <a:solidFill>
                  <a:prstClr val="black"/>
                </a:solidFill>
              </a:rPr>
              <a:t> -لبنان، </a:t>
            </a:r>
            <a:r>
              <a:rPr lang="ar-JO" sz="1600" dirty="0">
                <a:solidFill>
                  <a:prstClr val="black"/>
                </a:solidFill>
              </a:rPr>
              <a:t>ورئيس لجنة إدارة مجموعة العربي للاستثمار.</a:t>
            </a:r>
            <a:endParaRPr lang="en-US" sz="1600" dirty="0">
              <a:solidFill>
                <a:prstClr val="black"/>
              </a:solidFill>
            </a:endParaRPr>
          </a:p>
        </p:txBody>
      </p:sp>
      <p:pic>
        <p:nvPicPr>
          <p:cNvPr id="8" name="Picture 7"/>
          <p:cNvPicPr>
            <a:picLocks noChangeAspect="1"/>
          </p:cNvPicPr>
          <p:nvPr/>
        </p:nvPicPr>
        <p:blipFill>
          <a:blip r:embed="rId2"/>
          <a:stretch>
            <a:fillRect/>
          </a:stretch>
        </p:blipFill>
        <p:spPr>
          <a:xfrm>
            <a:off x="6636128" y="1286395"/>
            <a:ext cx="2160209" cy="2639073"/>
          </a:xfrm>
          <a:prstGeom prst="rect">
            <a:avLst/>
          </a:prstGeom>
        </p:spPr>
      </p:pic>
      <p:pic>
        <p:nvPicPr>
          <p:cNvPr id="9" name="Picture 8"/>
          <p:cNvPicPr>
            <a:picLocks noChangeAspect="1"/>
          </p:cNvPicPr>
          <p:nvPr/>
        </p:nvPicPr>
        <p:blipFill>
          <a:blip r:embed="rId3"/>
          <a:stretch>
            <a:fillRect/>
          </a:stretch>
        </p:blipFill>
        <p:spPr>
          <a:xfrm>
            <a:off x="453404" y="3875159"/>
            <a:ext cx="3520820" cy="2015284"/>
          </a:xfrm>
          <a:prstGeom prst="rect">
            <a:avLst/>
          </a:prstGeom>
        </p:spPr>
      </p:pic>
      <p:sp>
        <p:nvSpPr>
          <p:cNvPr id="11" name="Rectangle 10"/>
          <p:cNvSpPr/>
          <p:nvPr/>
        </p:nvSpPr>
        <p:spPr>
          <a:xfrm>
            <a:off x="4129881" y="4264004"/>
            <a:ext cx="4572000" cy="584775"/>
          </a:xfrm>
          <a:prstGeom prst="rect">
            <a:avLst/>
          </a:prstGeom>
        </p:spPr>
        <p:txBody>
          <a:bodyPr>
            <a:spAutoFit/>
          </a:bodyPr>
          <a:lstStyle/>
          <a:p>
            <a:pPr algn="just" rtl="1"/>
            <a:r>
              <a:rPr lang="ar-JO" sz="1600" b="1" dirty="0">
                <a:solidFill>
                  <a:prstClr val="black"/>
                </a:solidFill>
              </a:rPr>
              <a:t>نادية </a:t>
            </a:r>
            <a:r>
              <a:rPr lang="ar-JO" sz="1600" b="1" dirty="0" smtClean="0">
                <a:solidFill>
                  <a:prstClr val="black"/>
                </a:solidFill>
              </a:rPr>
              <a:t>الروابدة</a:t>
            </a:r>
            <a:r>
              <a:rPr lang="ar-JO" sz="1600" dirty="0" smtClean="0">
                <a:solidFill>
                  <a:prstClr val="black"/>
                </a:solidFill>
              </a:rPr>
              <a:t>، </a:t>
            </a:r>
            <a:r>
              <a:rPr lang="ar-JO" sz="1600" dirty="0">
                <a:solidFill>
                  <a:prstClr val="black"/>
                </a:solidFill>
              </a:rPr>
              <a:t>مدير عام مؤسسة الضمان </a:t>
            </a:r>
            <a:r>
              <a:rPr lang="ar-JO" sz="1600" dirty="0" smtClean="0">
                <a:solidFill>
                  <a:prstClr val="black"/>
                </a:solidFill>
              </a:rPr>
              <a:t>الاجتماعي،</a:t>
            </a:r>
            <a:r>
              <a:rPr lang="en-US" sz="1600" dirty="0" smtClean="0">
                <a:solidFill>
                  <a:prstClr val="black"/>
                </a:solidFill>
              </a:rPr>
              <a:t> </a:t>
            </a:r>
            <a:r>
              <a:rPr lang="ar-JO" sz="1600" dirty="0">
                <a:solidFill>
                  <a:prstClr val="black"/>
                </a:solidFill>
              </a:rPr>
              <a:t>تعمل الآن في منصب مجلس إدارة جديد في شركة كهرباء </a:t>
            </a:r>
            <a:r>
              <a:rPr lang="ar-JO" sz="1600" dirty="0" smtClean="0">
                <a:solidFill>
                  <a:prstClr val="black"/>
                </a:solidFill>
              </a:rPr>
              <a:t>المملكة.</a:t>
            </a:r>
            <a:endParaRPr lang="en-US" sz="1600" dirty="0">
              <a:solidFill>
                <a:prstClr val="black"/>
              </a:solidFill>
            </a:endParaRPr>
          </a:p>
        </p:txBody>
      </p:sp>
      <p:sp>
        <p:nvSpPr>
          <p:cNvPr id="12"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2016</a:t>
            </a:r>
            <a:endParaRPr lang="en-US" dirty="0">
              <a:solidFill>
                <a:schemeClr val="accent1"/>
              </a:solidFill>
            </a:endParaRPr>
          </a:p>
        </p:txBody>
      </p:sp>
    </p:spTree>
    <p:extLst>
      <p:ext uri="{BB962C8B-B14F-4D97-AF65-F5344CB8AC3E}">
        <p14:creationId xmlns:p14="http://schemas.microsoft.com/office/powerpoint/2010/main" val="574349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10"/>
          <p:cNvSpPr/>
          <p:nvPr/>
        </p:nvSpPr>
        <p:spPr>
          <a:xfrm>
            <a:off x="3584575" y="4138521"/>
            <a:ext cx="4572000" cy="307777"/>
          </a:xfrm>
          <a:prstGeom prst="rect">
            <a:avLst/>
          </a:prstGeom>
        </p:spPr>
        <p:txBody>
          <a:bodyPr>
            <a:spAutoFit/>
          </a:bodyPr>
          <a:lstStyle/>
          <a:p>
            <a:pPr algn="just"/>
            <a:endParaRPr lang="en-US" sz="1400" i="1" dirty="0">
              <a:solidFill>
                <a:prstClr val="black"/>
              </a:solidFill>
            </a:endParaRPr>
          </a:p>
        </p:txBody>
      </p:sp>
      <p:pic>
        <p:nvPicPr>
          <p:cNvPr id="12" name="Picture 11"/>
          <p:cNvPicPr>
            <a:picLocks noChangeAspect="1"/>
          </p:cNvPicPr>
          <p:nvPr/>
        </p:nvPicPr>
        <p:blipFill>
          <a:blip r:embed="rId2"/>
          <a:stretch>
            <a:fillRect/>
          </a:stretch>
        </p:blipFill>
        <p:spPr>
          <a:xfrm>
            <a:off x="6799665" y="4558592"/>
            <a:ext cx="2057400" cy="1660172"/>
          </a:xfrm>
          <a:prstGeom prst="rect">
            <a:avLst/>
          </a:prstGeom>
        </p:spPr>
      </p:pic>
      <p:pic>
        <p:nvPicPr>
          <p:cNvPr id="13" name="Picture 12"/>
          <p:cNvPicPr>
            <a:picLocks noChangeAspect="1"/>
          </p:cNvPicPr>
          <p:nvPr/>
        </p:nvPicPr>
        <p:blipFill>
          <a:blip r:embed="rId3"/>
          <a:stretch>
            <a:fillRect/>
          </a:stretch>
        </p:blipFill>
        <p:spPr>
          <a:xfrm>
            <a:off x="685800" y="4610190"/>
            <a:ext cx="2138362" cy="1601707"/>
          </a:xfrm>
          <a:prstGeom prst="rect">
            <a:avLst/>
          </a:prstGeom>
        </p:spPr>
      </p:pic>
      <p:pic>
        <p:nvPicPr>
          <p:cNvPr id="14" name="Picture 13"/>
          <p:cNvPicPr>
            <a:picLocks noChangeAspect="1"/>
          </p:cNvPicPr>
          <p:nvPr/>
        </p:nvPicPr>
        <p:blipFill>
          <a:blip r:embed="rId4"/>
          <a:stretch>
            <a:fillRect/>
          </a:stretch>
        </p:blipFill>
        <p:spPr>
          <a:xfrm>
            <a:off x="3844924" y="4558592"/>
            <a:ext cx="2025651" cy="1627029"/>
          </a:xfrm>
          <a:prstGeom prst="rect">
            <a:avLst/>
          </a:prstGeom>
        </p:spPr>
      </p:pic>
      <p:sp>
        <p:nvSpPr>
          <p:cNvPr id="15"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2016</a:t>
            </a:r>
            <a:endParaRPr lang="en-US" dirty="0">
              <a:solidFill>
                <a:schemeClr val="accent1"/>
              </a:solidFill>
            </a:endParaRPr>
          </a:p>
        </p:txBody>
      </p:sp>
      <p:sp>
        <p:nvSpPr>
          <p:cNvPr id="3" name="Rectangle 2"/>
          <p:cNvSpPr/>
          <p:nvPr/>
        </p:nvSpPr>
        <p:spPr>
          <a:xfrm>
            <a:off x="228600" y="1065725"/>
            <a:ext cx="8628465" cy="3293209"/>
          </a:xfrm>
          <a:prstGeom prst="rect">
            <a:avLst/>
          </a:prstGeom>
        </p:spPr>
        <p:txBody>
          <a:bodyPr wrap="square">
            <a:spAutoFit/>
          </a:bodyPr>
          <a:lstStyle/>
          <a:p>
            <a:pPr algn="just" rtl="1"/>
            <a:r>
              <a:rPr lang="ar-JO" sz="1600" b="1" dirty="0"/>
              <a:t>إيمان مطلق </a:t>
            </a:r>
            <a:r>
              <a:rPr lang="ar-JO" sz="1600" dirty="0" smtClean="0"/>
              <a:t>هي سيدة </a:t>
            </a:r>
            <a:r>
              <a:rPr lang="ar-JO" sz="1600" dirty="0"/>
              <a:t>أعمال </a:t>
            </a:r>
            <a:r>
              <a:rPr lang="ar-JO" sz="1600" dirty="0" smtClean="0"/>
              <a:t>أردنية، ممولة، ناشطة إجتماعية ومؤسسة لشركة </a:t>
            </a:r>
            <a:r>
              <a:rPr lang="ar-JO" sz="1600" dirty="0"/>
              <a:t>سيجما </a:t>
            </a:r>
            <a:r>
              <a:rPr lang="ar-JO" sz="1600" dirty="0" smtClean="0"/>
              <a:t>للإستثمارات </a:t>
            </a:r>
            <a:r>
              <a:rPr lang="en-US" sz="1600" dirty="0"/>
              <a:t>Sigma Investments</a:t>
            </a:r>
            <a:r>
              <a:rPr lang="ar-JO" sz="1600" dirty="0" smtClean="0"/>
              <a:t>.</a:t>
            </a:r>
          </a:p>
          <a:p>
            <a:pPr algn="just" rtl="1"/>
            <a:r>
              <a:rPr lang="ar-JO" sz="1600" dirty="0" smtClean="0"/>
              <a:t>تم تصنيف إيمان في </a:t>
            </a:r>
            <a:r>
              <a:rPr lang="ar-JO" sz="1600" dirty="0"/>
              <a:t>مجلة فوربس الشرق </a:t>
            </a:r>
            <a:r>
              <a:rPr lang="ar-JO" sz="1600" dirty="0" smtClean="0"/>
              <a:t>الأوسط </a:t>
            </a:r>
            <a:r>
              <a:rPr lang="ar-JO" sz="1600" dirty="0"/>
              <a:t>التي نُشرت في عامي 2016 و </a:t>
            </a:r>
            <a:r>
              <a:rPr lang="ar-JO" sz="1600" dirty="0" smtClean="0"/>
              <a:t>2017، في </a:t>
            </a:r>
            <a:r>
              <a:rPr lang="ar-JO" sz="1600" dirty="0"/>
              <a:t>المركزين 32 و 41 على التوالي في قائمة "أقوى 100 سيدة أعمال </a:t>
            </a:r>
            <a:r>
              <a:rPr lang="ar-JO" sz="1600" dirty="0" smtClean="0"/>
              <a:t>عربية". أسست </a:t>
            </a:r>
            <a:r>
              <a:rPr lang="ar-JO" sz="1600" dirty="0"/>
              <a:t>أعمال التصدير والاستيراد الخاصة بها في سن 18 </a:t>
            </a:r>
            <a:r>
              <a:rPr lang="ar-JO" sz="1600" dirty="0" smtClean="0"/>
              <a:t>عامًا، </a:t>
            </a:r>
            <a:r>
              <a:rPr lang="ar-JO" sz="1600" dirty="0"/>
              <a:t>ثم دخلت في المجال المالي في سن 27 عامًا تغطي مناطق الشرق الأوسط وشمال إفريقيا. تدير حاليًا شركة سيجما للاستثمارات </a:t>
            </a:r>
            <a:r>
              <a:rPr lang="ar-JO" sz="1600" dirty="0" smtClean="0"/>
              <a:t>كرئيس </a:t>
            </a:r>
            <a:r>
              <a:rPr lang="ar-JO" sz="1600" dirty="0"/>
              <a:t>تنفيذي للشؤون المالية </a:t>
            </a:r>
            <a:r>
              <a:rPr lang="ar-JO" sz="1600" dirty="0" smtClean="0"/>
              <a:t>الدولية</a:t>
            </a:r>
            <a:r>
              <a:rPr lang="ar-JO" sz="1600" dirty="0"/>
              <a:t> </a:t>
            </a:r>
            <a:r>
              <a:rPr lang="ar-JO" sz="1600" dirty="0" smtClean="0"/>
              <a:t>وهي أيضاً مديرة </a:t>
            </a:r>
            <a:r>
              <a:rPr lang="ar-JO" sz="1600" dirty="0"/>
              <a:t>شركة INGOT Brokers </a:t>
            </a:r>
            <a:r>
              <a:rPr lang="ar-JO" sz="1600" dirty="0" smtClean="0"/>
              <a:t>التي مقرها أستراليا</a:t>
            </a:r>
            <a:r>
              <a:rPr lang="ar-JO" sz="1600" dirty="0"/>
              <a:t>.</a:t>
            </a:r>
            <a:r>
              <a:rPr lang="ar-JO" sz="1600" dirty="0" smtClean="0"/>
              <a:t> تشارك إيمان في </a:t>
            </a:r>
            <a:r>
              <a:rPr lang="ar-JO" sz="1600" dirty="0"/>
              <a:t>مشاريع تشجيع الاستثمار </a:t>
            </a:r>
            <a:r>
              <a:rPr lang="ar-JO" sz="1600" dirty="0" smtClean="0"/>
              <a:t>التي </a:t>
            </a:r>
            <a:r>
              <a:rPr lang="ar-JO" sz="1600" dirty="0"/>
              <a:t>تعزز إبداعات </a:t>
            </a:r>
            <a:r>
              <a:rPr lang="ar-JO" sz="1600" dirty="0" smtClean="0"/>
              <a:t>المرأة، </a:t>
            </a:r>
            <a:r>
              <a:rPr lang="ar-JO" sz="1600" dirty="0"/>
              <a:t>كما أنها تستهدف تطبيقات الأجهزة المحمولة من خلال </a:t>
            </a:r>
            <a:r>
              <a:rPr lang="ar-JO" sz="1600" dirty="0" smtClean="0"/>
              <a:t>شركتها الناشئة Dreamtech</a:t>
            </a:r>
            <a:r>
              <a:rPr lang="ar-JO" sz="1600" dirty="0"/>
              <a:t>.</a:t>
            </a:r>
          </a:p>
          <a:p>
            <a:pPr algn="just" rtl="1"/>
            <a:r>
              <a:rPr lang="ar-JO" sz="1600" dirty="0"/>
              <a:t>الإنجازات</a:t>
            </a:r>
            <a:r>
              <a:rPr lang="ar-JO" sz="1600" dirty="0" smtClean="0"/>
              <a:t>:</a:t>
            </a:r>
          </a:p>
          <a:p>
            <a:pPr marL="285750" indent="-285750" algn="just" rtl="1">
              <a:buFont typeface="Arial" panose="020B0604020202020204" pitchFamily="34" charset="0"/>
              <a:buChar char="•"/>
            </a:pPr>
            <a:r>
              <a:rPr lang="ar-JO" sz="1600" dirty="0"/>
              <a:t>أفضل امرأة في قطاع الشركات في حفل توزيع جوائز النساء في مجال الأعمال في </a:t>
            </a:r>
            <a:r>
              <a:rPr lang="ar-JO" sz="1600" dirty="0" smtClean="0"/>
              <a:t>مجلس</a:t>
            </a:r>
            <a:r>
              <a:rPr lang="en-US" sz="1600" dirty="0" err="1" smtClean="0"/>
              <a:t>AMCham</a:t>
            </a:r>
            <a:r>
              <a:rPr lang="en-US" sz="1600" dirty="0" smtClean="0"/>
              <a:t> MENA </a:t>
            </a:r>
            <a:r>
              <a:rPr lang="ar-JO" sz="1600" dirty="0" smtClean="0"/>
              <a:t> لعام 2016</a:t>
            </a:r>
            <a:endParaRPr lang="ar-JO" sz="1600" dirty="0"/>
          </a:p>
          <a:p>
            <a:pPr marL="285750" indent="-285750" algn="just" rtl="1">
              <a:buFont typeface="Arial" panose="020B0604020202020204" pitchFamily="34" charset="0"/>
              <a:buChar char="•"/>
            </a:pPr>
            <a:r>
              <a:rPr lang="ar-JO" sz="1600" dirty="0" smtClean="0"/>
              <a:t>قامت</a:t>
            </a:r>
            <a:r>
              <a:rPr lang="en-US" sz="1600" dirty="0" smtClean="0"/>
              <a:t> Global </a:t>
            </a:r>
            <a:r>
              <a:rPr lang="en-US" sz="1600" dirty="0"/>
              <a:t>Alliance Partners </a:t>
            </a:r>
            <a:r>
              <a:rPr lang="ar-JO" sz="1600" dirty="0" smtClean="0"/>
              <a:t>وهي </a:t>
            </a:r>
            <a:r>
              <a:rPr lang="ar-JO" sz="1600" dirty="0"/>
              <a:t>شبكة من الكيانات </a:t>
            </a:r>
            <a:r>
              <a:rPr lang="ar-JO" sz="1600" dirty="0" smtClean="0"/>
              <a:t>المالية، </a:t>
            </a:r>
            <a:r>
              <a:rPr lang="ar-JO" sz="1600" dirty="0"/>
              <a:t>بانتخاب إيمان مديراً لها </a:t>
            </a:r>
            <a:r>
              <a:rPr lang="ar-JO" sz="1600" dirty="0" smtClean="0"/>
              <a:t>في </a:t>
            </a:r>
            <a:r>
              <a:rPr lang="ar-JO" sz="1600" dirty="0"/>
              <a:t>عام </a:t>
            </a:r>
            <a:r>
              <a:rPr lang="ar-JO" sz="1600" dirty="0" smtClean="0"/>
              <a:t>2016؛ </a:t>
            </a:r>
            <a:r>
              <a:rPr lang="ar-JO" sz="1600" dirty="0"/>
              <a:t>أول مديرة للمؤسسة.</a:t>
            </a:r>
          </a:p>
          <a:p>
            <a:pPr marL="285750" indent="-285750" algn="just" rtl="1">
              <a:buFont typeface="Arial" panose="020B0604020202020204" pitchFamily="34" charset="0"/>
              <a:buChar char="•"/>
            </a:pPr>
            <a:r>
              <a:rPr lang="ar-JO" sz="1600" dirty="0" smtClean="0"/>
              <a:t>جائزة </a:t>
            </a:r>
            <a:r>
              <a:rPr lang="ar-JO" sz="1600" dirty="0"/>
              <a:t>"أفضل امرأة في الشرق الأوسط لهذا العام" في حفل توزيع جوائز الكرامة العالمي الثالث الذي أقيم في مقر الأمم المتحدة في نيويورك في </a:t>
            </a:r>
            <a:r>
              <a:rPr lang="ar-JO" sz="1600" dirty="0" smtClean="0"/>
              <a:t>عام 2015؛ </a:t>
            </a:r>
            <a:r>
              <a:rPr lang="ar-JO" sz="1600" dirty="0"/>
              <a:t>كما حصلت هناك على "شهادة تقدير خاص للكونجرس</a:t>
            </a:r>
            <a:r>
              <a:rPr lang="ar-JO" sz="1600" dirty="0" smtClean="0"/>
              <a:t>".</a:t>
            </a:r>
            <a:endParaRPr lang="ar-JO" sz="1600" dirty="0"/>
          </a:p>
          <a:p>
            <a:pPr marL="285750" indent="-285750" algn="just" rtl="1">
              <a:buFont typeface="Arial" panose="020B0604020202020204" pitchFamily="34" charset="0"/>
              <a:buChar char="•"/>
            </a:pPr>
            <a:r>
              <a:rPr lang="ar-JO" sz="1600" dirty="0"/>
              <a:t>تم تعيين إيمان "سفيرة النوايا الحسنة لحقوق الإنسان والسلام" في الأردن في عام </a:t>
            </a:r>
            <a:r>
              <a:rPr lang="ar-JO" sz="1600" dirty="0" smtClean="0"/>
              <a:t>2014.</a:t>
            </a:r>
            <a:endParaRPr lang="ar-JO" sz="1600" dirty="0"/>
          </a:p>
        </p:txBody>
      </p:sp>
    </p:spTree>
    <p:extLst>
      <p:ext uri="{BB962C8B-B14F-4D97-AF65-F5344CB8AC3E}">
        <p14:creationId xmlns:p14="http://schemas.microsoft.com/office/powerpoint/2010/main" val="1582981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nisreen shocair"/>
          <p:cNvSpPr>
            <a:spLocks noChangeAspect="1" noChangeArrowheads="1"/>
          </p:cNvSpPr>
          <p:nvPr/>
        </p:nvSpPr>
        <p:spPr bwMode="auto">
          <a:xfrm>
            <a:off x="76200" y="-7223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Rectangle 10"/>
          <p:cNvSpPr/>
          <p:nvPr/>
        </p:nvSpPr>
        <p:spPr>
          <a:xfrm>
            <a:off x="3584575" y="4138521"/>
            <a:ext cx="4572000" cy="307777"/>
          </a:xfrm>
          <a:prstGeom prst="rect">
            <a:avLst/>
          </a:prstGeom>
        </p:spPr>
        <p:txBody>
          <a:bodyPr>
            <a:spAutoFit/>
          </a:bodyPr>
          <a:lstStyle/>
          <a:p>
            <a:pPr algn="just"/>
            <a:endParaRPr lang="en-US" sz="1400" i="1" dirty="0">
              <a:solidFill>
                <a:prstClr val="black"/>
              </a:solidFill>
            </a:endParaRPr>
          </a:p>
        </p:txBody>
      </p:sp>
      <p:pic>
        <p:nvPicPr>
          <p:cNvPr id="15" name="Picture 14"/>
          <p:cNvPicPr>
            <a:picLocks noChangeAspect="1"/>
          </p:cNvPicPr>
          <p:nvPr/>
        </p:nvPicPr>
        <p:blipFill>
          <a:blip r:embed="rId2"/>
          <a:stretch>
            <a:fillRect/>
          </a:stretch>
        </p:blipFill>
        <p:spPr>
          <a:xfrm>
            <a:off x="533400" y="1219235"/>
            <a:ext cx="1828800" cy="1828800"/>
          </a:xfrm>
          <a:prstGeom prst="rect">
            <a:avLst/>
          </a:prstGeom>
        </p:spPr>
      </p:pic>
      <p:sp>
        <p:nvSpPr>
          <p:cNvPr id="16" name="Rectangle 15"/>
          <p:cNvSpPr/>
          <p:nvPr/>
        </p:nvSpPr>
        <p:spPr>
          <a:xfrm>
            <a:off x="2496735" y="1219235"/>
            <a:ext cx="6169025" cy="830997"/>
          </a:xfrm>
          <a:prstGeom prst="rect">
            <a:avLst/>
          </a:prstGeom>
        </p:spPr>
        <p:txBody>
          <a:bodyPr wrap="square">
            <a:spAutoFit/>
          </a:bodyPr>
          <a:lstStyle/>
          <a:p>
            <a:pPr algn="just" rtl="1" fontAlgn="base"/>
            <a:r>
              <a:rPr lang="ar-JO" sz="1600" b="1" dirty="0">
                <a:solidFill>
                  <a:prstClr val="black"/>
                </a:solidFill>
              </a:rPr>
              <a:t>منال </a:t>
            </a:r>
            <a:r>
              <a:rPr lang="ar-JO" sz="1600" b="1" dirty="0" smtClean="0">
                <a:solidFill>
                  <a:prstClr val="black"/>
                </a:solidFill>
              </a:rPr>
              <a:t>جرار</a:t>
            </a:r>
            <a:r>
              <a:rPr lang="ar-JO" sz="1600" dirty="0" smtClean="0">
                <a:solidFill>
                  <a:prstClr val="black"/>
                </a:solidFill>
              </a:rPr>
              <a:t>، </a:t>
            </a:r>
            <a:r>
              <a:rPr lang="ar-JO" sz="1600" dirty="0">
                <a:solidFill>
                  <a:prstClr val="black"/>
                </a:solidFill>
              </a:rPr>
              <a:t>مدير عام شركة التأمين الوطنية</a:t>
            </a:r>
            <a:r>
              <a:rPr lang="ar-JO" sz="1600" dirty="0" smtClean="0">
                <a:solidFill>
                  <a:prstClr val="black"/>
                </a:solidFill>
              </a:rPr>
              <a:t>.</a:t>
            </a:r>
            <a:r>
              <a:rPr lang="ar-JO" sz="1600" dirty="0">
                <a:solidFill>
                  <a:prstClr val="black"/>
                </a:solidFill>
              </a:rPr>
              <a:t> عملت </a:t>
            </a:r>
            <a:r>
              <a:rPr lang="ar-JO" sz="1600" dirty="0" smtClean="0">
                <a:solidFill>
                  <a:prstClr val="black"/>
                </a:solidFill>
              </a:rPr>
              <a:t>مع هذه الشركة منذ </a:t>
            </a:r>
            <a:r>
              <a:rPr lang="ar-JO" sz="1600" dirty="0">
                <a:solidFill>
                  <a:prstClr val="black"/>
                </a:solidFill>
              </a:rPr>
              <a:t>عام 2012، حيث ابتكرت بوالص التأمين وتطوير موارد الشركة.</a:t>
            </a:r>
            <a:endParaRPr lang="en-US" sz="1600" dirty="0">
              <a:solidFill>
                <a:prstClr val="black"/>
              </a:solidFill>
            </a:endParaRPr>
          </a:p>
          <a:p>
            <a:pPr algn="just" rtl="1" fontAlgn="base"/>
            <a:r>
              <a:rPr lang="ar-JO" sz="1600" dirty="0" smtClean="0">
                <a:solidFill>
                  <a:prstClr val="black"/>
                </a:solidFill>
              </a:rPr>
              <a:t> تعمل منال </a:t>
            </a:r>
            <a:r>
              <a:rPr lang="ar-JO" sz="1600" dirty="0">
                <a:solidFill>
                  <a:prstClr val="black"/>
                </a:solidFill>
              </a:rPr>
              <a:t>في </a:t>
            </a:r>
            <a:r>
              <a:rPr lang="ar-JO" sz="1600" dirty="0" smtClean="0">
                <a:solidFill>
                  <a:prstClr val="black"/>
                </a:solidFill>
              </a:rPr>
              <a:t>هذا المجال منذ </a:t>
            </a:r>
            <a:r>
              <a:rPr lang="ar-JO" sz="1600" dirty="0">
                <a:solidFill>
                  <a:prstClr val="black"/>
                </a:solidFill>
              </a:rPr>
              <a:t>عام </a:t>
            </a:r>
            <a:r>
              <a:rPr lang="ar-JO" sz="1600" dirty="0" smtClean="0">
                <a:solidFill>
                  <a:prstClr val="black"/>
                </a:solidFill>
              </a:rPr>
              <a:t>1990، </a:t>
            </a:r>
            <a:r>
              <a:rPr lang="ar-JO" sz="1600" dirty="0">
                <a:solidFill>
                  <a:prstClr val="black"/>
                </a:solidFill>
              </a:rPr>
              <a:t>وتعمل مع أربع شركات تأمين مختلفة</a:t>
            </a:r>
            <a:r>
              <a:rPr lang="ar-JO" sz="1600" dirty="0" smtClean="0">
                <a:solidFill>
                  <a:prstClr val="black"/>
                </a:solidFill>
              </a:rPr>
              <a:t>.</a:t>
            </a:r>
            <a:endParaRPr lang="ar-JO" sz="1600" dirty="0">
              <a:solidFill>
                <a:prstClr val="black"/>
              </a:solidFill>
            </a:endParaRPr>
          </a:p>
        </p:txBody>
      </p:sp>
      <p:sp>
        <p:nvSpPr>
          <p:cNvPr id="17" name="Rectangle 16"/>
          <p:cNvSpPr/>
          <p:nvPr/>
        </p:nvSpPr>
        <p:spPr>
          <a:xfrm>
            <a:off x="228600" y="3250443"/>
            <a:ext cx="5899112" cy="2800767"/>
          </a:xfrm>
          <a:prstGeom prst="rect">
            <a:avLst/>
          </a:prstGeom>
        </p:spPr>
        <p:txBody>
          <a:bodyPr wrap="square">
            <a:spAutoFit/>
          </a:bodyPr>
          <a:lstStyle/>
          <a:p>
            <a:pPr algn="just" rtl="1"/>
            <a:r>
              <a:rPr lang="ar-JO" sz="1600" b="1" dirty="0">
                <a:solidFill>
                  <a:prstClr val="black"/>
                </a:solidFill>
              </a:rPr>
              <a:t>سيمونا سابيلا بيشوتي </a:t>
            </a:r>
            <a:r>
              <a:rPr lang="ar-JO" sz="1600" dirty="0">
                <a:solidFill>
                  <a:prstClr val="black"/>
                </a:solidFill>
              </a:rPr>
              <a:t>هي الرئيس التنفيذي / المدير العام للمؤسسة العربية المصرفية (الأردن</a:t>
            </a:r>
            <a:r>
              <a:rPr lang="ar-JO" sz="1600" dirty="0" smtClean="0">
                <a:solidFill>
                  <a:prstClr val="black"/>
                </a:solidFill>
              </a:rPr>
              <a:t>)، </a:t>
            </a:r>
            <a:r>
              <a:rPr lang="ar-JO" sz="1600" dirty="0">
                <a:solidFill>
                  <a:prstClr val="black"/>
                </a:solidFill>
              </a:rPr>
              <a:t>وهي واحدة من البنوك العالمية الرائدة في الأردن.</a:t>
            </a:r>
          </a:p>
          <a:p>
            <a:pPr algn="just" rtl="1"/>
            <a:r>
              <a:rPr lang="ar-JO" sz="1600" dirty="0">
                <a:solidFill>
                  <a:prstClr val="black"/>
                </a:solidFill>
              </a:rPr>
              <a:t>سيمونا </a:t>
            </a:r>
            <a:r>
              <a:rPr lang="ar-JO" sz="1600" dirty="0" smtClean="0">
                <a:solidFill>
                  <a:prstClr val="black"/>
                </a:solidFill>
              </a:rPr>
              <a:t>هي مصرفية بارعة ومتمرسة ولديها </a:t>
            </a:r>
            <a:r>
              <a:rPr lang="ar-JO" sz="1600" dirty="0">
                <a:solidFill>
                  <a:prstClr val="black"/>
                </a:solidFill>
              </a:rPr>
              <a:t>سجل حافل وناجح يمتد لأكثر من 30 عامًا. بدأت حياتها المهنية في بنك تشيس مانهاتن في عمان ولندن. بعد ذلك انتقلت إلى بنك الأردن وبنك القاهرة عمان حيث تولت عدداً من المناصب القيادية وتناولت مسؤولياتها مجالات مختلفة منها: المخاطر </a:t>
            </a:r>
            <a:r>
              <a:rPr lang="ar-JO" sz="1600" dirty="0" smtClean="0">
                <a:solidFill>
                  <a:prstClr val="black"/>
                </a:solidFill>
              </a:rPr>
              <a:t>والامتثال، </a:t>
            </a:r>
            <a:r>
              <a:rPr lang="ar-JO" sz="1600" dirty="0">
                <a:solidFill>
                  <a:prstClr val="black"/>
                </a:solidFill>
              </a:rPr>
              <a:t>التدقيق </a:t>
            </a:r>
            <a:r>
              <a:rPr lang="ar-JO" sz="1600" dirty="0" smtClean="0">
                <a:solidFill>
                  <a:prstClr val="black"/>
                </a:solidFill>
              </a:rPr>
              <a:t>الداخلي، </a:t>
            </a:r>
            <a:r>
              <a:rPr lang="ar-JO" sz="1600" dirty="0">
                <a:solidFill>
                  <a:prstClr val="black"/>
                </a:solidFill>
              </a:rPr>
              <a:t>الخدمات المصرفية للأفراد وائتمان </a:t>
            </a:r>
            <a:r>
              <a:rPr lang="ar-JO" sz="1600" dirty="0" smtClean="0">
                <a:solidFill>
                  <a:prstClr val="black"/>
                </a:solidFill>
              </a:rPr>
              <a:t>التجزئة، </a:t>
            </a:r>
            <a:r>
              <a:rPr lang="ar-JO" sz="1600" dirty="0">
                <a:solidFill>
                  <a:prstClr val="black"/>
                </a:solidFill>
              </a:rPr>
              <a:t>الخدمات المصرفية </a:t>
            </a:r>
            <a:r>
              <a:rPr lang="ar-JO" sz="1600" dirty="0" smtClean="0">
                <a:solidFill>
                  <a:prstClr val="black"/>
                </a:solidFill>
              </a:rPr>
              <a:t>للشركات، </a:t>
            </a:r>
            <a:r>
              <a:rPr lang="ar-JO" sz="1600" dirty="0">
                <a:solidFill>
                  <a:prstClr val="black"/>
                </a:solidFill>
              </a:rPr>
              <a:t>الخزينة والمؤسسات المالية.</a:t>
            </a:r>
          </a:p>
          <a:p>
            <a:pPr algn="just" rtl="1"/>
            <a:r>
              <a:rPr lang="ar-JO" sz="1600" dirty="0">
                <a:solidFill>
                  <a:prstClr val="black"/>
                </a:solidFill>
              </a:rPr>
              <a:t>تشغل </a:t>
            </a:r>
            <a:r>
              <a:rPr lang="ar-JO" sz="1600" dirty="0" smtClean="0">
                <a:solidFill>
                  <a:prstClr val="black"/>
                </a:solidFill>
              </a:rPr>
              <a:t>سيمونا منصب </a:t>
            </a:r>
            <a:r>
              <a:rPr lang="ar-JO" sz="1600" dirty="0">
                <a:solidFill>
                  <a:prstClr val="black"/>
                </a:solidFill>
              </a:rPr>
              <a:t>رئيس مجلس إدارة </a:t>
            </a:r>
            <a:r>
              <a:rPr lang="en-US" sz="1600" dirty="0">
                <a:solidFill>
                  <a:prstClr val="black"/>
                </a:solidFill>
              </a:rPr>
              <a:t>ABC Investments (ABCI</a:t>
            </a:r>
            <a:r>
              <a:rPr lang="en-US" sz="1600" dirty="0" smtClean="0">
                <a:solidFill>
                  <a:prstClr val="black"/>
                </a:solidFill>
              </a:rPr>
              <a:t>)، </a:t>
            </a:r>
            <a:r>
              <a:rPr lang="ar-JO" sz="1600" dirty="0">
                <a:solidFill>
                  <a:prstClr val="black"/>
                </a:solidFill>
              </a:rPr>
              <a:t>وهي عضو في مجلس إدارة أملاك للتمويل (الأردن) وشركة </a:t>
            </a:r>
            <a:r>
              <a:rPr lang="en-US" sz="1600" dirty="0" smtClean="0">
                <a:solidFill>
                  <a:prstClr val="black"/>
                </a:solidFill>
              </a:rPr>
              <a:t>.Visa Card</a:t>
            </a:r>
            <a:r>
              <a:rPr lang="ar-JO" sz="1600" dirty="0" smtClean="0">
                <a:solidFill>
                  <a:prstClr val="black"/>
                </a:solidFill>
              </a:rPr>
              <a:t> هي أيضاً عضو </a:t>
            </a:r>
            <a:r>
              <a:rPr lang="ar-JO" sz="1600" dirty="0">
                <a:solidFill>
                  <a:prstClr val="black"/>
                </a:solidFill>
              </a:rPr>
              <a:t>في المنتدى الدولي للمرأة (</a:t>
            </a:r>
            <a:r>
              <a:rPr lang="ar-JO" sz="1600" dirty="0" smtClean="0">
                <a:solidFill>
                  <a:prstClr val="black"/>
                </a:solidFill>
              </a:rPr>
              <a:t>الأردن)، وجمعية </a:t>
            </a:r>
            <a:r>
              <a:rPr lang="ar-JO" sz="1600" dirty="0">
                <a:solidFill>
                  <a:prstClr val="black"/>
                </a:solidFill>
              </a:rPr>
              <a:t>التحمل للفروسية </a:t>
            </a:r>
            <a:r>
              <a:rPr lang="ar-JO" sz="1600" dirty="0" smtClean="0">
                <a:solidFill>
                  <a:prstClr val="black"/>
                </a:solidFill>
              </a:rPr>
              <a:t>الأردنية، </a:t>
            </a:r>
            <a:r>
              <a:rPr lang="ar-JO" sz="1600" dirty="0">
                <a:solidFill>
                  <a:prstClr val="black"/>
                </a:solidFill>
              </a:rPr>
              <a:t>وهي مسؤولة في لجنة التأديب في معرض الخيول العربية الأوروبية.</a:t>
            </a:r>
            <a:endParaRPr lang="en-US" sz="1600" dirty="0">
              <a:solidFill>
                <a:prstClr val="black"/>
              </a:solidFill>
            </a:endParaRPr>
          </a:p>
        </p:txBody>
      </p:sp>
      <p:pic>
        <p:nvPicPr>
          <p:cNvPr id="19" name="Picture 18"/>
          <p:cNvPicPr>
            <a:picLocks noChangeAspect="1"/>
          </p:cNvPicPr>
          <p:nvPr/>
        </p:nvPicPr>
        <p:blipFill>
          <a:blip r:embed="rId3"/>
          <a:stretch>
            <a:fillRect/>
          </a:stretch>
        </p:blipFill>
        <p:spPr>
          <a:xfrm>
            <a:off x="6276937" y="3390711"/>
            <a:ext cx="2676525" cy="1704975"/>
          </a:xfrm>
          <a:prstGeom prst="rect">
            <a:avLst/>
          </a:prstGeom>
        </p:spPr>
      </p:pic>
      <p:sp>
        <p:nvSpPr>
          <p:cNvPr id="12" name="Title 1"/>
          <p:cNvSpPr>
            <a:spLocks noGrp="1"/>
          </p:cNvSpPr>
          <p:nvPr>
            <p:ph type="title"/>
          </p:nvPr>
        </p:nvSpPr>
        <p:spPr>
          <a:xfrm>
            <a:off x="398865" y="152400"/>
            <a:ext cx="5943600" cy="1096962"/>
          </a:xfrm>
        </p:spPr>
        <p:txBody>
          <a:bodyPr/>
          <a:lstStyle/>
          <a:p>
            <a:pPr algn="ctr" rtl="1"/>
            <a:r>
              <a:rPr lang="ar-JO" dirty="0">
                <a:solidFill>
                  <a:schemeClr val="accent1"/>
                </a:solidFill>
                <a:latin typeface="Simplified Arabic" panose="02020603050405020304" pitchFamily="18" charset="-78"/>
              </a:rPr>
              <a:t>أقوى </a:t>
            </a:r>
            <a:r>
              <a:rPr lang="ar-JO" dirty="0" smtClean="0">
                <a:solidFill>
                  <a:schemeClr val="accent1"/>
                </a:solidFill>
                <a:latin typeface="Simplified Arabic" panose="02020603050405020304" pitchFamily="18" charset="-78"/>
              </a:rPr>
              <a:t>سيدات الأعمال العربيات 2016</a:t>
            </a:r>
            <a:endParaRPr lang="en-US" dirty="0">
              <a:solidFill>
                <a:schemeClr val="accent1"/>
              </a:solidFill>
            </a:endParaRPr>
          </a:p>
        </p:txBody>
      </p:sp>
    </p:spTree>
    <p:extLst>
      <p:ext uri="{BB962C8B-B14F-4D97-AF65-F5344CB8AC3E}">
        <p14:creationId xmlns:p14="http://schemas.microsoft.com/office/powerpoint/2010/main" val="28660016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فهم الفرص المتاحة أمام سيدات الأعمال</a:t>
            </a:r>
            <a:endParaRPr lang="en-US" sz="5500" dirty="0">
              <a:solidFill>
                <a:srgbClr val="FFFFFF"/>
              </a:solidFill>
            </a:endParaRPr>
          </a:p>
        </p:txBody>
      </p:sp>
    </p:spTree>
    <p:extLst>
      <p:ext uri="{BB962C8B-B14F-4D97-AF65-F5344CB8AC3E}">
        <p14:creationId xmlns:p14="http://schemas.microsoft.com/office/powerpoint/2010/main" val="11221764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404954" y="1065540"/>
            <a:ext cx="8610600" cy="4247317"/>
          </a:xfrm>
          <a:prstGeom prst="rect">
            <a:avLst/>
          </a:prstGeom>
        </p:spPr>
        <p:txBody>
          <a:bodyPr wrap="square">
            <a:spAutoFit/>
          </a:bodyPr>
          <a:lstStyle/>
          <a:p>
            <a:pPr marL="285750" indent="-285750" algn="just" rtl="1">
              <a:buFont typeface="Arial" panose="020B0604020202020204" pitchFamily="34" charset="0"/>
              <a:buChar char="•"/>
            </a:pPr>
            <a:endParaRPr lang="ar-JO" dirty="0" smtClean="0"/>
          </a:p>
          <a:p>
            <a:pPr marL="285750" indent="-285750" algn="just" rtl="1">
              <a:buFont typeface="Arial" panose="020B0604020202020204" pitchFamily="34" charset="0"/>
              <a:buChar char="•"/>
            </a:pPr>
            <a:r>
              <a:rPr lang="ar-JO" dirty="0" smtClean="0"/>
              <a:t>تنشئ النساء أعمالهن </a:t>
            </a:r>
            <a:r>
              <a:rPr lang="ar-JO" dirty="0"/>
              <a:t>بمعدلات </a:t>
            </a:r>
            <a:r>
              <a:rPr lang="ar-JO" dirty="0" smtClean="0"/>
              <a:t>كبيرة؛</a:t>
            </a:r>
            <a:endParaRPr lang="ar-JO" dirty="0"/>
          </a:p>
          <a:p>
            <a:pPr marL="342900" indent="-342900" algn="just" rtl="1">
              <a:buFont typeface="Courier New" panose="02070309020205020404" pitchFamily="49" charset="0"/>
              <a:buChar char="o"/>
            </a:pPr>
            <a:r>
              <a:rPr lang="ar-JO" dirty="0" smtClean="0"/>
              <a:t>25-33% </a:t>
            </a:r>
            <a:r>
              <a:rPr lang="ar-JO" dirty="0"/>
              <a:t>من الشركات الخاصة تملكها أو تديرها </a:t>
            </a:r>
            <a:r>
              <a:rPr lang="ar-JO" dirty="0" smtClean="0"/>
              <a:t>نساء</a:t>
            </a:r>
            <a:endParaRPr lang="ar-JO" dirty="0"/>
          </a:p>
          <a:p>
            <a:pPr marL="285750" indent="-285750" algn="just" rtl="1">
              <a:buFont typeface="Courier New" panose="02070309020205020404" pitchFamily="49" charset="0"/>
              <a:buChar char="o"/>
            </a:pPr>
            <a:r>
              <a:rPr lang="ar-JO" dirty="0"/>
              <a:t>هناك ما يقرب من 126 مليون </a:t>
            </a:r>
            <a:r>
              <a:rPr lang="ar-JO" dirty="0" smtClean="0"/>
              <a:t>إمرأة </a:t>
            </a:r>
            <a:r>
              <a:rPr lang="ar-JO" dirty="0"/>
              <a:t>في 67 اقتصادًا يبدأن أعمالًا جديدة أو </a:t>
            </a:r>
            <a:r>
              <a:rPr lang="ar-JO" dirty="0" smtClean="0"/>
              <a:t>يديرونها</a:t>
            </a:r>
            <a:endParaRPr lang="ar-JO" dirty="0"/>
          </a:p>
          <a:p>
            <a:pPr marL="285750" indent="-285750" algn="just" rtl="1">
              <a:buFont typeface="Courier New" panose="02070309020205020404" pitchFamily="49" charset="0"/>
              <a:buChar char="o"/>
            </a:pPr>
            <a:r>
              <a:rPr lang="ar-JO" dirty="0"/>
              <a:t>هناك 98 مليون </a:t>
            </a:r>
            <a:r>
              <a:rPr lang="ar-JO" dirty="0" smtClean="0"/>
              <a:t>إمرأة </a:t>
            </a:r>
            <a:r>
              <a:rPr lang="ar-JO" dirty="0"/>
              <a:t>في جميع أنحاء العالم </a:t>
            </a:r>
            <a:r>
              <a:rPr lang="ar-JO" dirty="0" smtClean="0"/>
              <a:t>يشغلن منصب مدير</a:t>
            </a:r>
          </a:p>
          <a:p>
            <a:pPr marL="285750" indent="-285750" algn="just" rtl="1">
              <a:buFont typeface="Courier New" panose="02070309020205020404" pitchFamily="49" charset="0"/>
              <a:buChar char="o"/>
            </a:pPr>
            <a:r>
              <a:rPr lang="ar-JO" dirty="0" smtClean="0"/>
              <a:t>وفقًا </a:t>
            </a:r>
            <a:r>
              <a:rPr lang="ar-JO" dirty="0"/>
              <a:t>لـ </a:t>
            </a:r>
            <a:r>
              <a:rPr lang="en-US" dirty="0" smtClean="0"/>
              <a:t>GEM، </a:t>
            </a:r>
            <a:r>
              <a:rPr lang="ar-JO" dirty="0"/>
              <a:t>تعتقد 69٪ من النساء في أمريكا اللاتينية والكاريبي وأفريقيا جنوب الصحراء أن هناك فرصة قوية لريادة الأعمال.</a:t>
            </a:r>
            <a:endParaRPr lang="en-US" dirty="0" smtClean="0"/>
          </a:p>
          <a:p>
            <a:pPr marL="285750" indent="-285750" algn="just" rtl="1">
              <a:buFont typeface="Arial" panose="020B0604020202020204" pitchFamily="34" charset="0"/>
              <a:buChar char="•"/>
            </a:pPr>
            <a:endParaRPr lang="ar-JO" dirty="0" smtClean="0"/>
          </a:p>
          <a:p>
            <a:pPr marL="285750" indent="-285750" algn="just" rtl="1">
              <a:buFont typeface="Arial" panose="020B0604020202020204" pitchFamily="34" charset="0"/>
              <a:buChar char="•"/>
            </a:pPr>
            <a:r>
              <a:rPr lang="ar-JO" dirty="0"/>
              <a:t>تكتسب النساء في جميع أنحاء العالم السيطرة على القرارات المالية مع استمرار تراكم الثروة في </a:t>
            </a:r>
            <a:r>
              <a:rPr lang="ar-JO" dirty="0" smtClean="0"/>
              <a:t>الارتفاع؛</a:t>
            </a:r>
            <a:endParaRPr lang="ar-JO" dirty="0"/>
          </a:p>
          <a:p>
            <a:pPr marL="285750" indent="-285750" algn="just" rtl="1">
              <a:buFont typeface="Courier New" panose="02070309020205020404" pitchFamily="49" charset="0"/>
              <a:buChar char="o"/>
            </a:pPr>
            <a:r>
              <a:rPr lang="ar-JO" dirty="0"/>
              <a:t>دخل المرأة المكتسب ينمو بمعدل 8.1 </a:t>
            </a:r>
            <a:r>
              <a:rPr lang="ar-JO" dirty="0" smtClean="0"/>
              <a:t>٪، </a:t>
            </a:r>
            <a:r>
              <a:rPr lang="ar-JO" dirty="0"/>
              <a:t>مقارنة مع 5.8 ٪ </a:t>
            </a:r>
            <a:r>
              <a:rPr lang="ar-JO" dirty="0" smtClean="0"/>
              <a:t>للرجال</a:t>
            </a:r>
            <a:endParaRPr lang="ar-JO" dirty="0"/>
          </a:p>
          <a:p>
            <a:pPr marL="285750" indent="-285750" algn="just" rtl="1">
              <a:buFont typeface="Courier New" panose="02070309020205020404" pitchFamily="49" charset="0"/>
              <a:buChar char="o"/>
            </a:pPr>
            <a:r>
              <a:rPr lang="ar-JO" dirty="0"/>
              <a:t>42٪ من النساء يستمدن ثرواتهن من </a:t>
            </a:r>
            <a:r>
              <a:rPr lang="ar-JO" dirty="0" smtClean="0"/>
              <a:t>رواتبهن</a:t>
            </a:r>
            <a:endParaRPr lang="ar-JO" dirty="0"/>
          </a:p>
          <a:p>
            <a:pPr marL="285750" indent="-285750" algn="just" rtl="1">
              <a:buFont typeface="Courier New" panose="02070309020205020404" pitchFamily="49" charset="0"/>
              <a:buChar char="o"/>
            </a:pPr>
            <a:r>
              <a:rPr lang="ar-JO" dirty="0"/>
              <a:t>سترث النساء 28.7 تريليون دولار أمريكي من الثروة بين الأجيال على مدار الأربعين سنة القادمة</a:t>
            </a:r>
            <a:r>
              <a:rPr lang="ar-JO" dirty="0" smtClean="0"/>
              <a:t>.</a:t>
            </a:r>
          </a:p>
          <a:p>
            <a:pPr marL="285750" indent="-285750" algn="just" rtl="1">
              <a:buFont typeface="Arial" panose="020B0604020202020204" pitchFamily="34" charset="0"/>
              <a:buChar char="•"/>
            </a:pPr>
            <a:endParaRPr lang="en-US" dirty="0" smtClean="0"/>
          </a:p>
          <a:p>
            <a:pPr marL="285750" indent="-285750" algn="just" rtl="1">
              <a:buFont typeface="Arial" panose="020B0604020202020204" pitchFamily="34" charset="0"/>
              <a:buChar char="•"/>
            </a:pPr>
            <a:r>
              <a:rPr lang="ar-JO" dirty="0"/>
              <a:t>تتخذ المرأة أو تؤثر على غالبية قرارات الشراء ، بما في ذلك مكان </a:t>
            </a:r>
            <a:r>
              <a:rPr lang="ar-JO" dirty="0" smtClean="0"/>
              <a:t>الاستثمار أو الحصول على التمويل.</a:t>
            </a:r>
            <a:endParaRPr lang="en-US" dirty="0"/>
          </a:p>
          <a:p>
            <a:pPr marL="285750" indent="-285750">
              <a:buFont typeface="Arial" panose="020B0604020202020204" pitchFamily="34" charset="0"/>
              <a:buChar char="•"/>
            </a:pPr>
            <a:endParaRPr lang="en-US" dirty="0"/>
          </a:p>
        </p:txBody>
      </p:sp>
      <p:sp>
        <p:nvSpPr>
          <p:cNvPr id="14" name="Rectangle 13"/>
          <p:cNvSpPr/>
          <p:nvPr/>
        </p:nvSpPr>
        <p:spPr>
          <a:xfrm>
            <a:off x="436485" y="5956756"/>
            <a:ext cx="8990860" cy="276999"/>
          </a:xfrm>
          <a:prstGeom prst="rect">
            <a:avLst/>
          </a:prstGeom>
        </p:spPr>
        <p:txBody>
          <a:bodyPr wrap="square">
            <a:spAutoFit/>
          </a:bodyPr>
          <a:lstStyle/>
          <a:p>
            <a:r>
              <a:rPr lang="en-US" sz="1200" dirty="0">
                <a:solidFill>
                  <a:prstClr val="black"/>
                </a:solidFill>
                <a:latin typeface="Arial" pitchFamily="34" charset="0"/>
                <a:cs typeface="Arial" pitchFamily="34" charset="0"/>
              </a:rPr>
              <a:t>Source: http://www.gbaforwomen.org/the-opportunity</a:t>
            </a:r>
          </a:p>
        </p:txBody>
      </p:sp>
      <p:sp>
        <p:nvSpPr>
          <p:cNvPr id="9" name="Title 1"/>
          <p:cNvSpPr txBox="1">
            <a:spLocks/>
          </p:cNvSpPr>
          <p:nvPr/>
        </p:nvSpPr>
        <p:spPr>
          <a:xfrm>
            <a:off x="404954" y="225479"/>
            <a:ext cx="5943600" cy="732339"/>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الاقتصاد النسائي كبير </a:t>
            </a:r>
            <a:r>
              <a:rPr lang="ar-JO" sz="3200" dirty="0" smtClean="0">
                <a:solidFill>
                  <a:schemeClr val="accent1"/>
                </a:solidFill>
                <a:latin typeface="Simplified Arabic" panose="02020603050405020304" pitchFamily="18" charset="-78"/>
              </a:rPr>
              <a:t>و متنامٍ</a:t>
            </a:r>
            <a:endParaRPr lang="en-US" sz="3200" dirty="0">
              <a:solidFill>
                <a:schemeClr val="accent1"/>
              </a:solidFill>
            </a:endParaRPr>
          </a:p>
        </p:txBody>
      </p:sp>
    </p:spTree>
    <p:extLst>
      <p:ext uri="{BB962C8B-B14F-4D97-AF65-F5344CB8AC3E}">
        <p14:creationId xmlns:p14="http://schemas.microsoft.com/office/powerpoint/2010/main" val="1655260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مقابل </a:t>
            </a:r>
            <a:r>
              <a:rPr lang="ar-SA" sz="3200" dirty="0" smtClean="0">
                <a:solidFill>
                  <a:schemeClr val="accent1"/>
                </a:solidFill>
                <a:latin typeface="Simplified Arabic" panose="02020603050405020304" pitchFamily="18" charset="-78"/>
              </a:rPr>
              <a:t>الجنس</a:t>
            </a:r>
            <a:r>
              <a:rPr lang="ar-JO" sz="3200" dirty="0" smtClean="0">
                <a:solidFill>
                  <a:schemeClr val="accent1"/>
                </a:solidFill>
                <a:latin typeface="Simplified Arabic" panose="02020603050405020304" pitchFamily="18" charset="-78"/>
              </a:rPr>
              <a:t> - اختبار</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762000" y="1088843"/>
            <a:ext cx="7924800" cy="5355312"/>
          </a:xfrm>
          <a:prstGeom prst="rect">
            <a:avLst/>
          </a:prstGeom>
          <a:noFill/>
        </p:spPr>
        <p:txBody>
          <a:bodyPr wrap="square" rtlCol="1">
            <a:spAutoFit/>
          </a:bodyPr>
          <a:lstStyle/>
          <a:p>
            <a:pPr algn="r" rtl="1"/>
            <a:r>
              <a:rPr lang="ar-JO" dirty="0" smtClean="0"/>
              <a:t>1) مصطلح </a:t>
            </a:r>
            <a:r>
              <a:rPr lang="ar-JO" dirty="0"/>
              <a:t>الجنس يشير إلى الخصائص </a:t>
            </a:r>
            <a:r>
              <a:rPr lang="ar-JO" dirty="0" smtClean="0"/>
              <a:t>التي:</a:t>
            </a:r>
            <a:endParaRPr lang="ar-JO" dirty="0"/>
          </a:p>
          <a:p>
            <a:pPr algn="r" rtl="1"/>
            <a:r>
              <a:rPr lang="ar-JO" dirty="0" smtClean="0"/>
              <a:t>أ. </a:t>
            </a:r>
            <a:r>
              <a:rPr lang="ar-JO" dirty="0"/>
              <a:t>تعلمت</a:t>
            </a:r>
          </a:p>
          <a:p>
            <a:pPr algn="r" rtl="1"/>
            <a:r>
              <a:rPr lang="ar-JO" dirty="0"/>
              <a:t>ب. </a:t>
            </a:r>
            <a:r>
              <a:rPr lang="ar-JO" dirty="0" smtClean="0"/>
              <a:t>توارثت</a:t>
            </a:r>
            <a:endParaRPr lang="ar-JO" dirty="0"/>
          </a:p>
          <a:p>
            <a:pPr algn="r" rtl="1"/>
            <a:r>
              <a:rPr lang="ar-JO" dirty="0"/>
              <a:t>ج. التي أظهرها بعض </a:t>
            </a:r>
            <a:r>
              <a:rPr lang="ar-JO" dirty="0" smtClean="0"/>
              <a:t>الناس، </a:t>
            </a:r>
            <a:r>
              <a:rPr lang="ar-JO" dirty="0"/>
              <a:t>ولكن ليس من قبل الآخرين</a:t>
            </a:r>
          </a:p>
          <a:p>
            <a:pPr algn="r" rtl="1"/>
            <a:r>
              <a:rPr lang="ar-JO" dirty="0"/>
              <a:t>د. محظورة في العديد من </a:t>
            </a:r>
            <a:r>
              <a:rPr lang="ar-JO" dirty="0" smtClean="0"/>
              <a:t>البلدان</a:t>
            </a:r>
          </a:p>
          <a:p>
            <a:pPr algn="r" rtl="1"/>
            <a:endParaRPr lang="ar-JO" dirty="0" smtClean="0"/>
          </a:p>
          <a:p>
            <a:pPr algn="r" rtl="1"/>
            <a:endParaRPr lang="ar-JO" dirty="0"/>
          </a:p>
          <a:p>
            <a:pPr algn="r" rtl="1"/>
            <a:r>
              <a:rPr lang="ar-JO" dirty="0" smtClean="0"/>
              <a:t>2) مصطلح النوع الاجتماعي </a:t>
            </a:r>
            <a:r>
              <a:rPr lang="ar-JO" dirty="0"/>
              <a:t>يشير إلى الخصائص التي هي:</a:t>
            </a:r>
          </a:p>
          <a:p>
            <a:pPr algn="r" rtl="1"/>
            <a:r>
              <a:rPr lang="ar-JO" dirty="0"/>
              <a:t>أ. تعلمت</a:t>
            </a:r>
          </a:p>
          <a:p>
            <a:pPr algn="r" rtl="1"/>
            <a:r>
              <a:rPr lang="ar-JO" dirty="0"/>
              <a:t>ب. توارثت</a:t>
            </a:r>
          </a:p>
          <a:p>
            <a:pPr algn="r" rtl="1"/>
            <a:r>
              <a:rPr lang="ar-JO" dirty="0"/>
              <a:t>ج. التي أظهرها بعض الناس، ولكن ليس من قبل الآخرين</a:t>
            </a:r>
          </a:p>
          <a:p>
            <a:pPr algn="r" rtl="1"/>
            <a:r>
              <a:rPr lang="ar-JO" dirty="0"/>
              <a:t>د. محظورة في العديد من البلدان</a:t>
            </a:r>
          </a:p>
          <a:p>
            <a:pPr algn="r" rtl="1"/>
            <a:r>
              <a:rPr lang="ar-JO" dirty="0" smtClean="0"/>
              <a:t> </a:t>
            </a:r>
          </a:p>
          <a:p>
            <a:pPr algn="r" rtl="1"/>
            <a:endParaRPr lang="ar-JO" dirty="0" smtClean="0"/>
          </a:p>
          <a:p>
            <a:pPr algn="r" rtl="1"/>
            <a:r>
              <a:rPr lang="ar-JO" dirty="0"/>
              <a:t>3) </a:t>
            </a:r>
            <a:r>
              <a:rPr lang="ar-JO" dirty="0" smtClean="0"/>
              <a:t>تحب روان، </a:t>
            </a:r>
            <a:r>
              <a:rPr lang="ar-JO" dirty="0"/>
              <a:t>البالغة من العمر 8 </a:t>
            </a:r>
            <a:r>
              <a:rPr lang="ar-JO" dirty="0" smtClean="0"/>
              <a:t>سنوات، </a:t>
            </a:r>
            <a:r>
              <a:rPr lang="ar-JO" dirty="0"/>
              <a:t>ارتداء ملابس والدتها </a:t>
            </a:r>
            <a:r>
              <a:rPr lang="ar-JO" dirty="0" smtClean="0"/>
              <a:t>وحمل </a:t>
            </a:r>
            <a:r>
              <a:rPr lang="ar-JO" dirty="0"/>
              <a:t>حقيبتها. هذا مثال </a:t>
            </a:r>
            <a:r>
              <a:rPr lang="ar-JO" dirty="0" smtClean="0"/>
              <a:t>على:</a:t>
            </a:r>
            <a:endParaRPr lang="ar-JO" dirty="0"/>
          </a:p>
          <a:p>
            <a:pPr algn="r" rtl="1"/>
            <a:r>
              <a:rPr lang="ar-JO" dirty="0" smtClean="0"/>
              <a:t>أ. الجنس</a:t>
            </a:r>
            <a:endParaRPr lang="ar-JO" dirty="0"/>
          </a:p>
          <a:p>
            <a:pPr algn="r" rtl="1"/>
            <a:r>
              <a:rPr lang="ar-JO" dirty="0"/>
              <a:t>ب. </a:t>
            </a:r>
            <a:r>
              <a:rPr lang="ar-JO" dirty="0" smtClean="0"/>
              <a:t>النوع الاجتماعي</a:t>
            </a:r>
            <a:endParaRPr lang="ar-JO" dirty="0"/>
          </a:p>
          <a:p>
            <a:pPr algn="r" rtl="1"/>
            <a:r>
              <a:rPr lang="ar-JO" dirty="0"/>
              <a:t>ج. خصائص الجنس الأولية</a:t>
            </a:r>
          </a:p>
          <a:p>
            <a:pPr algn="r" rtl="1"/>
            <a:r>
              <a:rPr lang="ar-JO" dirty="0"/>
              <a:t>د. خصائص الجنس الثانوية</a:t>
            </a:r>
          </a:p>
        </p:txBody>
      </p:sp>
      <p:sp>
        <p:nvSpPr>
          <p:cNvPr id="11" name="TextBox 10"/>
          <p:cNvSpPr txBox="1"/>
          <p:nvPr/>
        </p:nvSpPr>
        <p:spPr>
          <a:xfrm>
            <a:off x="342900" y="6145376"/>
            <a:ext cx="6781800" cy="276999"/>
          </a:xfrm>
          <a:prstGeom prst="rect">
            <a:avLst/>
          </a:prstGeom>
          <a:noFill/>
        </p:spPr>
        <p:txBody>
          <a:bodyPr wrap="square" rtlCol="0">
            <a:spAutoFit/>
          </a:bodyPr>
          <a:lstStyle/>
          <a:p>
            <a:r>
              <a:rPr lang="en-US" sz="1200" dirty="0">
                <a:hlinkClick r:id="rId2"/>
              </a:rPr>
              <a:t>https://quizlet.com/72375149/sex-and-gender-flash-cards</a:t>
            </a:r>
            <a:r>
              <a:rPr lang="en-US" sz="1200" dirty="0" smtClean="0">
                <a:hlinkClick r:id="rId2"/>
              </a:rPr>
              <a:t>/</a:t>
            </a:r>
            <a:r>
              <a:rPr lang="en-US" sz="1200" dirty="0" smtClean="0"/>
              <a:t> </a:t>
            </a:r>
            <a:endParaRPr lang="en-US" sz="1200" dirty="0"/>
          </a:p>
        </p:txBody>
      </p:sp>
    </p:spTree>
    <p:extLst>
      <p:ext uri="{BB962C8B-B14F-4D97-AF65-F5344CB8AC3E}">
        <p14:creationId xmlns:p14="http://schemas.microsoft.com/office/powerpoint/2010/main" val="986946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304801" y="1030130"/>
            <a:ext cx="8610600" cy="923330"/>
          </a:xfrm>
          <a:prstGeom prst="rect">
            <a:avLst/>
          </a:prstGeom>
        </p:spPr>
        <p:txBody>
          <a:bodyPr wrap="square">
            <a:spAutoFit/>
          </a:bodyPr>
          <a:lstStyle/>
          <a:p>
            <a:pPr algn="r" rtl="1"/>
            <a:r>
              <a:rPr lang="ar-JO" dirty="0">
                <a:solidFill>
                  <a:prstClr val="black"/>
                </a:solidFill>
              </a:rPr>
              <a:t>في </a:t>
            </a:r>
            <a:r>
              <a:rPr lang="ar-JO" dirty="0" smtClean="0">
                <a:solidFill>
                  <a:prstClr val="black"/>
                </a:solidFill>
              </a:rPr>
              <a:t>مجال وبلد يهيمن عليهم الذكور، </a:t>
            </a:r>
            <a:r>
              <a:rPr lang="ar-JO" dirty="0">
                <a:solidFill>
                  <a:prstClr val="black"/>
                </a:solidFill>
              </a:rPr>
              <a:t>تقوم مليكة زكارنة بتصنيع اسمها لنفسها </a:t>
            </a:r>
            <a:r>
              <a:rPr lang="ar-JO" dirty="0" smtClean="0">
                <a:solidFill>
                  <a:prstClr val="black"/>
                </a:solidFill>
              </a:rPr>
              <a:t>وشركتها، </a:t>
            </a:r>
            <a:r>
              <a:rPr lang="en-US" dirty="0" err="1" smtClean="0">
                <a:solidFill>
                  <a:prstClr val="black"/>
                </a:solidFill>
              </a:rPr>
              <a:t>Jadara</a:t>
            </a:r>
            <a:r>
              <a:rPr lang="en-US" dirty="0" smtClean="0">
                <a:solidFill>
                  <a:prstClr val="black"/>
                </a:solidFill>
              </a:rPr>
              <a:t> Electronics</a:t>
            </a:r>
            <a:r>
              <a:rPr lang="ar-JO" dirty="0" smtClean="0">
                <a:solidFill>
                  <a:prstClr val="black"/>
                </a:solidFill>
              </a:rPr>
              <a:t>.</a:t>
            </a:r>
          </a:p>
          <a:p>
            <a:pPr algn="r" rtl="1"/>
            <a:endParaRPr lang="en-US" dirty="0">
              <a:solidFill>
                <a:prstClr val="black"/>
              </a:solidFill>
            </a:endParaRPr>
          </a:p>
          <a:p>
            <a:r>
              <a:rPr lang="en-US" dirty="0">
                <a:solidFill>
                  <a:prstClr val="black"/>
                </a:solidFill>
                <a:hlinkClick r:id="rId2"/>
              </a:rPr>
              <a:t>https://</a:t>
            </a:r>
            <a:r>
              <a:rPr lang="en-US" dirty="0" smtClean="0">
                <a:solidFill>
                  <a:prstClr val="black"/>
                </a:solidFill>
                <a:hlinkClick r:id="rId2"/>
              </a:rPr>
              <a:t>www.bankaletihad.com/content/malika-zakarneh</a:t>
            </a:r>
            <a:r>
              <a:rPr lang="en-US" dirty="0" smtClean="0">
                <a:solidFill>
                  <a:prstClr val="black"/>
                </a:solidFill>
              </a:rPr>
              <a:t> </a:t>
            </a:r>
            <a:endParaRPr lang="en-US" dirty="0">
              <a:solidFill>
                <a:prstClr val="black"/>
              </a:solidFill>
            </a:endParaRPr>
          </a:p>
        </p:txBody>
      </p:sp>
      <p:pic>
        <p:nvPicPr>
          <p:cNvPr id="5" name="Picture 4"/>
          <p:cNvPicPr>
            <a:picLocks noChangeAspect="1"/>
          </p:cNvPicPr>
          <p:nvPr/>
        </p:nvPicPr>
        <p:blipFill>
          <a:blip r:embed="rId3"/>
          <a:stretch>
            <a:fillRect/>
          </a:stretch>
        </p:blipFill>
        <p:spPr>
          <a:xfrm>
            <a:off x="190501" y="2230459"/>
            <a:ext cx="8839200" cy="3276600"/>
          </a:xfrm>
          <a:prstGeom prst="rect">
            <a:avLst/>
          </a:prstGeom>
        </p:spPr>
      </p:pic>
      <p:sp>
        <p:nvSpPr>
          <p:cNvPr id="9" name="Title 1"/>
          <p:cNvSpPr txBox="1">
            <a:spLocks/>
          </p:cNvSpPr>
          <p:nvPr/>
        </p:nvSpPr>
        <p:spPr>
          <a:xfrm>
            <a:off x="404954" y="225479"/>
            <a:ext cx="5943600" cy="732339"/>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smtClean="0">
                <a:solidFill>
                  <a:schemeClr val="accent1"/>
                </a:solidFill>
                <a:latin typeface="Simplified Arabic" panose="02020603050405020304" pitchFamily="18" charset="-78"/>
              </a:rPr>
              <a:t>مليكة زكارنة</a:t>
            </a:r>
            <a:endParaRPr lang="en-US" sz="3200" dirty="0">
              <a:solidFill>
                <a:schemeClr val="accent1"/>
              </a:solidFill>
            </a:endParaRPr>
          </a:p>
        </p:txBody>
      </p:sp>
    </p:spTree>
    <p:extLst>
      <p:ext uri="{BB962C8B-B14F-4D97-AF65-F5344CB8AC3E}">
        <p14:creationId xmlns:p14="http://schemas.microsoft.com/office/powerpoint/2010/main" val="29352700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391816" y="1241852"/>
            <a:ext cx="8371184" cy="646331"/>
          </a:xfrm>
          <a:prstGeom prst="rect">
            <a:avLst/>
          </a:prstGeom>
        </p:spPr>
        <p:txBody>
          <a:bodyPr wrap="square">
            <a:spAutoFit/>
          </a:bodyPr>
          <a:lstStyle/>
          <a:p>
            <a:pPr algn="r" rtl="1"/>
            <a:r>
              <a:rPr lang="ar-JO" dirty="0">
                <a:solidFill>
                  <a:prstClr val="black"/>
                </a:solidFill>
              </a:rPr>
              <a:t>نساء "السباكة" يخرقن </a:t>
            </a:r>
            <a:r>
              <a:rPr lang="ar-JO" dirty="0" smtClean="0">
                <a:solidFill>
                  <a:prstClr val="black"/>
                </a:solidFill>
              </a:rPr>
              <a:t>الحواجز </a:t>
            </a:r>
            <a:r>
              <a:rPr lang="ar-JO" dirty="0">
                <a:solidFill>
                  <a:prstClr val="black"/>
                </a:solidFill>
              </a:rPr>
              <a:t>في الأردن</a:t>
            </a:r>
            <a:endParaRPr lang="en-US" dirty="0">
              <a:solidFill>
                <a:prstClr val="black"/>
              </a:solidFill>
            </a:endParaRPr>
          </a:p>
          <a:p>
            <a:r>
              <a:rPr lang="en-US" dirty="0">
                <a:solidFill>
                  <a:prstClr val="black"/>
                </a:solidFill>
                <a:hlinkClick r:id="rId2"/>
              </a:rPr>
              <a:t>https://</a:t>
            </a:r>
            <a:r>
              <a:rPr lang="en-US" dirty="0" smtClean="0">
                <a:solidFill>
                  <a:prstClr val="black"/>
                </a:solidFill>
                <a:hlinkClick r:id="rId2"/>
              </a:rPr>
              <a:t>www.youtube.com/watch?v=k15FI8peQhk</a:t>
            </a:r>
            <a:r>
              <a:rPr lang="en-US" dirty="0" smtClean="0">
                <a:solidFill>
                  <a:prstClr val="black"/>
                </a:solidFill>
              </a:rPr>
              <a:t> </a:t>
            </a:r>
            <a:endParaRPr lang="en-US" dirty="0">
              <a:solidFill>
                <a:prstClr val="black"/>
              </a:solidFill>
            </a:endParaRPr>
          </a:p>
        </p:txBody>
      </p:sp>
      <p:pic>
        <p:nvPicPr>
          <p:cNvPr id="10" name="Picture 9"/>
          <p:cNvPicPr>
            <a:picLocks noChangeAspect="1"/>
          </p:cNvPicPr>
          <p:nvPr/>
        </p:nvPicPr>
        <p:blipFill>
          <a:blip r:embed="rId3"/>
          <a:stretch>
            <a:fillRect/>
          </a:stretch>
        </p:blipFill>
        <p:spPr>
          <a:xfrm>
            <a:off x="1295400" y="2291879"/>
            <a:ext cx="6296025" cy="3476625"/>
          </a:xfrm>
          <a:prstGeom prst="rect">
            <a:avLst/>
          </a:prstGeom>
        </p:spPr>
      </p:pic>
      <p:sp>
        <p:nvSpPr>
          <p:cNvPr id="9" name="Title 1"/>
          <p:cNvSpPr txBox="1">
            <a:spLocks/>
          </p:cNvSpPr>
          <p:nvPr/>
        </p:nvSpPr>
        <p:spPr>
          <a:xfrm>
            <a:off x="404954" y="225479"/>
            <a:ext cx="5943600" cy="732339"/>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smtClean="0">
                <a:solidFill>
                  <a:schemeClr val="accent1"/>
                </a:solidFill>
                <a:latin typeface="Simplified Arabic" panose="02020603050405020304" pitchFamily="18" charset="-78"/>
              </a:rPr>
              <a:t>خولة الشيخ</a:t>
            </a:r>
            <a:endParaRPr lang="en-US" sz="3200" dirty="0">
              <a:solidFill>
                <a:schemeClr val="accent1"/>
              </a:solidFill>
            </a:endParaRPr>
          </a:p>
        </p:txBody>
      </p:sp>
    </p:spTree>
    <p:extLst>
      <p:ext uri="{BB962C8B-B14F-4D97-AF65-F5344CB8AC3E}">
        <p14:creationId xmlns:p14="http://schemas.microsoft.com/office/powerpoint/2010/main" val="4107947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381000" y="2476500"/>
            <a:ext cx="8382000" cy="1905000"/>
          </a:xfrm>
        </p:spPr>
        <p:txBody>
          <a:bodyPr anchor="ctr"/>
          <a:lstStyle/>
          <a:p>
            <a:pPr rtl="1"/>
            <a:r>
              <a:rPr lang="ar-JO" sz="5500" dirty="0">
                <a:solidFill>
                  <a:srgbClr val="FFFFFF"/>
                </a:solidFill>
              </a:rPr>
              <a:t>التحديات التي تواجه سيدات الأعمال </a:t>
            </a:r>
            <a:endParaRPr lang="en-US" sz="5500" dirty="0">
              <a:solidFill>
                <a:srgbClr val="FFFFFF"/>
              </a:solidFill>
            </a:endParaRPr>
          </a:p>
        </p:txBody>
      </p:sp>
    </p:spTree>
    <p:extLst>
      <p:ext uri="{BB962C8B-B14F-4D97-AF65-F5344CB8AC3E}">
        <p14:creationId xmlns:p14="http://schemas.microsoft.com/office/powerpoint/2010/main" val="30820537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03806596"/>
              </p:ext>
            </p:extLst>
          </p:nvPr>
        </p:nvGraphicFramePr>
        <p:xfrm>
          <a:off x="914400" y="2209800"/>
          <a:ext cx="7391400" cy="2661920"/>
        </p:xfrm>
        <a:graphic>
          <a:graphicData uri="http://schemas.openxmlformats.org/drawingml/2006/table">
            <a:tbl>
              <a:tblPr firstRow="1" bandRow="1">
                <a:tableStyleId>{5940675A-B579-460E-94D1-54222C63F5DA}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370840">
                <a:tc>
                  <a:txBody>
                    <a:bodyPr/>
                    <a:lstStyle/>
                    <a:p>
                      <a:pPr algn="ctr" rtl="1"/>
                      <a:r>
                        <a:rPr lang="ar-JO" b="1" dirty="0" smtClean="0">
                          <a:solidFill>
                            <a:schemeClr val="accent2"/>
                          </a:solidFill>
                        </a:rPr>
                        <a:t>عقبات</a:t>
                      </a:r>
                      <a:r>
                        <a:rPr lang="ar-JO" b="1" baseline="0" dirty="0" smtClean="0">
                          <a:solidFill>
                            <a:schemeClr val="accent2"/>
                          </a:solidFill>
                        </a:rPr>
                        <a:t> شخصية</a:t>
                      </a:r>
                      <a:endParaRPr lang="en-US" b="1" dirty="0">
                        <a:solidFill>
                          <a:schemeClr val="accent2"/>
                        </a:solidFill>
                      </a:endParaRPr>
                    </a:p>
                  </a:txBody>
                  <a:tcPr/>
                </a:tc>
                <a:tc>
                  <a:txBody>
                    <a:bodyPr/>
                    <a:lstStyle/>
                    <a:p>
                      <a:pPr algn="ctr" rtl="1"/>
                      <a:r>
                        <a:rPr lang="ar-JO" b="1" dirty="0" smtClean="0">
                          <a:solidFill>
                            <a:schemeClr val="accent4"/>
                          </a:solidFill>
                        </a:rPr>
                        <a:t>عقبات ثقافية</a:t>
                      </a:r>
                    </a:p>
                  </a:txBody>
                  <a:tcPr/>
                </a:tc>
                <a:tc>
                  <a:txBody>
                    <a:bodyPr/>
                    <a:lstStyle/>
                    <a:p>
                      <a:pPr algn="ctr" rtl="1"/>
                      <a:r>
                        <a:rPr lang="ar-JO" b="1" dirty="0" smtClean="0">
                          <a:solidFill>
                            <a:schemeClr val="accent1"/>
                          </a:solidFill>
                        </a:rPr>
                        <a:t>عقبات مكان</a:t>
                      </a:r>
                      <a:r>
                        <a:rPr lang="ar-JO" b="1" baseline="0" dirty="0" smtClean="0">
                          <a:solidFill>
                            <a:schemeClr val="accent1"/>
                          </a:solidFill>
                        </a:rPr>
                        <a:t> العمل</a:t>
                      </a:r>
                      <a:endParaRPr lang="ar-JO" b="1" dirty="0" smtClean="0">
                        <a:solidFill>
                          <a:schemeClr val="accent1"/>
                        </a:solidFill>
                      </a:endParaRPr>
                    </a:p>
                  </a:txBody>
                  <a:tcPr/>
                </a:tc>
                <a:tc>
                  <a:txBody>
                    <a:bodyPr/>
                    <a:lstStyle/>
                    <a:p>
                      <a:pPr algn="ctr" rtl="1"/>
                      <a:r>
                        <a:rPr lang="ar-JO" b="1" dirty="0" smtClean="0">
                          <a:solidFill>
                            <a:schemeClr val="accent6"/>
                          </a:solidFill>
                        </a:rPr>
                        <a:t>عقبات</a:t>
                      </a:r>
                      <a:r>
                        <a:rPr lang="ar-JO" b="1" baseline="0" dirty="0" smtClean="0">
                          <a:solidFill>
                            <a:schemeClr val="accent6"/>
                          </a:solidFill>
                        </a:rPr>
                        <a:t> الأسس</a:t>
                      </a:r>
                      <a:endParaRPr lang="ar-JO" b="1" dirty="0" smtClean="0">
                        <a:solidFill>
                          <a:schemeClr val="accent6"/>
                        </a:solidFill>
                      </a:endParaRPr>
                    </a:p>
                  </a:txBody>
                  <a:tcPr/>
                </a:tc>
                <a:extLst>
                  <a:ext uri="{0D108BD9-81ED-4DB2-BD59-A6C34878D82A}">
                    <a16:rowId xmlns:a16="http://schemas.microsoft.com/office/drawing/2014/main" val="10000"/>
                  </a:ext>
                </a:extLst>
              </a:tr>
              <a:tr h="370840">
                <a:tc>
                  <a:txBody>
                    <a:bodyPr/>
                    <a:lstStyle/>
                    <a:p>
                      <a:pPr algn="r" rtl="1"/>
                      <a:r>
                        <a:rPr lang="ar-JO" dirty="0" smtClean="0">
                          <a:solidFill>
                            <a:schemeClr val="accent2"/>
                          </a:solidFill>
                        </a:rPr>
                        <a:t>اختيارات</a:t>
                      </a:r>
                      <a:r>
                        <a:rPr lang="ar-JO" baseline="0" dirty="0" smtClean="0">
                          <a:solidFill>
                            <a:schemeClr val="accent2"/>
                          </a:solidFill>
                        </a:rPr>
                        <a:t> التعليم</a:t>
                      </a:r>
                      <a:endParaRPr lang="en-US" dirty="0">
                        <a:solidFill>
                          <a:schemeClr val="accent2"/>
                        </a:solidFill>
                      </a:endParaRPr>
                    </a:p>
                  </a:txBody>
                  <a:tcPr anchor="ctr"/>
                </a:tc>
                <a:tc>
                  <a:txBody>
                    <a:bodyPr/>
                    <a:lstStyle/>
                    <a:p>
                      <a:pPr algn="r" rtl="1"/>
                      <a:r>
                        <a:rPr lang="ar-JO" dirty="0" smtClean="0">
                          <a:solidFill>
                            <a:schemeClr val="accent4"/>
                          </a:solidFill>
                        </a:rPr>
                        <a:t>تصور التزام الإناث</a:t>
                      </a:r>
                      <a:endParaRPr lang="en-US" dirty="0">
                        <a:solidFill>
                          <a:schemeClr val="accent4"/>
                        </a:solidFill>
                      </a:endParaRPr>
                    </a:p>
                  </a:txBody>
                  <a:tcPr anchor="ctr"/>
                </a:tc>
                <a:tc>
                  <a:txBody>
                    <a:bodyPr/>
                    <a:lstStyle/>
                    <a:p>
                      <a:pPr algn="r" rtl="1"/>
                      <a:r>
                        <a:rPr lang="ar-JO" dirty="0" smtClean="0">
                          <a:solidFill>
                            <a:schemeClr val="accent1"/>
                          </a:solidFill>
                        </a:rPr>
                        <a:t>الموظفين بدلاً من الترقية حسب الترتيب</a:t>
                      </a:r>
                      <a:endParaRPr lang="en-US" dirty="0">
                        <a:solidFill>
                          <a:schemeClr val="accent1"/>
                        </a:solidFill>
                      </a:endParaRPr>
                    </a:p>
                  </a:txBody>
                  <a:tcPr anchor="ctr"/>
                </a:tc>
                <a:tc>
                  <a:txBody>
                    <a:bodyPr/>
                    <a:lstStyle/>
                    <a:p>
                      <a:pPr algn="r" rtl="1"/>
                      <a:r>
                        <a:rPr lang="ar-JO" dirty="0" smtClean="0">
                          <a:solidFill>
                            <a:schemeClr val="accent6"/>
                          </a:solidFill>
                        </a:rPr>
                        <a:t>نقص المساعدة في رعاية الطفل</a:t>
                      </a:r>
                      <a:endParaRPr lang="en-US" dirty="0">
                        <a:solidFill>
                          <a:schemeClr val="accent6"/>
                        </a:solidFill>
                      </a:endParaRPr>
                    </a:p>
                  </a:txBody>
                  <a:tcPr anchor="ctr"/>
                </a:tc>
                <a:extLst>
                  <a:ext uri="{0D108BD9-81ED-4DB2-BD59-A6C34878D82A}">
                    <a16:rowId xmlns:a16="http://schemas.microsoft.com/office/drawing/2014/main" val="10001"/>
                  </a:ext>
                </a:extLst>
              </a:tr>
              <a:tr h="370840">
                <a:tc>
                  <a:txBody>
                    <a:bodyPr/>
                    <a:lstStyle/>
                    <a:p>
                      <a:pPr algn="r" rtl="1"/>
                      <a:r>
                        <a:rPr lang="ar-JO" dirty="0" smtClean="0">
                          <a:solidFill>
                            <a:schemeClr val="accent2"/>
                          </a:solidFill>
                        </a:rPr>
                        <a:t>اختيارات</a:t>
                      </a:r>
                      <a:r>
                        <a:rPr lang="ar-JO" baseline="0" dirty="0" smtClean="0">
                          <a:solidFill>
                            <a:schemeClr val="accent2"/>
                          </a:solidFill>
                        </a:rPr>
                        <a:t> القطاع</a:t>
                      </a:r>
                      <a:endParaRPr lang="en-US" dirty="0">
                        <a:solidFill>
                          <a:schemeClr val="accent2"/>
                        </a:solidFill>
                      </a:endParaRPr>
                    </a:p>
                  </a:txBody>
                  <a:tcPr anchor="ctr"/>
                </a:tc>
                <a:tc>
                  <a:txBody>
                    <a:bodyPr/>
                    <a:lstStyle/>
                    <a:p>
                      <a:pPr algn="r" rtl="1"/>
                      <a:r>
                        <a:rPr lang="ar-JO" dirty="0" smtClean="0">
                          <a:solidFill>
                            <a:schemeClr val="accent4"/>
                          </a:solidFill>
                        </a:rPr>
                        <a:t>المعايير المزدوجة</a:t>
                      </a:r>
                      <a:endParaRPr lang="en-US" dirty="0">
                        <a:solidFill>
                          <a:schemeClr val="accent4"/>
                        </a:solidFill>
                      </a:endParaRPr>
                    </a:p>
                  </a:txBody>
                  <a:tcPr anchor="ctr"/>
                </a:tc>
                <a:tc>
                  <a:txBody>
                    <a:bodyPr/>
                    <a:lstStyle/>
                    <a:p>
                      <a:pPr algn="r" rtl="1"/>
                      <a:r>
                        <a:rPr lang="ar-JO" dirty="0" smtClean="0">
                          <a:solidFill>
                            <a:schemeClr val="accent1"/>
                          </a:solidFill>
                        </a:rPr>
                        <a:t>معدلات الترقية</a:t>
                      </a:r>
                      <a:endParaRPr lang="en-US" dirty="0">
                        <a:solidFill>
                          <a:schemeClr val="accent1"/>
                        </a:solidFill>
                      </a:endParaRPr>
                    </a:p>
                  </a:txBody>
                  <a:tcPr anchor="ctr"/>
                </a:tc>
                <a:tc>
                  <a:txBody>
                    <a:bodyPr/>
                    <a:lstStyle/>
                    <a:p>
                      <a:pPr algn="r" rtl="1"/>
                      <a:r>
                        <a:rPr lang="ar-JO" dirty="0" smtClean="0">
                          <a:solidFill>
                            <a:schemeClr val="accent6"/>
                          </a:solidFill>
                        </a:rPr>
                        <a:t>ضرائب متباينة</a:t>
                      </a:r>
                      <a:endParaRPr lang="en-US" dirty="0">
                        <a:solidFill>
                          <a:schemeClr val="accent6"/>
                        </a:solidFill>
                      </a:endParaRPr>
                    </a:p>
                  </a:txBody>
                  <a:tcPr anchor="ctr"/>
                </a:tc>
                <a:extLst>
                  <a:ext uri="{0D108BD9-81ED-4DB2-BD59-A6C34878D82A}">
                    <a16:rowId xmlns:a16="http://schemas.microsoft.com/office/drawing/2014/main" val="10002"/>
                  </a:ext>
                </a:extLst>
              </a:tr>
              <a:tr h="185420">
                <a:tc>
                  <a:txBody>
                    <a:bodyPr/>
                    <a:lstStyle/>
                    <a:p>
                      <a:pPr algn="r" rtl="1"/>
                      <a:r>
                        <a:rPr lang="ar-JO" dirty="0" smtClean="0">
                          <a:solidFill>
                            <a:schemeClr val="accent2"/>
                          </a:solidFill>
                        </a:rPr>
                        <a:t>السبل المتاحة</a:t>
                      </a:r>
                      <a:endParaRPr lang="en-US" dirty="0">
                        <a:solidFill>
                          <a:schemeClr val="accent2"/>
                        </a:solidFill>
                      </a:endParaRPr>
                    </a:p>
                  </a:txBody>
                  <a:tcPr anchor="ctr"/>
                </a:tc>
                <a:tc>
                  <a:txBody>
                    <a:bodyPr/>
                    <a:lstStyle/>
                    <a:p>
                      <a:pPr algn="r" rtl="1"/>
                      <a:r>
                        <a:rPr lang="ar-JO" dirty="0" smtClean="0">
                          <a:solidFill>
                            <a:schemeClr val="accent4"/>
                          </a:solidFill>
                        </a:rPr>
                        <a:t>الدور الزوجي والدعم</a:t>
                      </a:r>
                      <a:endParaRPr lang="en-US" dirty="0">
                        <a:solidFill>
                          <a:schemeClr val="accent4"/>
                        </a:solidFill>
                      </a:endParaRP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JO" dirty="0" smtClean="0">
                          <a:solidFill>
                            <a:schemeClr val="accent1"/>
                          </a:solidFill>
                        </a:rPr>
                        <a:t>المرونة</a:t>
                      </a:r>
                      <a:endParaRPr lang="en-US" dirty="0">
                        <a:solidFill>
                          <a:schemeClr val="accent1"/>
                        </a:solidFill>
                      </a:endParaRP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JO" dirty="0" smtClean="0">
                          <a:solidFill>
                            <a:schemeClr val="accent6"/>
                          </a:solidFill>
                        </a:rPr>
                        <a:t>قلة الإجازة الوالدية المشتركة</a:t>
                      </a:r>
                      <a:endParaRPr lang="en-US" dirty="0">
                        <a:solidFill>
                          <a:schemeClr val="accent6"/>
                        </a:solidFill>
                      </a:endParaRPr>
                    </a:p>
                  </a:txBody>
                  <a:tcPr anchor="ctr"/>
                </a:tc>
                <a:extLst>
                  <a:ext uri="{0D108BD9-81ED-4DB2-BD59-A6C34878D82A}">
                    <a16:rowId xmlns:a16="http://schemas.microsoft.com/office/drawing/2014/main" val="10003"/>
                  </a:ext>
                </a:extLst>
              </a:tr>
              <a:tr h="18542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JO" dirty="0" smtClean="0">
                          <a:solidFill>
                            <a:schemeClr val="accent2"/>
                          </a:solidFill>
                        </a:rPr>
                        <a:t>التفاوت في</a:t>
                      </a:r>
                      <a:r>
                        <a:rPr lang="ar-JO" baseline="0" dirty="0" smtClean="0">
                          <a:solidFill>
                            <a:schemeClr val="accent2"/>
                          </a:solidFill>
                        </a:rPr>
                        <a:t> </a:t>
                      </a:r>
                      <a:r>
                        <a:rPr lang="ar-JO" dirty="0" smtClean="0">
                          <a:solidFill>
                            <a:schemeClr val="accent2"/>
                          </a:solidFill>
                        </a:rPr>
                        <a:t>كره</a:t>
                      </a:r>
                      <a:r>
                        <a:rPr lang="ar-JO" baseline="0" dirty="0" smtClean="0">
                          <a:solidFill>
                            <a:schemeClr val="accent2"/>
                          </a:solidFill>
                        </a:rPr>
                        <a:t> </a:t>
                      </a:r>
                      <a:r>
                        <a:rPr lang="ar-JO" dirty="0" smtClean="0">
                          <a:solidFill>
                            <a:schemeClr val="accent2"/>
                          </a:solidFill>
                        </a:rPr>
                        <a:t>المخاطرة</a:t>
                      </a:r>
                      <a:endParaRPr lang="en-US" dirty="0">
                        <a:solidFill>
                          <a:schemeClr val="accent2"/>
                        </a:solidFill>
                      </a:endParaRPr>
                    </a:p>
                  </a:txBody>
                  <a:tcPr anchor="ctr"/>
                </a:tc>
                <a:tc>
                  <a:txBody>
                    <a:bodyPr/>
                    <a:lstStyle/>
                    <a:p>
                      <a:pPr algn="r" rtl="1"/>
                      <a:r>
                        <a:rPr lang="ar-JO" dirty="0" smtClean="0">
                          <a:solidFill>
                            <a:schemeClr val="accent4"/>
                          </a:solidFill>
                        </a:rPr>
                        <a:t>أولويات التوازن بين العمل والحياة</a:t>
                      </a:r>
                      <a:endParaRPr lang="en-US" dirty="0">
                        <a:solidFill>
                          <a:schemeClr val="accent4"/>
                        </a:solidFill>
                      </a:endParaRPr>
                    </a:p>
                  </a:txBody>
                  <a:tcPr anchor="ctr"/>
                </a:tc>
                <a:tc>
                  <a:txBody>
                    <a:bodyPr/>
                    <a:lstStyle/>
                    <a:p>
                      <a:pPr algn="r" rtl="1"/>
                      <a:r>
                        <a:rPr lang="ar-JO" dirty="0" smtClean="0">
                          <a:solidFill>
                            <a:schemeClr val="accent1"/>
                          </a:solidFill>
                        </a:rPr>
                        <a:t>التوجيه للنساء بدلاً من الرعاية</a:t>
                      </a:r>
                      <a:endParaRPr lang="en-US" dirty="0">
                        <a:solidFill>
                          <a:schemeClr val="accent1"/>
                        </a:solidFill>
                      </a:endParaRPr>
                    </a:p>
                  </a:txBody>
                  <a:tcPr anchor="ctr"/>
                </a:tc>
                <a:tc>
                  <a:txBody>
                    <a:bodyPr/>
                    <a:lstStyle/>
                    <a:p>
                      <a:pPr algn="r" rtl="1"/>
                      <a:r>
                        <a:rPr lang="ar-JO" dirty="0" smtClean="0">
                          <a:solidFill>
                            <a:schemeClr val="accent6"/>
                          </a:solidFill>
                        </a:rPr>
                        <a:t>تم تصميم المنظمات للرجال والتصنيع</a:t>
                      </a:r>
                      <a:endParaRPr lang="en-US" dirty="0">
                        <a:solidFill>
                          <a:schemeClr val="accent6"/>
                        </a:solidFill>
                      </a:endParaRPr>
                    </a:p>
                  </a:txBody>
                  <a:tcPr anchor="ctr"/>
                </a:tc>
                <a:extLst>
                  <a:ext uri="{0D108BD9-81ED-4DB2-BD59-A6C34878D82A}">
                    <a16:rowId xmlns:a16="http://schemas.microsoft.com/office/drawing/2014/main" val="10004"/>
                  </a:ext>
                </a:extLst>
              </a:tr>
            </a:tbl>
          </a:graphicData>
        </a:graphic>
      </p:graphicFrame>
      <p:sp>
        <p:nvSpPr>
          <p:cNvPr id="11" name="Rectangle 10"/>
          <p:cNvSpPr/>
          <p:nvPr/>
        </p:nvSpPr>
        <p:spPr>
          <a:xfrm>
            <a:off x="304800" y="5844326"/>
            <a:ext cx="4826962" cy="276999"/>
          </a:xfrm>
          <a:prstGeom prst="rect">
            <a:avLst/>
          </a:prstGeom>
        </p:spPr>
        <p:txBody>
          <a:bodyPr wrap="none">
            <a:spAutoFit/>
          </a:bodyPr>
          <a:lstStyle/>
          <a:p>
            <a:pPr lvl="0"/>
            <a:r>
              <a:rPr lang="en-US" sz="1200" dirty="0">
                <a:solidFill>
                  <a:prstClr val="black"/>
                </a:solidFill>
                <a:latin typeface="Arial" pitchFamily="34" charset="0"/>
                <a:cs typeface="Arial" pitchFamily="34" charset="0"/>
              </a:rPr>
              <a:t>Sources:  </a:t>
            </a:r>
            <a:r>
              <a:rPr lang="en-US" sz="1200" dirty="0" smtClean="0">
                <a:solidFill>
                  <a:prstClr val="black"/>
                </a:solidFill>
                <a:latin typeface="Arial" pitchFamily="34" charset="0"/>
                <a:cs typeface="Arial" pitchFamily="34" charset="0"/>
              </a:rPr>
              <a:t>Credit Suisse 2014 - IFC </a:t>
            </a:r>
            <a:r>
              <a:rPr lang="en-US" sz="1200" dirty="0">
                <a:solidFill>
                  <a:prstClr val="black"/>
                </a:solidFill>
                <a:latin typeface="Arial" pitchFamily="34" charset="0"/>
                <a:cs typeface="Arial" pitchFamily="34" charset="0"/>
              </a:rPr>
              <a:t>Jordan Gender Report Sep 2015</a:t>
            </a:r>
          </a:p>
        </p:txBody>
      </p:sp>
      <p:sp>
        <p:nvSpPr>
          <p:cNvPr id="8" name="Title 1"/>
          <p:cNvSpPr txBox="1">
            <a:spLocks/>
          </p:cNvSpPr>
          <p:nvPr/>
        </p:nvSpPr>
        <p:spPr>
          <a:xfrm>
            <a:off x="457200" y="375920"/>
            <a:ext cx="5943600" cy="975133"/>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العقبات </a:t>
            </a:r>
            <a:r>
              <a:rPr lang="ar-JO" sz="3200" dirty="0" smtClean="0">
                <a:solidFill>
                  <a:schemeClr val="accent1"/>
                </a:solidFill>
                <a:latin typeface="Simplified Arabic" panose="02020603050405020304" pitchFamily="18" charset="-78"/>
              </a:rPr>
              <a:t>الرئيسية </a:t>
            </a:r>
            <a:r>
              <a:rPr lang="ar-JO" sz="3200" dirty="0">
                <a:solidFill>
                  <a:schemeClr val="accent1"/>
                </a:solidFill>
                <a:latin typeface="Simplified Arabic" panose="02020603050405020304" pitchFamily="18" charset="-78"/>
              </a:rPr>
              <a:t>في طريق النهوض بالمرأة في الأردن</a:t>
            </a:r>
            <a:endParaRPr lang="en-US" sz="3200" dirty="0">
              <a:solidFill>
                <a:schemeClr val="accent1"/>
              </a:solidFill>
            </a:endParaRPr>
          </a:p>
        </p:txBody>
      </p:sp>
    </p:spTree>
    <p:extLst>
      <p:ext uri="{BB962C8B-B14F-4D97-AF65-F5344CB8AC3E}">
        <p14:creationId xmlns:p14="http://schemas.microsoft.com/office/powerpoint/2010/main" val="4192766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533400" y="1110104"/>
            <a:ext cx="8115300" cy="646331"/>
          </a:xfrm>
          <a:prstGeom prst="rect">
            <a:avLst/>
          </a:prstGeom>
        </p:spPr>
        <p:txBody>
          <a:bodyPr wrap="square">
            <a:spAutoFit/>
          </a:bodyPr>
          <a:lstStyle/>
          <a:p>
            <a:pPr algn="just" rtl="1"/>
            <a:r>
              <a:rPr lang="ar-JO" dirty="0">
                <a:solidFill>
                  <a:prstClr val="black"/>
                </a:solidFill>
              </a:rPr>
              <a:t>ما هي العقبة التي تواجهك كرائدة أعمال في الأردن؟</a:t>
            </a:r>
          </a:p>
          <a:p>
            <a:pPr algn="just" rtl="1"/>
            <a:r>
              <a:rPr lang="ar-JO" dirty="0">
                <a:solidFill>
                  <a:prstClr val="black"/>
                </a:solidFill>
              </a:rPr>
              <a:t>اكتب إجابتك استنادًا إلى المنظورات المذكورة في الجدول التالي:</a:t>
            </a:r>
            <a:endParaRPr lang="en-US"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42904508"/>
              </p:ext>
            </p:extLst>
          </p:nvPr>
        </p:nvGraphicFramePr>
        <p:xfrm>
          <a:off x="533400" y="1924669"/>
          <a:ext cx="8115300" cy="4084110"/>
        </p:xfrm>
        <a:graphic>
          <a:graphicData uri="http://schemas.openxmlformats.org/drawingml/2006/table">
            <a:tbl>
              <a:tblPr firstRow="1" bandRow="1">
                <a:tableStyleId>{5940675A-B579-460E-94D1-54222C63F5DA}</a:tableStyleId>
              </a:tblPr>
              <a:tblGrid>
                <a:gridCol w="59436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532710">
                <a:tc>
                  <a:txBody>
                    <a:bodyPr/>
                    <a:lstStyle/>
                    <a:p>
                      <a:pPr algn="ctr" rtl="1"/>
                      <a:r>
                        <a:rPr lang="ar-JO" b="1" dirty="0" smtClean="0"/>
                        <a:t>العقبات</a:t>
                      </a:r>
                      <a:endParaRPr lang="en-US" b="1" dirty="0"/>
                    </a:p>
                  </a:txBody>
                  <a:tcPr anchor="ctr"/>
                </a:tc>
                <a:tc>
                  <a:txBody>
                    <a:bodyPr/>
                    <a:lstStyle/>
                    <a:p>
                      <a:pPr algn="ctr" rtl="1"/>
                      <a:endParaRPr lang="en-US" b="1" dirty="0"/>
                    </a:p>
                  </a:txBody>
                  <a:tcPr anchor="ctr"/>
                </a:tc>
                <a:extLst>
                  <a:ext uri="{0D108BD9-81ED-4DB2-BD59-A6C34878D82A}">
                    <a16:rowId xmlns:a16="http://schemas.microsoft.com/office/drawing/2014/main" val="10000"/>
                  </a:ext>
                </a:extLst>
              </a:tr>
              <a:tr h="88785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en-US" b="1" dirty="0"/>
                    </a:p>
                  </a:txBody>
                  <a:tcPr anchor="ctr"/>
                </a:tc>
                <a:tc>
                  <a:txBody>
                    <a:bodyPr/>
                    <a:lstStyle/>
                    <a:p>
                      <a:pPr algn="r" rtl="1"/>
                      <a:r>
                        <a:rPr lang="ar-JO" b="1" smtClean="0"/>
                        <a:t>عقبات شخصية</a:t>
                      </a:r>
                    </a:p>
                    <a:p>
                      <a:pPr algn="r" rtl="1"/>
                      <a:endParaRPr lang="en-US" b="1" dirty="0"/>
                    </a:p>
                  </a:txBody>
                  <a:tcPr anchor="ctr"/>
                </a:tc>
                <a:extLst>
                  <a:ext uri="{0D108BD9-81ED-4DB2-BD59-A6C34878D82A}">
                    <a16:rowId xmlns:a16="http://schemas.microsoft.com/office/drawing/2014/main" val="10001"/>
                  </a:ext>
                </a:extLst>
              </a:tr>
              <a:tr h="887850">
                <a:tc>
                  <a:txBody>
                    <a:bodyPr/>
                    <a:lstStyle/>
                    <a:p>
                      <a:pPr algn="ctr" rtl="1"/>
                      <a:endParaRPr lang="en-US" b="1" dirty="0"/>
                    </a:p>
                  </a:txBody>
                  <a:tcPr anchor="ctr"/>
                </a:tc>
                <a:tc>
                  <a:txBody>
                    <a:bodyPr/>
                    <a:lstStyle/>
                    <a:p>
                      <a:pPr algn="r" rtl="1"/>
                      <a:r>
                        <a:rPr lang="ar-JO" b="1" dirty="0" smtClean="0"/>
                        <a:t>عقبات ثقافية</a:t>
                      </a:r>
                    </a:p>
                    <a:p>
                      <a:pPr algn="r" rtl="1"/>
                      <a:endParaRPr lang="en-US" b="1" dirty="0"/>
                    </a:p>
                  </a:txBody>
                  <a:tcPr anchor="ctr"/>
                </a:tc>
                <a:extLst>
                  <a:ext uri="{0D108BD9-81ED-4DB2-BD59-A6C34878D82A}">
                    <a16:rowId xmlns:a16="http://schemas.microsoft.com/office/drawing/2014/main" val="10002"/>
                  </a:ext>
                </a:extLst>
              </a:tr>
              <a:tr h="887850">
                <a:tc>
                  <a:txBody>
                    <a:bodyPr/>
                    <a:lstStyle/>
                    <a:p>
                      <a:pPr algn="ctr" rtl="1"/>
                      <a:endParaRPr lang="en-US" b="1" dirty="0"/>
                    </a:p>
                  </a:txBody>
                  <a:tcPr anchor="ctr"/>
                </a:tc>
                <a:tc>
                  <a:txBody>
                    <a:bodyPr/>
                    <a:lstStyle/>
                    <a:p>
                      <a:pPr algn="r" rtl="1"/>
                      <a:r>
                        <a:rPr lang="ar-JO" b="1" dirty="0" smtClean="0"/>
                        <a:t>عقبات مكان العمل</a:t>
                      </a:r>
                    </a:p>
                    <a:p>
                      <a:pPr algn="r" rtl="1"/>
                      <a:endParaRPr lang="en-US" b="1" dirty="0"/>
                    </a:p>
                  </a:txBody>
                  <a:tcPr anchor="ctr"/>
                </a:tc>
                <a:extLst>
                  <a:ext uri="{0D108BD9-81ED-4DB2-BD59-A6C34878D82A}">
                    <a16:rowId xmlns:a16="http://schemas.microsoft.com/office/drawing/2014/main" val="10003"/>
                  </a:ext>
                </a:extLst>
              </a:tr>
              <a:tr h="887850">
                <a:tc>
                  <a:txBody>
                    <a:bodyPr/>
                    <a:lstStyle/>
                    <a:p>
                      <a:pPr algn="ctr" rtl="1"/>
                      <a:endParaRPr lang="en-US" b="1" dirty="0"/>
                    </a:p>
                  </a:txBody>
                  <a:tcPr anchor="ctr"/>
                </a:tc>
                <a:tc>
                  <a:txBody>
                    <a:bodyPr/>
                    <a:lstStyle/>
                    <a:p>
                      <a:pPr algn="r" rtl="1"/>
                      <a:r>
                        <a:rPr lang="ar-JO" b="1" dirty="0" smtClean="0"/>
                        <a:t>عقبات الأسس</a:t>
                      </a:r>
                    </a:p>
                    <a:p>
                      <a:pPr algn="r" rtl="1"/>
                      <a:endParaRPr lang="en-US" b="1" dirty="0"/>
                    </a:p>
                  </a:txBody>
                  <a:tcPr anchor="ctr"/>
                </a:tc>
                <a:extLst>
                  <a:ext uri="{0D108BD9-81ED-4DB2-BD59-A6C34878D82A}">
                    <a16:rowId xmlns:a16="http://schemas.microsoft.com/office/drawing/2014/main" val="10004"/>
                  </a:ext>
                </a:extLst>
              </a:tr>
            </a:tbl>
          </a:graphicData>
        </a:graphic>
      </p:graphicFrame>
      <p:sp>
        <p:nvSpPr>
          <p:cNvPr id="9" name="Title 1"/>
          <p:cNvSpPr txBox="1">
            <a:spLocks/>
          </p:cNvSpPr>
          <p:nvPr/>
        </p:nvSpPr>
        <p:spPr>
          <a:xfrm>
            <a:off x="457200" y="436306"/>
            <a:ext cx="59436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smtClean="0">
                <a:solidFill>
                  <a:schemeClr val="accent1"/>
                </a:solidFill>
                <a:latin typeface="Simplified Arabic" panose="02020603050405020304" pitchFamily="18" charset="-78"/>
              </a:rPr>
              <a:t>تمرين</a:t>
            </a:r>
            <a:endParaRPr lang="en-US" sz="3200" dirty="0">
              <a:solidFill>
                <a:schemeClr val="accent1"/>
              </a:solidFill>
            </a:endParaRPr>
          </a:p>
        </p:txBody>
      </p:sp>
    </p:spTree>
    <p:extLst>
      <p:ext uri="{BB962C8B-B14F-4D97-AF65-F5344CB8AC3E}">
        <p14:creationId xmlns:p14="http://schemas.microsoft.com/office/powerpoint/2010/main" val="29162180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sp>
        <p:nvSpPr>
          <p:cNvPr id="3" name="Rectangle 2"/>
          <p:cNvSpPr/>
          <p:nvPr/>
        </p:nvSpPr>
        <p:spPr>
          <a:xfrm>
            <a:off x="533400" y="1110104"/>
            <a:ext cx="8115300" cy="369332"/>
          </a:xfrm>
          <a:prstGeom prst="rect">
            <a:avLst/>
          </a:prstGeom>
        </p:spPr>
        <p:txBody>
          <a:bodyPr wrap="square">
            <a:spAutoFit/>
          </a:bodyPr>
          <a:lstStyle/>
          <a:p>
            <a:pPr algn="just" rtl="1"/>
            <a:r>
              <a:rPr lang="ar-JO" dirty="0">
                <a:solidFill>
                  <a:prstClr val="black"/>
                </a:solidFill>
              </a:rPr>
              <a:t>فكر في حلول لعقباتك:</a:t>
            </a:r>
            <a:endParaRPr lang="en-US" dirty="0">
              <a:solidFill>
                <a:prstClr val="black"/>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13897505"/>
              </p:ext>
            </p:extLst>
          </p:nvPr>
        </p:nvGraphicFramePr>
        <p:xfrm>
          <a:off x="533400" y="1924669"/>
          <a:ext cx="8115300" cy="4084110"/>
        </p:xfrm>
        <a:graphic>
          <a:graphicData uri="http://schemas.openxmlformats.org/drawingml/2006/table">
            <a:tbl>
              <a:tblPr firstRow="1" bandRow="1">
                <a:tableStyleId>{5940675A-B579-460E-94D1-54222C63F5DA}</a:tableStyleId>
              </a:tblPr>
              <a:tblGrid>
                <a:gridCol w="59436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tblGrid>
              <a:tr h="532710">
                <a:tc>
                  <a:txBody>
                    <a:bodyPr/>
                    <a:lstStyle/>
                    <a:p>
                      <a:pPr algn="ctr" rtl="1"/>
                      <a:r>
                        <a:rPr lang="ar-JO" b="1" dirty="0" smtClean="0"/>
                        <a:t>الحلول</a:t>
                      </a:r>
                      <a:endParaRPr lang="en-US" b="1" dirty="0"/>
                    </a:p>
                  </a:txBody>
                  <a:tcPr anchor="ctr"/>
                </a:tc>
                <a:tc>
                  <a:txBody>
                    <a:bodyPr/>
                    <a:lstStyle/>
                    <a:p>
                      <a:pPr algn="ctr" rtl="1"/>
                      <a:endParaRPr lang="en-US" b="1" dirty="0"/>
                    </a:p>
                  </a:txBody>
                  <a:tcPr anchor="ctr"/>
                </a:tc>
                <a:extLst>
                  <a:ext uri="{0D108BD9-81ED-4DB2-BD59-A6C34878D82A}">
                    <a16:rowId xmlns:a16="http://schemas.microsoft.com/office/drawing/2014/main" val="10000"/>
                  </a:ext>
                </a:extLst>
              </a:tr>
              <a:tr h="88785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en-US" b="1" dirty="0"/>
                    </a:p>
                  </a:txBody>
                  <a:tcPr anchor="ctr"/>
                </a:tc>
                <a:tc>
                  <a:txBody>
                    <a:bodyPr/>
                    <a:lstStyle/>
                    <a:p>
                      <a:pPr algn="r" rtl="1"/>
                      <a:r>
                        <a:rPr lang="ar-JO" b="1" smtClean="0"/>
                        <a:t>عقبات شخصية</a:t>
                      </a:r>
                    </a:p>
                    <a:p>
                      <a:pPr algn="r" rtl="1"/>
                      <a:endParaRPr lang="en-US" b="1" dirty="0"/>
                    </a:p>
                  </a:txBody>
                  <a:tcPr anchor="ctr"/>
                </a:tc>
                <a:extLst>
                  <a:ext uri="{0D108BD9-81ED-4DB2-BD59-A6C34878D82A}">
                    <a16:rowId xmlns:a16="http://schemas.microsoft.com/office/drawing/2014/main" val="10001"/>
                  </a:ext>
                </a:extLst>
              </a:tr>
              <a:tr h="887850">
                <a:tc>
                  <a:txBody>
                    <a:bodyPr/>
                    <a:lstStyle/>
                    <a:p>
                      <a:pPr algn="ctr" rtl="1"/>
                      <a:endParaRPr lang="en-US" b="1" dirty="0"/>
                    </a:p>
                  </a:txBody>
                  <a:tcPr anchor="ctr"/>
                </a:tc>
                <a:tc>
                  <a:txBody>
                    <a:bodyPr/>
                    <a:lstStyle/>
                    <a:p>
                      <a:pPr algn="r" rtl="1"/>
                      <a:r>
                        <a:rPr lang="ar-JO" b="1" dirty="0" smtClean="0"/>
                        <a:t>عقبات ثقافية</a:t>
                      </a:r>
                    </a:p>
                    <a:p>
                      <a:pPr algn="r" rtl="1"/>
                      <a:endParaRPr lang="en-US" b="1" dirty="0"/>
                    </a:p>
                  </a:txBody>
                  <a:tcPr anchor="ctr"/>
                </a:tc>
                <a:extLst>
                  <a:ext uri="{0D108BD9-81ED-4DB2-BD59-A6C34878D82A}">
                    <a16:rowId xmlns:a16="http://schemas.microsoft.com/office/drawing/2014/main" val="10002"/>
                  </a:ext>
                </a:extLst>
              </a:tr>
              <a:tr h="887850">
                <a:tc>
                  <a:txBody>
                    <a:bodyPr/>
                    <a:lstStyle/>
                    <a:p>
                      <a:pPr algn="ctr" rtl="1"/>
                      <a:endParaRPr lang="en-US" b="1" dirty="0"/>
                    </a:p>
                  </a:txBody>
                  <a:tcPr anchor="ctr"/>
                </a:tc>
                <a:tc>
                  <a:txBody>
                    <a:bodyPr/>
                    <a:lstStyle/>
                    <a:p>
                      <a:pPr algn="r" rtl="1"/>
                      <a:r>
                        <a:rPr lang="ar-JO" b="1" dirty="0" smtClean="0"/>
                        <a:t>عقبات مكان العمل</a:t>
                      </a:r>
                    </a:p>
                    <a:p>
                      <a:pPr algn="r" rtl="1"/>
                      <a:endParaRPr lang="en-US" b="1" dirty="0"/>
                    </a:p>
                  </a:txBody>
                  <a:tcPr anchor="ctr"/>
                </a:tc>
                <a:extLst>
                  <a:ext uri="{0D108BD9-81ED-4DB2-BD59-A6C34878D82A}">
                    <a16:rowId xmlns:a16="http://schemas.microsoft.com/office/drawing/2014/main" val="10003"/>
                  </a:ext>
                </a:extLst>
              </a:tr>
              <a:tr h="887850">
                <a:tc>
                  <a:txBody>
                    <a:bodyPr/>
                    <a:lstStyle/>
                    <a:p>
                      <a:pPr algn="ctr" rtl="1"/>
                      <a:endParaRPr lang="en-US" b="1" dirty="0"/>
                    </a:p>
                  </a:txBody>
                  <a:tcPr anchor="ctr"/>
                </a:tc>
                <a:tc>
                  <a:txBody>
                    <a:bodyPr/>
                    <a:lstStyle/>
                    <a:p>
                      <a:pPr algn="r" rtl="1"/>
                      <a:r>
                        <a:rPr lang="ar-JO" b="1" dirty="0" smtClean="0"/>
                        <a:t>عقبات الأسس</a:t>
                      </a:r>
                    </a:p>
                    <a:p>
                      <a:pPr algn="r" rtl="1"/>
                      <a:endParaRPr lang="en-US" b="1" dirty="0"/>
                    </a:p>
                  </a:txBody>
                  <a:tcPr anchor="ctr"/>
                </a:tc>
                <a:extLst>
                  <a:ext uri="{0D108BD9-81ED-4DB2-BD59-A6C34878D82A}">
                    <a16:rowId xmlns:a16="http://schemas.microsoft.com/office/drawing/2014/main" val="10004"/>
                  </a:ext>
                </a:extLst>
              </a:tr>
            </a:tbl>
          </a:graphicData>
        </a:graphic>
      </p:graphicFrame>
      <p:sp>
        <p:nvSpPr>
          <p:cNvPr id="9" name="Title 1"/>
          <p:cNvSpPr txBox="1">
            <a:spLocks/>
          </p:cNvSpPr>
          <p:nvPr/>
        </p:nvSpPr>
        <p:spPr>
          <a:xfrm>
            <a:off x="457200" y="436306"/>
            <a:ext cx="59436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smtClean="0">
                <a:solidFill>
                  <a:schemeClr val="accent1"/>
                </a:solidFill>
                <a:latin typeface="Simplified Arabic" panose="02020603050405020304" pitchFamily="18" charset="-78"/>
              </a:rPr>
              <a:t>تمرين</a:t>
            </a:r>
            <a:endParaRPr lang="en-US" sz="3200" dirty="0">
              <a:solidFill>
                <a:schemeClr val="accent1"/>
              </a:solidFill>
            </a:endParaRPr>
          </a:p>
        </p:txBody>
      </p:sp>
    </p:spTree>
    <p:extLst>
      <p:ext uri="{BB962C8B-B14F-4D97-AF65-F5344CB8AC3E}">
        <p14:creationId xmlns:p14="http://schemas.microsoft.com/office/powerpoint/2010/main" val="28965786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21667551"/>
              </p:ext>
            </p:extLst>
          </p:nvPr>
        </p:nvGraphicFramePr>
        <p:xfrm>
          <a:off x="914400" y="1600200"/>
          <a:ext cx="7391400" cy="3182949"/>
        </p:xfrm>
        <a:graphic>
          <a:graphicData uri="http://schemas.openxmlformats.org/drawingml/2006/table">
            <a:tbl>
              <a:tblPr firstRow="1" bandRow="1">
                <a:tableStyleId>{5940675A-B579-460E-94D1-54222C63F5DA}</a:tableStyleId>
              </a:tblPr>
              <a:tblGrid>
                <a:gridCol w="24638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622629">
                <a:tc>
                  <a:txBody>
                    <a:bodyPr/>
                    <a:lstStyle/>
                    <a:p>
                      <a:pPr algn="ctr" rtl="1"/>
                      <a:r>
                        <a:rPr lang="ar-JO" b="1" dirty="0" smtClean="0">
                          <a:solidFill>
                            <a:schemeClr val="accent2"/>
                          </a:solidFill>
                        </a:rPr>
                        <a:t>إدارة الأعمال</a:t>
                      </a:r>
                      <a:endParaRPr lang="en-US" b="1" dirty="0">
                        <a:solidFill>
                          <a:schemeClr val="accent2"/>
                        </a:solidFill>
                      </a:endParaRPr>
                    </a:p>
                  </a:txBody>
                  <a:tcPr/>
                </a:tc>
                <a:tc>
                  <a:txBody>
                    <a:bodyPr/>
                    <a:lstStyle/>
                    <a:p>
                      <a:pPr algn="ctr" rtl="1"/>
                      <a:r>
                        <a:rPr lang="ar-JO" b="1" dirty="0" smtClean="0">
                          <a:solidFill>
                            <a:schemeClr val="accent4"/>
                          </a:solidFill>
                        </a:rPr>
                        <a:t>مناخ الأعمال</a:t>
                      </a:r>
                      <a:endParaRPr lang="en-US" b="1" dirty="0">
                        <a:solidFill>
                          <a:schemeClr val="accent4"/>
                        </a:solidFill>
                      </a:endParaRPr>
                    </a:p>
                  </a:txBody>
                  <a:tcPr/>
                </a:tc>
                <a:tc>
                  <a:txBody>
                    <a:bodyPr/>
                    <a:lstStyle/>
                    <a:p>
                      <a:pPr algn="ctr" rtl="1"/>
                      <a:r>
                        <a:rPr lang="ar-JO" b="1" dirty="0" smtClean="0">
                          <a:solidFill>
                            <a:schemeClr val="accent1"/>
                          </a:solidFill>
                        </a:rPr>
                        <a:t>قوانين الأعمال </a:t>
                      </a:r>
                      <a:endParaRPr lang="en-US" b="1" dirty="0">
                        <a:solidFill>
                          <a:schemeClr val="accent1"/>
                        </a:solidFill>
                      </a:endParaRPr>
                    </a:p>
                  </a:txBody>
                  <a:tcPr/>
                </a:tc>
                <a:extLst>
                  <a:ext uri="{0D108BD9-81ED-4DB2-BD59-A6C34878D82A}">
                    <a16:rowId xmlns:a16="http://schemas.microsoft.com/office/drawing/2014/main" val="10000"/>
                  </a:ext>
                </a:extLst>
              </a:tr>
              <a:tr h="434997">
                <a:tc>
                  <a:txBody>
                    <a:bodyPr/>
                    <a:lstStyle/>
                    <a:p>
                      <a:pPr algn="r" rtl="1"/>
                      <a:r>
                        <a:rPr lang="ar-JO" dirty="0" smtClean="0">
                          <a:solidFill>
                            <a:schemeClr val="accent2"/>
                          </a:solidFill>
                        </a:rPr>
                        <a:t>الحصول</a:t>
                      </a:r>
                      <a:r>
                        <a:rPr lang="ar-JO" baseline="0" dirty="0" smtClean="0">
                          <a:solidFill>
                            <a:schemeClr val="accent2"/>
                          </a:solidFill>
                        </a:rPr>
                        <a:t> ع</a:t>
                      </a:r>
                      <a:r>
                        <a:rPr lang="ar-JO" dirty="0" smtClean="0">
                          <a:solidFill>
                            <a:schemeClr val="accent2"/>
                          </a:solidFill>
                        </a:rPr>
                        <a:t>لى رأس المال لعملك</a:t>
                      </a:r>
                      <a:endParaRPr lang="en-US" dirty="0">
                        <a:solidFill>
                          <a:schemeClr val="accent2"/>
                        </a:solidFill>
                      </a:endParaRPr>
                    </a:p>
                  </a:txBody>
                  <a:tcPr anchor="ctr"/>
                </a:tc>
                <a:tc>
                  <a:txBody>
                    <a:bodyPr/>
                    <a:lstStyle/>
                    <a:p>
                      <a:pPr algn="r" rtl="1"/>
                      <a:r>
                        <a:rPr lang="ar-JO" dirty="0" smtClean="0">
                          <a:solidFill>
                            <a:schemeClr val="accent4"/>
                          </a:solidFill>
                        </a:rPr>
                        <a:t>المنافسة</a:t>
                      </a:r>
                      <a:r>
                        <a:rPr lang="ar-JO" baseline="0" dirty="0" smtClean="0">
                          <a:solidFill>
                            <a:schemeClr val="accent4"/>
                          </a:solidFill>
                        </a:rPr>
                        <a:t> من بلدان أخرى</a:t>
                      </a:r>
                      <a:endParaRPr lang="en-US" dirty="0">
                        <a:solidFill>
                          <a:schemeClr val="accent4"/>
                        </a:solidFill>
                      </a:endParaRPr>
                    </a:p>
                  </a:txBody>
                  <a:tcPr anchor="ctr"/>
                </a:tc>
                <a:tc>
                  <a:txBody>
                    <a:bodyPr/>
                    <a:lstStyle/>
                    <a:p>
                      <a:pPr algn="r" rtl="1"/>
                      <a:r>
                        <a:rPr lang="ar-JO" dirty="0" smtClean="0">
                          <a:solidFill>
                            <a:schemeClr val="accent1"/>
                          </a:solidFill>
                        </a:rPr>
                        <a:t>القوانين واللوائح التي تعيق نمو الأعمال</a:t>
                      </a:r>
                      <a:endParaRPr lang="en-US" dirty="0">
                        <a:solidFill>
                          <a:schemeClr val="accent1"/>
                        </a:solidFill>
                      </a:endParaRPr>
                    </a:p>
                  </a:txBody>
                  <a:tcPr anchor="ctr"/>
                </a:tc>
                <a:extLst>
                  <a:ext uri="{0D108BD9-81ED-4DB2-BD59-A6C34878D82A}">
                    <a16:rowId xmlns:a16="http://schemas.microsoft.com/office/drawing/2014/main" val="10001"/>
                  </a:ext>
                </a:extLst>
              </a:tr>
              <a:tr h="434997">
                <a:tc>
                  <a:txBody>
                    <a:bodyPr/>
                    <a:lstStyle/>
                    <a:p>
                      <a:pPr algn="r" rtl="1"/>
                      <a:r>
                        <a:rPr lang="ar-JO" dirty="0" smtClean="0">
                          <a:solidFill>
                            <a:schemeClr val="accent2"/>
                          </a:solidFill>
                        </a:rPr>
                        <a:t>إيجاد والحفاظ على الموظفين الجيدين</a:t>
                      </a:r>
                      <a:endParaRPr lang="en-US" dirty="0">
                        <a:solidFill>
                          <a:schemeClr val="accent2"/>
                        </a:solidFill>
                      </a:endParaRPr>
                    </a:p>
                  </a:txBody>
                  <a:tcPr anchor="ctr"/>
                </a:tc>
                <a:tc>
                  <a:txBody>
                    <a:bodyPr/>
                    <a:lstStyle/>
                    <a:p>
                      <a:pPr algn="r" rtl="1"/>
                      <a:r>
                        <a:rPr lang="ar-JO" dirty="0" smtClean="0">
                          <a:solidFill>
                            <a:schemeClr val="accent4"/>
                          </a:solidFill>
                        </a:rPr>
                        <a:t>ارتفاع تكلفة الخدمات العامة</a:t>
                      </a:r>
                      <a:endParaRPr lang="en-US" dirty="0">
                        <a:solidFill>
                          <a:schemeClr val="accent4"/>
                        </a:solidFill>
                      </a:endParaRPr>
                    </a:p>
                  </a:txBody>
                  <a:tcPr anchor="ctr"/>
                </a:tc>
                <a:tc>
                  <a:txBody>
                    <a:bodyPr/>
                    <a:lstStyle/>
                    <a:p>
                      <a:pPr algn="r" rtl="1"/>
                      <a:r>
                        <a:rPr lang="ar-JO" dirty="0" smtClean="0">
                          <a:solidFill>
                            <a:schemeClr val="accent1"/>
                          </a:solidFill>
                        </a:rPr>
                        <a:t>أرباح الأعمال والرشاوى</a:t>
                      </a:r>
                      <a:endParaRPr lang="en-US" dirty="0">
                        <a:solidFill>
                          <a:schemeClr val="accent1"/>
                        </a:solidFill>
                      </a:endParaRPr>
                    </a:p>
                  </a:txBody>
                  <a:tcPr anchor="ctr"/>
                </a:tc>
                <a:extLst>
                  <a:ext uri="{0D108BD9-81ED-4DB2-BD59-A6C34878D82A}">
                    <a16:rowId xmlns:a16="http://schemas.microsoft.com/office/drawing/2014/main" val="10002"/>
                  </a:ext>
                </a:extLst>
              </a:tr>
              <a:tr h="355788">
                <a:tc>
                  <a:txBody>
                    <a:bodyPr/>
                    <a:lstStyle/>
                    <a:p>
                      <a:pPr algn="r" rtl="1"/>
                      <a:r>
                        <a:rPr lang="ar-JO" dirty="0" smtClean="0">
                          <a:solidFill>
                            <a:schemeClr val="accent2"/>
                          </a:solidFill>
                        </a:rPr>
                        <a:t>انخفاض</a:t>
                      </a:r>
                      <a:r>
                        <a:rPr lang="ar-JO" baseline="0" dirty="0" smtClean="0">
                          <a:solidFill>
                            <a:schemeClr val="accent2"/>
                          </a:solidFill>
                        </a:rPr>
                        <a:t> الكفاءة والإنتاجية</a:t>
                      </a:r>
                      <a:endParaRPr lang="en-US" dirty="0">
                        <a:solidFill>
                          <a:schemeClr val="accent2"/>
                        </a:solidFill>
                      </a:endParaRPr>
                    </a:p>
                  </a:txBody>
                  <a:tcPr anchor="ctr"/>
                </a:tc>
                <a:tc>
                  <a:txBody>
                    <a:bodyPr/>
                    <a:lstStyle/>
                    <a:p>
                      <a:pPr algn="r" rtl="1"/>
                      <a:r>
                        <a:rPr lang="ar-JO" dirty="0" smtClean="0">
                          <a:solidFill>
                            <a:schemeClr val="accent4"/>
                          </a:solidFill>
                        </a:rPr>
                        <a:t>وصول الشركات إلى التكنولوجيا</a:t>
                      </a:r>
                      <a:endParaRPr lang="en-US" dirty="0">
                        <a:solidFill>
                          <a:schemeClr val="accent4"/>
                        </a:solidFill>
                      </a:endParaRPr>
                    </a:p>
                  </a:txBody>
                  <a:tcPr anchor="ctr"/>
                </a:tc>
                <a:tc>
                  <a:txBody>
                    <a:bodyPr/>
                    <a:lstStyle/>
                    <a:p>
                      <a:pPr algn="r" rtl="1"/>
                      <a:r>
                        <a:rPr lang="ar-JO" dirty="0" smtClean="0">
                          <a:solidFill>
                            <a:schemeClr val="accent1"/>
                          </a:solidFill>
                        </a:rPr>
                        <a:t>الوصول إلى الممتلكات والأراضي</a:t>
                      </a:r>
                      <a:endParaRPr lang="en-US" dirty="0">
                        <a:solidFill>
                          <a:schemeClr val="accent1"/>
                        </a:solidFill>
                      </a:endParaRPr>
                    </a:p>
                  </a:txBody>
                  <a:tcPr anchor="ctr"/>
                </a:tc>
                <a:extLst>
                  <a:ext uri="{0D108BD9-81ED-4DB2-BD59-A6C34878D82A}">
                    <a16:rowId xmlns:a16="http://schemas.microsoft.com/office/drawing/2014/main" val="10003"/>
                  </a:ext>
                </a:extLst>
              </a:tr>
              <a:tr h="608996">
                <a:tc>
                  <a:txBody>
                    <a:bodyPr/>
                    <a:lstStyle/>
                    <a:p>
                      <a:pPr algn="r" rtl="1"/>
                      <a:r>
                        <a:rPr lang="ar-JO" dirty="0" smtClean="0">
                          <a:solidFill>
                            <a:schemeClr val="accent2"/>
                          </a:solidFill>
                        </a:rPr>
                        <a:t>الوصول إلى أسواق جديدة</a:t>
                      </a:r>
                      <a:endParaRPr lang="en-US" dirty="0">
                        <a:solidFill>
                          <a:schemeClr val="accent2"/>
                        </a:solidFill>
                      </a:endParaRPr>
                    </a:p>
                  </a:txBody>
                  <a:tcPr anchor="ctr"/>
                </a:tc>
                <a:tc>
                  <a:txBody>
                    <a:bodyPr/>
                    <a:lstStyle/>
                    <a:p>
                      <a:pPr algn="r" rtl="1"/>
                      <a:r>
                        <a:rPr lang="ar-JO" dirty="0" smtClean="0">
                          <a:solidFill>
                            <a:schemeClr val="accent4"/>
                          </a:solidFill>
                        </a:rPr>
                        <a:t>ارتفاع تكلفة العمالة</a:t>
                      </a:r>
                      <a:endParaRPr lang="en-US" dirty="0">
                        <a:solidFill>
                          <a:schemeClr val="accent4"/>
                        </a:solidFill>
                      </a:endParaRPr>
                    </a:p>
                  </a:txBody>
                  <a:tcPr anchor="ct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JO" dirty="0" smtClean="0">
                          <a:solidFill>
                            <a:schemeClr val="accent1"/>
                          </a:solidFill>
                        </a:rPr>
                        <a:t>الحصول على التدريب والمساعدة التقنية</a:t>
                      </a:r>
                      <a:endParaRPr lang="en-US" dirty="0">
                        <a:solidFill>
                          <a:schemeClr val="accent1"/>
                        </a:solidFill>
                      </a:endParaRPr>
                    </a:p>
                  </a:txBody>
                  <a:tcPr anchor="ctr"/>
                </a:tc>
                <a:extLst>
                  <a:ext uri="{0D108BD9-81ED-4DB2-BD59-A6C34878D82A}">
                    <a16:rowId xmlns:a16="http://schemas.microsoft.com/office/drawing/2014/main" val="10004"/>
                  </a:ext>
                </a:extLst>
              </a:tr>
            </a:tbl>
          </a:graphicData>
        </a:graphic>
      </p:graphicFrame>
      <p:sp>
        <p:nvSpPr>
          <p:cNvPr id="11" name="Rectangle 10"/>
          <p:cNvSpPr/>
          <p:nvPr/>
        </p:nvSpPr>
        <p:spPr>
          <a:xfrm>
            <a:off x="304800" y="5844326"/>
            <a:ext cx="8305800" cy="276999"/>
          </a:xfrm>
          <a:prstGeom prst="rect">
            <a:avLst/>
          </a:prstGeom>
        </p:spPr>
        <p:txBody>
          <a:bodyPr wrap="square">
            <a:spAutoFit/>
          </a:bodyPr>
          <a:lstStyle/>
          <a:p>
            <a:r>
              <a:rPr lang="en-US" sz="1200" dirty="0">
                <a:solidFill>
                  <a:prstClr val="black"/>
                </a:solidFill>
                <a:latin typeface="Arial" pitchFamily="34" charset="0"/>
                <a:cs typeface="Arial" pitchFamily="34" charset="0"/>
              </a:rPr>
              <a:t>Sources:  </a:t>
            </a:r>
            <a:r>
              <a:rPr lang="en-US" sz="1200" dirty="0" smtClean="0">
                <a:solidFill>
                  <a:prstClr val="black"/>
                </a:solidFill>
                <a:latin typeface="Arial" pitchFamily="34" charset="0"/>
                <a:cs typeface="Arial" pitchFamily="34" charset="0"/>
              </a:rPr>
              <a:t>IFC - Women </a:t>
            </a:r>
            <a:r>
              <a:rPr lang="en-US" sz="1200" dirty="0">
                <a:solidFill>
                  <a:prstClr val="black"/>
                </a:solidFill>
                <a:latin typeface="Arial" pitchFamily="34" charset="0"/>
                <a:cs typeface="Arial" pitchFamily="34" charset="0"/>
              </a:rPr>
              <a:t>Business Owners in </a:t>
            </a:r>
            <a:r>
              <a:rPr lang="en-US" sz="1200" dirty="0" smtClean="0">
                <a:solidFill>
                  <a:prstClr val="black"/>
                </a:solidFill>
                <a:latin typeface="Arial" pitchFamily="34" charset="0"/>
                <a:cs typeface="Arial" pitchFamily="34" charset="0"/>
              </a:rPr>
              <a:t>Jordan: Characteristics</a:t>
            </a:r>
            <a:r>
              <a:rPr lang="en-US" sz="1200" dirty="0">
                <a:solidFill>
                  <a:prstClr val="black"/>
                </a:solidFill>
                <a:latin typeface="Arial" pitchFamily="34" charset="0"/>
                <a:cs typeface="Arial" pitchFamily="34" charset="0"/>
              </a:rPr>
              <a:t>, Contributions and </a:t>
            </a:r>
            <a:r>
              <a:rPr lang="en-US" sz="1200" dirty="0" smtClean="0">
                <a:solidFill>
                  <a:prstClr val="black"/>
                </a:solidFill>
                <a:latin typeface="Arial" pitchFamily="34" charset="0"/>
                <a:cs typeface="Arial" pitchFamily="34" charset="0"/>
              </a:rPr>
              <a:t>Challenges – June 2007</a:t>
            </a:r>
            <a:endParaRPr lang="en-US" sz="1200" dirty="0">
              <a:solidFill>
                <a:prstClr val="black"/>
              </a:solidFill>
              <a:latin typeface="Arial" pitchFamily="34" charset="0"/>
              <a:cs typeface="Arial" pitchFamily="34" charset="0"/>
            </a:endParaRPr>
          </a:p>
        </p:txBody>
      </p:sp>
      <p:sp>
        <p:nvSpPr>
          <p:cNvPr id="8"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اهتمامات وتحديات تجارية مهمة للمرأة في الأردن</a:t>
            </a:r>
            <a:endParaRPr lang="en-US" sz="3200" dirty="0">
              <a:solidFill>
                <a:schemeClr val="accent1"/>
              </a:solidFill>
            </a:endParaRPr>
          </a:p>
        </p:txBody>
      </p:sp>
    </p:spTree>
    <p:extLst>
      <p:ext uri="{BB962C8B-B14F-4D97-AF65-F5344CB8AC3E}">
        <p14:creationId xmlns:p14="http://schemas.microsoft.com/office/powerpoint/2010/main" val="10102239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707886"/>
          </a:xfrm>
          <a:prstGeom prst="rect">
            <a:avLst/>
          </a:prstGeom>
        </p:spPr>
        <p:txBody>
          <a:bodyPr wrap="square">
            <a:spAutoFit/>
          </a:bodyPr>
          <a:lstStyle/>
          <a:p>
            <a:endParaRPr lang="en-US" sz="2000" b="1" dirty="0" smtClean="0">
              <a:solidFill>
                <a:prstClr val="black"/>
              </a:solidFill>
            </a:endParaRPr>
          </a:p>
          <a:p>
            <a:endParaRPr lang="en-US" sz="2000" b="1" dirty="0">
              <a:solidFill>
                <a:prstClr val="black"/>
              </a:solidFill>
            </a:endParaRPr>
          </a:p>
        </p:txBody>
      </p:sp>
      <p:graphicFrame>
        <p:nvGraphicFramePr>
          <p:cNvPr id="9" name="Diagram 8"/>
          <p:cNvGraphicFramePr/>
          <p:nvPr>
            <p:extLst>
              <p:ext uri="{D42A27DB-BD31-4B8C-83A1-F6EECF244321}">
                <p14:modId xmlns:p14="http://schemas.microsoft.com/office/powerpoint/2010/main" val="1979743607"/>
              </p:ext>
            </p:extLst>
          </p:nvPr>
        </p:nvGraphicFramePr>
        <p:xfrm>
          <a:off x="599210" y="1333500"/>
          <a:ext cx="79248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10128570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57200" y="1143000"/>
            <a:ext cx="8191500" cy="3662541"/>
          </a:xfrm>
          <a:prstGeom prst="rect">
            <a:avLst/>
          </a:prstGeom>
        </p:spPr>
        <p:txBody>
          <a:bodyPr wrap="square">
            <a:spAutoFit/>
          </a:bodyPr>
          <a:lstStyle/>
          <a:p>
            <a:pPr marL="457200" lvl="0" indent="-457200" algn="r" rtl="1">
              <a:buFont typeface="+mj-lt"/>
              <a:buAutoNum type="arabicPeriod"/>
            </a:pPr>
            <a:r>
              <a:rPr lang="ar-JO" sz="2000" b="1" dirty="0" smtClean="0"/>
              <a:t>التوقعات </a:t>
            </a:r>
            <a:r>
              <a:rPr lang="ar-JO" sz="2000" b="1" dirty="0"/>
              <a:t>الاجتماعية الصعبة</a:t>
            </a:r>
            <a:endParaRPr lang="en-US" sz="2000" b="1" dirty="0"/>
          </a:p>
          <a:p>
            <a:pPr algn="r" rtl="1"/>
            <a:endParaRPr lang="en-US" sz="1600" b="1" i="1" dirty="0" smtClean="0"/>
          </a:p>
          <a:p>
            <a:pPr algn="just" rtl="1"/>
            <a:r>
              <a:rPr lang="ar-JO" sz="1600" b="1" dirty="0"/>
              <a:t>قد تشعر النساء وكأنهن بحاجة إلى تبني </a:t>
            </a:r>
            <a:r>
              <a:rPr lang="ar-JO" sz="1600" b="1" dirty="0" smtClean="0"/>
              <a:t>موقف نمطي ذكري اتجاه </a:t>
            </a:r>
            <a:r>
              <a:rPr lang="ar-JO" sz="1600" b="1" dirty="0"/>
              <a:t>العمل: </a:t>
            </a:r>
            <a:r>
              <a:rPr lang="ar-JO" sz="1600" b="1" dirty="0" smtClean="0"/>
              <a:t>تنافسي، عدواني، </a:t>
            </a:r>
            <a:r>
              <a:rPr lang="ar-JO" sz="1600" b="1" dirty="0"/>
              <a:t>وأحيانًا قاسٍ للغاية. لكن الرؤساء التنفيذيين </a:t>
            </a:r>
            <a:r>
              <a:rPr lang="ar-JO" sz="1600" b="1" dirty="0" smtClean="0"/>
              <a:t>الناجحات من النساء يعتقدن </a:t>
            </a:r>
            <a:r>
              <a:rPr lang="ar-JO" sz="1600" b="1" dirty="0"/>
              <a:t>أن البقاء وفيا لنفسك والعثور على صوتك الخاص هو مفاتيح الارتفاع فوق التوقعات السابقة</a:t>
            </a:r>
            <a:r>
              <a:rPr lang="ar-JO" sz="1600" b="1" dirty="0" smtClean="0"/>
              <a:t>.</a:t>
            </a:r>
          </a:p>
          <a:p>
            <a:pPr algn="just" rtl="1"/>
            <a:endParaRPr lang="ar-JO" sz="1600" b="1" dirty="0"/>
          </a:p>
          <a:p>
            <a:pPr algn="just" rtl="1"/>
            <a:r>
              <a:rPr lang="ar-JO" sz="1600" dirty="0" smtClean="0"/>
              <a:t>"لا </a:t>
            </a:r>
            <a:r>
              <a:rPr lang="ar-JO" sz="1600" dirty="0"/>
              <a:t>تتفق مع فكرة الرجل عن الشكل الذي ينبغي أن يكون </a:t>
            </a:r>
            <a:r>
              <a:rPr lang="ar-JO" sz="1600" dirty="0" smtClean="0"/>
              <a:t>عليه القائد، </a:t>
            </a:r>
            <a:r>
              <a:rPr lang="ar-JO" sz="1600" dirty="0"/>
              <a:t>لقد وصلت إلى حيث أنت من خلال العمل الجاد </a:t>
            </a:r>
            <a:r>
              <a:rPr lang="ar-JO" sz="1600" dirty="0" smtClean="0"/>
              <a:t>والمثابرة".</a:t>
            </a:r>
          </a:p>
          <a:p>
            <a:pPr algn="just" rtl="1"/>
            <a:r>
              <a:rPr lang="ar-JO" sz="1600" dirty="0" smtClean="0"/>
              <a:t> </a:t>
            </a:r>
            <a:r>
              <a:rPr lang="ar-JO" sz="1200" dirty="0" smtClean="0"/>
              <a:t>هيلاري غينغا، الرئيس التنفيذي لشركة </a:t>
            </a:r>
            <a:r>
              <a:rPr lang="en-US" sz="1200" i="1" dirty="0">
                <a:solidFill>
                  <a:prstClr val="black"/>
                </a:solidFill>
              </a:rPr>
              <a:t> </a:t>
            </a:r>
            <a:r>
              <a:rPr lang="en-US" sz="1200" i="1" dirty="0" smtClean="0">
                <a:solidFill>
                  <a:prstClr val="black"/>
                </a:solidFill>
              </a:rPr>
              <a:t> </a:t>
            </a:r>
            <a:r>
              <a:rPr lang="en-US" sz="1200" i="1" dirty="0" err="1" smtClean="0">
                <a:solidFill>
                  <a:prstClr val="black"/>
                </a:solidFill>
              </a:rPr>
              <a:t>Trunkettes</a:t>
            </a:r>
            <a:r>
              <a:rPr lang="ar-JO" sz="1200" i="1" dirty="0" smtClean="0">
                <a:solidFill>
                  <a:prstClr val="black"/>
                </a:solidFill>
              </a:rPr>
              <a:t>لملابس السباحة النسائية.</a:t>
            </a:r>
          </a:p>
          <a:p>
            <a:pPr algn="just" rtl="1"/>
            <a:endParaRPr lang="ar-JO" sz="1200" i="1" dirty="0" smtClean="0">
              <a:solidFill>
                <a:prstClr val="black"/>
              </a:solidFill>
            </a:endParaRPr>
          </a:p>
          <a:p>
            <a:pPr algn="just" rtl="1"/>
            <a:endParaRPr lang="ar-JO" sz="1200" dirty="0" smtClean="0"/>
          </a:p>
          <a:p>
            <a:pPr algn="just" rtl="1"/>
            <a:endParaRPr lang="ar-JO" sz="1200" dirty="0" smtClean="0"/>
          </a:p>
          <a:p>
            <a:pPr algn="just" rtl="1"/>
            <a:r>
              <a:rPr lang="ar-JO" sz="1600" dirty="0" smtClean="0">
                <a:solidFill>
                  <a:prstClr val="black"/>
                </a:solidFill>
              </a:rPr>
              <a:t>"</a:t>
            </a:r>
            <a:r>
              <a:rPr lang="ar-JO" sz="1600" dirty="0">
                <a:solidFill>
                  <a:prstClr val="black"/>
                </a:solidFill>
              </a:rPr>
              <a:t>لقد علمت في النهاية أن </a:t>
            </a:r>
            <a:r>
              <a:rPr lang="ar-JO" sz="1600" dirty="0" smtClean="0">
                <a:solidFill>
                  <a:prstClr val="black"/>
                </a:solidFill>
              </a:rPr>
              <a:t>شركتي، </a:t>
            </a:r>
            <a:r>
              <a:rPr lang="ar-JO" sz="1600" dirty="0">
                <a:solidFill>
                  <a:prstClr val="black"/>
                </a:solidFill>
              </a:rPr>
              <a:t>سواء </a:t>
            </a:r>
            <a:r>
              <a:rPr lang="ar-JO" sz="1600" dirty="0" smtClean="0">
                <a:solidFill>
                  <a:prstClr val="black"/>
                </a:solidFill>
              </a:rPr>
              <a:t>كنت إمرأة </a:t>
            </a:r>
            <a:r>
              <a:rPr lang="ar-JO" sz="1600" dirty="0">
                <a:solidFill>
                  <a:prstClr val="black"/>
                </a:solidFill>
              </a:rPr>
              <a:t>أم </a:t>
            </a:r>
            <a:r>
              <a:rPr lang="ar-JO" sz="1600" dirty="0" smtClean="0">
                <a:solidFill>
                  <a:prstClr val="black"/>
                </a:solidFill>
              </a:rPr>
              <a:t>لا، ستفشل </a:t>
            </a:r>
            <a:r>
              <a:rPr lang="ar-JO" sz="1600" dirty="0">
                <a:solidFill>
                  <a:prstClr val="black"/>
                </a:solidFill>
              </a:rPr>
              <a:t>إذا رفضت الدفاع </a:t>
            </a:r>
            <a:r>
              <a:rPr lang="ar-JO" sz="1600" dirty="0" smtClean="0">
                <a:solidFill>
                  <a:prstClr val="black"/>
                </a:solidFill>
              </a:rPr>
              <a:t>عنها </a:t>
            </a:r>
            <a:r>
              <a:rPr lang="ar-JO" sz="1600" dirty="0">
                <a:solidFill>
                  <a:prstClr val="black"/>
                </a:solidFill>
              </a:rPr>
              <a:t>أو القتال من </a:t>
            </a:r>
            <a:r>
              <a:rPr lang="ar-JO" sz="1600" dirty="0" smtClean="0">
                <a:solidFill>
                  <a:prstClr val="black"/>
                </a:solidFill>
              </a:rPr>
              <a:t>أجلها. </a:t>
            </a:r>
            <a:r>
              <a:rPr lang="ar-JO" sz="1600" dirty="0">
                <a:solidFill>
                  <a:prstClr val="black"/>
                </a:solidFill>
              </a:rPr>
              <a:t>ومنذ ذلك </a:t>
            </a:r>
            <a:r>
              <a:rPr lang="ar-JO" sz="1600" dirty="0" smtClean="0">
                <a:solidFill>
                  <a:prstClr val="black"/>
                </a:solidFill>
              </a:rPr>
              <a:t>الحين، </a:t>
            </a:r>
            <a:r>
              <a:rPr lang="ar-JO" sz="1600" dirty="0">
                <a:solidFill>
                  <a:prstClr val="black"/>
                </a:solidFill>
              </a:rPr>
              <a:t>لم أعد أشعر بالقلق بشأن اعتباري </a:t>
            </a:r>
            <a:r>
              <a:rPr lang="ar-JO" sz="1600" dirty="0" smtClean="0">
                <a:solidFill>
                  <a:prstClr val="black"/>
                </a:solidFill>
              </a:rPr>
              <a:t>عدوانية".</a:t>
            </a:r>
            <a:r>
              <a:rPr lang="ar-JO" sz="2000" b="1" dirty="0" smtClean="0">
                <a:solidFill>
                  <a:prstClr val="black"/>
                </a:solidFill>
              </a:rPr>
              <a:t> </a:t>
            </a:r>
          </a:p>
          <a:p>
            <a:pPr algn="just" rtl="1"/>
            <a:r>
              <a:rPr lang="ar-JO" sz="1200" dirty="0" smtClean="0">
                <a:solidFill>
                  <a:prstClr val="black"/>
                </a:solidFill>
              </a:rPr>
              <a:t>أليكساندرا بيرسون، </a:t>
            </a:r>
            <a:r>
              <a:rPr lang="ar-JO" sz="1200" dirty="0"/>
              <a:t>الرئيس التنفيذي </a:t>
            </a:r>
            <a:r>
              <a:rPr lang="ar-JO" sz="1200" dirty="0" smtClean="0"/>
              <a:t>لتطبيق </a:t>
            </a:r>
            <a:r>
              <a:rPr lang="en-US" sz="1200" dirty="0" smtClean="0"/>
              <a:t>.</a:t>
            </a:r>
            <a:r>
              <a:rPr lang="en-US" sz="1200" i="1" dirty="0" err="1" smtClean="0">
                <a:solidFill>
                  <a:prstClr val="black"/>
                </a:solidFill>
              </a:rPr>
              <a:t>springpop</a:t>
            </a:r>
            <a:endParaRPr lang="en-US" sz="1200" dirty="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10089153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76250" y="1142260"/>
            <a:ext cx="8191500" cy="4647426"/>
          </a:xfrm>
          <a:prstGeom prst="rect">
            <a:avLst/>
          </a:prstGeom>
        </p:spPr>
        <p:txBody>
          <a:bodyPr wrap="square">
            <a:spAutoFit/>
          </a:bodyPr>
          <a:lstStyle/>
          <a:p>
            <a:pPr marL="457200" indent="-457200" algn="r" rtl="1">
              <a:buFont typeface="+mj-lt"/>
              <a:buAutoNum type="arabicPeriod" startAt="2"/>
            </a:pPr>
            <a:r>
              <a:rPr lang="ar-JO" sz="2000" b="1" dirty="0"/>
              <a:t>محدودية الوصول إلى </a:t>
            </a:r>
            <a:r>
              <a:rPr lang="ar-JO" sz="2000" b="1" dirty="0" smtClean="0"/>
              <a:t>التمويل</a:t>
            </a:r>
          </a:p>
          <a:p>
            <a:pPr algn="r" rtl="1"/>
            <a:endParaRPr lang="en-US" sz="1600" b="1" i="1" dirty="0" smtClean="0"/>
          </a:p>
          <a:p>
            <a:pPr algn="just" rtl="1"/>
            <a:r>
              <a:rPr lang="ar-JO" sz="1600" b="1" dirty="0"/>
              <a:t>زيادة رأس المال أكثر صعوبة بالنسبة للشركات المملوكة للنساء. أقل من 3 ٪ من الشركات الممولة من رأس المال الاستثماري </a:t>
            </a:r>
            <a:r>
              <a:rPr lang="ar-JO" sz="1600" b="1" dirty="0" smtClean="0"/>
              <a:t>كانت للنساء فيها </a:t>
            </a:r>
            <a:r>
              <a:rPr lang="ar-JO" sz="1600" b="1" dirty="0"/>
              <a:t>مناصب تنفيذية </a:t>
            </a:r>
            <a:r>
              <a:rPr lang="ar-JO" sz="1600" b="1" dirty="0" smtClean="0"/>
              <a:t>كبيرة.</a:t>
            </a:r>
          </a:p>
          <a:p>
            <a:pPr algn="just" rtl="1"/>
            <a:r>
              <a:rPr lang="ar-JO" sz="1200" dirty="0" smtClean="0"/>
              <a:t>تقرير كلية بابسون.</a:t>
            </a:r>
            <a:r>
              <a:rPr lang="en-US" sz="1200" dirty="0" smtClean="0"/>
              <a:t> </a:t>
            </a:r>
            <a:endParaRPr lang="ar-JO" sz="1200" dirty="0" smtClean="0"/>
          </a:p>
          <a:p>
            <a:pPr algn="just" rtl="1"/>
            <a:endParaRPr lang="en-US" sz="1200" dirty="0" smtClean="0"/>
          </a:p>
          <a:p>
            <a:pPr algn="just" rtl="1"/>
            <a:r>
              <a:rPr lang="ar-JO" sz="1600" dirty="0" smtClean="0"/>
              <a:t>"يميل </a:t>
            </a:r>
            <a:r>
              <a:rPr lang="ar-JO" sz="1600" dirty="0"/>
              <a:t>أصحاب رأس المال المغامر إلى الاستثمار في الشركات الناشئة التي يديرها أشخاص من" قبيلة </a:t>
            </a:r>
            <a:r>
              <a:rPr lang="ar-JO" sz="1600" dirty="0" smtClean="0"/>
              <a:t>"تشابههم - </a:t>
            </a:r>
            <a:r>
              <a:rPr lang="ar-JO" sz="1600" dirty="0"/>
              <a:t>على سبيل </a:t>
            </a:r>
            <a:r>
              <a:rPr lang="ar-JO" sz="1600" dirty="0" smtClean="0"/>
              <a:t>المثال، </a:t>
            </a:r>
            <a:r>
              <a:rPr lang="ar-JO" sz="1600" dirty="0"/>
              <a:t>سوف يرغب مستثمر تلقى تعليمه في ستانفورد في دعم أعمال </a:t>
            </a:r>
            <a:r>
              <a:rPr lang="ar-JO" sz="1600" dirty="0" smtClean="0"/>
              <a:t>شركة خريجي جامعة ستانفورد. يجب </a:t>
            </a:r>
            <a:r>
              <a:rPr lang="ar-JO" sz="1600" dirty="0"/>
              <a:t>على النساء اللائي يبحثن عن مستثمرين من رجال الأعمال بناء الثقة من خلال فريق كبير وخطة عمل. يبحث المستثمرون عن الشركات التي يمكنها زيادة قيمتها إلى أكثر من مليار دولار. إذا كان لديك </a:t>
            </a:r>
            <a:r>
              <a:rPr lang="ar-JO" sz="1600" b="1" dirty="0"/>
              <a:t>خبراء</a:t>
            </a:r>
            <a:r>
              <a:rPr lang="ar-JO" sz="1600" dirty="0"/>
              <a:t> في فريقك قادرون على تنفيذ </a:t>
            </a:r>
            <a:r>
              <a:rPr lang="ar-JO" sz="1600" b="1" dirty="0"/>
              <a:t>العمليات التجارية </a:t>
            </a:r>
            <a:r>
              <a:rPr lang="ar-JO" sz="1600" dirty="0"/>
              <a:t>بشكل جيد ، فسوف يكون لدى المستثمرين ثقة في هؤلاء الأشخاص. أنت أيضا بحاجة إلى </a:t>
            </a:r>
            <a:r>
              <a:rPr lang="ar-JO" sz="1600" b="1" dirty="0" smtClean="0"/>
              <a:t>منتج صالح"</a:t>
            </a:r>
            <a:r>
              <a:rPr lang="ar-JO" sz="1600" dirty="0" smtClean="0"/>
              <a:t>.</a:t>
            </a:r>
          </a:p>
          <a:p>
            <a:pPr algn="just" rtl="1"/>
            <a:r>
              <a:rPr lang="ar-JO" sz="1200" dirty="0"/>
              <a:t>بوني </a:t>
            </a:r>
            <a:r>
              <a:rPr lang="ar-JO" sz="1200" dirty="0" smtClean="0"/>
              <a:t>كارتر، الرئيس </a:t>
            </a:r>
            <a:r>
              <a:rPr lang="ar-JO" sz="1200" dirty="0"/>
              <a:t>والمدير التنفيذي ل</a:t>
            </a:r>
            <a:r>
              <a:rPr lang="ar-JO" sz="1200" dirty="0" smtClean="0"/>
              <a:t>لمبيعات وتحليلات التسويق لشركة </a:t>
            </a:r>
            <a:r>
              <a:rPr lang="en-US" sz="1200" dirty="0" smtClean="0"/>
              <a:t>.Full </a:t>
            </a:r>
            <a:r>
              <a:rPr lang="en-US" sz="1200" dirty="0"/>
              <a:t>Circle </a:t>
            </a:r>
            <a:r>
              <a:rPr lang="en-US" sz="1200" dirty="0" smtClean="0"/>
              <a:t>Insights</a:t>
            </a:r>
            <a:endParaRPr lang="ar-JO" sz="1200" dirty="0" smtClean="0"/>
          </a:p>
          <a:p>
            <a:pPr algn="just" rtl="1"/>
            <a:endParaRPr lang="en-US" sz="1200" i="1" dirty="0" smtClean="0">
              <a:solidFill>
                <a:prstClr val="black"/>
              </a:solidFill>
            </a:endParaRPr>
          </a:p>
          <a:p>
            <a:pPr algn="just" rtl="1"/>
            <a:r>
              <a:rPr lang="ar-JO" sz="1600" dirty="0"/>
              <a:t>"العمل على إشراك المزيد من المستثمرات في دعم بعضهن البعض هو طريقة أخرى للتغلب على هذا التحدي. مثل هذه المجموعات </a:t>
            </a:r>
            <a:r>
              <a:rPr lang="ar-JO" sz="1600" dirty="0" smtClean="0"/>
              <a:t>لا </a:t>
            </a:r>
            <a:r>
              <a:rPr lang="ar-JO" sz="1600" dirty="0"/>
              <a:t>تتطلع </a:t>
            </a:r>
            <a:r>
              <a:rPr lang="ar-JO" sz="1600" dirty="0" smtClean="0"/>
              <a:t>فقط إلى </a:t>
            </a:r>
            <a:r>
              <a:rPr lang="ar-JO" sz="1600" dirty="0"/>
              <a:t>إلهام وتشجيع </a:t>
            </a:r>
            <a:r>
              <a:rPr lang="ar-JO" sz="1600" dirty="0" smtClean="0"/>
              <a:t>المستثمرات، بل </a:t>
            </a:r>
            <a:r>
              <a:rPr lang="ar-JO" sz="1600" dirty="0"/>
              <a:t>لتنمية ودعم سيدات أعمال أخريات من خلال التمويل وورش العمل التعليمية الإستراتيجية</a:t>
            </a:r>
            <a:r>
              <a:rPr lang="ar-JO" sz="1600" dirty="0" smtClean="0"/>
              <a:t>".</a:t>
            </a:r>
          </a:p>
          <a:p>
            <a:pPr algn="just" rtl="1"/>
            <a:r>
              <a:rPr lang="ar-JO" sz="1600" dirty="0" smtClean="0"/>
              <a:t> </a:t>
            </a:r>
            <a:r>
              <a:rPr lang="ar-JO" sz="1200" dirty="0" smtClean="0"/>
              <a:t>فيلينا هانسون، مؤسسة</a:t>
            </a:r>
            <a:r>
              <a:rPr lang="en-US" sz="1200" i="1" dirty="0">
                <a:solidFill>
                  <a:prstClr val="black"/>
                </a:solidFill>
              </a:rPr>
              <a:t> </a:t>
            </a:r>
            <a:r>
              <a:rPr lang="en-US" sz="1200" i="1" dirty="0" smtClean="0">
                <a:solidFill>
                  <a:prstClr val="black"/>
                </a:solidFill>
              </a:rPr>
              <a:t>.Hera Fund </a:t>
            </a:r>
            <a:r>
              <a:rPr lang="ar-JO" sz="1200" i="1" dirty="0" smtClean="0">
                <a:solidFill>
                  <a:prstClr val="black"/>
                </a:solidFill>
              </a:rPr>
              <a:t> </a:t>
            </a:r>
            <a:endParaRPr lang="ar-JO" sz="1200" dirty="0" smtClean="0"/>
          </a:p>
          <a:p>
            <a:endParaRPr lang="en-US" sz="1200" i="1" dirty="0">
              <a:solidFill>
                <a:prstClr val="black"/>
              </a:solidFill>
            </a:endParaRPr>
          </a:p>
          <a:p>
            <a:endParaRPr lang="en-US" sz="1200" i="1" dirty="0">
              <a:solidFill>
                <a:prstClr val="black"/>
              </a:solidFill>
            </a:endParaRPr>
          </a:p>
          <a:p>
            <a:endParaRPr lang="en-US" sz="1200" i="1" dirty="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2953767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مقابل </a:t>
            </a:r>
            <a:r>
              <a:rPr lang="ar-SA" sz="3200" dirty="0" smtClean="0">
                <a:solidFill>
                  <a:schemeClr val="accent1"/>
                </a:solidFill>
                <a:latin typeface="Simplified Arabic" panose="02020603050405020304" pitchFamily="18" charset="-78"/>
              </a:rPr>
              <a:t>الجنس</a:t>
            </a:r>
            <a:r>
              <a:rPr lang="ar-JO" sz="3200" dirty="0" smtClean="0">
                <a:solidFill>
                  <a:schemeClr val="accent1"/>
                </a:solidFill>
                <a:latin typeface="Simplified Arabic" panose="02020603050405020304" pitchFamily="18" charset="-78"/>
              </a:rPr>
              <a:t> - اختبار</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685800" y="1148508"/>
            <a:ext cx="7924800" cy="3693319"/>
          </a:xfrm>
          <a:prstGeom prst="rect">
            <a:avLst/>
          </a:prstGeom>
          <a:noFill/>
        </p:spPr>
        <p:txBody>
          <a:bodyPr wrap="square" rtlCol="1">
            <a:spAutoFit/>
          </a:bodyPr>
          <a:lstStyle/>
          <a:p>
            <a:pPr algn="just" rtl="1"/>
            <a:r>
              <a:rPr lang="ar-JO" dirty="0" smtClean="0"/>
              <a:t>4</a:t>
            </a:r>
            <a:r>
              <a:rPr lang="ar-JO" dirty="0"/>
              <a:t>) </a:t>
            </a:r>
            <a:r>
              <a:rPr lang="ar-JO" dirty="0" smtClean="0"/>
              <a:t>يلعب رامي </a:t>
            </a:r>
            <a:r>
              <a:rPr lang="ar-JO" dirty="0"/>
              <a:t>مع أخته الصغيرة في </a:t>
            </a:r>
            <a:r>
              <a:rPr lang="ar-JO" dirty="0" smtClean="0"/>
              <a:t>المنزل، يضعها </a:t>
            </a:r>
            <a:r>
              <a:rPr lang="ar-JO" dirty="0"/>
              <a:t>في عربة </a:t>
            </a:r>
            <a:r>
              <a:rPr lang="ar-JO" dirty="0" smtClean="0"/>
              <a:t>الأطفال </a:t>
            </a:r>
            <a:r>
              <a:rPr lang="ar-JO" dirty="0"/>
              <a:t>ويدفعها حول غرفة المعيشة</a:t>
            </a:r>
            <a:r>
              <a:rPr lang="ar-JO" dirty="0" smtClean="0"/>
              <a:t>. أما عند قدوم أصدقائه، فإنه لن يقوم </a:t>
            </a:r>
            <a:r>
              <a:rPr lang="ar-JO" dirty="0"/>
              <a:t>بذلك. هذا مثال </a:t>
            </a:r>
            <a:r>
              <a:rPr lang="ar-JO" dirty="0" smtClean="0"/>
              <a:t>على:</a:t>
            </a:r>
            <a:endParaRPr lang="ar-JO" dirty="0"/>
          </a:p>
          <a:p>
            <a:pPr algn="r" rtl="1"/>
            <a:r>
              <a:rPr lang="ar-JO" dirty="0"/>
              <a:t>أ. الجنس</a:t>
            </a:r>
          </a:p>
          <a:p>
            <a:pPr algn="r" rtl="1"/>
            <a:r>
              <a:rPr lang="ar-JO" dirty="0"/>
              <a:t>ب. النوع الاجتماعي</a:t>
            </a:r>
          </a:p>
          <a:p>
            <a:pPr algn="r" rtl="1"/>
            <a:r>
              <a:rPr lang="ar-JO" dirty="0"/>
              <a:t>ج. خصائص الجنس الأولية</a:t>
            </a:r>
          </a:p>
          <a:p>
            <a:pPr algn="r" rtl="1"/>
            <a:r>
              <a:rPr lang="ar-JO" dirty="0"/>
              <a:t>د. خصائص الجنس الثانوية</a:t>
            </a:r>
          </a:p>
          <a:p>
            <a:pPr algn="r" rtl="1"/>
            <a:endParaRPr lang="ar-JO" dirty="0"/>
          </a:p>
          <a:p>
            <a:pPr algn="r" rtl="1"/>
            <a:endParaRPr lang="ar-JO" dirty="0" smtClean="0"/>
          </a:p>
          <a:p>
            <a:pPr algn="just" rtl="1"/>
            <a:r>
              <a:rPr lang="ar-JO" dirty="0" smtClean="0"/>
              <a:t>5) تحب روان </a:t>
            </a:r>
            <a:r>
              <a:rPr lang="ar-JO" dirty="0"/>
              <a:t>القفز على الحبل مع الفتيات. </a:t>
            </a:r>
            <a:r>
              <a:rPr lang="ar-JO" dirty="0" smtClean="0"/>
              <a:t>و رامي </a:t>
            </a:r>
            <a:r>
              <a:rPr lang="ar-JO" dirty="0"/>
              <a:t>يحب لعب كرة القدم مع الأولاد. هذا مثال </a:t>
            </a:r>
            <a:r>
              <a:rPr lang="ar-JO" dirty="0" smtClean="0"/>
              <a:t>على:</a:t>
            </a:r>
          </a:p>
          <a:p>
            <a:pPr algn="r" rtl="1"/>
            <a:r>
              <a:rPr lang="ar-JO" dirty="0" smtClean="0"/>
              <a:t>أ. الجنس</a:t>
            </a:r>
            <a:endParaRPr lang="ar-JO" dirty="0"/>
          </a:p>
          <a:p>
            <a:pPr algn="r" rtl="1"/>
            <a:r>
              <a:rPr lang="ar-JO" dirty="0"/>
              <a:t>ب. </a:t>
            </a:r>
            <a:r>
              <a:rPr lang="ar-JO" dirty="0" smtClean="0"/>
              <a:t>النوع الاجتماعي</a:t>
            </a:r>
            <a:endParaRPr lang="ar-JO" dirty="0"/>
          </a:p>
          <a:p>
            <a:pPr algn="r" rtl="1"/>
            <a:r>
              <a:rPr lang="ar-JO" dirty="0"/>
              <a:t>ج. خصائص الجنس الأولية</a:t>
            </a:r>
          </a:p>
          <a:p>
            <a:pPr algn="r" rtl="1"/>
            <a:r>
              <a:rPr lang="ar-JO" dirty="0"/>
              <a:t>د. خصائص الجنس الثانوية</a:t>
            </a:r>
          </a:p>
        </p:txBody>
      </p:sp>
      <p:sp>
        <p:nvSpPr>
          <p:cNvPr id="7" name="TextBox 6"/>
          <p:cNvSpPr txBox="1"/>
          <p:nvPr/>
        </p:nvSpPr>
        <p:spPr>
          <a:xfrm>
            <a:off x="342900" y="6161901"/>
            <a:ext cx="6781800" cy="276999"/>
          </a:xfrm>
          <a:prstGeom prst="rect">
            <a:avLst/>
          </a:prstGeom>
          <a:noFill/>
        </p:spPr>
        <p:txBody>
          <a:bodyPr wrap="square" rtlCol="0">
            <a:spAutoFit/>
          </a:bodyPr>
          <a:lstStyle/>
          <a:p>
            <a:r>
              <a:rPr lang="en-US" sz="1200" dirty="0">
                <a:hlinkClick r:id="rId2"/>
              </a:rPr>
              <a:t>https://quizlet.com/72375149/sex-and-gender-flash-cards</a:t>
            </a:r>
            <a:r>
              <a:rPr lang="en-US" sz="1200" dirty="0" smtClean="0">
                <a:hlinkClick r:id="rId2"/>
              </a:rPr>
              <a:t>/</a:t>
            </a:r>
            <a:r>
              <a:rPr lang="en-US" sz="1200" dirty="0" smtClean="0"/>
              <a:t> </a:t>
            </a:r>
            <a:endParaRPr lang="en-US" sz="1200" dirty="0"/>
          </a:p>
        </p:txBody>
      </p:sp>
    </p:spTree>
    <p:extLst>
      <p:ext uri="{BB962C8B-B14F-4D97-AF65-F5344CB8AC3E}">
        <p14:creationId xmlns:p14="http://schemas.microsoft.com/office/powerpoint/2010/main" val="3805590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371600"/>
            <a:ext cx="8191500" cy="2862322"/>
          </a:xfrm>
          <a:prstGeom prst="rect">
            <a:avLst/>
          </a:prstGeom>
        </p:spPr>
        <p:txBody>
          <a:bodyPr wrap="square">
            <a:spAutoFit/>
          </a:bodyPr>
          <a:lstStyle/>
          <a:p>
            <a:endParaRPr lang="en-US" sz="1200" i="1" dirty="0">
              <a:solidFill>
                <a:prstClr val="black"/>
              </a:solidFill>
            </a:endParaRPr>
          </a:p>
          <a:p>
            <a:pPr marL="457200" indent="-457200" algn="r" rtl="1">
              <a:buFont typeface="+mj-lt"/>
              <a:buAutoNum type="arabicPeriod" startAt="3"/>
            </a:pPr>
            <a:r>
              <a:rPr lang="ar-JO" sz="2000" b="1" dirty="0"/>
              <a:t>التنافس مع </a:t>
            </a:r>
            <a:r>
              <a:rPr lang="ar-JO" sz="2000" b="1" dirty="0" smtClean="0"/>
              <a:t>الرجال</a:t>
            </a:r>
            <a:endParaRPr lang="en-US" sz="2000" b="1" dirty="0"/>
          </a:p>
          <a:p>
            <a:endParaRPr lang="en-US" sz="2000" b="1" dirty="0" smtClean="0">
              <a:solidFill>
                <a:prstClr val="black"/>
              </a:solidFill>
            </a:endParaRPr>
          </a:p>
          <a:p>
            <a:pPr algn="r" rtl="1"/>
            <a:r>
              <a:rPr lang="ar-JO" sz="1600" b="1" dirty="0">
                <a:solidFill>
                  <a:prstClr val="black"/>
                </a:solidFill>
              </a:rPr>
              <a:t>كصاحبة أعمال في </a:t>
            </a:r>
            <a:r>
              <a:rPr lang="ar-JO" sz="1600" b="1" dirty="0" smtClean="0">
                <a:solidFill>
                  <a:prstClr val="black"/>
                </a:solidFill>
              </a:rPr>
              <a:t>قطاع أعمال </a:t>
            </a:r>
            <a:r>
              <a:rPr lang="ar-JO" sz="1600" b="1" dirty="0">
                <a:solidFill>
                  <a:prstClr val="black"/>
                </a:solidFill>
              </a:rPr>
              <a:t>يهيمن </a:t>
            </a:r>
            <a:r>
              <a:rPr lang="ar-JO" sz="1600" b="1" dirty="0" smtClean="0">
                <a:solidFill>
                  <a:prstClr val="black"/>
                </a:solidFill>
              </a:rPr>
              <a:t>عليه الذكور، كسب </a:t>
            </a:r>
            <a:r>
              <a:rPr lang="ar-JO" sz="1600" b="1" dirty="0">
                <a:solidFill>
                  <a:prstClr val="black"/>
                </a:solidFill>
              </a:rPr>
              <a:t>الاحترام </a:t>
            </a:r>
            <a:r>
              <a:rPr lang="ar-JO" sz="1600" b="1" dirty="0" smtClean="0">
                <a:solidFill>
                  <a:prstClr val="black"/>
                </a:solidFill>
              </a:rPr>
              <a:t>كان كفاحاً.</a:t>
            </a:r>
          </a:p>
          <a:p>
            <a:pPr algn="r" rtl="1"/>
            <a:endParaRPr lang="en-US" sz="1600" b="1" dirty="0" smtClean="0">
              <a:solidFill>
                <a:prstClr val="black"/>
              </a:solidFill>
            </a:endParaRPr>
          </a:p>
          <a:p>
            <a:pPr algn="just" rtl="1"/>
            <a:r>
              <a:rPr lang="ar-JO" sz="1600" dirty="0">
                <a:solidFill>
                  <a:prstClr val="black"/>
                </a:solidFill>
              </a:rPr>
              <a:t>"لقد كنت أكثر من </a:t>
            </a:r>
            <a:r>
              <a:rPr lang="ar-JO" sz="1600" dirty="0" smtClean="0">
                <a:solidFill>
                  <a:prstClr val="black"/>
                </a:solidFill>
              </a:rPr>
              <a:t>راغبة </a:t>
            </a:r>
            <a:r>
              <a:rPr lang="ar-JO" sz="1600" dirty="0">
                <a:solidFill>
                  <a:prstClr val="black"/>
                </a:solidFill>
              </a:rPr>
              <a:t>في العمل من أجل خلق سمعتي الخاصة </a:t>
            </a:r>
            <a:r>
              <a:rPr lang="ar-JO" sz="1600" dirty="0" smtClean="0">
                <a:solidFill>
                  <a:prstClr val="black"/>
                </a:solidFill>
              </a:rPr>
              <a:t>لكوني إمرأة </a:t>
            </a:r>
            <a:r>
              <a:rPr lang="ar-JO" sz="1600" dirty="0">
                <a:solidFill>
                  <a:prstClr val="black"/>
                </a:solidFill>
              </a:rPr>
              <a:t>أعمال </a:t>
            </a:r>
            <a:r>
              <a:rPr lang="ar-JO" sz="1600" dirty="0" smtClean="0">
                <a:solidFill>
                  <a:prstClr val="black"/>
                </a:solidFill>
              </a:rPr>
              <a:t>مجتهدة و نزيهة. </a:t>
            </a:r>
            <a:r>
              <a:rPr lang="ar-JO" sz="1600" dirty="0">
                <a:solidFill>
                  <a:prstClr val="black"/>
                </a:solidFill>
              </a:rPr>
              <a:t>للتغلب على </a:t>
            </a:r>
            <a:r>
              <a:rPr lang="ar-JO" sz="1600" dirty="0" smtClean="0">
                <a:solidFill>
                  <a:prstClr val="black"/>
                </a:solidFill>
              </a:rPr>
              <a:t>هذا، </a:t>
            </a:r>
            <a:r>
              <a:rPr lang="ar-JO" sz="1600" dirty="0">
                <a:solidFill>
                  <a:prstClr val="black"/>
                </a:solidFill>
              </a:rPr>
              <a:t>كان علي أن أتعلم بناء ثقتي والتغلب على حديثي السلبي عن نفسي. إنها تمنعك من الوصول إلى كامل إمكاناتك. أحد أفضل الأشياء التي قمت بها لمساعدتي في هذا المجال هو الانضمام إلى مجموعة متنوعة </a:t>
            </a:r>
            <a:r>
              <a:rPr lang="ar-JO" sz="1600" dirty="0" smtClean="0">
                <a:solidFill>
                  <a:prstClr val="black"/>
                </a:solidFill>
              </a:rPr>
              <a:t>من </a:t>
            </a:r>
            <a:r>
              <a:rPr lang="ar-JO" sz="1600" dirty="0">
                <a:solidFill>
                  <a:prstClr val="black"/>
                </a:solidFill>
              </a:rPr>
              <a:t>رائدات </a:t>
            </a:r>
            <a:r>
              <a:rPr lang="ar-JO" sz="1600" dirty="0" smtClean="0">
                <a:solidFill>
                  <a:prstClr val="black"/>
                </a:solidFill>
              </a:rPr>
              <a:t>الأعمال، و قد </a:t>
            </a:r>
            <a:r>
              <a:rPr lang="ar-JO" sz="1600" dirty="0">
                <a:solidFill>
                  <a:prstClr val="black"/>
                </a:solidFill>
              </a:rPr>
              <a:t>وفرت لي </a:t>
            </a:r>
            <a:r>
              <a:rPr lang="ar-JO" sz="1600" dirty="0" smtClean="0">
                <a:solidFill>
                  <a:prstClr val="black"/>
                </a:solidFill>
              </a:rPr>
              <a:t>مرشدين ملهمين، و جعلتني أدرك قدراتي وساعدتني </a:t>
            </a:r>
            <a:r>
              <a:rPr lang="ar-JO" sz="1600" dirty="0">
                <a:solidFill>
                  <a:prstClr val="black"/>
                </a:solidFill>
              </a:rPr>
              <a:t>في النمو </a:t>
            </a:r>
            <a:r>
              <a:rPr lang="ar-JO" sz="1600" dirty="0" smtClean="0">
                <a:solidFill>
                  <a:prstClr val="black"/>
                </a:solidFill>
              </a:rPr>
              <a:t>والتعلم".</a:t>
            </a:r>
          </a:p>
          <a:p>
            <a:pPr algn="just" rtl="1"/>
            <a:endParaRPr lang="ar-JO" sz="1600" dirty="0" smtClean="0">
              <a:solidFill>
                <a:prstClr val="black"/>
              </a:solidFill>
            </a:endParaRPr>
          </a:p>
          <a:p>
            <a:pPr algn="just" rtl="1"/>
            <a:r>
              <a:rPr lang="ar-JO" sz="1600" b="1" dirty="0">
                <a:solidFill>
                  <a:prstClr val="black"/>
                </a:solidFill>
              </a:rPr>
              <a:t>الحل: </a:t>
            </a:r>
            <a:r>
              <a:rPr lang="ar-JO" sz="1600" b="1" dirty="0" smtClean="0">
                <a:solidFill>
                  <a:prstClr val="black"/>
                </a:solidFill>
              </a:rPr>
              <a:t>الاجتهاد </a:t>
            </a:r>
            <a:r>
              <a:rPr lang="ar-JO" sz="1600" b="1" dirty="0">
                <a:solidFill>
                  <a:prstClr val="black"/>
                </a:solidFill>
              </a:rPr>
              <a:t>والسعي لتحقيق النجاح بغض النظر عن </a:t>
            </a:r>
            <a:r>
              <a:rPr lang="ar-JO" sz="1600" b="1" dirty="0" smtClean="0">
                <a:solidFill>
                  <a:prstClr val="black"/>
                </a:solidFill>
              </a:rPr>
              <a:t>تصورات الآخرين.</a:t>
            </a:r>
            <a:endParaRPr lang="en-US" sz="1600" b="1" dirty="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9157360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467728"/>
            <a:ext cx="8191500" cy="3477875"/>
          </a:xfrm>
          <a:prstGeom prst="rect">
            <a:avLst/>
          </a:prstGeom>
        </p:spPr>
        <p:txBody>
          <a:bodyPr wrap="square">
            <a:spAutoFit/>
          </a:bodyPr>
          <a:lstStyle/>
          <a:p>
            <a:pPr marL="457200" indent="-457200" algn="r" rtl="1">
              <a:buFont typeface="+mj-lt"/>
              <a:buAutoNum type="arabicPeriod" startAt="4"/>
            </a:pPr>
            <a:r>
              <a:rPr lang="ar-JO" sz="2000" b="1" dirty="0" smtClean="0"/>
              <a:t>إمتلاك انجازاتك</a:t>
            </a:r>
            <a:endParaRPr lang="en-US" sz="2000" b="1" dirty="0"/>
          </a:p>
          <a:p>
            <a:endParaRPr lang="en-US" sz="1600" dirty="0" smtClean="0">
              <a:solidFill>
                <a:prstClr val="black"/>
              </a:solidFill>
            </a:endParaRPr>
          </a:p>
          <a:p>
            <a:pPr algn="just" rtl="1"/>
            <a:r>
              <a:rPr lang="ar-JO" sz="1600" b="1" dirty="0" smtClean="0">
                <a:solidFill>
                  <a:prstClr val="black"/>
                </a:solidFill>
              </a:rPr>
              <a:t>الإجماع على بناء صفات لدى </a:t>
            </a:r>
            <a:r>
              <a:rPr lang="ar-JO" sz="1600" b="1" dirty="0">
                <a:solidFill>
                  <a:prstClr val="black"/>
                </a:solidFill>
              </a:rPr>
              <a:t>الفتيات الصغيرات </a:t>
            </a:r>
            <a:r>
              <a:rPr lang="ar-JO" sz="1600" b="1" dirty="0" smtClean="0">
                <a:solidFill>
                  <a:prstClr val="black"/>
                </a:solidFill>
              </a:rPr>
              <a:t>قد تقلل من شأنهن كنساء من دون قصد.</a:t>
            </a:r>
          </a:p>
          <a:p>
            <a:pPr algn="just" rtl="1"/>
            <a:endParaRPr lang="ar-JO" sz="1600" b="1" dirty="0" smtClean="0">
              <a:solidFill>
                <a:prstClr val="black"/>
              </a:solidFill>
            </a:endParaRPr>
          </a:p>
          <a:p>
            <a:pPr algn="just" rtl="1"/>
            <a:r>
              <a:rPr lang="ar-JO" sz="1600" b="1" dirty="0">
                <a:solidFill>
                  <a:prstClr val="black"/>
                </a:solidFill>
              </a:rPr>
              <a:t>من الصعب التعبير </a:t>
            </a:r>
            <a:r>
              <a:rPr lang="ar-JO" sz="1600" b="1" dirty="0" smtClean="0">
                <a:solidFill>
                  <a:prstClr val="black"/>
                </a:solidFill>
              </a:rPr>
              <a:t>عنها كقائد</a:t>
            </a:r>
            <a:r>
              <a:rPr lang="ar-JO" sz="1600" b="1" dirty="0">
                <a:solidFill>
                  <a:prstClr val="black"/>
                </a:solidFill>
              </a:rPr>
              <a:t>: </a:t>
            </a:r>
            <a:r>
              <a:rPr lang="ar-JO" sz="1600" dirty="0">
                <a:solidFill>
                  <a:prstClr val="black"/>
                </a:solidFill>
              </a:rPr>
              <a:t>"عندما أتحدث عن الشركة ... أجد نفسي دائمًا </a:t>
            </a:r>
            <a:r>
              <a:rPr lang="ar-JO" sz="1600" dirty="0" smtClean="0">
                <a:solidFill>
                  <a:prstClr val="black"/>
                </a:solidFill>
              </a:rPr>
              <a:t>أقول"نحن" بدلاً من"أنا". </a:t>
            </a:r>
            <a:r>
              <a:rPr lang="ar-JO" sz="1600" dirty="0">
                <a:solidFill>
                  <a:prstClr val="black"/>
                </a:solidFill>
              </a:rPr>
              <a:t>أعلم أنني سقطت في هذا النمط </a:t>
            </a:r>
            <a:r>
              <a:rPr lang="ar-JO" sz="1600" dirty="0" smtClean="0">
                <a:solidFill>
                  <a:prstClr val="black"/>
                </a:solidFill>
              </a:rPr>
              <a:t>لأن </a:t>
            </a:r>
            <a:r>
              <a:rPr lang="ar-JO" sz="1600" dirty="0">
                <a:solidFill>
                  <a:prstClr val="black"/>
                </a:solidFill>
              </a:rPr>
              <a:t>استخدام الشخص الأول لمناقشة النجاحات أمر بالنسبة لي كما لو أنني </a:t>
            </a:r>
            <a:r>
              <a:rPr lang="ar-JO" sz="1600" dirty="0" smtClean="0">
                <a:solidFill>
                  <a:prstClr val="black"/>
                </a:solidFill>
              </a:rPr>
              <a:t>أتفاخر، </a:t>
            </a:r>
            <a:r>
              <a:rPr lang="ar-JO" sz="1600" dirty="0">
                <a:solidFill>
                  <a:prstClr val="black"/>
                </a:solidFill>
              </a:rPr>
              <a:t>ولا يمكنني أن </a:t>
            </a:r>
            <a:r>
              <a:rPr lang="ar-JO" sz="1600" dirty="0" smtClean="0">
                <a:solidFill>
                  <a:prstClr val="black"/>
                </a:solidFill>
              </a:rPr>
              <a:t>أغير </a:t>
            </a:r>
            <a:r>
              <a:rPr lang="ar-JO" sz="1600" dirty="0">
                <a:solidFill>
                  <a:prstClr val="black"/>
                </a:solidFill>
              </a:rPr>
              <a:t>فكرة أنه إذا كان شخص ما يعرف أنني </a:t>
            </a:r>
            <a:r>
              <a:rPr lang="ar-JO" sz="1600" dirty="0" smtClean="0">
                <a:solidFill>
                  <a:prstClr val="black"/>
                </a:solidFill>
              </a:rPr>
              <a:t>المسيطرة، </a:t>
            </a:r>
            <a:r>
              <a:rPr lang="ar-JO" sz="1600" dirty="0">
                <a:solidFill>
                  <a:prstClr val="black"/>
                </a:solidFill>
              </a:rPr>
              <a:t>فإن قيمة ما سنفعله </a:t>
            </a:r>
            <a:r>
              <a:rPr lang="ar-JO" sz="1600" dirty="0" smtClean="0">
                <a:solidFill>
                  <a:prstClr val="black"/>
                </a:solidFill>
              </a:rPr>
              <a:t>ستقل</a:t>
            </a:r>
            <a:r>
              <a:rPr lang="ar-JO" sz="1600" dirty="0">
                <a:solidFill>
                  <a:prstClr val="black"/>
                </a:solidFill>
              </a:rPr>
              <a:t>. بينما أقوم بتطوير </a:t>
            </a:r>
            <a:r>
              <a:rPr lang="ar-JO" sz="1600" dirty="0" smtClean="0">
                <a:solidFill>
                  <a:prstClr val="black"/>
                </a:solidFill>
              </a:rPr>
              <a:t>الأعمال، </a:t>
            </a:r>
            <a:r>
              <a:rPr lang="ar-JO" sz="1600" dirty="0">
                <a:solidFill>
                  <a:prstClr val="black"/>
                </a:solidFill>
              </a:rPr>
              <a:t>أبذل قصارى جهدي لامتلاك ما أنجزته </a:t>
            </a:r>
            <a:r>
              <a:rPr lang="ar-JO" sz="1600" dirty="0" smtClean="0">
                <a:solidFill>
                  <a:prstClr val="black"/>
                </a:solidFill>
              </a:rPr>
              <a:t>".</a:t>
            </a:r>
          </a:p>
          <a:p>
            <a:pPr algn="just" rtl="1"/>
            <a:r>
              <a:rPr lang="ar-JO" sz="1200" dirty="0" smtClean="0">
                <a:solidFill>
                  <a:prstClr val="black"/>
                </a:solidFill>
              </a:rPr>
              <a:t>مولي مكدونالد، الرئيس التنفيذي لشركة </a:t>
            </a:r>
            <a:r>
              <a:rPr lang="en-US" sz="1200" dirty="0" smtClean="0">
                <a:solidFill>
                  <a:prstClr val="black"/>
                </a:solidFill>
              </a:rPr>
              <a:t>.</a:t>
            </a:r>
            <a:r>
              <a:rPr lang="en-US" sz="1200" i="1" dirty="0" smtClean="0"/>
              <a:t>The </a:t>
            </a:r>
            <a:r>
              <a:rPr lang="en-US" sz="1200" i="1" dirty="0"/>
              <a:t>Mobile </a:t>
            </a:r>
            <a:r>
              <a:rPr lang="en-US" sz="1200" i="1" dirty="0" smtClean="0"/>
              <a:t>Locker</a:t>
            </a:r>
            <a:endParaRPr lang="ar-JO" sz="1200" dirty="0" smtClean="0">
              <a:solidFill>
                <a:prstClr val="black"/>
              </a:solidFill>
            </a:endParaRPr>
          </a:p>
          <a:p>
            <a:endParaRPr lang="en-US" sz="1600" b="1" i="1" dirty="0" smtClean="0">
              <a:solidFill>
                <a:prstClr val="black"/>
              </a:solidFill>
            </a:endParaRPr>
          </a:p>
          <a:p>
            <a:pPr algn="just" rtl="1"/>
            <a:r>
              <a:rPr lang="ar-JO" sz="1600" b="1" dirty="0" smtClean="0">
                <a:solidFill>
                  <a:prstClr val="black"/>
                </a:solidFill>
              </a:rPr>
              <a:t>اعترف بقيمة </a:t>
            </a:r>
            <a:r>
              <a:rPr lang="ar-JO" sz="1600" b="1" dirty="0">
                <a:solidFill>
                  <a:prstClr val="black"/>
                </a:solidFill>
              </a:rPr>
              <a:t>أفكارك الإبداعية: </a:t>
            </a:r>
            <a:r>
              <a:rPr lang="ar-JO" sz="1600" dirty="0">
                <a:solidFill>
                  <a:prstClr val="black"/>
                </a:solidFill>
              </a:rPr>
              <a:t>"الثقة هي مفتاح </a:t>
            </a:r>
            <a:r>
              <a:rPr lang="ar-JO" sz="1600" dirty="0" smtClean="0">
                <a:solidFill>
                  <a:prstClr val="black"/>
                </a:solidFill>
              </a:rPr>
              <a:t>النجاح، </a:t>
            </a:r>
            <a:r>
              <a:rPr lang="ar-JO" sz="1600" dirty="0">
                <a:solidFill>
                  <a:prstClr val="black"/>
                </a:solidFill>
              </a:rPr>
              <a:t>حتى عندما تكون في مواجهة مجلس إدارة </a:t>
            </a:r>
            <a:r>
              <a:rPr lang="ar-JO" sz="1600" dirty="0" smtClean="0">
                <a:solidFill>
                  <a:prstClr val="black"/>
                </a:solidFill>
              </a:rPr>
              <a:t>مليء </a:t>
            </a:r>
            <a:r>
              <a:rPr lang="ar-JO" sz="1600" dirty="0">
                <a:solidFill>
                  <a:prstClr val="black"/>
                </a:solidFill>
              </a:rPr>
              <a:t>بالرجال. عندما كنت رئيسًا تنفيذيًا </a:t>
            </a:r>
            <a:r>
              <a:rPr lang="ar-JO" sz="1600" dirty="0" smtClean="0">
                <a:solidFill>
                  <a:prstClr val="black"/>
                </a:solidFill>
              </a:rPr>
              <a:t>جديدًا، </a:t>
            </a:r>
            <a:r>
              <a:rPr lang="ar-JO" sz="1600" dirty="0">
                <a:solidFill>
                  <a:prstClr val="black"/>
                </a:solidFill>
              </a:rPr>
              <a:t>شعرت غالبًا أن أفكاري حصلت على </a:t>
            </a:r>
            <a:r>
              <a:rPr lang="ar-JO" sz="1600" dirty="0" smtClean="0">
                <a:solidFill>
                  <a:prstClr val="black"/>
                </a:solidFill>
              </a:rPr>
              <a:t>التدقيق أكثر من </a:t>
            </a:r>
            <a:r>
              <a:rPr lang="ar-JO" sz="1600" dirty="0">
                <a:solidFill>
                  <a:prstClr val="black"/>
                </a:solidFill>
              </a:rPr>
              <a:t>أفكار زملائي الذكور. ومع </a:t>
            </a:r>
            <a:r>
              <a:rPr lang="ar-JO" sz="1600" dirty="0" smtClean="0">
                <a:solidFill>
                  <a:prstClr val="black"/>
                </a:solidFill>
              </a:rPr>
              <a:t>ذلك، </a:t>
            </a:r>
            <a:r>
              <a:rPr lang="ar-JO" sz="1600" dirty="0">
                <a:solidFill>
                  <a:prstClr val="black"/>
                </a:solidFill>
              </a:rPr>
              <a:t>فإن هذا لم يثني عن أن أكون قائد أعمال </a:t>
            </a:r>
            <a:r>
              <a:rPr lang="ar-JO" sz="1600" dirty="0" smtClean="0">
                <a:solidFill>
                  <a:prstClr val="black"/>
                </a:solidFill>
              </a:rPr>
              <a:t>عظيم".</a:t>
            </a:r>
          </a:p>
          <a:p>
            <a:pPr algn="just" rtl="1"/>
            <a:r>
              <a:rPr lang="ar-JO" sz="1200" dirty="0" smtClean="0">
                <a:solidFill>
                  <a:prstClr val="black"/>
                </a:solidFill>
              </a:rPr>
              <a:t>شيلونا داونينغ، مؤسسة </a:t>
            </a:r>
            <a:r>
              <a:rPr lang="en-US" sz="1200" i="1" dirty="0" smtClean="0"/>
              <a:t> .Virtual </a:t>
            </a:r>
            <a:r>
              <a:rPr lang="en-US" sz="1200" i="1" dirty="0"/>
              <a:t>Work </a:t>
            </a:r>
            <a:r>
              <a:rPr lang="en-US" sz="1200" i="1" dirty="0" smtClean="0"/>
              <a:t>Team</a:t>
            </a:r>
            <a:endParaRPr lang="en-US" sz="1200" dirty="0" smtClean="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15352506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496631"/>
            <a:ext cx="8191500" cy="2677656"/>
          </a:xfrm>
          <a:prstGeom prst="rect">
            <a:avLst/>
          </a:prstGeom>
        </p:spPr>
        <p:txBody>
          <a:bodyPr wrap="square">
            <a:spAutoFit/>
          </a:bodyPr>
          <a:lstStyle/>
          <a:p>
            <a:pPr marL="457200" indent="-457200" algn="r" rtl="1">
              <a:buFont typeface="+mj-lt"/>
              <a:buAutoNum type="arabicPeriod" startAt="5"/>
            </a:pPr>
            <a:r>
              <a:rPr lang="ar-JO" sz="2000" b="1" dirty="0"/>
              <a:t>بناء شبكة </a:t>
            </a:r>
            <a:r>
              <a:rPr lang="ar-JO" sz="2000" b="1" dirty="0" smtClean="0"/>
              <a:t>الدعم</a:t>
            </a:r>
          </a:p>
          <a:p>
            <a:pPr marL="457200" indent="-457200" algn="r" rtl="1">
              <a:buFont typeface="+mj-lt"/>
              <a:buAutoNum type="arabicPeriod" startAt="5"/>
            </a:pPr>
            <a:endParaRPr lang="en-US" sz="2000" b="1" dirty="0"/>
          </a:p>
          <a:p>
            <a:pPr algn="r" rtl="1"/>
            <a:r>
              <a:rPr lang="ar-JO" sz="1600" b="1" dirty="0"/>
              <a:t>أفاد 48٪ من </a:t>
            </a:r>
            <a:r>
              <a:rPr lang="ar-JO" sz="1600" b="1" dirty="0" smtClean="0"/>
              <a:t>النساء المؤسسين </a:t>
            </a:r>
            <a:r>
              <a:rPr lang="ar-JO" sz="1600" b="1" dirty="0"/>
              <a:t>أن نقص المستشارين والموجهين المتاحين يحد من نموهم </a:t>
            </a:r>
            <a:r>
              <a:rPr lang="ar-JO" sz="1600" b="1" dirty="0" smtClean="0"/>
              <a:t>المهني.</a:t>
            </a:r>
          </a:p>
          <a:p>
            <a:pPr algn="r" rtl="1"/>
            <a:endParaRPr lang="ar-JO" sz="1600" b="1" dirty="0" smtClean="0"/>
          </a:p>
          <a:p>
            <a:pPr algn="just" rtl="1"/>
            <a:r>
              <a:rPr lang="ar-JO" sz="1600" dirty="0">
                <a:solidFill>
                  <a:prstClr val="black"/>
                </a:solidFill>
              </a:rPr>
              <a:t>"مع استمرار هيمنة الرجال على معظم عالم الأعمال </a:t>
            </a:r>
            <a:r>
              <a:rPr lang="ar-JO" sz="1600" dirty="0" smtClean="0">
                <a:solidFill>
                  <a:prstClr val="black"/>
                </a:solidFill>
              </a:rPr>
              <a:t>رفيع المستوى، </a:t>
            </a:r>
            <a:r>
              <a:rPr lang="ar-JO" sz="1600" dirty="0">
                <a:solidFill>
                  <a:prstClr val="black"/>
                </a:solidFill>
              </a:rPr>
              <a:t>فقد يكون من الصعب إلقاء الضوء على طريقتك الخاصة وتيسير التقديمات والتواصل في بعض شبكات الأعمال الأكثر نخبة. نظرًا لأن معظم الأعمال اليوم لا تزال صحيحة مع فلسفة </a:t>
            </a:r>
            <a:r>
              <a:rPr lang="en-US" sz="1600" b="1" dirty="0">
                <a:solidFill>
                  <a:prstClr val="black"/>
                </a:solidFill>
              </a:rPr>
              <a:t>’ </a:t>
            </a:r>
            <a:r>
              <a:rPr lang="ar-JO" sz="1600" b="1" dirty="0" smtClean="0">
                <a:solidFill>
                  <a:prstClr val="black"/>
                </a:solidFill>
              </a:rPr>
              <a:t>إنه ليس </a:t>
            </a:r>
            <a:r>
              <a:rPr lang="ar-JO" sz="1600" b="1" dirty="0">
                <a:solidFill>
                  <a:prstClr val="black"/>
                </a:solidFill>
              </a:rPr>
              <a:t>ما </a:t>
            </a:r>
            <a:r>
              <a:rPr lang="ar-JO" sz="1600" b="1" dirty="0" smtClean="0">
                <a:solidFill>
                  <a:prstClr val="black"/>
                </a:solidFill>
              </a:rPr>
              <a:t>تعرفه؛ بل </a:t>
            </a:r>
            <a:r>
              <a:rPr lang="ar-JO" sz="1600" b="1" dirty="0">
                <a:solidFill>
                  <a:prstClr val="black"/>
                </a:solidFill>
              </a:rPr>
              <a:t>من </a:t>
            </a:r>
            <a:r>
              <a:rPr lang="ar-JO" sz="1600" b="1" dirty="0" smtClean="0">
                <a:solidFill>
                  <a:prstClr val="black"/>
                </a:solidFill>
              </a:rPr>
              <a:t>تعرفه</a:t>
            </a:r>
            <a:r>
              <a:rPr lang="en-US" sz="1600" b="1" dirty="0" smtClean="0">
                <a:solidFill>
                  <a:prstClr val="black"/>
                </a:solidFill>
              </a:rPr>
              <a:t>’</a:t>
            </a:r>
            <a:r>
              <a:rPr lang="ar-JO" sz="1600" dirty="0" smtClean="0">
                <a:solidFill>
                  <a:prstClr val="black"/>
                </a:solidFill>
              </a:rPr>
              <a:t> </a:t>
            </a:r>
            <a:r>
              <a:rPr lang="ar-JO" sz="1600" dirty="0">
                <a:solidFill>
                  <a:prstClr val="black"/>
                </a:solidFill>
              </a:rPr>
              <a:t>، قد يكون هذا عاملاً كبيراً في نجاحك </a:t>
            </a:r>
            <a:r>
              <a:rPr lang="ar-JO" sz="1600" dirty="0" smtClean="0">
                <a:solidFill>
                  <a:prstClr val="black"/>
                </a:solidFill>
              </a:rPr>
              <a:t>النهائي. معرفة </a:t>
            </a:r>
            <a:r>
              <a:rPr lang="ar-JO" sz="1600" dirty="0">
                <a:solidFill>
                  <a:prstClr val="black"/>
                </a:solidFill>
              </a:rPr>
              <a:t>مكان العثور على شبكة الدعم الصحيحة ليس بالأمر السهل دائمًا. بعض الأماكن الجيدة للبدء تشمل أحداث التواصل التي تركز على النساء وكذلك المنتديات والمجموعات على الإنترنت التي تم إنشاؤها خصيصًا للنساء في الأعمال </a:t>
            </a:r>
            <a:r>
              <a:rPr lang="ar-JO" sz="1600" dirty="0" smtClean="0">
                <a:solidFill>
                  <a:prstClr val="black"/>
                </a:solidFill>
              </a:rPr>
              <a:t>التجارية".</a:t>
            </a:r>
          </a:p>
          <a:p>
            <a:pPr algn="just" rtl="1"/>
            <a:r>
              <a:rPr lang="ar-JO" sz="1200" dirty="0" smtClean="0">
                <a:solidFill>
                  <a:prstClr val="black"/>
                </a:solidFill>
              </a:rPr>
              <a:t>هانسون، مؤسسة </a:t>
            </a:r>
            <a:r>
              <a:rPr lang="en-US" sz="1200" dirty="0" smtClean="0">
                <a:solidFill>
                  <a:prstClr val="black"/>
                </a:solidFill>
              </a:rPr>
              <a:t>.</a:t>
            </a:r>
            <a:r>
              <a:rPr lang="en-US" sz="1200" i="1" dirty="0" smtClean="0">
                <a:solidFill>
                  <a:prstClr val="black"/>
                </a:solidFill>
              </a:rPr>
              <a:t>Hera </a:t>
            </a:r>
            <a:r>
              <a:rPr lang="en-US" sz="1200" i="1" dirty="0">
                <a:solidFill>
                  <a:prstClr val="black"/>
                </a:solidFill>
              </a:rPr>
              <a:t>Hub co-working hub for female </a:t>
            </a:r>
            <a:r>
              <a:rPr lang="en-US" sz="1200" i="1" dirty="0" smtClean="0">
                <a:solidFill>
                  <a:prstClr val="black"/>
                </a:solidFill>
              </a:rPr>
              <a:t>entrepreneurs</a:t>
            </a:r>
            <a:endParaRPr lang="en-US" sz="1200" b="1" dirty="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42208838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447800"/>
            <a:ext cx="8191500" cy="1938992"/>
          </a:xfrm>
          <a:prstGeom prst="rect">
            <a:avLst/>
          </a:prstGeom>
        </p:spPr>
        <p:txBody>
          <a:bodyPr wrap="square">
            <a:spAutoFit/>
          </a:bodyPr>
          <a:lstStyle/>
          <a:p>
            <a:pPr marL="457200" indent="-457200" algn="r" rtl="1">
              <a:buFont typeface="+mj-lt"/>
              <a:buAutoNum type="arabicPeriod" startAt="6"/>
            </a:pPr>
            <a:r>
              <a:rPr lang="ar-JO" sz="2000" b="1" dirty="0"/>
              <a:t>تحقيق التوازن بين العمل والحياة </a:t>
            </a:r>
            <a:r>
              <a:rPr lang="ar-JO" sz="2000" b="1" dirty="0" smtClean="0"/>
              <a:t>العائلية</a:t>
            </a:r>
            <a:endParaRPr lang="en-US" sz="2000" b="1" dirty="0" smtClean="0"/>
          </a:p>
          <a:p>
            <a:pPr algn="r" rtl="1"/>
            <a:endParaRPr lang="en-US" sz="2000" b="1" dirty="0" smtClean="0">
              <a:solidFill>
                <a:prstClr val="black"/>
              </a:solidFill>
            </a:endParaRPr>
          </a:p>
          <a:p>
            <a:pPr algn="just" rtl="1"/>
            <a:r>
              <a:rPr lang="ar-JO" sz="1600" b="1" dirty="0" smtClean="0">
                <a:solidFill>
                  <a:prstClr val="black"/>
                </a:solidFill>
              </a:rPr>
              <a:t>يتحمل أصحاب المشاريع من النساء مسؤوليات مزدوجة اتجاه أعمالهم وعائلاتهم، وإيجاد طرق لتخصيص الوقت لكليهما أمر أساسي لتحقيق هذا التوازن بين العمل والحياة.</a:t>
            </a:r>
            <a:r>
              <a:rPr lang="en-US" sz="1600" b="1" dirty="0" smtClean="0">
                <a:solidFill>
                  <a:prstClr val="black"/>
                </a:solidFill>
              </a:rPr>
              <a:t> </a:t>
            </a:r>
          </a:p>
          <a:p>
            <a:pPr algn="just" rtl="1"/>
            <a:endParaRPr lang="en-US" sz="1600" b="1" dirty="0" smtClean="0">
              <a:solidFill>
                <a:prstClr val="black"/>
              </a:solidFill>
            </a:endParaRPr>
          </a:p>
          <a:p>
            <a:pPr algn="just" rtl="1"/>
            <a:r>
              <a:rPr lang="ar-JO" sz="1600" dirty="0">
                <a:solidFill>
                  <a:prstClr val="black"/>
                </a:solidFill>
              </a:rPr>
              <a:t>"أن تكوني أماً أثناء إدارة عمل ما يمثل تحديًا كبيرًا. هناك طرق لتحقيق التوازن بين </a:t>
            </a:r>
            <a:r>
              <a:rPr lang="ar-JO" sz="1600" dirty="0" smtClean="0">
                <a:solidFill>
                  <a:prstClr val="black"/>
                </a:solidFill>
              </a:rPr>
              <a:t>وقتك، </a:t>
            </a:r>
            <a:r>
              <a:rPr lang="ar-JO" sz="1600" dirty="0">
                <a:solidFill>
                  <a:prstClr val="black"/>
                </a:solidFill>
              </a:rPr>
              <a:t>ولكن التصور هو أنك يمكن أن تكون أكثر فعالية في إدارة عملك إذا لم يكن لديك للتعامل مع </a:t>
            </a:r>
            <a:r>
              <a:rPr lang="ar-JO" sz="1600" dirty="0" smtClean="0">
                <a:solidFill>
                  <a:prstClr val="black"/>
                </a:solidFill>
              </a:rPr>
              <a:t>الأطفال".</a:t>
            </a:r>
            <a:endParaRPr lang="en-US" sz="1600" b="1" dirty="0" smtClean="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13339217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smtClean="0">
              <a:solidFill>
                <a:prstClr val="black"/>
              </a:solidFill>
            </a:endParaRPr>
          </a:p>
          <a:p>
            <a:pPr algn="l">
              <a:defRPr/>
            </a:pPr>
            <a:endParaRPr lang="en-US" sz="2000" b="1" dirty="0">
              <a:solidFill>
                <a:prstClr val="black"/>
              </a:solidFill>
            </a:endParaRPr>
          </a:p>
        </p:txBody>
      </p:sp>
      <p:sp>
        <p:nvSpPr>
          <p:cNvPr id="2" name="Rectangle 1"/>
          <p:cNvSpPr/>
          <p:nvPr/>
        </p:nvSpPr>
        <p:spPr>
          <a:xfrm>
            <a:off x="465860" y="1295400"/>
            <a:ext cx="8191500" cy="2616101"/>
          </a:xfrm>
          <a:prstGeom prst="rect">
            <a:avLst/>
          </a:prstGeom>
        </p:spPr>
        <p:txBody>
          <a:bodyPr wrap="square">
            <a:spAutoFit/>
          </a:bodyPr>
          <a:lstStyle/>
          <a:p>
            <a:pPr marL="457200" indent="-457200" algn="r" rtl="1">
              <a:buFont typeface="+mj-lt"/>
              <a:buAutoNum type="arabicPeriod" startAt="7"/>
            </a:pPr>
            <a:r>
              <a:rPr lang="ar-JO" sz="2000" b="1" dirty="0"/>
              <a:t>التعامل مع الخوف من الفشل</a:t>
            </a:r>
            <a:endParaRPr lang="en-US" sz="2000" b="1" dirty="0"/>
          </a:p>
          <a:p>
            <a:endParaRPr lang="en-US" sz="1600" b="1" dirty="0" smtClean="0">
              <a:solidFill>
                <a:prstClr val="black"/>
              </a:solidFill>
            </a:endParaRPr>
          </a:p>
          <a:p>
            <a:endParaRPr lang="en-US" sz="1600" b="1" dirty="0" smtClean="0">
              <a:solidFill>
                <a:prstClr val="black"/>
              </a:solidFill>
            </a:endParaRPr>
          </a:p>
          <a:p>
            <a:pPr algn="r" rtl="1"/>
            <a:r>
              <a:rPr lang="ar-JO" sz="1600" b="1" dirty="0">
                <a:solidFill>
                  <a:prstClr val="black"/>
                </a:solidFill>
              </a:rPr>
              <a:t>الخوف من الفشل </a:t>
            </a:r>
            <a:r>
              <a:rPr lang="ar-JO" sz="1600" b="1" dirty="0" smtClean="0">
                <a:solidFill>
                  <a:prstClr val="black"/>
                </a:solidFill>
              </a:rPr>
              <a:t>يمثل القلق الرئيسي للنساء </a:t>
            </a:r>
            <a:r>
              <a:rPr lang="ar-JO" sz="1600" b="1" dirty="0">
                <a:solidFill>
                  <a:prstClr val="black"/>
                </a:solidFill>
              </a:rPr>
              <a:t>اللواتي يطلقن الشركات الناشئة</a:t>
            </a:r>
            <a:r>
              <a:rPr lang="ar-JO" sz="1600" b="1" dirty="0" smtClean="0">
                <a:solidFill>
                  <a:prstClr val="black"/>
                </a:solidFill>
              </a:rPr>
              <a:t>.</a:t>
            </a:r>
          </a:p>
          <a:p>
            <a:pPr algn="r" rtl="1"/>
            <a:endParaRPr lang="ar-JO" sz="1600" b="1" dirty="0" smtClean="0">
              <a:solidFill>
                <a:prstClr val="black"/>
              </a:solidFill>
            </a:endParaRPr>
          </a:p>
          <a:p>
            <a:pPr algn="just" rtl="1"/>
            <a:r>
              <a:rPr lang="ar-JO" sz="1600" dirty="0">
                <a:solidFill>
                  <a:prstClr val="black"/>
                </a:solidFill>
              </a:rPr>
              <a:t>تحتاج إلى </a:t>
            </a:r>
            <a:r>
              <a:rPr lang="ar-JO" sz="1600" dirty="0" smtClean="0">
                <a:solidFill>
                  <a:prstClr val="black"/>
                </a:solidFill>
              </a:rPr>
              <a:t>تحقيق فشل </a:t>
            </a:r>
            <a:r>
              <a:rPr lang="ar-JO" sz="1600" dirty="0">
                <a:solidFill>
                  <a:prstClr val="black"/>
                </a:solidFill>
              </a:rPr>
              <a:t>كبير </a:t>
            </a:r>
            <a:r>
              <a:rPr lang="ar-JO" sz="1600" dirty="0" smtClean="0">
                <a:solidFill>
                  <a:prstClr val="black"/>
                </a:solidFill>
              </a:rPr>
              <a:t>حتى تصل إلى </a:t>
            </a:r>
            <a:r>
              <a:rPr lang="ar-JO" sz="1600" dirty="0">
                <a:solidFill>
                  <a:prstClr val="black"/>
                </a:solidFill>
              </a:rPr>
              <a:t>نجاح هائل. قد تحتاج </a:t>
            </a:r>
            <a:r>
              <a:rPr lang="ar-JO" sz="1600" dirty="0" smtClean="0">
                <a:solidFill>
                  <a:prstClr val="black"/>
                </a:solidFill>
              </a:rPr>
              <a:t>إلى مئة "لا" </a:t>
            </a:r>
            <a:r>
              <a:rPr lang="ar-JO" sz="1600" dirty="0">
                <a:solidFill>
                  <a:prstClr val="black"/>
                </a:solidFill>
              </a:rPr>
              <a:t>للحصول على "نعم</a:t>
            </a:r>
            <a:r>
              <a:rPr lang="ar-JO" sz="1600" dirty="0" smtClean="0">
                <a:solidFill>
                  <a:prstClr val="black"/>
                </a:solidFill>
              </a:rPr>
              <a:t>" واحدة، </a:t>
            </a:r>
            <a:r>
              <a:rPr lang="ar-JO" sz="1600" dirty="0">
                <a:solidFill>
                  <a:prstClr val="black"/>
                </a:solidFill>
              </a:rPr>
              <a:t>ولكن </a:t>
            </a:r>
            <a:r>
              <a:rPr lang="ar-JO" sz="1600" dirty="0" smtClean="0">
                <a:solidFill>
                  <a:prstClr val="black"/>
                </a:solidFill>
              </a:rPr>
              <a:t>هذه ال"نعم</a:t>
            </a:r>
            <a:r>
              <a:rPr lang="ar-JO" sz="1600" dirty="0">
                <a:solidFill>
                  <a:prstClr val="black"/>
                </a:solidFill>
              </a:rPr>
              <a:t>" </a:t>
            </a:r>
            <a:r>
              <a:rPr lang="ar-JO" sz="1600" dirty="0" smtClean="0">
                <a:solidFill>
                  <a:prstClr val="black"/>
                </a:solidFill>
              </a:rPr>
              <a:t>ستجعلك </a:t>
            </a:r>
            <a:r>
              <a:rPr lang="ar-JO" sz="1600" dirty="0">
                <a:solidFill>
                  <a:prstClr val="black"/>
                </a:solidFill>
              </a:rPr>
              <a:t>أكثر نجاحًا غدًا مما كنت عليه اليوم. لقد توقفت عن القلق إذا كان الناس سيعاملونني بشكل مختلف في العمل بسبب نوع الجنس ... وتوقفت عن مقارنة نفسي </a:t>
            </a:r>
            <a:r>
              <a:rPr lang="ar-JO" sz="1600" dirty="0" smtClean="0">
                <a:solidFill>
                  <a:prstClr val="black"/>
                </a:solidFill>
              </a:rPr>
              <a:t>بالآخرين، </a:t>
            </a:r>
            <a:r>
              <a:rPr lang="ar-JO" sz="1600" dirty="0">
                <a:solidFill>
                  <a:prstClr val="black"/>
                </a:solidFill>
              </a:rPr>
              <a:t>بمن فيهم الرجال. خلاصة القول هي أنه إذا </a:t>
            </a:r>
            <a:r>
              <a:rPr lang="ar-JO" sz="1600" dirty="0" smtClean="0">
                <a:solidFill>
                  <a:prstClr val="black"/>
                </a:solidFill>
              </a:rPr>
              <a:t>كنت ناجحاً، </a:t>
            </a:r>
            <a:r>
              <a:rPr lang="ar-JO" sz="1600" dirty="0">
                <a:solidFill>
                  <a:prstClr val="black"/>
                </a:solidFill>
              </a:rPr>
              <a:t>فلا أحد </a:t>
            </a:r>
            <a:r>
              <a:rPr lang="ar-JO" sz="1600" dirty="0" smtClean="0">
                <a:solidFill>
                  <a:prstClr val="black"/>
                </a:solidFill>
              </a:rPr>
              <a:t>سيهتم </a:t>
            </a:r>
            <a:r>
              <a:rPr lang="ar-JO" sz="1600" dirty="0">
                <a:solidFill>
                  <a:prstClr val="black"/>
                </a:solidFill>
              </a:rPr>
              <a:t>سواء كنت رجلاً أو </a:t>
            </a:r>
            <a:r>
              <a:rPr lang="ar-JO" sz="1600" dirty="0" smtClean="0">
                <a:solidFill>
                  <a:prstClr val="black"/>
                </a:solidFill>
              </a:rPr>
              <a:t>امرأة".</a:t>
            </a:r>
          </a:p>
          <a:p>
            <a:pPr algn="r" rtl="1"/>
            <a:r>
              <a:rPr lang="ar-JO" sz="1200" dirty="0" smtClean="0">
                <a:solidFill>
                  <a:prstClr val="black"/>
                </a:solidFill>
              </a:rPr>
              <a:t>ديليا باسي، الرئيس التنفيذي لشركة</a:t>
            </a:r>
            <a:r>
              <a:rPr lang="en-US" sz="1200" dirty="0" smtClean="0">
                <a:solidFill>
                  <a:prstClr val="black"/>
                </a:solidFill>
              </a:rPr>
              <a:t> </a:t>
            </a:r>
            <a:r>
              <a:rPr lang="en-US" sz="1200" i="1" dirty="0" err="1" smtClean="0">
                <a:solidFill>
                  <a:prstClr val="black"/>
                </a:solidFill>
              </a:rPr>
              <a:t>WomenCertified</a:t>
            </a:r>
            <a:r>
              <a:rPr lang="en-US" sz="1200" i="1" dirty="0" smtClean="0">
                <a:solidFill>
                  <a:prstClr val="black"/>
                </a:solidFill>
              </a:rPr>
              <a:t> </a:t>
            </a:r>
            <a:r>
              <a:rPr lang="ar-JO" sz="1200" dirty="0">
                <a:solidFill>
                  <a:prstClr val="black"/>
                </a:solidFill>
              </a:rPr>
              <a:t>و </a:t>
            </a:r>
            <a:r>
              <a:rPr lang="ar-JO" sz="1200" dirty="0" smtClean="0">
                <a:solidFill>
                  <a:prstClr val="black"/>
                </a:solidFill>
              </a:rPr>
              <a:t>مؤسسة</a:t>
            </a:r>
            <a:r>
              <a:rPr lang="en-US" sz="1200" i="1" dirty="0">
                <a:solidFill>
                  <a:prstClr val="black"/>
                </a:solidFill>
              </a:rPr>
              <a:t> </a:t>
            </a:r>
            <a:r>
              <a:rPr lang="en-US" sz="1200" i="1" dirty="0" smtClean="0">
                <a:solidFill>
                  <a:prstClr val="black"/>
                </a:solidFill>
              </a:rPr>
              <a:t>.Women's </a:t>
            </a:r>
            <a:r>
              <a:rPr lang="en-US" sz="1200" i="1" dirty="0">
                <a:solidFill>
                  <a:prstClr val="black"/>
                </a:solidFill>
              </a:rPr>
              <a:t>Choice Award </a:t>
            </a:r>
            <a:endParaRPr lang="ar-JO" sz="1200" dirty="0">
              <a:solidFill>
                <a:prstClr val="black"/>
              </a:solidFill>
            </a:endParaRPr>
          </a:p>
        </p:txBody>
      </p:sp>
      <p:sp>
        <p:nvSpPr>
          <p:cNvPr id="9" name="Title 1"/>
          <p:cNvSpPr txBox="1">
            <a:spLocks/>
          </p:cNvSpPr>
          <p:nvPr/>
        </p:nvSpPr>
        <p:spPr>
          <a:xfrm>
            <a:off x="304800" y="533869"/>
            <a:ext cx="6400800" cy="5055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JO" sz="3200" dirty="0">
                <a:solidFill>
                  <a:schemeClr val="accent1"/>
                </a:solidFill>
                <a:latin typeface="Simplified Arabic" panose="02020603050405020304" pitchFamily="18" charset="-78"/>
              </a:rPr>
              <a:t>التحديات </a:t>
            </a:r>
            <a:r>
              <a:rPr lang="ar-JO" sz="3200" dirty="0" smtClean="0">
                <a:solidFill>
                  <a:schemeClr val="accent1"/>
                </a:solidFill>
                <a:latin typeface="Simplified Arabic" panose="02020603050405020304" pitchFamily="18" charset="-78"/>
              </a:rPr>
              <a:t>المرتبطة بسيدات </a:t>
            </a:r>
            <a:r>
              <a:rPr lang="ar-JO" sz="3200" dirty="0">
                <a:solidFill>
                  <a:schemeClr val="accent1"/>
                </a:solidFill>
                <a:latin typeface="Simplified Arabic" panose="02020603050405020304" pitchFamily="18" charset="-78"/>
              </a:rPr>
              <a:t>الأعمال </a:t>
            </a:r>
            <a:endParaRPr lang="en-US" sz="3200" dirty="0">
              <a:solidFill>
                <a:schemeClr val="accent1"/>
              </a:solidFill>
            </a:endParaRPr>
          </a:p>
        </p:txBody>
      </p:sp>
    </p:spTree>
    <p:extLst>
      <p:ext uri="{BB962C8B-B14F-4D97-AF65-F5344CB8AC3E}">
        <p14:creationId xmlns:p14="http://schemas.microsoft.com/office/powerpoint/2010/main" val="2710398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865910" y="1143000"/>
            <a:ext cx="7391400" cy="4572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endParaRPr lang="en-US" sz="2000" b="1" dirty="0">
              <a:solidFill>
                <a:prstClr val="black"/>
              </a:solidFill>
            </a:endParaRPr>
          </a:p>
        </p:txBody>
      </p:sp>
      <p:sp>
        <p:nvSpPr>
          <p:cNvPr id="9" name="Title 1"/>
          <p:cNvSpPr txBox="1">
            <a:spLocks/>
          </p:cNvSpPr>
          <p:nvPr/>
        </p:nvSpPr>
        <p:spPr>
          <a:xfrm>
            <a:off x="990600" y="136920"/>
            <a:ext cx="5486400" cy="639762"/>
          </a:xfrm>
          <a:prstGeom prst="rect">
            <a:avLst/>
          </a:prstGeom>
        </p:spPr>
        <p:txBody>
          <a:bodyPr vert="horz" lIns="91440" tIns="45720" rIns="91440" bIns="45720" rtlCol="0" anchor="b">
            <a:noAutofit/>
          </a:bodyPr>
          <a:lstStyle>
            <a:lvl1pPr algn="l" defTabSz="914400" rtl="0" eaLnBrk="1" latinLnBrk="0" hangingPunct="1">
              <a:spcBef>
                <a:spcPct val="0"/>
              </a:spcBef>
              <a:buNone/>
              <a:defRPr sz="6600" b="1" kern="1200" cap="none" spc="-100" baseline="0">
                <a:ln>
                  <a:noFill/>
                </a:ln>
                <a:solidFill>
                  <a:srgbClr val="02688D"/>
                </a:solidFill>
                <a:effectLst/>
                <a:latin typeface="Arial"/>
                <a:ea typeface="+mj-ea"/>
                <a:cs typeface="Arial"/>
              </a:defRPr>
            </a:lvl1pPr>
          </a:lstStyle>
          <a:p>
            <a:pPr algn="ctr" rtl="1"/>
            <a:r>
              <a:rPr lang="ar-SA" sz="3200" dirty="0">
                <a:solidFill>
                  <a:schemeClr val="accent1"/>
                </a:solidFill>
                <a:latin typeface="Simplified Arabic" panose="02020603050405020304" pitchFamily="18" charset="-78"/>
              </a:rPr>
              <a:t>النوع الاجتماعي مقابل </a:t>
            </a:r>
            <a:r>
              <a:rPr lang="ar-SA" sz="3200" dirty="0" smtClean="0">
                <a:solidFill>
                  <a:schemeClr val="accent1"/>
                </a:solidFill>
                <a:latin typeface="Simplified Arabic" panose="02020603050405020304" pitchFamily="18" charset="-78"/>
              </a:rPr>
              <a:t>الجنس</a:t>
            </a:r>
            <a:r>
              <a:rPr lang="ar-JO" sz="3200" dirty="0" smtClean="0">
                <a:solidFill>
                  <a:schemeClr val="accent1"/>
                </a:solidFill>
                <a:latin typeface="Simplified Arabic" panose="02020603050405020304" pitchFamily="18" charset="-78"/>
              </a:rPr>
              <a:t> - الإجابات</a:t>
            </a:r>
            <a:endParaRPr lang="ar-SA" sz="3200" dirty="0">
              <a:solidFill>
                <a:schemeClr val="accent1"/>
              </a:solidFill>
              <a:latin typeface="Simplified Arabic" panose="02020603050405020304" pitchFamily="18" charset="-78"/>
            </a:endParaRPr>
          </a:p>
        </p:txBody>
      </p:sp>
      <p:sp>
        <p:nvSpPr>
          <p:cNvPr id="2" name="TextBox 1"/>
          <p:cNvSpPr txBox="1"/>
          <p:nvPr/>
        </p:nvSpPr>
        <p:spPr>
          <a:xfrm>
            <a:off x="599210" y="1524000"/>
            <a:ext cx="7924800" cy="3170099"/>
          </a:xfrm>
          <a:prstGeom prst="rect">
            <a:avLst/>
          </a:prstGeom>
          <a:noFill/>
        </p:spPr>
        <p:txBody>
          <a:bodyPr wrap="square" rtlCol="1">
            <a:spAutoFit/>
          </a:bodyPr>
          <a:lstStyle/>
          <a:p>
            <a:pPr algn="r" rtl="1"/>
            <a:r>
              <a:rPr lang="ar-JO" sz="2000" dirty="0" smtClean="0"/>
              <a:t>1) توارثت</a:t>
            </a:r>
            <a:endParaRPr lang="ar-JO" sz="2000" dirty="0"/>
          </a:p>
          <a:p>
            <a:pPr algn="r" rtl="1"/>
            <a:endParaRPr lang="ar-JO" sz="2000" dirty="0" smtClean="0"/>
          </a:p>
          <a:p>
            <a:pPr algn="r" rtl="1"/>
            <a:r>
              <a:rPr lang="ar-JO" sz="2000" dirty="0" smtClean="0"/>
              <a:t>2) تعلمت</a:t>
            </a:r>
          </a:p>
          <a:p>
            <a:pPr algn="r" rtl="1"/>
            <a:endParaRPr lang="ar-JO" sz="2000" dirty="0"/>
          </a:p>
          <a:p>
            <a:pPr algn="r" rtl="1"/>
            <a:r>
              <a:rPr lang="ar-JO" sz="2000" dirty="0" smtClean="0"/>
              <a:t>3) النوع الاجتماعي</a:t>
            </a:r>
          </a:p>
          <a:p>
            <a:pPr algn="r" rtl="1"/>
            <a:endParaRPr lang="ar-JO" sz="2000" dirty="0"/>
          </a:p>
          <a:p>
            <a:pPr algn="r" rtl="1"/>
            <a:r>
              <a:rPr lang="ar-JO" sz="2000" dirty="0" smtClean="0"/>
              <a:t>4) النوع الاجتماعي</a:t>
            </a:r>
          </a:p>
          <a:p>
            <a:pPr algn="r" rtl="1"/>
            <a:endParaRPr lang="ar-JO" sz="2000" dirty="0"/>
          </a:p>
          <a:p>
            <a:pPr algn="r" rtl="1"/>
            <a:r>
              <a:rPr lang="ar-JO" sz="2000" dirty="0" smtClean="0"/>
              <a:t>5) النوع الاجتماعي</a:t>
            </a:r>
          </a:p>
          <a:p>
            <a:pPr algn="r" rtl="1"/>
            <a:endParaRPr lang="ar-JO" sz="2000" dirty="0"/>
          </a:p>
        </p:txBody>
      </p:sp>
      <p:sp>
        <p:nvSpPr>
          <p:cNvPr id="7" name="TextBox 6"/>
          <p:cNvSpPr txBox="1"/>
          <p:nvPr/>
        </p:nvSpPr>
        <p:spPr>
          <a:xfrm>
            <a:off x="342900" y="6161901"/>
            <a:ext cx="6781800" cy="276999"/>
          </a:xfrm>
          <a:prstGeom prst="rect">
            <a:avLst/>
          </a:prstGeom>
          <a:noFill/>
        </p:spPr>
        <p:txBody>
          <a:bodyPr wrap="square" rtlCol="0">
            <a:spAutoFit/>
          </a:bodyPr>
          <a:lstStyle/>
          <a:p>
            <a:r>
              <a:rPr lang="en-US" sz="1200" dirty="0">
                <a:hlinkClick r:id="rId2"/>
              </a:rPr>
              <a:t>https://quizlet.com/72375149/sex-and-gender-flash-cards</a:t>
            </a:r>
            <a:r>
              <a:rPr lang="en-US" sz="1200" dirty="0" smtClean="0">
                <a:hlinkClick r:id="rId2"/>
              </a:rPr>
              <a:t>/</a:t>
            </a:r>
            <a:r>
              <a:rPr lang="en-US" sz="1200" dirty="0" smtClean="0"/>
              <a:t> </a:t>
            </a:r>
            <a:endParaRPr lang="en-US" sz="1200" dirty="0"/>
          </a:p>
        </p:txBody>
      </p:sp>
    </p:spTree>
    <p:extLst>
      <p:ext uri="{BB962C8B-B14F-4D97-AF65-F5344CB8AC3E}">
        <p14:creationId xmlns:p14="http://schemas.microsoft.com/office/powerpoint/2010/main" val="14757405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ysClr val="windowText" lastClr="000000"/>
      </a:dk1>
      <a:lt1>
        <a:sysClr val="window" lastClr="FFFFFF"/>
      </a:lt1>
      <a:dk2>
        <a:srgbClr val="1F497D"/>
      </a:dk2>
      <a:lt2>
        <a:srgbClr val="EEECE1"/>
      </a:lt2>
      <a:accent1>
        <a:srgbClr val="3D80AC"/>
      </a:accent1>
      <a:accent2>
        <a:srgbClr val="0B607F"/>
      </a:accent2>
      <a:accent3>
        <a:srgbClr val="9FC62C"/>
      </a:accent3>
      <a:accent4>
        <a:srgbClr val="9CA733"/>
      </a:accent4>
      <a:accent5>
        <a:srgbClr val="4BACC6"/>
      </a:accent5>
      <a:accent6>
        <a:srgbClr val="026076"/>
      </a:accent6>
      <a:hlink>
        <a:srgbClr val="003760"/>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8901</TotalTime>
  <Words>6516</Words>
  <Application>Microsoft Office PowerPoint</Application>
  <PresentationFormat>On-screen Show (4:3)</PresentationFormat>
  <Paragraphs>668</Paragraphs>
  <Slides>84</Slides>
  <Notes>15</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84</vt:i4>
      </vt:variant>
    </vt:vector>
  </HeadingPairs>
  <TitlesOfParts>
    <vt:vector size="91" baseType="lpstr">
      <vt:lpstr>Arial</vt:lpstr>
      <vt:lpstr>Calibri</vt:lpstr>
      <vt:lpstr>Courier New</vt:lpstr>
      <vt:lpstr>Simplified Arabic</vt:lpstr>
      <vt:lpstr>Wingdings</vt:lpstr>
      <vt:lpstr>Adjacency</vt:lpstr>
      <vt:lpstr>6_Office Theme</vt:lpstr>
      <vt:lpstr>PowerPoint Presentation</vt:lpstr>
      <vt:lpstr>مفاهيم النوع الاجتماعي الرئيسية</vt:lpstr>
      <vt:lpstr>مفاهيم النوع الاجتماعي الرئيسية</vt:lpstr>
      <vt:lpstr>النوع الاجتماعي مقابل الجنس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التمييز الجنسي</vt:lpstr>
      <vt:lpstr>PowerPoint Presentation</vt:lpstr>
      <vt:lpstr>أدوار الجنسين والهوية الجنسية</vt:lpstr>
      <vt:lpstr>PowerPoint Presentation</vt:lpstr>
      <vt:lpstr>PowerPoint Presentation</vt:lpstr>
      <vt:lpstr>PowerPoint Presentation</vt:lpstr>
      <vt:lpstr>PowerPoint Presentation</vt:lpstr>
      <vt:lpstr>PowerPoint Presentation</vt:lpstr>
      <vt:lpstr>العدالة، المساواة، والتمكين بين الجنسين</vt:lpstr>
      <vt:lpstr>PowerPoint Presentation</vt:lpstr>
      <vt:lpstr>PowerPoint Presentation</vt:lpstr>
      <vt:lpstr>PowerPoint Presentation</vt:lpstr>
      <vt:lpstr>تطوير سياسات النوع الاجتماعي (WID, WAD, GAD)</vt:lpstr>
      <vt:lpstr>PowerPoint Presentation</vt:lpstr>
      <vt:lpstr>PowerPoint Presentation</vt:lpstr>
      <vt:lpstr>تعميم منظور النوع الاجتماعي</vt:lpstr>
      <vt:lpstr>PowerPoint Presentation</vt:lpstr>
      <vt:lpstr>PowerPoint Presentation</vt:lpstr>
      <vt:lpstr>PowerPoint Presentation</vt:lpstr>
      <vt:lpstr>PowerPoint Presentation</vt:lpstr>
      <vt:lpstr>PowerPoint Presentation</vt:lpstr>
      <vt:lpstr>تحليل الفجوة بين الجنسين والمؤشرات ذات الصلة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الفجوة بين الجنسين في الأردن</vt:lpstr>
      <vt:lpstr>PowerPoint Presentation</vt:lpstr>
      <vt:lpstr>PowerPoint Presentation</vt:lpstr>
      <vt:lpstr>PowerPoint Presentation</vt:lpstr>
      <vt:lpstr>PowerPoint Presentation</vt:lpstr>
      <vt:lpstr>التنوع بين الجنسين في الأردن - تمرين</vt:lpstr>
      <vt:lpstr>PowerPoint Presentation</vt:lpstr>
      <vt:lpstr>PowerPoint Presentation</vt:lpstr>
      <vt:lpstr>التحديات التي تواجه المرأة   الرعاية غير مدفوعة الأجر</vt:lpstr>
      <vt:lpstr>الرعاية غير مدفوعة الأجر</vt:lpstr>
      <vt:lpstr>الرعاية غير مدفوعة الأجر</vt:lpstr>
      <vt:lpstr>الرعاية غير مدفوعة الأجر</vt:lpstr>
      <vt:lpstr>الرعاية غير مدفوعة الأجر</vt:lpstr>
      <vt:lpstr>دمج الرعاية غير مدفوعة الأجر في برامج أنظمة السوق</vt:lpstr>
      <vt:lpstr>دمج الرعاية غير مدفوعة الأجر في برامج أنظمة السوق</vt:lpstr>
      <vt:lpstr>أقوى سيدات الأعمال الأردنيات</vt:lpstr>
      <vt:lpstr>أقوى سيدات الأعمال الأردنيات 2015- أقوى 100 سيدة أعمال عربية</vt:lpstr>
      <vt:lpstr>أقوى سيدات الأعمال العربيات 2015</vt:lpstr>
      <vt:lpstr>أقوى سيدات الأعمال العربيات 2015</vt:lpstr>
      <vt:lpstr>أقوى سيدات الأعمال العربيات 2015</vt:lpstr>
      <vt:lpstr>أقوى سيدات الأعمال العربيات 2015</vt:lpstr>
      <vt:lpstr>أقوى سيدات الأعمال الأردنيات 2016- أقوى 100 سيدة أعمال عربية</vt:lpstr>
      <vt:lpstr>أقوى سيدات الأعمال العربيات 2016</vt:lpstr>
      <vt:lpstr>أقوى سيدات الأعمال العربيات 2016</vt:lpstr>
      <vt:lpstr>أقوى سيدات الأعمال العربيات 2016</vt:lpstr>
      <vt:lpstr>فهم الفرص المتاحة أمام سيدات الأعمال</vt:lpstr>
      <vt:lpstr>PowerPoint Presentation</vt:lpstr>
      <vt:lpstr>PowerPoint Presentation</vt:lpstr>
      <vt:lpstr>PowerPoint Presentation</vt:lpstr>
      <vt:lpstr>التحديات التي تواجه سيدات الأعمال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COMMUNITIES- JLGF</dc:title>
  <dc:creator>Laila Al-Bustani</dc:creator>
  <cp:lastModifiedBy>Yara Barq</cp:lastModifiedBy>
  <cp:revision>1274</cp:revision>
  <cp:lastPrinted>2019-05-26T09:26:00Z</cp:lastPrinted>
  <dcterms:created xsi:type="dcterms:W3CDTF">2013-06-10T07:08:18Z</dcterms:created>
  <dcterms:modified xsi:type="dcterms:W3CDTF">2019-07-29T10:34:45Z</dcterms:modified>
</cp:coreProperties>
</file>