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506" r:id="rId3"/>
    <p:sldId id="508" r:id="rId4"/>
    <p:sldId id="524" r:id="rId5"/>
    <p:sldId id="331" r:id="rId6"/>
    <p:sldId id="533" r:id="rId7"/>
    <p:sldId id="516" r:id="rId8"/>
    <p:sldId id="529" r:id="rId9"/>
    <p:sldId id="517" r:id="rId10"/>
    <p:sldId id="507" r:id="rId11"/>
    <p:sldId id="521" r:id="rId12"/>
    <p:sldId id="509" r:id="rId13"/>
    <p:sldId id="522" r:id="rId14"/>
    <p:sldId id="527" r:id="rId15"/>
    <p:sldId id="519" r:id="rId16"/>
    <p:sldId id="530" r:id="rId17"/>
    <p:sldId id="520" r:id="rId18"/>
    <p:sldId id="532" r:id="rId19"/>
    <p:sldId id="503" r:id="rId20"/>
    <p:sldId id="525" r:id="rId21"/>
    <p:sldId id="514" r:id="rId22"/>
    <p:sldId id="512" r:id="rId23"/>
    <p:sldId id="523" r:id="rId24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es Abouzeid" initials="FA" lastIdx="12" clrIdx="0">
    <p:extLst>
      <p:ext uri="{19B8F6BF-5375-455C-9EA6-DF929625EA0E}">
        <p15:presenceInfo xmlns:p15="http://schemas.microsoft.com/office/powerpoint/2012/main" userId="S-1-5-21-3003367119-45151493-406046460-112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2288" autoAdjust="0"/>
  </p:normalViewPr>
  <p:slideViewPr>
    <p:cSldViewPr>
      <p:cViewPr varScale="1">
        <p:scale>
          <a:sx n="59" d="100"/>
          <a:sy n="59" d="100"/>
        </p:scale>
        <p:origin x="16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164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61800-2D0E-497D-B224-03B51C2FC9FF}" type="doc">
      <dgm:prSet loTypeId="urn:microsoft.com/office/officeart/2009/layout/CircleArrowProcess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AFF34BF6-3BFA-4F17-9F62-1FBCC3543517}">
      <dgm:prSet phldrT="[Text]" custT="1"/>
      <dgm:spPr/>
      <dgm:t>
        <a:bodyPr/>
        <a:lstStyle/>
        <a:p>
          <a:pPr algn="ctr"/>
          <a:r>
            <a:rPr lang="en-US" sz="1400" b="1" dirty="0">
              <a:latin typeface="Arial Narrow" panose="020B0606020202030204" pitchFamily="34" charset="0"/>
            </a:rPr>
            <a:t>Capable Organizations</a:t>
          </a:r>
          <a:endParaRPr lang="en-US" sz="1400">
            <a:latin typeface="Arial Narrow" panose="020B0606020202030204" pitchFamily="34" charset="0"/>
          </a:endParaRPr>
        </a:p>
      </dgm:t>
    </dgm:pt>
    <dgm:pt modelId="{A0621EA2-B19C-4209-98DB-88D32A4D3EF3}" type="parTrans" cxnId="{963F7A79-A6DC-48BB-9D8A-6D8315524832}">
      <dgm:prSet/>
      <dgm:spPr/>
      <dgm:t>
        <a:bodyPr/>
        <a:lstStyle/>
        <a:p>
          <a:pPr algn="ctr"/>
          <a:endParaRPr lang="en-US"/>
        </a:p>
      </dgm:t>
    </dgm:pt>
    <dgm:pt modelId="{325F94D2-A307-4F2B-8DF7-167D1B7ACFC0}" type="sibTrans" cxnId="{963F7A79-A6DC-48BB-9D8A-6D8315524832}">
      <dgm:prSet/>
      <dgm:spPr/>
      <dgm:t>
        <a:bodyPr/>
        <a:lstStyle/>
        <a:p>
          <a:pPr algn="ctr"/>
          <a:endParaRPr lang="en-US"/>
        </a:p>
      </dgm:t>
    </dgm:pt>
    <dgm:pt modelId="{075D2342-DC33-466C-97A4-25777F3940FA}">
      <dgm:prSet phldrT="[Text]" custT="1"/>
      <dgm:spPr/>
      <dgm:t>
        <a:bodyPr/>
        <a:lstStyle/>
        <a:p>
          <a:pPr algn="ctr"/>
          <a:r>
            <a:rPr lang="en-US" sz="1400" b="1" dirty="0">
              <a:latin typeface="Arial Narrow" panose="020B0606020202030204" pitchFamily="34" charset="0"/>
            </a:rPr>
            <a:t>More Programs Responding to Community Needs</a:t>
          </a:r>
          <a:endParaRPr lang="en-US" sz="1400">
            <a:latin typeface="Arial Narrow" panose="020B0606020202030204" pitchFamily="34" charset="0"/>
          </a:endParaRPr>
        </a:p>
      </dgm:t>
    </dgm:pt>
    <dgm:pt modelId="{5E9476DB-D943-4E1C-A71C-B70E834D43C9}" type="parTrans" cxnId="{A2C11FC5-EE5A-493D-8200-ABF3693B83FA}">
      <dgm:prSet/>
      <dgm:spPr/>
      <dgm:t>
        <a:bodyPr/>
        <a:lstStyle/>
        <a:p>
          <a:pPr algn="ctr"/>
          <a:endParaRPr lang="en-US"/>
        </a:p>
      </dgm:t>
    </dgm:pt>
    <dgm:pt modelId="{44E2D5D0-E34E-4667-BD3E-84989E459FA6}" type="sibTrans" cxnId="{A2C11FC5-EE5A-493D-8200-ABF3693B83FA}">
      <dgm:prSet/>
      <dgm:spPr/>
      <dgm:t>
        <a:bodyPr/>
        <a:lstStyle/>
        <a:p>
          <a:pPr algn="ctr"/>
          <a:endParaRPr lang="en-US"/>
        </a:p>
      </dgm:t>
    </dgm:pt>
    <dgm:pt modelId="{66098706-483B-4E44-8D43-343661CD88B6}">
      <dgm:prSet phldrT="[Text]" custT="1"/>
      <dgm:spPr/>
      <dgm:t>
        <a:bodyPr/>
        <a:lstStyle/>
        <a:p>
          <a:pPr algn="ctr"/>
          <a:r>
            <a:rPr lang="en-US" sz="1400" b="1" dirty="0">
              <a:latin typeface="Arial Narrow" panose="020B0606020202030204" pitchFamily="34" charset="0"/>
            </a:rPr>
            <a:t>More Programs Implemented Efficiently &amp; Effectively</a:t>
          </a:r>
          <a:endParaRPr lang="en-US" sz="1400">
            <a:latin typeface="Arial Narrow" panose="020B0606020202030204" pitchFamily="34" charset="0"/>
          </a:endParaRPr>
        </a:p>
      </dgm:t>
    </dgm:pt>
    <dgm:pt modelId="{7762F229-7108-460B-BC1A-731B0840A594}" type="parTrans" cxnId="{047E5723-43F0-4A66-9EE3-2491D6A6CF96}">
      <dgm:prSet/>
      <dgm:spPr/>
      <dgm:t>
        <a:bodyPr/>
        <a:lstStyle/>
        <a:p>
          <a:pPr algn="ctr"/>
          <a:endParaRPr lang="en-US"/>
        </a:p>
      </dgm:t>
    </dgm:pt>
    <dgm:pt modelId="{2736D592-37DF-4892-AF55-F19ACB633C28}" type="sibTrans" cxnId="{047E5723-43F0-4A66-9EE3-2491D6A6CF96}">
      <dgm:prSet/>
      <dgm:spPr/>
      <dgm:t>
        <a:bodyPr/>
        <a:lstStyle/>
        <a:p>
          <a:pPr algn="ctr"/>
          <a:endParaRPr lang="en-US"/>
        </a:p>
      </dgm:t>
    </dgm:pt>
    <dgm:pt modelId="{DFC92217-CE82-411D-A40E-9A9A52ED40BB}">
      <dgm:prSet/>
      <dgm:spPr/>
      <dgm:t>
        <a:bodyPr/>
        <a:lstStyle/>
        <a:p>
          <a:pPr algn="ctr"/>
          <a:endParaRPr lang="en-US"/>
        </a:p>
      </dgm:t>
    </dgm:pt>
    <dgm:pt modelId="{FAF6CD1E-0889-4ACA-8AF0-26E1C385FBDC}" type="parTrans" cxnId="{64817AA2-D57B-4990-BD44-24C8E03AD139}">
      <dgm:prSet/>
      <dgm:spPr/>
      <dgm:t>
        <a:bodyPr/>
        <a:lstStyle/>
        <a:p>
          <a:pPr algn="ctr"/>
          <a:endParaRPr lang="en-US"/>
        </a:p>
      </dgm:t>
    </dgm:pt>
    <dgm:pt modelId="{B3107125-BA30-4CFD-A5A9-9BB062B61F79}" type="sibTrans" cxnId="{64817AA2-D57B-4990-BD44-24C8E03AD139}">
      <dgm:prSet/>
      <dgm:spPr/>
      <dgm:t>
        <a:bodyPr/>
        <a:lstStyle/>
        <a:p>
          <a:pPr algn="ctr"/>
          <a:endParaRPr lang="en-US"/>
        </a:p>
      </dgm:t>
    </dgm:pt>
    <dgm:pt modelId="{87CC92C8-7A67-43F8-B7DB-1D9134FD102F}">
      <dgm:prSet/>
      <dgm:spPr/>
      <dgm:t>
        <a:bodyPr/>
        <a:lstStyle/>
        <a:p>
          <a:pPr algn="ctr"/>
          <a:r>
            <a:rPr lang="en-US" b="1" dirty="0">
              <a:latin typeface="Arial Narrow" panose="020B0606020202030204" pitchFamily="34" charset="0"/>
            </a:rPr>
            <a:t>More Effective Development</a:t>
          </a:r>
          <a:endParaRPr lang="en-US">
            <a:latin typeface="Arial Narrow" panose="020B0606020202030204" pitchFamily="34" charset="0"/>
          </a:endParaRPr>
        </a:p>
      </dgm:t>
    </dgm:pt>
    <dgm:pt modelId="{A59180C9-9AB5-4179-930C-92EC358E201B}" type="parTrans" cxnId="{13BF19DC-77DA-4F45-BD77-A535CFF919BB}">
      <dgm:prSet/>
      <dgm:spPr/>
      <dgm:t>
        <a:bodyPr/>
        <a:lstStyle/>
        <a:p>
          <a:pPr algn="ctr"/>
          <a:endParaRPr lang="en-US"/>
        </a:p>
      </dgm:t>
    </dgm:pt>
    <dgm:pt modelId="{30B78A5E-0154-4704-BC04-70348E0BFE53}" type="sibTrans" cxnId="{13BF19DC-77DA-4F45-BD77-A535CFF919BB}">
      <dgm:prSet/>
      <dgm:spPr/>
      <dgm:t>
        <a:bodyPr/>
        <a:lstStyle/>
        <a:p>
          <a:pPr algn="ctr"/>
          <a:endParaRPr lang="en-US"/>
        </a:p>
      </dgm:t>
    </dgm:pt>
    <dgm:pt modelId="{0E128540-0A2C-4131-9E0A-1C42B093A346}" type="pres">
      <dgm:prSet presAssocID="{AA661800-2D0E-497D-B224-03B51C2FC9FF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83E7A361-C534-4903-AFD2-E17EBE0FB158}" type="pres">
      <dgm:prSet presAssocID="{AFF34BF6-3BFA-4F17-9F62-1FBCC3543517}" presName="Accent1" presStyleCnt="0"/>
      <dgm:spPr/>
    </dgm:pt>
    <dgm:pt modelId="{7DD135CD-2A5D-4670-88DF-A34457EC7803}" type="pres">
      <dgm:prSet presAssocID="{AFF34BF6-3BFA-4F17-9F62-1FBCC3543517}" presName="Accent" presStyleLbl="node1" presStyleIdx="0" presStyleCnt="4" custLinFactNeighborX="9029" custLinFactNeighborY="-2961"/>
      <dgm:spPr/>
    </dgm:pt>
    <dgm:pt modelId="{57794E36-E701-42CF-A44C-AEBECC60495C}" type="pres">
      <dgm:prSet presAssocID="{AFF34BF6-3BFA-4F17-9F62-1FBCC3543517}" presName="Parent1" presStyleLbl="revTx" presStyleIdx="0" presStyleCnt="5" custLinFactNeighborX="16185" custLinFactNeighborY="-25888">
        <dgm:presLayoutVars>
          <dgm:chMax val="1"/>
          <dgm:chPref val="1"/>
          <dgm:bulletEnabled val="1"/>
        </dgm:presLayoutVars>
      </dgm:prSet>
      <dgm:spPr/>
    </dgm:pt>
    <dgm:pt modelId="{0B179924-39F5-4AF8-9882-909B4F9296B9}" type="pres">
      <dgm:prSet presAssocID="{075D2342-DC33-466C-97A4-25777F3940FA}" presName="Accent2" presStyleCnt="0"/>
      <dgm:spPr/>
    </dgm:pt>
    <dgm:pt modelId="{2E3F8B71-3B01-4F7B-85BF-ED2A46777FAB}" type="pres">
      <dgm:prSet presAssocID="{075D2342-DC33-466C-97A4-25777F3940FA}" presName="Accent" presStyleLbl="node1" presStyleIdx="1" presStyleCnt="4" custLinFactNeighborX="9029" custLinFactNeighborY="-2961"/>
      <dgm:spPr/>
    </dgm:pt>
    <dgm:pt modelId="{15A95003-8303-4485-BD6A-98117D1D3226}" type="pres">
      <dgm:prSet presAssocID="{075D2342-DC33-466C-97A4-25777F3940FA}" presName="Parent2" presStyleLbl="revTx" presStyleIdx="1" presStyleCnt="5" custScaleX="120373" custScaleY="154707" custLinFactNeighborX="22308" custLinFactNeighborY="-19256">
        <dgm:presLayoutVars>
          <dgm:chMax val="1"/>
          <dgm:chPref val="1"/>
          <dgm:bulletEnabled val="1"/>
        </dgm:presLayoutVars>
      </dgm:prSet>
      <dgm:spPr/>
    </dgm:pt>
    <dgm:pt modelId="{0E5558EA-CA0C-4D86-8FD2-B85B79C3D992}" type="pres">
      <dgm:prSet presAssocID="{66098706-483B-4E44-8D43-343661CD88B6}" presName="Accent3" presStyleCnt="0"/>
      <dgm:spPr/>
    </dgm:pt>
    <dgm:pt modelId="{03B394DA-CEF0-4AE2-B627-6A113106B787}" type="pres">
      <dgm:prSet presAssocID="{66098706-483B-4E44-8D43-343661CD88B6}" presName="Accent" presStyleLbl="node1" presStyleIdx="2" presStyleCnt="4" custScaleY="107232" custLinFactNeighborX="9029" custLinFactNeighborY="-2961"/>
      <dgm:spPr/>
    </dgm:pt>
    <dgm:pt modelId="{929FD83C-B9DD-4754-8970-AF90FDA1A605}" type="pres">
      <dgm:prSet presAssocID="{66098706-483B-4E44-8D43-343661CD88B6}" presName="Child3" presStyleLbl="revTx" presStyleIdx="2" presStyleCnt="5" custLinFactNeighborX="35846" custLinFactNeighborY="-13505">
        <dgm:presLayoutVars>
          <dgm:chMax val="0"/>
          <dgm:chPref val="0"/>
          <dgm:bulletEnabled val="1"/>
        </dgm:presLayoutVars>
      </dgm:prSet>
      <dgm:spPr/>
    </dgm:pt>
    <dgm:pt modelId="{F6DDC33F-42B3-4D22-B6F2-9EA01884B904}" type="pres">
      <dgm:prSet presAssocID="{66098706-483B-4E44-8D43-343661CD88B6}" presName="Parent3" presStyleLbl="revTx" presStyleIdx="3" presStyleCnt="5" custScaleX="127911" custScaleY="126945" custLinFactNeighborX="18274" custLinFactNeighborY="-12703">
        <dgm:presLayoutVars>
          <dgm:chMax val="1"/>
          <dgm:chPref val="1"/>
          <dgm:bulletEnabled val="1"/>
        </dgm:presLayoutVars>
      </dgm:prSet>
      <dgm:spPr/>
    </dgm:pt>
    <dgm:pt modelId="{70B72A76-C54A-46E3-9B31-90DDFDFAC66A}" type="pres">
      <dgm:prSet presAssocID="{87CC92C8-7A67-43F8-B7DB-1D9134FD102F}" presName="Accent4" presStyleCnt="0"/>
      <dgm:spPr/>
    </dgm:pt>
    <dgm:pt modelId="{CC7E21B8-3D26-4315-BB71-8EDE3A71A196}" type="pres">
      <dgm:prSet presAssocID="{87CC92C8-7A67-43F8-B7DB-1D9134FD102F}" presName="Accent" presStyleLbl="node1" presStyleIdx="3" presStyleCnt="4" custLinFactNeighborX="607" custLinFactNeighborY="-1891"/>
      <dgm:spPr/>
    </dgm:pt>
    <dgm:pt modelId="{39D2EC33-E006-4C86-AA73-912F6C63A98B}" type="pres">
      <dgm:prSet presAssocID="{87CC92C8-7A67-43F8-B7DB-1D9134FD102F}" presName="Parent4" presStyleLbl="revTx" presStyleIdx="4" presStyleCnt="5" custLinFactNeighborX="16185" custLinFactNeighborY="-10614">
        <dgm:presLayoutVars>
          <dgm:chMax val="1"/>
          <dgm:chPref val="1"/>
          <dgm:bulletEnabled val="1"/>
        </dgm:presLayoutVars>
      </dgm:prSet>
      <dgm:spPr/>
    </dgm:pt>
  </dgm:ptLst>
  <dgm:cxnLst>
    <dgm:cxn modelId="{15377A00-CEB3-441C-8A18-35551F65894C}" type="presOf" srcId="{AFF34BF6-3BFA-4F17-9F62-1FBCC3543517}" destId="{57794E36-E701-42CF-A44C-AEBECC60495C}" srcOrd="0" destOrd="0" presId="urn:microsoft.com/office/officeart/2009/layout/CircleArrowProcess"/>
    <dgm:cxn modelId="{67356D0A-57F5-4177-93DA-4708661CC565}" type="presOf" srcId="{66098706-483B-4E44-8D43-343661CD88B6}" destId="{F6DDC33F-42B3-4D22-B6F2-9EA01884B904}" srcOrd="0" destOrd="0" presId="urn:microsoft.com/office/officeart/2009/layout/CircleArrowProcess"/>
    <dgm:cxn modelId="{047E5723-43F0-4A66-9EE3-2491D6A6CF96}" srcId="{AA661800-2D0E-497D-B224-03B51C2FC9FF}" destId="{66098706-483B-4E44-8D43-343661CD88B6}" srcOrd="2" destOrd="0" parTransId="{7762F229-7108-460B-BC1A-731B0840A594}" sibTransId="{2736D592-37DF-4892-AF55-F19ACB633C28}"/>
    <dgm:cxn modelId="{E75AD46B-0DC5-4846-873F-553EF88738C2}" type="presOf" srcId="{DFC92217-CE82-411D-A40E-9A9A52ED40BB}" destId="{929FD83C-B9DD-4754-8970-AF90FDA1A605}" srcOrd="0" destOrd="0" presId="urn:microsoft.com/office/officeart/2009/layout/CircleArrowProcess"/>
    <dgm:cxn modelId="{0EDC6654-F466-44CB-8595-83603DB2084B}" type="presOf" srcId="{87CC92C8-7A67-43F8-B7DB-1D9134FD102F}" destId="{39D2EC33-E006-4C86-AA73-912F6C63A98B}" srcOrd="0" destOrd="0" presId="urn:microsoft.com/office/officeart/2009/layout/CircleArrowProcess"/>
    <dgm:cxn modelId="{8538AE74-E92F-467B-8D82-8C21300A01D0}" type="presOf" srcId="{075D2342-DC33-466C-97A4-25777F3940FA}" destId="{15A95003-8303-4485-BD6A-98117D1D3226}" srcOrd="0" destOrd="0" presId="urn:microsoft.com/office/officeart/2009/layout/CircleArrowProcess"/>
    <dgm:cxn modelId="{963F7A79-A6DC-48BB-9D8A-6D8315524832}" srcId="{AA661800-2D0E-497D-B224-03B51C2FC9FF}" destId="{AFF34BF6-3BFA-4F17-9F62-1FBCC3543517}" srcOrd="0" destOrd="0" parTransId="{A0621EA2-B19C-4209-98DB-88D32A4D3EF3}" sibTransId="{325F94D2-A307-4F2B-8DF7-167D1B7ACFC0}"/>
    <dgm:cxn modelId="{64817AA2-D57B-4990-BD44-24C8E03AD139}" srcId="{66098706-483B-4E44-8D43-343661CD88B6}" destId="{DFC92217-CE82-411D-A40E-9A9A52ED40BB}" srcOrd="0" destOrd="0" parTransId="{FAF6CD1E-0889-4ACA-8AF0-26E1C385FBDC}" sibTransId="{B3107125-BA30-4CFD-A5A9-9BB062B61F79}"/>
    <dgm:cxn modelId="{A2C11FC5-EE5A-493D-8200-ABF3693B83FA}" srcId="{AA661800-2D0E-497D-B224-03B51C2FC9FF}" destId="{075D2342-DC33-466C-97A4-25777F3940FA}" srcOrd="1" destOrd="0" parTransId="{5E9476DB-D943-4E1C-A71C-B70E834D43C9}" sibTransId="{44E2D5D0-E34E-4667-BD3E-84989E459FA6}"/>
    <dgm:cxn modelId="{13BF19DC-77DA-4F45-BD77-A535CFF919BB}" srcId="{AA661800-2D0E-497D-B224-03B51C2FC9FF}" destId="{87CC92C8-7A67-43F8-B7DB-1D9134FD102F}" srcOrd="3" destOrd="0" parTransId="{A59180C9-9AB5-4179-930C-92EC358E201B}" sibTransId="{30B78A5E-0154-4704-BC04-70348E0BFE53}"/>
    <dgm:cxn modelId="{59C0C7E7-C3DD-43DE-8229-50A73BA4FCE1}" type="presOf" srcId="{AA661800-2D0E-497D-B224-03B51C2FC9FF}" destId="{0E128540-0A2C-4131-9E0A-1C42B093A346}" srcOrd="0" destOrd="0" presId="urn:microsoft.com/office/officeart/2009/layout/CircleArrowProcess"/>
    <dgm:cxn modelId="{173651B7-9B58-4E83-B399-6593D22E65DF}" type="presParOf" srcId="{0E128540-0A2C-4131-9E0A-1C42B093A346}" destId="{83E7A361-C534-4903-AFD2-E17EBE0FB158}" srcOrd="0" destOrd="0" presId="urn:microsoft.com/office/officeart/2009/layout/CircleArrowProcess"/>
    <dgm:cxn modelId="{65A719A2-0E1B-47F5-9293-CB51118533DB}" type="presParOf" srcId="{83E7A361-C534-4903-AFD2-E17EBE0FB158}" destId="{7DD135CD-2A5D-4670-88DF-A34457EC7803}" srcOrd="0" destOrd="0" presId="urn:microsoft.com/office/officeart/2009/layout/CircleArrowProcess"/>
    <dgm:cxn modelId="{14601513-E08B-45CF-8AB8-4495878158B6}" type="presParOf" srcId="{0E128540-0A2C-4131-9E0A-1C42B093A346}" destId="{57794E36-E701-42CF-A44C-AEBECC60495C}" srcOrd="1" destOrd="0" presId="urn:microsoft.com/office/officeart/2009/layout/CircleArrowProcess"/>
    <dgm:cxn modelId="{7924E7BE-FDD8-481F-A63D-F68DADFAC2F4}" type="presParOf" srcId="{0E128540-0A2C-4131-9E0A-1C42B093A346}" destId="{0B179924-39F5-4AF8-9882-909B4F9296B9}" srcOrd="2" destOrd="0" presId="urn:microsoft.com/office/officeart/2009/layout/CircleArrowProcess"/>
    <dgm:cxn modelId="{7F9ECF15-596F-41DD-BABD-E9096B7F59C1}" type="presParOf" srcId="{0B179924-39F5-4AF8-9882-909B4F9296B9}" destId="{2E3F8B71-3B01-4F7B-85BF-ED2A46777FAB}" srcOrd="0" destOrd="0" presId="urn:microsoft.com/office/officeart/2009/layout/CircleArrowProcess"/>
    <dgm:cxn modelId="{0236D981-C49C-4062-BEBB-EBCF7BBDA9C7}" type="presParOf" srcId="{0E128540-0A2C-4131-9E0A-1C42B093A346}" destId="{15A95003-8303-4485-BD6A-98117D1D3226}" srcOrd="3" destOrd="0" presId="urn:microsoft.com/office/officeart/2009/layout/CircleArrowProcess"/>
    <dgm:cxn modelId="{ECF7363F-87F1-4893-9953-169030B5AD17}" type="presParOf" srcId="{0E128540-0A2C-4131-9E0A-1C42B093A346}" destId="{0E5558EA-CA0C-4D86-8FD2-B85B79C3D992}" srcOrd="4" destOrd="0" presId="urn:microsoft.com/office/officeart/2009/layout/CircleArrowProcess"/>
    <dgm:cxn modelId="{789D9871-4108-496E-9377-BB9C0AE1BF63}" type="presParOf" srcId="{0E5558EA-CA0C-4D86-8FD2-B85B79C3D992}" destId="{03B394DA-CEF0-4AE2-B627-6A113106B787}" srcOrd="0" destOrd="0" presId="urn:microsoft.com/office/officeart/2009/layout/CircleArrowProcess"/>
    <dgm:cxn modelId="{12E3AC5C-5D6D-4084-AD55-7EC94A111D5E}" type="presParOf" srcId="{0E128540-0A2C-4131-9E0A-1C42B093A346}" destId="{929FD83C-B9DD-4754-8970-AF90FDA1A605}" srcOrd="5" destOrd="0" presId="urn:microsoft.com/office/officeart/2009/layout/CircleArrowProcess"/>
    <dgm:cxn modelId="{90A1EA7F-B7A4-4362-B4A5-82910AFB7475}" type="presParOf" srcId="{0E128540-0A2C-4131-9E0A-1C42B093A346}" destId="{F6DDC33F-42B3-4D22-B6F2-9EA01884B904}" srcOrd="6" destOrd="0" presId="urn:microsoft.com/office/officeart/2009/layout/CircleArrowProcess"/>
    <dgm:cxn modelId="{FB9AC28F-BC93-4689-B91B-5D93FEF2D302}" type="presParOf" srcId="{0E128540-0A2C-4131-9E0A-1C42B093A346}" destId="{70B72A76-C54A-46E3-9B31-90DDFDFAC66A}" srcOrd="7" destOrd="0" presId="urn:microsoft.com/office/officeart/2009/layout/CircleArrowProcess"/>
    <dgm:cxn modelId="{19738082-74EE-414C-B769-54C5DCA747D4}" type="presParOf" srcId="{70B72A76-C54A-46E3-9B31-90DDFDFAC66A}" destId="{CC7E21B8-3D26-4315-BB71-8EDE3A71A196}" srcOrd="0" destOrd="0" presId="urn:microsoft.com/office/officeart/2009/layout/CircleArrowProcess"/>
    <dgm:cxn modelId="{EC41EB25-F070-4EB2-A0F7-39E2D2A4E3EE}" type="presParOf" srcId="{0E128540-0A2C-4131-9E0A-1C42B093A346}" destId="{39D2EC33-E006-4C86-AA73-912F6C63A98B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0CC3F1-F012-5946-8785-842D93347AC7}" type="doc">
      <dgm:prSet loTypeId="urn:microsoft.com/office/officeart/2005/8/layout/radial6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34A8319-83DB-774B-BB9F-054EEE38F343}">
      <dgm:prSet phldrT="[Text]"/>
      <dgm:spPr/>
      <dgm:t>
        <a:bodyPr/>
        <a:lstStyle/>
        <a:p>
          <a:r>
            <a:rPr lang="en-US" b="1" dirty="0"/>
            <a:t>Impact</a:t>
          </a:r>
        </a:p>
      </dgm:t>
    </dgm:pt>
    <dgm:pt modelId="{E641C22D-CCA3-3A4F-ABE2-1663E90A2B39}" type="parTrans" cxnId="{CEADBE7A-4810-C746-9279-8A5C5D961933}">
      <dgm:prSet/>
      <dgm:spPr/>
      <dgm:t>
        <a:bodyPr/>
        <a:lstStyle/>
        <a:p>
          <a:endParaRPr lang="en-US"/>
        </a:p>
      </dgm:t>
    </dgm:pt>
    <dgm:pt modelId="{4E07540E-2552-2644-A628-FE7DC989831E}" type="sibTrans" cxnId="{CEADBE7A-4810-C746-9279-8A5C5D961933}">
      <dgm:prSet/>
      <dgm:spPr/>
      <dgm:t>
        <a:bodyPr/>
        <a:lstStyle/>
        <a:p>
          <a:endParaRPr lang="en-US"/>
        </a:p>
      </dgm:t>
    </dgm:pt>
    <dgm:pt modelId="{C70BD2C5-64CF-964D-B3AA-B64A32EC18FF}">
      <dgm:prSet phldrT="[Text]" custT="1"/>
      <dgm:spPr/>
      <dgm:t>
        <a:bodyPr/>
        <a:lstStyle/>
        <a:p>
          <a:r>
            <a:rPr lang="en-US" sz="1800" b="1" dirty="0"/>
            <a:t>REFLECT</a:t>
          </a:r>
        </a:p>
      </dgm:t>
    </dgm:pt>
    <dgm:pt modelId="{BB6A5401-6DAC-9643-A858-A9E51FFF0355}" type="parTrans" cxnId="{C8A5D2DE-D185-8A41-9ABD-5DE09A9E8874}">
      <dgm:prSet/>
      <dgm:spPr/>
      <dgm:t>
        <a:bodyPr/>
        <a:lstStyle/>
        <a:p>
          <a:endParaRPr lang="en-US"/>
        </a:p>
      </dgm:t>
    </dgm:pt>
    <dgm:pt modelId="{CD42DE87-3F20-CC46-9445-CACBB91BAF45}" type="sibTrans" cxnId="{C8A5D2DE-D185-8A41-9ABD-5DE09A9E8874}">
      <dgm:prSet/>
      <dgm:spPr/>
      <dgm:t>
        <a:bodyPr/>
        <a:lstStyle/>
        <a:p>
          <a:endParaRPr lang="en-US"/>
        </a:p>
      </dgm:t>
    </dgm:pt>
    <dgm:pt modelId="{3CB02947-D8FB-0141-86CC-6708FEFF555A}">
      <dgm:prSet phldrT="[Text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PLAN</a:t>
          </a:r>
        </a:p>
      </dgm:t>
    </dgm:pt>
    <dgm:pt modelId="{BAE103E7-16B2-754D-9247-A655A72EB072}" type="parTrans" cxnId="{DE81559B-61AF-8D4F-A3E6-FCA7F4300337}">
      <dgm:prSet/>
      <dgm:spPr/>
      <dgm:t>
        <a:bodyPr/>
        <a:lstStyle/>
        <a:p>
          <a:endParaRPr lang="en-US"/>
        </a:p>
      </dgm:t>
    </dgm:pt>
    <dgm:pt modelId="{6F6855AA-4222-C640-849A-14A13062774F}" type="sibTrans" cxnId="{DE81559B-61AF-8D4F-A3E6-FCA7F4300337}">
      <dgm:prSet/>
      <dgm:spPr/>
      <dgm:t>
        <a:bodyPr/>
        <a:lstStyle/>
        <a:p>
          <a:endParaRPr lang="en-US"/>
        </a:p>
      </dgm:t>
    </dgm:pt>
    <dgm:pt modelId="{76FE90A8-88C4-8D45-B7D6-56CAC430D3E6}">
      <dgm:prSet phldrT="[Text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ACT</a:t>
          </a:r>
        </a:p>
      </dgm:t>
    </dgm:pt>
    <dgm:pt modelId="{7CD1F896-B316-724F-8D88-C4D08B3629B3}" type="parTrans" cxnId="{BC20D87C-37CB-5546-AF9B-AA1CD94C5B84}">
      <dgm:prSet/>
      <dgm:spPr/>
      <dgm:t>
        <a:bodyPr/>
        <a:lstStyle/>
        <a:p>
          <a:endParaRPr lang="en-US"/>
        </a:p>
      </dgm:t>
    </dgm:pt>
    <dgm:pt modelId="{8BD1C11A-E72A-934D-9809-E0681FA3A077}" type="sibTrans" cxnId="{BC20D87C-37CB-5546-AF9B-AA1CD94C5B84}">
      <dgm:prSet/>
      <dgm:spPr/>
      <dgm:t>
        <a:bodyPr/>
        <a:lstStyle/>
        <a:p>
          <a:endParaRPr lang="en-US"/>
        </a:p>
      </dgm:t>
    </dgm:pt>
    <dgm:pt modelId="{B7C063FE-D538-A944-90AA-4F9162BAE1C4}" type="pres">
      <dgm:prSet presAssocID="{6D0CC3F1-F012-5946-8785-842D93347AC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96E0125-47B5-B640-85BF-5F592BC7B545}" type="pres">
      <dgm:prSet presAssocID="{134A8319-83DB-774B-BB9F-054EEE38F343}" presName="centerShape" presStyleLbl="node0" presStyleIdx="0" presStyleCnt="1"/>
      <dgm:spPr/>
    </dgm:pt>
    <dgm:pt modelId="{80BE667F-DDC5-8143-9B78-5F5977511212}" type="pres">
      <dgm:prSet presAssocID="{C70BD2C5-64CF-964D-B3AA-B64A32EC18FF}" presName="node" presStyleLbl="node1" presStyleIdx="0" presStyleCnt="3" custScaleX="198913" custScaleY="135532">
        <dgm:presLayoutVars>
          <dgm:bulletEnabled val="1"/>
        </dgm:presLayoutVars>
      </dgm:prSet>
      <dgm:spPr/>
    </dgm:pt>
    <dgm:pt modelId="{0FCD64E0-4825-754C-B841-86F4ABE87770}" type="pres">
      <dgm:prSet presAssocID="{C70BD2C5-64CF-964D-B3AA-B64A32EC18FF}" presName="dummy" presStyleCnt="0"/>
      <dgm:spPr/>
    </dgm:pt>
    <dgm:pt modelId="{5D5F7E99-C52C-2241-A2B3-ABB7DC24F8DD}" type="pres">
      <dgm:prSet presAssocID="{CD42DE87-3F20-CC46-9445-CACBB91BAF45}" presName="sibTrans" presStyleLbl="sibTrans2D1" presStyleIdx="0" presStyleCnt="3"/>
      <dgm:spPr/>
    </dgm:pt>
    <dgm:pt modelId="{41CF61EA-F953-DA42-9437-F0295F8BA87E}" type="pres">
      <dgm:prSet presAssocID="{3CB02947-D8FB-0141-86CC-6708FEFF555A}" presName="node" presStyleLbl="node1" presStyleIdx="1" presStyleCnt="3" custScaleX="145816" custScaleY="119818">
        <dgm:presLayoutVars>
          <dgm:bulletEnabled val="1"/>
        </dgm:presLayoutVars>
      </dgm:prSet>
      <dgm:spPr/>
    </dgm:pt>
    <dgm:pt modelId="{8BAA9EFB-E171-6D4B-94D1-C334787A943E}" type="pres">
      <dgm:prSet presAssocID="{3CB02947-D8FB-0141-86CC-6708FEFF555A}" presName="dummy" presStyleCnt="0"/>
      <dgm:spPr/>
    </dgm:pt>
    <dgm:pt modelId="{2510BAE0-D8CB-1D4D-9441-658A486BFB03}" type="pres">
      <dgm:prSet presAssocID="{6F6855AA-4222-C640-849A-14A13062774F}" presName="sibTrans" presStyleLbl="sibTrans2D1" presStyleIdx="1" presStyleCnt="3"/>
      <dgm:spPr/>
    </dgm:pt>
    <dgm:pt modelId="{8B453FDF-6B1F-B343-8F84-2DFC3889EE88}" type="pres">
      <dgm:prSet presAssocID="{76FE90A8-88C4-8D45-B7D6-56CAC430D3E6}" presName="node" presStyleLbl="node1" presStyleIdx="2" presStyleCnt="3" custScaleX="135233" custScaleY="125548">
        <dgm:presLayoutVars>
          <dgm:bulletEnabled val="1"/>
        </dgm:presLayoutVars>
      </dgm:prSet>
      <dgm:spPr/>
    </dgm:pt>
    <dgm:pt modelId="{9698112D-734D-CF43-B023-1C719EF5C1E6}" type="pres">
      <dgm:prSet presAssocID="{76FE90A8-88C4-8D45-B7D6-56CAC430D3E6}" presName="dummy" presStyleCnt="0"/>
      <dgm:spPr/>
    </dgm:pt>
    <dgm:pt modelId="{1A2D0876-B480-9247-B991-CB4E1CB987D7}" type="pres">
      <dgm:prSet presAssocID="{8BD1C11A-E72A-934D-9809-E0681FA3A077}" presName="sibTrans" presStyleLbl="sibTrans2D1" presStyleIdx="2" presStyleCnt="3"/>
      <dgm:spPr/>
    </dgm:pt>
  </dgm:ptLst>
  <dgm:cxnLst>
    <dgm:cxn modelId="{47524C1A-D172-F24C-BBF3-445D472B464C}" type="presOf" srcId="{6D0CC3F1-F012-5946-8785-842D93347AC7}" destId="{B7C063FE-D538-A944-90AA-4F9162BAE1C4}" srcOrd="0" destOrd="0" presId="urn:microsoft.com/office/officeart/2005/8/layout/radial6"/>
    <dgm:cxn modelId="{CBCFA42C-1A7F-104D-8871-E13F74F5376A}" type="presOf" srcId="{6F6855AA-4222-C640-849A-14A13062774F}" destId="{2510BAE0-D8CB-1D4D-9441-658A486BFB03}" srcOrd="0" destOrd="0" presId="urn:microsoft.com/office/officeart/2005/8/layout/radial6"/>
    <dgm:cxn modelId="{B8EDC672-7907-4E4C-B138-152BBD1ABA2A}" type="presOf" srcId="{CD42DE87-3F20-CC46-9445-CACBB91BAF45}" destId="{5D5F7E99-C52C-2241-A2B3-ABB7DC24F8DD}" srcOrd="0" destOrd="0" presId="urn:microsoft.com/office/officeart/2005/8/layout/radial6"/>
    <dgm:cxn modelId="{CEADBE7A-4810-C746-9279-8A5C5D961933}" srcId="{6D0CC3F1-F012-5946-8785-842D93347AC7}" destId="{134A8319-83DB-774B-BB9F-054EEE38F343}" srcOrd="0" destOrd="0" parTransId="{E641C22D-CCA3-3A4F-ABE2-1663E90A2B39}" sibTransId="{4E07540E-2552-2644-A628-FE7DC989831E}"/>
    <dgm:cxn modelId="{BC20D87C-37CB-5546-AF9B-AA1CD94C5B84}" srcId="{134A8319-83DB-774B-BB9F-054EEE38F343}" destId="{76FE90A8-88C4-8D45-B7D6-56CAC430D3E6}" srcOrd="2" destOrd="0" parTransId="{7CD1F896-B316-724F-8D88-C4D08B3629B3}" sibTransId="{8BD1C11A-E72A-934D-9809-E0681FA3A077}"/>
    <dgm:cxn modelId="{1106CD98-049B-BD45-8953-9182B210F74A}" type="presOf" srcId="{76FE90A8-88C4-8D45-B7D6-56CAC430D3E6}" destId="{8B453FDF-6B1F-B343-8F84-2DFC3889EE88}" srcOrd="0" destOrd="0" presId="urn:microsoft.com/office/officeart/2005/8/layout/radial6"/>
    <dgm:cxn modelId="{DE81559B-61AF-8D4F-A3E6-FCA7F4300337}" srcId="{134A8319-83DB-774B-BB9F-054EEE38F343}" destId="{3CB02947-D8FB-0141-86CC-6708FEFF555A}" srcOrd="1" destOrd="0" parTransId="{BAE103E7-16B2-754D-9247-A655A72EB072}" sibTransId="{6F6855AA-4222-C640-849A-14A13062774F}"/>
    <dgm:cxn modelId="{DEC5C9AE-2391-2140-93B7-E1A7D0D03693}" type="presOf" srcId="{134A8319-83DB-774B-BB9F-054EEE38F343}" destId="{196E0125-47B5-B640-85BF-5F592BC7B545}" srcOrd="0" destOrd="0" presId="urn:microsoft.com/office/officeart/2005/8/layout/radial6"/>
    <dgm:cxn modelId="{13C335B9-DD54-0C49-A0F8-7F5C03641BE5}" type="presOf" srcId="{3CB02947-D8FB-0141-86CC-6708FEFF555A}" destId="{41CF61EA-F953-DA42-9437-F0295F8BA87E}" srcOrd="0" destOrd="0" presId="urn:microsoft.com/office/officeart/2005/8/layout/radial6"/>
    <dgm:cxn modelId="{0DCFC8CA-A9FA-E34B-A33E-FE3ADC71FBA7}" type="presOf" srcId="{8BD1C11A-E72A-934D-9809-E0681FA3A077}" destId="{1A2D0876-B480-9247-B991-CB4E1CB987D7}" srcOrd="0" destOrd="0" presId="urn:microsoft.com/office/officeart/2005/8/layout/radial6"/>
    <dgm:cxn modelId="{C8A5D2DE-D185-8A41-9ABD-5DE09A9E8874}" srcId="{134A8319-83DB-774B-BB9F-054EEE38F343}" destId="{C70BD2C5-64CF-964D-B3AA-B64A32EC18FF}" srcOrd="0" destOrd="0" parTransId="{BB6A5401-6DAC-9643-A858-A9E51FFF0355}" sibTransId="{CD42DE87-3F20-CC46-9445-CACBB91BAF45}"/>
    <dgm:cxn modelId="{6C3906E6-9448-1644-A3C2-293C51FAC86F}" type="presOf" srcId="{C70BD2C5-64CF-964D-B3AA-B64A32EC18FF}" destId="{80BE667F-DDC5-8143-9B78-5F5977511212}" srcOrd="0" destOrd="0" presId="urn:microsoft.com/office/officeart/2005/8/layout/radial6"/>
    <dgm:cxn modelId="{5F1E4E55-FF5B-6445-8B44-470E3E5D08CF}" type="presParOf" srcId="{B7C063FE-D538-A944-90AA-4F9162BAE1C4}" destId="{196E0125-47B5-B640-85BF-5F592BC7B545}" srcOrd="0" destOrd="0" presId="urn:microsoft.com/office/officeart/2005/8/layout/radial6"/>
    <dgm:cxn modelId="{2EDD648A-B7E8-B641-88A7-93E9DCE48918}" type="presParOf" srcId="{B7C063FE-D538-A944-90AA-4F9162BAE1C4}" destId="{80BE667F-DDC5-8143-9B78-5F5977511212}" srcOrd="1" destOrd="0" presId="urn:microsoft.com/office/officeart/2005/8/layout/radial6"/>
    <dgm:cxn modelId="{B6E8FD2A-340E-2E42-AF42-CAA847CDB9E8}" type="presParOf" srcId="{B7C063FE-D538-A944-90AA-4F9162BAE1C4}" destId="{0FCD64E0-4825-754C-B841-86F4ABE87770}" srcOrd="2" destOrd="0" presId="urn:microsoft.com/office/officeart/2005/8/layout/radial6"/>
    <dgm:cxn modelId="{A4DC890E-B55D-7F49-9475-4C7714FCA28B}" type="presParOf" srcId="{B7C063FE-D538-A944-90AA-4F9162BAE1C4}" destId="{5D5F7E99-C52C-2241-A2B3-ABB7DC24F8DD}" srcOrd="3" destOrd="0" presId="urn:microsoft.com/office/officeart/2005/8/layout/radial6"/>
    <dgm:cxn modelId="{3943C9BE-4176-6E4A-9A5A-46FACE65630D}" type="presParOf" srcId="{B7C063FE-D538-A944-90AA-4F9162BAE1C4}" destId="{41CF61EA-F953-DA42-9437-F0295F8BA87E}" srcOrd="4" destOrd="0" presId="urn:microsoft.com/office/officeart/2005/8/layout/radial6"/>
    <dgm:cxn modelId="{77D7B611-D164-CF40-82C7-89EC5A950CE4}" type="presParOf" srcId="{B7C063FE-D538-A944-90AA-4F9162BAE1C4}" destId="{8BAA9EFB-E171-6D4B-94D1-C334787A943E}" srcOrd="5" destOrd="0" presId="urn:microsoft.com/office/officeart/2005/8/layout/radial6"/>
    <dgm:cxn modelId="{D7A4C562-B0AF-A64F-AF4F-29634BA9317C}" type="presParOf" srcId="{B7C063FE-D538-A944-90AA-4F9162BAE1C4}" destId="{2510BAE0-D8CB-1D4D-9441-658A486BFB03}" srcOrd="6" destOrd="0" presId="urn:microsoft.com/office/officeart/2005/8/layout/radial6"/>
    <dgm:cxn modelId="{6626E8DD-BD04-564F-B7CC-E56BFE820F20}" type="presParOf" srcId="{B7C063FE-D538-A944-90AA-4F9162BAE1C4}" destId="{8B453FDF-6B1F-B343-8F84-2DFC3889EE88}" srcOrd="7" destOrd="0" presId="urn:microsoft.com/office/officeart/2005/8/layout/radial6"/>
    <dgm:cxn modelId="{E953B009-B37B-4A4D-A054-672120BF78ED}" type="presParOf" srcId="{B7C063FE-D538-A944-90AA-4F9162BAE1C4}" destId="{9698112D-734D-CF43-B023-1C719EF5C1E6}" srcOrd="8" destOrd="0" presId="urn:microsoft.com/office/officeart/2005/8/layout/radial6"/>
    <dgm:cxn modelId="{2777E483-E44D-8242-A88C-888BAEA4CDCC}" type="presParOf" srcId="{B7C063FE-D538-A944-90AA-4F9162BAE1C4}" destId="{1A2D0876-B480-9247-B991-CB4E1CB987D7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D135CD-2A5D-4670-88DF-A34457EC7803}">
      <dsp:nvSpPr>
        <dsp:cNvPr id="0" name=""/>
        <dsp:cNvSpPr/>
      </dsp:nvSpPr>
      <dsp:spPr>
        <a:xfrm>
          <a:off x="2327072" y="-58339"/>
          <a:ext cx="1970064" cy="197026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94E36-E701-42CF-A44C-AEBECC60495C}">
      <dsp:nvSpPr>
        <dsp:cNvPr id="0" name=""/>
        <dsp:cNvSpPr/>
      </dsp:nvSpPr>
      <dsp:spPr>
        <a:xfrm>
          <a:off x="2762093" y="570889"/>
          <a:ext cx="1099407" cy="549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 Narrow" panose="020B0606020202030204" pitchFamily="34" charset="0"/>
            </a:rPr>
            <a:t>Capable Organizations</a:t>
          </a:r>
          <a:endParaRPr lang="en-US" sz="1400" kern="1200">
            <a:latin typeface="Arial Narrow" panose="020B0606020202030204" pitchFamily="34" charset="0"/>
          </a:endParaRPr>
        </a:p>
      </dsp:txBody>
      <dsp:txXfrm>
        <a:off x="2762093" y="570889"/>
        <a:ext cx="1099407" cy="549646"/>
      </dsp:txXfrm>
    </dsp:sp>
    <dsp:sp modelId="{2E3F8B71-3B01-4F7B-85BF-ED2A46777FAB}">
      <dsp:nvSpPr>
        <dsp:cNvPr id="0" name=""/>
        <dsp:cNvSpPr/>
      </dsp:nvSpPr>
      <dsp:spPr>
        <a:xfrm>
          <a:off x="1779771" y="1073870"/>
          <a:ext cx="1970064" cy="197026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95003-8303-4485-BD6A-98117D1D3226}">
      <dsp:nvSpPr>
        <dsp:cNvPr id="0" name=""/>
        <dsp:cNvSpPr/>
      </dsp:nvSpPr>
      <dsp:spPr>
        <a:xfrm>
          <a:off x="2167900" y="1591294"/>
          <a:ext cx="1323389" cy="850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 Narrow" panose="020B0606020202030204" pitchFamily="34" charset="0"/>
            </a:rPr>
            <a:t>More Programs Responding to Community Needs</a:t>
          </a:r>
          <a:endParaRPr lang="en-US" sz="1400" kern="1200">
            <a:latin typeface="Arial Narrow" panose="020B0606020202030204" pitchFamily="34" charset="0"/>
          </a:endParaRPr>
        </a:p>
      </dsp:txBody>
      <dsp:txXfrm>
        <a:off x="2167900" y="1591294"/>
        <a:ext cx="1323389" cy="850342"/>
      </dsp:txXfrm>
    </dsp:sp>
    <dsp:sp modelId="{03B394DA-CEF0-4AE2-B627-6A113106B787}">
      <dsp:nvSpPr>
        <dsp:cNvPr id="0" name=""/>
        <dsp:cNvSpPr/>
      </dsp:nvSpPr>
      <dsp:spPr>
        <a:xfrm>
          <a:off x="2327072" y="2139015"/>
          <a:ext cx="1970064" cy="2112754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FD83C-B9DD-4754-8970-AF90FDA1A605}">
      <dsp:nvSpPr>
        <dsp:cNvPr id="0" name=""/>
        <dsp:cNvSpPr/>
      </dsp:nvSpPr>
      <dsp:spPr>
        <a:xfrm>
          <a:off x="4539672" y="2747411"/>
          <a:ext cx="1181077" cy="783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/>
        </a:p>
      </dsp:txBody>
      <dsp:txXfrm>
        <a:off x="4539672" y="2747411"/>
        <a:ext cx="1181077" cy="783717"/>
      </dsp:txXfrm>
    </dsp:sp>
    <dsp:sp modelId="{F6DDC33F-42B3-4D22-B6F2-9EA01884B904}">
      <dsp:nvSpPr>
        <dsp:cNvPr id="0" name=""/>
        <dsp:cNvSpPr/>
      </dsp:nvSpPr>
      <dsp:spPr>
        <a:xfrm>
          <a:off x="2631632" y="2837909"/>
          <a:ext cx="1406262" cy="697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 Narrow" panose="020B0606020202030204" pitchFamily="34" charset="0"/>
            </a:rPr>
            <a:t>More Programs Implemented Efficiently &amp; Effectively</a:t>
          </a:r>
          <a:endParaRPr lang="en-US" sz="1400" kern="1200">
            <a:latin typeface="Arial Narrow" panose="020B0606020202030204" pitchFamily="34" charset="0"/>
          </a:endParaRPr>
        </a:p>
      </dsp:txBody>
      <dsp:txXfrm>
        <a:off x="2631632" y="2837909"/>
        <a:ext cx="1406262" cy="697749"/>
      </dsp:txXfrm>
    </dsp:sp>
    <dsp:sp modelId="{CC7E21B8-3D26-4315-BB71-8EDE3A71A196}">
      <dsp:nvSpPr>
        <dsp:cNvPr id="0" name=""/>
        <dsp:cNvSpPr/>
      </dsp:nvSpPr>
      <dsp:spPr>
        <a:xfrm>
          <a:off x="1752596" y="3499407"/>
          <a:ext cx="1692532" cy="1693351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2EC33-E006-4C86-AA73-912F6C63A98B}">
      <dsp:nvSpPr>
        <dsp:cNvPr id="0" name=""/>
        <dsp:cNvSpPr/>
      </dsp:nvSpPr>
      <dsp:spPr>
        <a:xfrm>
          <a:off x="2212574" y="4057742"/>
          <a:ext cx="1099407" cy="549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Arial Narrow" panose="020B0606020202030204" pitchFamily="34" charset="0"/>
            </a:rPr>
            <a:t>More Effective Development</a:t>
          </a:r>
          <a:endParaRPr lang="en-US" sz="1500" kern="1200">
            <a:latin typeface="Arial Narrow" panose="020B0606020202030204" pitchFamily="34" charset="0"/>
          </a:endParaRPr>
        </a:p>
      </dsp:txBody>
      <dsp:txXfrm>
        <a:off x="2212574" y="4057742"/>
        <a:ext cx="1099407" cy="5496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D0876-B480-9247-B991-CB4E1CB987D7}">
      <dsp:nvSpPr>
        <dsp:cNvPr id="0" name=""/>
        <dsp:cNvSpPr/>
      </dsp:nvSpPr>
      <dsp:spPr>
        <a:xfrm>
          <a:off x="2782283" y="414171"/>
          <a:ext cx="2320674" cy="2320674"/>
        </a:xfrm>
        <a:prstGeom prst="blockArc">
          <a:avLst>
            <a:gd name="adj1" fmla="val 9000000"/>
            <a:gd name="adj2" fmla="val 16200000"/>
            <a:gd name="adj3" fmla="val 463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10BAE0-D8CB-1D4D-9441-658A486BFB03}">
      <dsp:nvSpPr>
        <dsp:cNvPr id="0" name=""/>
        <dsp:cNvSpPr/>
      </dsp:nvSpPr>
      <dsp:spPr>
        <a:xfrm>
          <a:off x="2782283" y="414171"/>
          <a:ext cx="2320674" cy="2320674"/>
        </a:xfrm>
        <a:prstGeom prst="blockArc">
          <a:avLst>
            <a:gd name="adj1" fmla="val 1800000"/>
            <a:gd name="adj2" fmla="val 9000000"/>
            <a:gd name="adj3" fmla="val 4639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5F7E99-C52C-2241-A2B3-ABB7DC24F8DD}">
      <dsp:nvSpPr>
        <dsp:cNvPr id="0" name=""/>
        <dsp:cNvSpPr/>
      </dsp:nvSpPr>
      <dsp:spPr>
        <a:xfrm>
          <a:off x="2782283" y="414171"/>
          <a:ext cx="2320674" cy="2320674"/>
        </a:xfrm>
        <a:prstGeom prst="blockArc">
          <a:avLst>
            <a:gd name="adj1" fmla="val 16200000"/>
            <a:gd name="adj2" fmla="val 1800000"/>
            <a:gd name="adj3" fmla="val 463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6E0125-47B5-B640-85BF-5F592BC7B545}">
      <dsp:nvSpPr>
        <dsp:cNvPr id="0" name=""/>
        <dsp:cNvSpPr/>
      </dsp:nvSpPr>
      <dsp:spPr>
        <a:xfrm>
          <a:off x="3408625" y="1040513"/>
          <a:ext cx="1067990" cy="10679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Impact</a:t>
          </a:r>
        </a:p>
      </dsp:txBody>
      <dsp:txXfrm>
        <a:off x="3565029" y="1196917"/>
        <a:ext cx="755182" cy="755182"/>
      </dsp:txXfrm>
    </dsp:sp>
    <dsp:sp modelId="{80BE667F-DDC5-8143-9B78-5F5977511212}">
      <dsp:nvSpPr>
        <dsp:cNvPr id="0" name=""/>
        <dsp:cNvSpPr/>
      </dsp:nvSpPr>
      <dsp:spPr>
        <a:xfrm>
          <a:off x="3199090" y="-65529"/>
          <a:ext cx="1487060" cy="101322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REFLECT</a:t>
          </a:r>
        </a:p>
      </dsp:txBody>
      <dsp:txXfrm>
        <a:off x="3416865" y="82855"/>
        <a:ext cx="1051510" cy="716460"/>
      </dsp:txXfrm>
    </dsp:sp>
    <dsp:sp modelId="{41CF61EA-F953-DA42-9437-F0295F8BA87E}">
      <dsp:nvSpPr>
        <dsp:cNvPr id="0" name=""/>
        <dsp:cNvSpPr/>
      </dsp:nvSpPr>
      <dsp:spPr>
        <a:xfrm>
          <a:off x="4379139" y="1693344"/>
          <a:ext cx="1090110" cy="89575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PLAN</a:t>
          </a:r>
        </a:p>
      </dsp:txBody>
      <dsp:txXfrm>
        <a:off x="4538782" y="1824524"/>
        <a:ext cx="770824" cy="633391"/>
      </dsp:txXfrm>
    </dsp:sp>
    <dsp:sp modelId="{8B453FDF-6B1F-B343-8F84-2DFC3889EE88}">
      <dsp:nvSpPr>
        <dsp:cNvPr id="0" name=""/>
        <dsp:cNvSpPr/>
      </dsp:nvSpPr>
      <dsp:spPr>
        <a:xfrm>
          <a:off x="2455550" y="1671926"/>
          <a:ext cx="1010993" cy="93858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ACT</a:t>
          </a:r>
        </a:p>
      </dsp:txBody>
      <dsp:txXfrm>
        <a:off x="2603606" y="1809379"/>
        <a:ext cx="714881" cy="663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r">
              <a:defRPr sz="1200"/>
            </a:lvl1pPr>
          </a:lstStyle>
          <a:p>
            <a:fld id="{AEEF7A5F-50E7-4CD0-9CFF-F7701743FB1D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l">
              <a:defRPr sz="1200"/>
            </a:lvl1pPr>
          </a:lstStyle>
          <a:p>
            <a:r>
              <a:rPr lang="en-US"/>
              <a:t>USAID CIS Capacity Building Component, March 23,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r">
              <a:defRPr sz="1200"/>
            </a:lvl1pPr>
          </a:lstStyle>
          <a:p>
            <a:fld id="{4722DA81-763C-494D-8A6F-E1B4DE1721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720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r">
              <a:defRPr sz="1200"/>
            </a:lvl1pPr>
          </a:lstStyle>
          <a:p>
            <a:fld id="{005A5967-5C4C-45DC-8929-EB915CA79DE7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9" tIns="46640" rIns="93279" bIns="466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9" tIns="46640" rIns="93279" bIns="466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l">
              <a:defRPr sz="1200"/>
            </a:lvl1pPr>
          </a:lstStyle>
          <a:p>
            <a:r>
              <a:rPr lang="en-US"/>
              <a:t>USAID CIS Capacity Building Component, March 23,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r">
              <a:defRPr sz="1200"/>
            </a:lvl1pPr>
          </a:lstStyle>
          <a:p>
            <a:fld id="{3B10CF0D-3990-45E7-90BA-7C2CF9762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3628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0CF0D-3990-45E7-90BA-7C2CF9762B8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USAID CIS Capacity Building Component, March 23, 2017</a:t>
            </a:r>
          </a:p>
        </p:txBody>
      </p:sp>
    </p:spTree>
    <p:extLst>
      <p:ext uri="{BB962C8B-B14F-4D97-AF65-F5344CB8AC3E}">
        <p14:creationId xmlns:p14="http://schemas.microsoft.com/office/powerpoint/2010/main" val="1908813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0CF0D-3990-45E7-90BA-7C2CF9762B8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USAID CIS Capacity Building Component, March 23, 2017</a:t>
            </a:r>
          </a:p>
        </p:txBody>
      </p:sp>
    </p:spTree>
    <p:extLst>
      <p:ext uri="{BB962C8B-B14F-4D97-AF65-F5344CB8AC3E}">
        <p14:creationId xmlns:p14="http://schemas.microsoft.com/office/powerpoint/2010/main" val="4084417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0CF0D-3990-45E7-90BA-7C2CF9762B8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USAID CIS Capacity Building Component, March 23, 2017</a:t>
            </a:r>
          </a:p>
        </p:txBody>
      </p:sp>
    </p:spTree>
    <p:extLst>
      <p:ext uri="{BB962C8B-B14F-4D97-AF65-F5344CB8AC3E}">
        <p14:creationId xmlns:p14="http://schemas.microsoft.com/office/powerpoint/2010/main" val="611183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4495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215C-D636-41F5-A0A7-EE4465CBD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230A1-D65F-464B-8726-AA7B53CB15F9}" type="datetime1">
              <a:rPr lang="en-US" smtClean="0"/>
              <a:pPr/>
              <a:t>6/5/2018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F46A-77DB-4AEC-993B-B8CF9421A49D}" type="datetime1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215C-D636-41F5-A0A7-EE4465CBD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F531-DE42-40A1-B4F4-5D049A7621B8}" type="datetime1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215C-D636-41F5-A0A7-EE4465CBD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215C-D636-41F5-A0A7-EE4465CBD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29A6-4FE2-47B6-BF16-74A0788C6A52}" type="datetime1">
              <a:rPr lang="en-US" smtClean="0"/>
              <a:pPr/>
              <a:t>6/5/2018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215C-D636-41F5-A0A7-EE4465CBD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BC27C-E617-4BE7-A416-23B8B9897890}" type="datetime1">
              <a:rPr lang="en-US" smtClean="0"/>
              <a:pPr/>
              <a:t>6/5/2018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4B08-D5C5-448C-A295-1D16E044BECF}" type="datetime1">
              <a:rPr lang="en-US" smtClean="0"/>
              <a:pPr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215C-D636-41F5-A0A7-EE4465CBD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215C-D636-41F5-A0A7-EE4465CBD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6E366-9F55-46D5-96F1-9204B8672BD8}" type="datetime1">
              <a:rPr lang="en-US" smtClean="0"/>
              <a:pPr/>
              <a:t>6/5/2018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215C-D636-41F5-A0A7-EE4465CBD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C23DC-1C76-4AA4-8C75-F02920847155}" type="datetime1">
              <a:rPr lang="en-US" smtClean="0"/>
              <a:pPr/>
              <a:t>6/5/2018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D1490-AF2D-4015-B4D2-AABB2A46E5BB}" type="datetime1">
              <a:rPr lang="en-US" smtClean="0"/>
              <a:pPr/>
              <a:t>6/5/2018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215C-D636-41F5-A0A7-EE4465CBD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12F6-5C42-4934-82FA-3C540DD317D5}" type="datetime1">
              <a:rPr lang="en-US" smtClean="0"/>
              <a:pPr/>
              <a:t>6/5/2018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215C-D636-41F5-A0A7-EE4465CBD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6388"/>
            <a:ext cx="8305800" cy="815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8CBA0-F021-455C-8A24-C43663F4CF9C}" type="datetime1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FHI360 logo_horizonal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848600" y="121920"/>
            <a:ext cx="990597" cy="4114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0" y="0"/>
            <a:ext cx="457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USAID Civic Initiatives Support Program</a:t>
            </a:r>
            <a:r>
              <a:rPr lang="en-US" sz="16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7" y="2"/>
            <a:ext cx="1640699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FF0000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emanhadweh@fhi360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0"/>
            <a:ext cx="8763000" cy="5334000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Community of Practice</a:t>
            </a:r>
            <a:br>
              <a:rPr lang="en-US" sz="44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US" sz="4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400" dirty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Capacity Building Interventions: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How do we know what difference we are making?” 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US" dirty="0"/>
            </a:br>
            <a:r>
              <a:rPr lang="en-US" dirty="0"/>
              <a:t>Organizational Development </a:t>
            </a:r>
            <a:br>
              <a:rPr lang="en-US" dirty="0"/>
            </a:br>
            <a:br>
              <a:rPr lang="en-US" dirty="0"/>
            </a:br>
            <a:r>
              <a:rPr lang="en-US" sz="3100" dirty="0">
                <a:solidFill>
                  <a:schemeClr val="tx2">
                    <a:lumMod val="75000"/>
                  </a:schemeClr>
                </a:solidFill>
              </a:rPr>
              <a:t>Eman Hadweh</a:t>
            </a:r>
            <a:br>
              <a:rPr lang="en-US" dirty="0"/>
            </a:br>
            <a:r>
              <a:rPr lang="en-US" sz="2200" i="1" dirty="0">
                <a:solidFill>
                  <a:schemeClr val="tx2">
                    <a:lumMod val="75000"/>
                  </a:schemeClr>
                </a:solidFill>
              </a:rPr>
              <a:t>Senior Team Leader – Capacity Development </a:t>
            </a:r>
            <a:br>
              <a:rPr lang="en-US" sz="22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200" i="1" dirty="0">
                <a:solidFill>
                  <a:schemeClr val="tx2">
                    <a:lumMod val="75000"/>
                  </a:schemeClr>
                </a:solidFill>
              </a:rPr>
              <a:t> USAIC Civic Initiatives Support Program </a:t>
            </a:r>
            <a:br>
              <a:rPr lang="en-US" dirty="0"/>
            </a:b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rgbClr val="17375E"/>
                </a:solidFill>
              </a:rPr>
              <a:t>June 5, 2018</a:t>
            </a:r>
            <a:br>
              <a:rPr lang="en-US" sz="2800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Internal Strengthening for Change </a:t>
            </a:r>
            <a:br>
              <a:rPr lang="en-US" sz="2800" dirty="0"/>
            </a:br>
            <a:r>
              <a:rPr lang="en-US" sz="2800" dirty="0"/>
              <a:t>(ISC – 1.3 USD Million)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BF6A4B-10BF-4297-90EC-4AFFE9D25EB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620000" cy="464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6560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79C43-990E-4B47-B905-2A6A1DEE4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305800" cy="815956"/>
          </a:xfrm>
        </p:spPr>
        <p:txBody>
          <a:bodyPr>
            <a:normAutofit fontScale="90000"/>
          </a:bodyPr>
          <a:lstStyle/>
          <a:p>
            <a:r>
              <a:rPr lang="en-US" dirty="0"/>
              <a:t>ISC – “How do we know we are making a difference“?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57DB10-C857-414B-9BF6-D6AD08A08E19}"/>
              </a:ext>
            </a:extLst>
          </p:cNvPr>
          <p:cNvSpPr txBox="1"/>
          <p:nvPr/>
        </p:nvSpPr>
        <p:spPr>
          <a:xfrm>
            <a:off x="457200" y="1981200"/>
            <a:ext cx="8229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Internal Evaluation of Toolkit Training (phone interviews and FGs) – resulted in additional component (mentoring) – </a:t>
            </a:r>
            <a:r>
              <a:rPr lang="en-US" sz="2400" i="1" dirty="0">
                <a:solidFill>
                  <a:srgbClr val="FF0000"/>
                </a:solidFill>
              </a:rPr>
              <a:t>openness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IDA pre and post assessment results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End of project evaluation – </a:t>
            </a:r>
            <a:r>
              <a:rPr lang="en-US" sz="2400" i="1" dirty="0">
                <a:solidFill>
                  <a:srgbClr val="FF0000"/>
                </a:solidFill>
              </a:rPr>
              <a:t>external</a:t>
            </a:r>
            <a:r>
              <a:rPr lang="en-US" sz="2400" dirty="0"/>
              <a:t> (p</a:t>
            </a:r>
            <a:r>
              <a:rPr lang="is-IS" sz="2400" dirty="0"/>
              <a:t>erformance,  qualitative, with some evidence)</a:t>
            </a:r>
          </a:p>
          <a:p>
            <a:pPr marL="285750" indent="-285750">
              <a:buFont typeface="Arial"/>
              <a:buChar char="•"/>
            </a:pPr>
            <a:endParaRPr lang="is-IS" sz="2400" dirty="0"/>
          </a:p>
          <a:p>
            <a:pPr marL="285750" indent="-285750">
              <a:buFont typeface="Arial"/>
              <a:buChar char="•"/>
            </a:pPr>
            <a:r>
              <a:rPr lang="is-IS" sz="2400" dirty="0"/>
              <a:t>Spectrum of Change </a:t>
            </a:r>
            <a:endParaRPr lang="en-US" sz="2400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8684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8186"/>
            <a:ext cx="8305800" cy="815956"/>
          </a:xfrm>
        </p:spPr>
        <p:txBody>
          <a:bodyPr/>
          <a:lstStyle/>
          <a:p>
            <a:r>
              <a:rPr lang="en-US" dirty="0"/>
              <a:t>Spectrum of Change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B67FCC-4DF2-45A7-84C2-C1C3CE08A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231882"/>
              </p:ext>
            </p:extLst>
          </p:nvPr>
        </p:nvGraphicFramePr>
        <p:xfrm>
          <a:off x="457201" y="1905000"/>
          <a:ext cx="8305800" cy="246854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555065">
                  <a:extLst>
                    <a:ext uri="{9D8B030D-6E8A-4147-A177-3AD203B41FA5}">
                      <a16:colId xmlns:a16="http://schemas.microsoft.com/office/drawing/2014/main" val="2565058270"/>
                    </a:ext>
                  </a:extLst>
                </a:gridCol>
                <a:gridCol w="1124326">
                  <a:extLst>
                    <a:ext uri="{9D8B030D-6E8A-4147-A177-3AD203B41FA5}">
                      <a16:colId xmlns:a16="http://schemas.microsoft.com/office/drawing/2014/main" val="1494624075"/>
                    </a:ext>
                  </a:extLst>
                </a:gridCol>
                <a:gridCol w="1362920">
                  <a:extLst>
                    <a:ext uri="{9D8B030D-6E8A-4147-A177-3AD203B41FA5}">
                      <a16:colId xmlns:a16="http://schemas.microsoft.com/office/drawing/2014/main" val="2516212541"/>
                    </a:ext>
                  </a:extLst>
                </a:gridCol>
                <a:gridCol w="1289381">
                  <a:extLst>
                    <a:ext uri="{9D8B030D-6E8A-4147-A177-3AD203B41FA5}">
                      <a16:colId xmlns:a16="http://schemas.microsoft.com/office/drawing/2014/main" val="3049862378"/>
                    </a:ext>
                  </a:extLst>
                </a:gridCol>
                <a:gridCol w="1974108">
                  <a:extLst>
                    <a:ext uri="{9D8B030D-6E8A-4147-A177-3AD203B41FA5}">
                      <a16:colId xmlns:a16="http://schemas.microsoft.com/office/drawing/2014/main" val="1366152659"/>
                    </a:ext>
                  </a:extLst>
                </a:gridCol>
              </a:tblGrid>
              <a:tr h="8232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</a:rPr>
                        <a:t>Area/ Spectrum of Change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effectLst/>
                        </a:rPr>
                        <a:t>Awareness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effectLst/>
                        </a:rPr>
                        <a:t>Development and Acquisition of Tools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effectLst/>
                        </a:rPr>
                        <a:t>Application of Learning/use of tools 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effectLst/>
                        </a:rPr>
                        <a:t>Continued use and sustainability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1942059"/>
                  </a:ext>
                </a:extLst>
              </a:tr>
              <a:tr h="6372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Strategic Planning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6375001"/>
                  </a:ext>
                </a:extLst>
              </a:tr>
              <a:tr h="3405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Good governance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1728028"/>
                  </a:ext>
                </a:extLst>
              </a:tr>
              <a:tr h="6372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M&amp;E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2659185"/>
                  </a:ext>
                </a:extLst>
              </a:tr>
            </a:tbl>
          </a:graphicData>
        </a:graphic>
      </p:graphicFrame>
      <p:sp>
        <p:nvSpPr>
          <p:cNvPr id="3" name="Arrow: Right 2">
            <a:extLst>
              <a:ext uri="{FF2B5EF4-FFF2-40B4-BE49-F238E27FC236}">
                <a16:creationId xmlns:a16="http://schemas.microsoft.com/office/drawing/2014/main" id="{98BEE7ED-BD0D-41F2-A263-0C75B9D55E15}"/>
              </a:ext>
            </a:extLst>
          </p:cNvPr>
          <p:cNvSpPr/>
          <p:nvPr/>
        </p:nvSpPr>
        <p:spPr>
          <a:xfrm>
            <a:off x="457200" y="4724400"/>
            <a:ext cx="8305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2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02889-6407-40D2-BBCC-F10843EC0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8134350" cy="1325563"/>
          </a:xfrm>
        </p:spPr>
        <p:txBody>
          <a:bodyPr/>
          <a:lstStyle/>
          <a:p>
            <a:r>
              <a:rPr lang="en-US" dirty="0"/>
              <a:t>Societies Empowerment Fund - SEF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32900C1-C709-44AA-B5F0-132295916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690139"/>
              </p:ext>
            </p:extLst>
          </p:nvPr>
        </p:nvGraphicFramePr>
        <p:xfrm>
          <a:off x="762000" y="1690689"/>
          <a:ext cx="7753350" cy="489375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550670">
                  <a:extLst>
                    <a:ext uri="{9D8B030D-6E8A-4147-A177-3AD203B41FA5}">
                      <a16:colId xmlns:a16="http://schemas.microsoft.com/office/drawing/2014/main" val="1178602197"/>
                    </a:ext>
                  </a:extLst>
                </a:gridCol>
                <a:gridCol w="4652010">
                  <a:extLst>
                    <a:ext uri="{9D8B030D-6E8A-4147-A177-3AD203B41FA5}">
                      <a16:colId xmlns:a16="http://schemas.microsoft.com/office/drawing/2014/main" val="822390010"/>
                    </a:ext>
                  </a:extLst>
                </a:gridCol>
                <a:gridCol w="1550670">
                  <a:extLst>
                    <a:ext uri="{9D8B030D-6E8A-4147-A177-3AD203B41FA5}">
                      <a16:colId xmlns:a16="http://schemas.microsoft.com/office/drawing/2014/main" val="4015921678"/>
                    </a:ext>
                  </a:extLst>
                </a:gridCol>
              </a:tblGrid>
              <a:tr h="57836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Grant Structure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Activities/Deliverables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Timeframe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8727163"/>
                  </a:ext>
                </a:extLst>
              </a:tr>
              <a:tr h="2462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Phase I: Foundational Structure </a:t>
                      </a:r>
                      <a:endParaRPr lang="en-US" sz="24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Grantee will:</a:t>
                      </a:r>
                      <a:endParaRPr lang="en-US" sz="2400" dirty="0">
                        <a:effectLst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Undertake an Institutional Assessment</a:t>
                      </a:r>
                      <a:endParaRPr lang="en-US" sz="2400" dirty="0">
                        <a:effectLst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Participate in an Impact Assessment of its programs</a:t>
                      </a:r>
                      <a:endParaRPr lang="en-US" sz="2400" dirty="0">
                        <a:effectLst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Prepare a Strategic Plan</a:t>
                      </a:r>
                      <a:endParaRPr lang="en-US" sz="2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Define an Institutional Capacity Development Plan and initiate the plan</a:t>
                      </a:r>
                      <a:endParaRPr lang="en-US" sz="2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Build capacities and systems to ensure integration of cross-cutting themes into its policies and programs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up to 8 months as per the progress of the grantee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1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812551"/>
                  </a:ext>
                </a:extLst>
              </a:tr>
              <a:tr h="1821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>
                          <a:effectLst/>
                        </a:rPr>
                        <a:t>Phase II: Program Implementation &amp; Capacity Development*</a:t>
                      </a:r>
                      <a:endParaRPr lang="en-US" sz="2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4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Grantee will:</a:t>
                      </a:r>
                      <a:endParaRPr lang="en-US" sz="2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Implement programs according to strategic plan </a:t>
                      </a:r>
                      <a:endParaRPr lang="en-US" sz="2400" dirty="0">
                        <a:effectLst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Continue with Institutional and Technical Capacity Building and Integration of Cross Cutting Themes</a:t>
                      </a:r>
                      <a:endParaRPr lang="en-US" sz="2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All grant activities must end by June 30, 2018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559979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E7E8C18F-910E-4284-9D7D-67C8A9E9B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" y="2507356"/>
            <a:ext cx="12405360" cy="79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43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AD69E-0487-4E21-8D76-8D26F6426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Societies Empowerment Fund (SEF)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C04D2-71EC-4DDD-AF9C-F88B68802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 strategic plans produced in a participatory approach </a:t>
            </a:r>
          </a:p>
          <a:p>
            <a:r>
              <a:rPr lang="en-US" dirty="0"/>
              <a:t>Phase I grants to 6 organizations, and phase II grants to 4 organization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61CD895-8FD3-427B-8606-12FCF0D08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993552"/>
              </p:ext>
            </p:extLst>
          </p:nvPr>
        </p:nvGraphicFramePr>
        <p:xfrm>
          <a:off x="762000" y="3733800"/>
          <a:ext cx="7429500" cy="2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40400">
                  <a:extLst>
                    <a:ext uri="{9D8B030D-6E8A-4147-A177-3AD203B41FA5}">
                      <a16:colId xmlns:a16="http://schemas.microsoft.com/office/drawing/2014/main" val="4102275159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3255975183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Societies Empowerment Fund SEF</a:t>
                      </a:r>
                    </a:p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166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Number of Trainings Delivered: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393712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Number of Trained Individuals (non-unique):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45803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Number of Trained Individuals (unique):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49280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Number of Trained Organizations (non-unique):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749338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Number of Trained Organizations(unique):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0226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348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815956"/>
          </a:xfrm>
        </p:spPr>
        <p:txBody>
          <a:bodyPr>
            <a:normAutofit fontScale="90000"/>
          </a:bodyPr>
          <a:lstStyle/>
          <a:p>
            <a:r>
              <a:rPr lang="en-US" dirty="0"/>
              <a:t>SEF – How do we know we are making a difference?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48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No external evaluation</a:t>
            </a:r>
          </a:p>
          <a:p>
            <a:pPr marL="285750" lvl="1" indent="-285750">
              <a:buFont typeface="Arial"/>
              <a:buChar char="•"/>
            </a:pPr>
            <a:r>
              <a:rPr lang="en-US" dirty="0"/>
              <a:t>Tools: ICAT pre and post, PAT, GG, and the spectrum of change</a:t>
            </a:r>
          </a:p>
          <a:p>
            <a:pPr marL="285750" lvl="1" indent="-285750">
              <a:buFont typeface="Arial"/>
              <a:buChar char="•"/>
            </a:pPr>
            <a:r>
              <a:rPr lang="en-US" dirty="0"/>
              <a:t>Internal reflections sessions by technical experts, followed </a:t>
            </a:r>
            <a:r>
              <a:rPr lang="en-US" i="1" dirty="0">
                <a:solidFill>
                  <a:srgbClr val="FF0000"/>
                </a:solidFill>
              </a:rPr>
              <a:t>by reflection sessions with organizations</a:t>
            </a:r>
            <a:r>
              <a:rPr lang="en-US" dirty="0"/>
              <a:t>, complemented by qualitative data collection from organizations by a third party company</a:t>
            </a:r>
          </a:p>
          <a:p>
            <a:pPr marL="285750" lvl="1" indent="-285750">
              <a:buFont typeface="Arial"/>
              <a:buChar char="•"/>
            </a:pPr>
            <a:r>
              <a:rPr lang="en-US" i="1" dirty="0">
                <a:solidFill>
                  <a:srgbClr val="FF0000"/>
                </a:solidFill>
              </a:rPr>
              <a:t>Spectrum of Change </a:t>
            </a:r>
          </a:p>
        </p:txBody>
      </p:sp>
    </p:spTree>
    <p:extLst>
      <p:ext uri="{BB962C8B-B14F-4D97-AF65-F5344CB8AC3E}">
        <p14:creationId xmlns:p14="http://schemas.microsoft.com/office/powerpoint/2010/main" val="3048250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C297215C-D636-41F5-A0A7-EE4465CBD9F1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660320"/>
              </p:ext>
            </p:extLst>
          </p:nvPr>
        </p:nvGraphicFramePr>
        <p:xfrm>
          <a:off x="457200" y="1905000"/>
          <a:ext cx="8229600" cy="3429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361315">
                  <a:extLst>
                    <a:ext uri="{9D8B030D-6E8A-4147-A177-3AD203B41FA5}">
                      <a16:colId xmlns:a16="http://schemas.microsoft.com/office/drawing/2014/main" val="2302426859"/>
                    </a:ext>
                  </a:extLst>
                </a:gridCol>
                <a:gridCol w="1868285">
                  <a:extLst>
                    <a:ext uri="{9D8B030D-6E8A-4147-A177-3AD203B41FA5}">
                      <a16:colId xmlns:a16="http://schemas.microsoft.com/office/drawing/2014/main" val="1179808322"/>
                    </a:ext>
                  </a:extLst>
                </a:gridCol>
              </a:tblGrid>
              <a:tr h="5876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CIS-DIRECT</a:t>
                      </a:r>
                      <a:r>
                        <a:rPr lang="en-US" sz="240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 Open Course Delivery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691408"/>
                  </a:ext>
                </a:extLst>
              </a:tr>
              <a:tr h="5342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Number of Trainings Delivered to Date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49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26611"/>
                  </a:ext>
                </a:extLst>
              </a:tr>
              <a:tr h="5342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Number of Trained Individuals (non-unique)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838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596474"/>
                  </a:ext>
                </a:extLst>
              </a:tr>
              <a:tr h="5342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Number of Trained Individuals (unique)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627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04323"/>
                  </a:ext>
                </a:extLst>
              </a:tr>
              <a:tr h="7042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Number of Trained Organizations (non-unique)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163470"/>
                  </a:ext>
                </a:extLst>
              </a:tr>
              <a:tr h="5342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Number of Trained Organizations (unique)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297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55818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5486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>
                <a:solidFill>
                  <a:srgbClr val="FF0000"/>
                </a:solidFill>
              </a:rPr>
              <a:t>47 of the 297 CSOs attended 3 or more courses!!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15 orgs (4-5 training topics)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32 orgs (3 courses)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BC065E5-D99C-4AE6-8485-86D37E5B6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838200"/>
            <a:ext cx="8305800" cy="815956"/>
          </a:xfrm>
        </p:spPr>
        <p:txBody>
          <a:bodyPr>
            <a:normAutofit fontScale="90000"/>
          </a:bodyPr>
          <a:lstStyle/>
          <a:p>
            <a:r>
              <a:rPr lang="en-US" dirty="0"/>
              <a:t>Open Courses – How do we know we are making a difference?</a:t>
            </a:r>
          </a:p>
        </p:txBody>
      </p:sp>
    </p:spTree>
    <p:extLst>
      <p:ext uri="{BB962C8B-B14F-4D97-AF65-F5344CB8AC3E}">
        <p14:creationId xmlns:p14="http://schemas.microsoft.com/office/powerpoint/2010/main" val="3961155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838200"/>
            <a:ext cx="8305800" cy="815956"/>
          </a:xfrm>
        </p:spPr>
        <p:txBody>
          <a:bodyPr>
            <a:normAutofit fontScale="90000"/>
          </a:bodyPr>
          <a:lstStyle/>
          <a:p>
            <a:r>
              <a:rPr lang="en-US" dirty="0"/>
              <a:t>Open Courses – How do we know we are making a difference?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1199"/>
            <a:ext cx="7886700" cy="4195763"/>
          </a:xfrm>
        </p:spPr>
        <p:txBody>
          <a:bodyPr>
            <a:normAutofit/>
          </a:bodyPr>
          <a:lstStyle/>
          <a:p>
            <a:r>
              <a:rPr lang="en-US" sz="2800" dirty="0"/>
              <a:t>Internal evaluation using analysis of pre-post tests, mentoring plans, </a:t>
            </a:r>
            <a:r>
              <a:rPr lang="en-US" sz="2800" dirty="0">
                <a:solidFill>
                  <a:srgbClr val="FF0000"/>
                </a:solidFill>
              </a:rPr>
              <a:t>telephone surveys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FF0000"/>
                </a:solidFill>
              </a:rPr>
              <a:t>focus groups </a:t>
            </a:r>
            <a:r>
              <a:rPr lang="en-US" sz="2800" dirty="0"/>
              <a:t>discussion. </a:t>
            </a:r>
          </a:p>
          <a:p>
            <a:endParaRPr lang="en-US" sz="1200" dirty="0"/>
          </a:p>
          <a:p>
            <a:r>
              <a:rPr lang="en-US" sz="2800" dirty="0"/>
              <a:t>Choosing the sample</a:t>
            </a:r>
          </a:p>
          <a:p>
            <a:endParaRPr lang="en-US" sz="900" dirty="0"/>
          </a:p>
          <a:p>
            <a:r>
              <a:rPr lang="en-US" sz="2800" dirty="0"/>
              <a:t>Assessing different levels of Kirkpatrick’s </a:t>
            </a:r>
          </a:p>
          <a:p>
            <a:endParaRPr lang="en-US" sz="800" dirty="0"/>
          </a:p>
          <a:p>
            <a:r>
              <a:rPr lang="en-US" sz="2800" dirty="0"/>
              <a:t>How we used findings (i.e. feeding into PDPW PRO)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9AE5-00B0-4C15-A3C9-F72F3F5CD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815956"/>
          </a:xfrm>
        </p:spPr>
        <p:txBody>
          <a:bodyPr/>
          <a:lstStyle/>
          <a:p>
            <a:r>
              <a:rPr lang="en-US" dirty="0"/>
              <a:t>Strengthening CSOs’ Training Capacity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783B0-36A7-4E37-924E-C53097F7A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r>
              <a:rPr lang="en-US" sz="3000" dirty="0"/>
              <a:t>CSO Partners in Training Excellence (CTEP)</a:t>
            </a:r>
          </a:p>
          <a:p>
            <a:r>
              <a:rPr lang="en-US" sz="3000" dirty="0"/>
              <a:t>PDPW PRO </a:t>
            </a:r>
          </a:p>
          <a:p>
            <a:r>
              <a:rPr lang="en-US" sz="3000" dirty="0"/>
              <a:t>Mango Financial Management TOT</a:t>
            </a:r>
          </a:p>
          <a:p>
            <a:r>
              <a:rPr lang="en-US" sz="3000" dirty="0"/>
              <a:t>Dialogue Education TOT</a:t>
            </a:r>
          </a:p>
        </p:txBody>
      </p:sp>
    </p:spTree>
    <p:extLst>
      <p:ext uri="{BB962C8B-B14F-4D97-AF65-F5344CB8AC3E}">
        <p14:creationId xmlns:p14="http://schemas.microsoft.com/office/powerpoint/2010/main" val="1212920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 &amp; Tools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Institutional Capacity Assessment Tool (ICAT) &amp; Capacity Development Plan (CDP)</a:t>
            </a:r>
          </a:p>
          <a:p>
            <a:endParaRPr lang="en-US" sz="1050" dirty="0"/>
          </a:p>
          <a:p>
            <a:r>
              <a:rPr lang="en-US" sz="2400" dirty="0"/>
              <a:t>Institutional Development Assessment Tool (IDA) &amp; Institutional Improvement Plan (IIP)</a:t>
            </a:r>
          </a:p>
          <a:p>
            <a:endParaRPr lang="en-US" sz="1050" dirty="0"/>
          </a:p>
          <a:p>
            <a:r>
              <a:rPr lang="en-US" sz="2400" dirty="0"/>
              <a:t>Training Standards Review (assess organizational capacity in managing training delivery) </a:t>
            </a:r>
          </a:p>
          <a:p>
            <a:endParaRPr lang="en-US" sz="1000" dirty="0"/>
          </a:p>
          <a:p>
            <a:r>
              <a:rPr lang="en-US" sz="2400" dirty="0"/>
              <a:t>Strategic Plan Progress Assessment Tool</a:t>
            </a:r>
          </a:p>
          <a:p>
            <a:endParaRPr lang="en-US" sz="1050" dirty="0"/>
          </a:p>
          <a:p>
            <a:r>
              <a:rPr lang="en-US" sz="2400" dirty="0"/>
              <a:t> Spectrum of Change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78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305800" cy="815956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Capacity Development</a:t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i="1" dirty="0"/>
          </a:p>
          <a:p>
            <a:r>
              <a:rPr lang="en-US" i="1" dirty="0"/>
              <a:t>UNDP Definition: </a:t>
            </a:r>
          </a:p>
          <a:p>
            <a:pPr marL="400050" lvl="1" indent="0">
              <a:buNone/>
            </a:pPr>
            <a:r>
              <a:rPr lang="en-US" i="1" dirty="0"/>
              <a:t>“The process through which individuals, organizations and societies </a:t>
            </a:r>
            <a:r>
              <a:rPr lang="en-US" i="1" dirty="0">
                <a:solidFill>
                  <a:srgbClr val="FF0000"/>
                </a:solidFill>
              </a:rPr>
              <a:t>obtain</a:t>
            </a:r>
            <a:r>
              <a:rPr lang="en-US" i="1" dirty="0"/>
              <a:t>, </a:t>
            </a:r>
            <a:r>
              <a:rPr lang="en-US" i="1" dirty="0">
                <a:solidFill>
                  <a:srgbClr val="FF0000"/>
                </a:solidFill>
              </a:rPr>
              <a:t>strengthen</a:t>
            </a:r>
            <a:r>
              <a:rPr lang="en-US" i="1" dirty="0"/>
              <a:t> and </a:t>
            </a:r>
            <a:r>
              <a:rPr lang="en-US" i="1" dirty="0">
                <a:solidFill>
                  <a:srgbClr val="FF0000"/>
                </a:solidFill>
              </a:rPr>
              <a:t>maintain</a:t>
            </a:r>
            <a:r>
              <a:rPr lang="en-US" i="1" dirty="0"/>
              <a:t> the capabilities to set and achieve their own development objectives over time.” 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Not limited to trainings, but builds a longer term  </a:t>
            </a:r>
            <a:r>
              <a:rPr lang="en-US" dirty="0">
                <a:solidFill>
                  <a:srgbClr val="FF0000"/>
                </a:solidFill>
              </a:rPr>
              <a:t>partnership</a:t>
            </a:r>
            <a:r>
              <a:rPr lang="en-US" dirty="0"/>
              <a:t> with organizations and provides capacity </a:t>
            </a:r>
            <a:r>
              <a:rPr lang="en-US" dirty="0">
                <a:solidFill>
                  <a:srgbClr val="FF0000"/>
                </a:solidFill>
              </a:rPr>
              <a:t>assessment</a:t>
            </a:r>
            <a:r>
              <a:rPr lang="en-US" dirty="0"/>
              <a:t>, capacity  development </a:t>
            </a:r>
            <a:r>
              <a:rPr lang="en-US" dirty="0">
                <a:solidFill>
                  <a:srgbClr val="FF0000"/>
                </a:solidFill>
              </a:rPr>
              <a:t>planning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mentoring support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3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90498" y="533400"/>
          <a:ext cx="8839203" cy="609128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81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9901">
                  <a:extLst>
                    <a:ext uri="{9D8B030D-6E8A-4147-A177-3AD203B41FA5}">
                      <a16:colId xmlns:a16="http://schemas.microsoft.com/office/drawing/2014/main" val="1513114423"/>
                    </a:ext>
                  </a:extLst>
                </a:gridCol>
              </a:tblGrid>
              <a:tr h="396317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IDA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ICAT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ICAT Inclusion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0726">
                <a:tc>
                  <a:txBody>
                    <a:bodyPr/>
                    <a:lstStyle/>
                    <a:p>
                      <a:r>
                        <a:rPr lang="en-US" sz="1400" dirty="0"/>
                        <a:t>Type 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Facilitated Self-Assessment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Facilitated Self Assessment with 3</a:t>
                      </a:r>
                      <a:r>
                        <a:rPr lang="en-US" sz="1600" baseline="30000" dirty="0"/>
                        <a:t>rd</a:t>
                      </a:r>
                      <a:r>
                        <a:rPr lang="en-US" sz="1600" dirty="0"/>
                        <a:t> Party Verification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/>
                        <a:t>Facilitated Self Assessment with 3rd Party Verification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81">
                <a:tc>
                  <a:txBody>
                    <a:bodyPr/>
                    <a:lstStyle/>
                    <a:p>
                      <a:r>
                        <a:rPr lang="en-US" sz="1400" dirty="0"/>
                        <a:t>Used</a:t>
                      </a:r>
                      <a:r>
                        <a:rPr lang="en-US" sz="1400" baseline="0" dirty="0"/>
                        <a:t> for 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Small, medium CSOs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Medium, Large CSOs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/>
                        <a:t>DRI Grants (with ICAT/IDA)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5756">
                <a:tc>
                  <a:txBody>
                    <a:bodyPr/>
                    <a:lstStyle/>
                    <a:p>
                      <a:r>
                        <a:rPr lang="en-US" sz="1400" dirty="0"/>
                        <a:t>Time</a:t>
                      </a:r>
                      <a:r>
                        <a:rPr lang="en-US" sz="1400" baseline="0" dirty="0"/>
                        <a:t> Required 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 days (1 assessment,</a:t>
                      </a:r>
                      <a:r>
                        <a:rPr lang="en-US" sz="1600" baseline="0" dirty="0"/>
                        <a:t> 1 plan and report)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 month (2 day facilitation, 1-2 days verification, planning, and report writing)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/>
                        <a:t>1.5 – 2 working days (extra to ICAT assessment session)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9020">
                <a:tc>
                  <a:txBody>
                    <a:bodyPr/>
                    <a:lstStyle/>
                    <a:p>
                      <a:r>
                        <a:rPr lang="en-US" sz="1400" dirty="0"/>
                        <a:t>Areas of assessment 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4 (Management Systems,   Financial Resources,  External Relations,  Programs/ Services Delivery)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7 (Governance, Amin, HR mgmt., Financial mgmt. Project mgmt., M&amp;E, Org. mgmt. &amp; sustainability)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7 (HR &amp; Mgmt., Program/ Project Development,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 err="1"/>
                        <a:t>Comms</a:t>
                      </a:r>
                      <a:r>
                        <a:rPr lang="en-US" sz="1600" dirty="0"/>
                        <a:t>. &amp; Marketing,</a:t>
                      </a:r>
                      <a:r>
                        <a:rPr lang="en-US" sz="1600" baseline="0" dirty="0"/>
                        <a:t> Info </a:t>
                      </a:r>
                      <a:r>
                        <a:rPr lang="en-US" sz="1600" dirty="0"/>
                        <a:t>accessibility,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Physical accessibility, Inclusive Budgeting,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Strategy &amp; Policies)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5756">
                <a:tc>
                  <a:txBody>
                    <a:bodyPr/>
                    <a:lstStyle/>
                    <a:p>
                      <a:r>
                        <a:rPr lang="en-US" sz="1400" dirty="0"/>
                        <a:t>Attendees</a:t>
                      </a:r>
                      <a:r>
                        <a:rPr lang="en-US" sz="1400" baseline="0" dirty="0"/>
                        <a:t> 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All</a:t>
                      </a:r>
                      <a:r>
                        <a:rPr lang="en-US" sz="1600" baseline="0" dirty="0"/>
                        <a:t> board, general assembly reps, all staff, some volunteers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Selection of staff and board according</a:t>
                      </a:r>
                      <a:r>
                        <a:rPr lang="en-US" sz="1600" baseline="0" dirty="0"/>
                        <a:t> to section + anonymous survey to all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/>
                        <a:t>A selection of staff and board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0726">
                <a:tc>
                  <a:txBody>
                    <a:bodyPr/>
                    <a:lstStyle/>
                    <a:p>
                      <a:r>
                        <a:rPr lang="en-US" sz="1400" dirty="0"/>
                        <a:t>Outputs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aseline="0" dirty="0"/>
                        <a:t>Institutional Improvement 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kern="1200" dirty="0">
                          <a:effectLst/>
                        </a:rPr>
                        <a:t>Capacity Development Action Plan &amp; </a:t>
                      </a:r>
                      <a:r>
                        <a:rPr lang="en-US" sz="1600" dirty="0"/>
                        <a:t>Assessment Report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/>
                        <a:t>Inclusion Action Plan and Assessment Report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871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815956"/>
          </a:xfrm>
        </p:spPr>
        <p:txBody>
          <a:bodyPr/>
          <a:lstStyle/>
          <a:p>
            <a:r>
              <a:rPr lang="en-US" dirty="0"/>
              <a:t>Challenges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33800"/>
          </a:xfrm>
        </p:spPr>
        <p:txBody>
          <a:bodyPr/>
          <a:lstStyle/>
          <a:p>
            <a:r>
              <a:rPr lang="en-US" dirty="0"/>
              <a:t>Leadership buy-in </a:t>
            </a:r>
          </a:p>
          <a:p>
            <a:r>
              <a:rPr lang="en-US" dirty="0"/>
              <a:t>Staff turnovers</a:t>
            </a:r>
          </a:p>
          <a:p>
            <a:r>
              <a:rPr lang="en-US" dirty="0"/>
              <a:t>Volunteer based organizations </a:t>
            </a:r>
          </a:p>
          <a:p>
            <a:r>
              <a:rPr lang="en-US" dirty="0"/>
              <a:t>CD is a continuous long term process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91938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10" y="609600"/>
            <a:ext cx="8305800" cy="815956"/>
          </a:xfrm>
        </p:spPr>
        <p:txBody>
          <a:bodyPr/>
          <a:lstStyle/>
          <a:p>
            <a:r>
              <a:rPr lang="en-US" dirty="0"/>
              <a:t>Tips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600200"/>
            <a:ext cx="8229600" cy="4267200"/>
          </a:xfrm>
        </p:spPr>
        <p:txBody>
          <a:bodyPr/>
          <a:lstStyle/>
          <a:p>
            <a:r>
              <a:rPr lang="en-US" dirty="0"/>
              <a:t>Identify performance indicators from the beginning</a:t>
            </a:r>
          </a:p>
          <a:p>
            <a:r>
              <a:rPr lang="en-US" dirty="0"/>
              <a:t>Identify useful tools</a:t>
            </a:r>
          </a:p>
          <a:p>
            <a:r>
              <a:rPr lang="en-US" dirty="0"/>
              <a:t>Be open to soliciting feedback </a:t>
            </a:r>
          </a:p>
          <a:p>
            <a:r>
              <a:rPr lang="en-US" dirty="0"/>
              <a:t>Ensure qualitative feedback from beneficiaries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754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5E34B-7117-4B38-B2B6-BEA9602FD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THANK YOU!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Eman Hadweh Sa’id</a:t>
            </a:r>
          </a:p>
          <a:p>
            <a:pPr marL="0" indent="0" algn="ctr">
              <a:buNone/>
            </a:pPr>
            <a:r>
              <a:rPr lang="en-US" sz="2400" dirty="0"/>
              <a:t>USAID Civic Initiatives Support Program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emanhadweh@fhi360.org</a:t>
            </a:r>
            <a:r>
              <a:rPr lang="en-US" sz="2400" dirty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8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815956"/>
          </a:xfrm>
        </p:spPr>
        <p:txBody>
          <a:bodyPr/>
          <a:lstStyle/>
          <a:p>
            <a:r>
              <a:rPr lang="en-US" dirty="0"/>
              <a:t>Capacity Building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5296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Capacity cannot be understood without reference to the </a:t>
            </a:r>
            <a:r>
              <a:rPr lang="en-US" sz="2800" i="1" dirty="0">
                <a:solidFill>
                  <a:srgbClr val="FF0000"/>
                </a:solidFill>
              </a:rPr>
              <a:t>wider system </a:t>
            </a:r>
            <a:r>
              <a:rPr lang="en-US" sz="2800" dirty="0"/>
              <a:t>that surrounds any organization </a:t>
            </a:r>
          </a:p>
          <a:p>
            <a:endParaRPr lang="en-US" sz="1500" dirty="0"/>
          </a:p>
          <a:p>
            <a:r>
              <a:rPr lang="en-US" sz="2800" dirty="0"/>
              <a:t>Capacity involves complexity</a:t>
            </a:r>
          </a:p>
          <a:p>
            <a:endParaRPr lang="en-US" sz="1500" dirty="0"/>
          </a:p>
          <a:p>
            <a:r>
              <a:rPr lang="en-US" sz="2800" dirty="0"/>
              <a:t>Interrelationships are central to performance</a:t>
            </a:r>
          </a:p>
          <a:p>
            <a:endParaRPr lang="en-US" sz="1800" dirty="0"/>
          </a:p>
          <a:p>
            <a:r>
              <a:rPr lang="en-US" sz="2800" dirty="0"/>
              <a:t>Continuous process whereby results can appear years after</a:t>
            </a:r>
            <a:br>
              <a:rPr lang="en-US" i="1" dirty="0">
                <a:highlight>
                  <a:srgbClr val="FFFF00"/>
                </a:highlight>
              </a:rPr>
            </a:br>
            <a:endParaRPr lang="en-US" i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1900" i="1" dirty="0"/>
              <a:t>* Organizational Capacity Development Measurement – USAID Paper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9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4024C-C999-4F25-999D-9A962FF5C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USAID CIS CD Philosophy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E4374B1-DE70-4D4C-BC5A-ADB0993A39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881627"/>
              </p:ext>
            </p:extLst>
          </p:nvPr>
        </p:nvGraphicFramePr>
        <p:xfrm>
          <a:off x="914400" y="1234634"/>
          <a:ext cx="6899275" cy="5224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6">
            <a:extLst>
              <a:ext uri="{FF2B5EF4-FFF2-40B4-BE49-F238E27FC236}">
                <a16:creationId xmlns:a16="http://schemas.microsoft.com/office/drawing/2014/main" id="{FBF099B1-E36F-4606-B221-425C9B89743F}"/>
              </a:ext>
            </a:extLst>
          </p:cNvPr>
          <p:cNvSpPr txBox="1"/>
          <p:nvPr/>
        </p:nvSpPr>
        <p:spPr>
          <a:xfrm>
            <a:off x="5791200" y="1222344"/>
            <a:ext cx="2369820" cy="201866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i="1" kern="1200" dirty="0">
                <a:solidFill>
                  <a:srgbClr val="3E538E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Organizational Management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eaLnBrk="0" fontAlgn="base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Basics of Financial Management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eaLnBrk="0" fontAlgn="base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Procurement Fundamentals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eaLnBrk="0" fontAlgn="base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Organizational M&amp;E Foundations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eaLnBrk="0" fontAlgn="base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Strategic Planning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eaLnBrk="0" fontAlgn="base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Good Governance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E960F59-2E86-4FD6-8363-34F354FD41FF}"/>
              </a:ext>
            </a:extLst>
          </p:cNvPr>
          <p:cNvSpPr txBox="1"/>
          <p:nvPr/>
        </p:nvSpPr>
        <p:spPr>
          <a:xfrm>
            <a:off x="149543" y="2523049"/>
            <a:ext cx="1983105" cy="26479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  <a:tabLst>
                <a:tab pos="714375" algn="l"/>
              </a:tabLst>
            </a:pPr>
            <a:r>
              <a:rPr lang="en-US" sz="1400" b="1" i="1" kern="1200">
                <a:solidFill>
                  <a:srgbClr val="3E538E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Project Design &amp; Management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eaLnBrk="0" fontAlgn="base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400" kern="120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Project Design &amp; Proposal Writing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eaLnBrk="0" fontAlgn="base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400" kern="120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Budgeting for Proposals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eaLnBrk="0" fontAlgn="base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400" kern="120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Organizational M&amp;E Foundations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eaLnBrk="0" fontAlgn="base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400" kern="120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Effective Strategic Communication for Development Projects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E653B102-CCFC-4A4A-BE6E-C46DDCEE9F41}"/>
              </a:ext>
            </a:extLst>
          </p:cNvPr>
          <p:cNvSpPr txBox="1"/>
          <p:nvPr/>
        </p:nvSpPr>
        <p:spPr>
          <a:xfrm>
            <a:off x="5785485" y="4056965"/>
            <a:ext cx="2381250" cy="23507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i="1" kern="1200">
                <a:solidFill>
                  <a:srgbClr val="3E538E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Cross-Cutting &amp; 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i="1" kern="1200">
                <a:solidFill>
                  <a:srgbClr val="3E538E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Technical Topics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eaLnBrk="0" fontAlgn="base" hangingPunct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kern="120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PMingLiU" panose="02020500000000000000" pitchFamily="18" charset="-120"/>
              </a:rPr>
              <a:t>Introduction to Advocacy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eaLnBrk="0" fontAlgn="base" hangingPunct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kern="120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Gender Perspective &amp; Research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eaLnBrk="0" fontAlgn="base" hangingPunct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kern="120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Qualitative Research Methodologies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eaLnBrk="0" fontAlgn="base" hangingPunct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kern="120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Inclusion 101: Advancing Disability Rights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eaLnBrk="0" fontAlgn="base" hangingPunct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kern="120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Training of Trainers in Dialogue Education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3810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Left Arrow 5">
            <a:extLst>
              <a:ext uri="{FF2B5EF4-FFF2-40B4-BE49-F238E27FC236}">
                <a16:creationId xmlns:a16="http://schemas.microsoft.com/office/drawing/2014/main" id="{CB5FE9FE-89CE-4221-8CB1-94802B1FD31C}"/>
              </a:ext>
            </a:extLst>
          </p:cNvPr>
          <p:cNvSpPr/>
          <p:nvPr/>
        </p:nvSpPr>
        <p:spPr>
          <a:xfrm>
            <a:off x="5273992" y="1846426"/>
            <a:ext cx="328295" cy="701675"/>
          </a:xfrm>
          <a:prstGeom prst="lef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9" name="Right Arrow 7">
            <a:extLst>
              <a:ext uri="{FF2B5EF4-FFF2-40B4-BE49-F238E27FC236}">
                <a16:creationId xmlns:a16="http://schemas.microsoft.com/office/drawing/2014/main" id="{5987F4E7-5299-40D8-85C8-48116994CF00}"/>
              </a:ext>
            </a:extLst>
          </p:cNvPr>
          <p:cNvSpPr/>
          <p:nvPr/>
        </p:nvSpPr>
        <p:spPr>
          <a:xfrm>
            <a:off x="2359661" y="2783809"/>
            <a:ext cx="307339" cy="721391"/>
          </a:xfrm>
          <a:prstGeom prst="rightArrow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93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680899"/>
              </p:ext>
            </p:extLst>
          </p:nvPr>
        </p:nvGraphicFramePr>
        <p:xfrm>
          <a:off x="76200" y="76201"/>
          <a:ext cx="9067798" cy="666738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507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9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27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67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24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0999">
                <a:tc grid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CB Interventions Under USAID CIS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1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Year I 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(2013-14)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Year II 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(2014-15)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Year III 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(2015-16)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Year IV 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(2016-17)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Year V 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(2017-18)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144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Institutional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Strengthening Fund</a:t>
                      </a:r>
                      <a:endParaRPr lang="en-US" sz="1600" i="1" baseline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144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Institutional Capacity Assessments and Post Assessments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(ICAT/IDA)</a:t>
                      </a:r>
                      <a:endParaRPr lang="en-US" sz="18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616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Internal Strengthening for Change I: 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National outreach to CBOs on basics</a:t>
                      </a:r>
                      <a:r>
                        <a:rPr lang="en-US" sz="1200" i="1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of management, institutional assessments, strategic planning, etc. </a:t>
                      </a:r>
                      <a:endParaRPr lang="en-US" sz="1400" i="1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ISC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II: </a:t>
                      </a:r>
                      <a:r>
                        <a:rPr lang="en-US" sz="1200" i="1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Follow-on Subcontract to ISC Subs to issue grant to 20 ISC CBO graduates for support to implement their strategic plans and provide follow-on capacity development and mentoring</a:t>
                      </a:r>
                      <a:endParaRPr lang="en-US" sz="1800" baseline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 baseline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1644">
                <a:tc gridSpan="6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Demand-Driven Open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Courses: </a:t>
                      </a:r>
                      <a:r>
                        <a:rPr lang="en-US" sz="1400" i="1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Project Design &amp; Proposal Writing, Budgeting for Proposals, M&amp;E, Communications, Advocacy, etc.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baseline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PDPW PRO: </a:t>
                      </a:r>
                      <a:r>
                        <a:rPr lang="en-US" sz="1400" i="1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Certification of ISOs on Project Design and Proposal Writing training content and delivery</a:t>
                      </a:r>
                      <a:endParaRPr lang="en-US" sz="1200" i="1" baseline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3894">
                <a:tc grid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baseline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Societies Empowerment Fund: </a:t>
                      </a:r>
                      <a:r>
                        <a:rPr lang="en-US" sz="1400" i="1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two-phased grants aiming at </a:t>
                      </a:r>
                      <a:r>
                        <a:rPr lang="en-US" sz="1400" i="1" dirty="0">
                          <a:latin typeface="Trebuchet MS" panose="020B0603020202020204" pitchFamily="34" charset="0"/>
                        </a:rPr>
                        <a:t>a holistic organizational change approach</a:t>
                      </a:r>
                      <a:endParaRPr lang="en-US" sz="1050" i="1" kern="1200" baseline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kern="1200" baseline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kern="1200" baseline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202814"/>
                  </a:ext>
                </a:extLst>
              </a:tr>
              <a:tr h="712287">
                <a:tc gridSpan="4">
                  <a:txBody>
                    <a:bodyPr/>
                    <a:lstStyle/>
                    <a:p>
                      <a:endParaRPr lang="en-US" sz="11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aseline="0" dirty="0">
                        <a:solidFill>
                          <a:srgbClr val="7030A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rebuchet MS" panose="020B0603020202020204" pitchFamily="34" charset="0"/>
                        </a:rPr>
                        <a:t>CSO Partners in Training Excellence: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Certification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of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governorate-level CSOs in training systems, training management,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training content design and delivery</a:t>
                      </a:r>
                      <a:endParaRPr lang="en-US" sz="2400" i="1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71644">
                <a:tc gridSpan="4">
                  <a:txBody>
                    <a:bodyPr/>
                    <a:lstStyle/>
                    <a:p>
                      <a:endParaRPr lang="en-US" sz="18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Financial Sustainability</a:t>
                      </a:r>
                      <a:r>
                        <a:rPr lang="en-US" sz="1800" i="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Support/MANGO</a:t>
                      </a:r>
                      <a:r>
                        <a:rPr lang="en-US" sz="1800" i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:</a:t>
                      </a: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Training delivery and mentoring to CSOs on financial management, financial sustainability planning,</a:t>
                      </a:r>
                      <a:r>
                        <a:rPr lang="en-US" sz="1400" i="1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etc. </a:t>
                      </a:r>
                      <a:endParaRPr lang="en-US" sz="1400" i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5465">
                <a:tc gridSpan="8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latin typeface="Trebuchet MS" panose="020B0603020202020204" pitchFamily="34" charset="0"/>
                        </a:rPr>
                        <a:t>Ongoing Mentoring to CSOs:</a:t>
                      </a:r>
                      <a:r>
                        <a:rPr lang="en-US" sz="1800" u="none" baseline="0" dirty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i="1" u="none" baseline="0" dirty="0">
                          <a:latin typeface="Trebuchet MS" panose="020B0603020202020204" pitchFamily="34" charset="0"/>
                        </a:rPr>
                        <a:t>S</a:t>
                      </a:r>
                      <a:r>
                        <a:rPr lang="en-US" sz="1400" i="1" u="none" dirty="0">
                          <a:latin typeface="Trebuchet MS" panose="020B0603020202020204" pitchFamily="34" charset="0"/>
                        </a:rPr>
                        <a:t>trategic Planning Support;</a:t>
                      </a:r>
                      <a:r>
                        <a:rPr lang="en-US" sz="1400" i="1" u="none" baseline="0" dirty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i="1" dirty="0">
                          <a:latin typeface="Trebuchet MS" panose="020B0603020202020204" pitchFamily="34" charset="0"/>
                        </a:rPr>
                        <a:t>End of Project Evaluations; 10% Capacity Building Line Item in</a:t>
                      </a:r>
                      <a:r>
                        <a:rPr lang="en-US" sz="1400" i="1" baseline="0" dirty="0">
                          <a:latin typeface="Trebuchet MS" panose="020B0603020202020204" pitchFamily="34" charset="0"/>
                        </a:rPr>
                        <a:t> Grants</a:t>
                      </a:r>
                      <a:endParaRPr lang="en-US" sz="1600" i="1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i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76186">
                <a:tc gridSpan="4">
                  <a:txBody>
                    <a:bodyPr/>
                    <a:lstStyle/>
                    <a:p>
                      <a:endParaRPr lang="en-US" sz="18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Fundamentals of CSO Sustainability: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strategic </a:t>
                      </a: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planning, good governance, and financial management and financial sustainability panning. </a:t>
                      </a:r>
                      <a:endParaRPr lang="en-US" sz="1400" i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166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53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OD </a:t>
            </a:r>
            <a:r>
              <a:rPr lang="en-US" sz="3600" dirty="0"/>
              <a:t>(Deloitte Example)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79667" y="3290501"/>
            <a:ext cx="184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/>
              <a:t> 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76132"/>
            <a:ext cx="7772399" cy="40198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951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Our M&amp;E Philosophy for Capacity Development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999037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M&amp;E is </a:t>
            </a:r>
            <a:r>
              <a:rPr lang="en-US" sz="2400" i="1" dirty="0">
                <a:solidFill>
                  <a:srgbClr val="FF0000"/>
                </a:solidFill>
              </a:rPr>
              <a:t>embedded</a:t>
            </a:r>
            <a:r>
              <a:rPr lang="en-US" sz="2400" dirty="0"/>
              <a:t> in the design of programs, is </a:t>
            </a:r>
            <a:r>
              <a:rPr lang="en-US" sz="2400" i="1" dirty="0">
                <a:solidFill>
                  <a:srgbClr val="FF0000"/>
                </a:solidFill>
              </a:rPr>
              <a:t>continuous</a:t>
            </a:r>
            <a:r>
              <a:rPr lang="en-US" sz="2400" dirty="0"/>
              <a:t> and utilizes </a:t>
            </a:r>
            <a:r>
              <a:rPr lang="en-US" sz="2400" i="1" dirty="0">
                <a:solidFill>
                  <a:srgbClr val="FF0000"/>
                </a:solidFill>
              </a:rPr>
              <a:t>multiple tools</a:t>
            </a:r>
            <a:r>
              <a:rPr lang="en-US" sz="2400" dirty="0"/>
              <a:t>. </a:t>
            </a:r>
            <a:r>
              <a:rPr lang="en-US" sz="2400" i="1" dirty="0">
                <a:solidFill>
                  <a:srgbClr val="FF0000"/>
                </a:solidFill>
              </a:rPr>
              <a:t>Openness</a:t>
            </a:r>
            <a:r>
              <a:rPr lang="en-US" sz="2400" dirty="0"/>
              <a:t> of technical team for soliciting feedback and making </a:t>
            </a:r>
            <a:r>
              <a:rPr lang="en-US" sz="2400" i="1" dirty="0">
                <a:solidFill>
                  <a:srgbClr val="FF0000"/>
                </a:solidFill>
              </a:rPr>
              <a:t>modifications</a:t>
            </a:r>
            <a:r>
              <a:rPr lang="en-US" sz="2400" dirty="0"/>
              <a:t> for </a:t>
            </a:r>
            <a:r>
              <a:rPr lang="en-US" sz="2400" i="1" dirty="0">
                <a:solidFill>
                  <a:srgbClr val="FF0000"/>
                </a:solidFill>
              </a:rPr>
              <a:t>better results</a:t>
            </a:r>
            <a:r>
              <a:rPr lang="en-US" sz="2400" dirty="0"/>
              <a:t>.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4793067"/>
              </p:ext>
            </p:extLst>
          </p:nvPr>
        </p:nvGraphicFramePr>
        <p:xfrm>
          <a:off x="685800" y="1922206"/>
          <a:ext cx="79248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281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3447A0D-142A-487D-9041-B884AA7CE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469694"/>
              </p:ext>
            </p:extLst>
          </p:nvPr>
        </p:nvGraphicFramePr>
        <p:xfrm>
          <a:off x="762000" y="762000"/>
          <a:ext cx="7429500" cy="32004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740400">
                  <a:extLst>
                    <a:ext uri="{9D8B030D-6E8A-4147-A177-3AD203B41FA5}">
                      <a16:colId xmlns:a16="http://schemas.microsoft.com/office/drawing/2014/main" val="2052893712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1858397597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Capacity Building Tracker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758599"/>
                  </a:ext>
                </a:extLst>
              </a:tr>
              <a:tr h="4572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u="sng" strike="noStrike" dirty="0">
                          <a:effectLst/>
                        </a:rPr>
                        <a:t>Totals (Open Courses - SEF - ISC - ISC II – SEF – CTEP - MANGO)</a:t>
                      </a:r>
                      <a:endParaRPr lang="en-US" sz="1600" b="1" i="1" u="sng" strike="noStrike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4682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 Number of Trainings Delivered to Date: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240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664549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 Number of Trained Individuals (non-unique):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4,148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38256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 Number of Trained Individuals (unique):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3,208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789984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 Number of Trained Organizations (non-unique):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2,026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86257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 Number of Trained Organizations (unique):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1,423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526380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F74AFC8-9099-4564-A12D-D52AA3DC0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120727"/>
              </p:ext>
            </p:extLst>
          </p:nvPr>
        </p:nvGraphicFramePr>
        <p:xfrm>
          <a:off x="762000" y="4343400"/>
          <a:ext cx="7429500" cy="20116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740400">
                  <a:extLst>
                    <a:ext uri="{9D8B030D-6E8A-4147-A177-3AD203B41FA5}">
                      <a16:colId xmlns:a16="http://schemas.microsoft.com/office/drawing/2014/main" val="3770022093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90547239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Institutional Capacity Assessment Tool (ICATs)</a:t>
                      </a:r>
                    </a:p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536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 Number of ICATs Completed (co-signed): 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66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66113085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ctr"/>
                      <a:endParaRPr lang="en-US" sz="16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Institutional Development Assessment Tool (IDA</a:t>
                      </a:r>
                      <a:r>
                        <a:rPr lang="en-US" sz="1600" b="1" u="none" strike="noStrike" dirty="0">
                          <a:effectLst/>
                        </a:rPr>
                        <a:t>)</a:t>
                      </a:r>
                    </a:p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8632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 Number of IDAs completed: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66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389829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Internal Strengthening for Change: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992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579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838200"/>
            <a:ext cx="8305800" cy="815956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How do we know if we are making a difference?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1862"/>
            <a:ext cx="8610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Scope and approach of ‘evaluations’ are based on:</a:t>
            </a:r>
          </a:p>
          <a:p>
            <a:pPr marL="0" indent="0">
              <a:buNone/>
            </a:pPr>
            <a:endParaRPr lang="en-US" sz="18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/>
              <a:t>   Project scope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/>
              <a:t>   Timeline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/>
              <a:t>   Nature of intervention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/>
              <a:t>   Value added, etc.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/>
              <a:t>   Type of intended results (results   framework) </a:t>
            </a:r>
          </a:p>
        </p:txBody>
      </p:sp>
    </p:spTree>
    <p:extLst>
      <p:ext uri="{BB962C8B-B14F-4D97-AF65-F5344CB8AC3E}">
        <p14:creationId xmlns:p14="http://schemas.microsoft.com/office/powerpoint/2010/main" val="3157532870"/>
      </p:ext>
    </p:extLst>
  </p:cSld>
  <p:clrMapOvr>
    <a:masterClrMapping/>
  </p:clrMapOvr>
</p:sld>
</file>

<file path=ppt/theme/theme1.xml><?xml version="1.0" encoding="utf-8"?>
<a:theme xmlns:a="http://schemas.openxmlformats.org/drawingml/2006/main" name="FHI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FHI PowerPoint Template</Template>
  <TotalTime>3353</TotalTime>
  <Words>1454</Words>
  <Application>Microsoft Office PowerPoint</Application>
  <PresentationFormat>On-screen Show (4:3)</PresentationFormat>
  <Paragraphs>264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PMingLiU</vt:lpstr>
      <vt:lpstr>Arial</vt:lpstr>
      <vt:lpstr>Arial Narrow</vt:lpstr>
      <vt:lpstr>Calibri</vt:lpstr>
      <vt:lpstr>Gill Sans MT</vt:lpstr>
      <vt:lpstr>Symbol</vt:lpstr>
      <vt:lpstr>Times New Roman</vt:lpstr>
      <vt:lpstr>Trebuchet MS</vt:lpstr>
      <vt:lpstr>Wingdings</vt:lpstr>
      <vt:lpstr>FHI PowerPoint Template</vt:lpstr>
      <vt:lpstr>   Community of Practice  “Capacity Building Interventions:  How do we know what difference we are making?”   Organizational Development   Eman Hadweh Senior Team Leader – Capacity Development   USAIC Civic Initiatives Support Program   June 5, 2018  </vt:lpstr>
      <vt:lpstr>Capacity Development </vt:lpstr>
      <vt:lpstr>Capacity Building Principles</vt:lpstr>
      <vt:lpstr>USAID CIS CD Philosophy </vt:lpstr>
      <vt:lpstr>PowerPoint Presentation</vt:lpstr>
      <vt:lpstr>Measuring OD (Deloitte Example)</vt:lpstr>
      <vt:lpstr>Our M&amp;E Philosophy for Capacity Development </vt:lpstr>
      <vt:lpstr>PowerPoint Presentation</vt:lpstr>
      <vt:lpstr>How do we know if we are making a difference?</vt:lpstr>
      <vt:lpstr>Internal Strengthening for Change  (ISC – 1.3 USD Million)</vt:lpstr>
      <vt:lpstr>ISC – “How do we know we are making a difference“?</vt:lpstr>
      <vt:lpstr>Spectrum of Change</vt:lpstr>
      <vt:lpstr>Societies Empowerment Fund - SEF</vt:lpstr>
      <vt:lpstr>Societies Empowerment Fund (SEF)</vt:lpstr>
      <vt:lpstr>SEF – How do we know we are making a difference?</vt:lpstr>
      <vt:lpstr>Open Courses – How do we know we are making a difference?</vt:lpstr>
      <vt:lpstr>Open Courses – How do we know we are making a difference?</vt:lpstr>
      <vt:lpstr>Strengthening CSOs’ Training Capacity </vt:lpstr>
      <vt:lpstr>Metrics &amp; Tools </vt:lpstr>
      <vt:lpstr>PowerPoint Presentation</vt:lpstr>
      <vt:lpstr>Challenges </vt:lpstr>
      <vt:lpstr>Tips and Recommendations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Abouzeid</dc:creator>
  <cp:lastModifiedBy>Eman A. Hadweh</cp:lastModifiedBy>
  <cp:revision>366</cp:revision>
  <cp:lastPrinted>2018-06-05T08:41:20Z</cp:lastPrinted>
  <dcterms:created xsi:type="dcterms:W3CDTF">2014-03-04T16:48:44Z</dcterms:created>
  <dcterms:modified xsi:type="dcterms:W3CDTF">2018-06-05T08:42:49Z</dcterms:modified>
</cp:coreProperties>
</file>